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304" r:id="rId5"/>
    <p:sldId id="305" r:id="rId6"/>
    <p:sldId id="306" r:id="rId7"/>
    <p:sldId id="308" r:id="rId8"/>
    <p:sldId id="307" r:id="rId9"/>
    <p:sldId id="309" r:id="rId10"/>
    <p:sldId id="310" r:id="rId11"/>
    <p:sldId id="258" r:id="rId12"/>
    <p:sldId id="259" r:id="rId13"/>
    <p:sldId id="260" r:id="rId14"/>
    <p:sldId id="266" r:id="rId15"/>
    <p:sldId id="267" r:id="rId16"/>
    <p:sldId id="262" r:id="rId17"/>
    <p:sldId id="263" r:id="rId18"/>
    <p:sldId id="264" r:id="rId19"/>
    <p:sldId id="265"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2" r:id="rId33"/>
    <p:sldId id="283" r:id="rId34"/>
    <p:sldId id="284" r:id="rId35"/>
    <p:sldId id="285" r:id="rId36"/>
    <p:sldId id="313"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17" r:id="rId54"/>
    <p:sldId id="316" r:id="rId55"/>
    <p:sldId id="302" r:id="rId56"/>
    <p:sldId id="303" r:id="rId57"/>
    <p:sldId id="311" r:id="rId58"/>
    <p:sldId id="312" r:id="rId59"/>
    <p:sldId id="314" r:id="rId60"/>
    <p:sldId id="315" r:id="rId6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2FF9E-B3FA-713E-5DED-3229143B9D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53CE555-D662-D2D7-3035-6360DFFC4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0294493-B397-58B7-B4DC-6BC5E5CB93F3}"/>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7E9152B3-166F-D2A2-3F07-250F377B51C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1CE257-2237-29C4-FCB6-48C65E06E300}"/>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204559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F9435-151E-80FA-5061-6A285015387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55D5CF1-59F7-F294-0A1D-8016DD7D6D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F1F32D-B83E-3B40-537C-C38DE6F84BDA}"/>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2456FF26-C609-66DE-19EC-B7421113B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AC84AF-ED51-1656-997F-915B532A0236}"/>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377652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C0720B-18E4-E925-2977-A90DB65C15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18BA43D-B078-523E-DABD-14B1C430E98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892DF45-AE58-AA81-5937-D7C1E8325B74}"/>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D02CAD4A-9022-9B3A-65B7-222402A6E3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08345B-3EF0-8B00-42EA-EB42C351454B}"/>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391675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ABDF1-9497-DF31-E4E4-8E03D49E3D0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0F81D4-D9F4-5ED8-0CB0-4761F68E6B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48FC13-FD77-0065-51F7-F68C985CE0A1}"/>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AA511899-3B94-A8CD-476B-A6AA825690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442D62E-7EDB-3588-4604-088103B30A46}"/>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16058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32459-BA76-046F-703B-700C2A41054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D3CB6A4-1366-668E-108B-D37985C1C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8CE1817-F7F6-05BB-3507-AD498F468DA0}"/>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3B567282-76DC-45DE-A233-FC8840C3AD2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06F751-D2B4-6A28-B411-7A9726B278DD}"/>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260580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57578-0C33-F198-1374-17D55272F0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E23EC1-7F06-5BC5-DF8E-A0EB9C7723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6700984-C459-F44F-6AEC-FCE2B2BF071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B1F1758-CA31-B9CB-75FB-BFF3749BA8ED}"/>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6" name="Marcador de pie de página 5">
            <a:extLst>
              <a:ext uri="{FF2B5EF4-FFF2-40B4-BE49-F238E27FC236}">
                <a16:creationId xmlns:a16="http://schemas.microsoft.com/office/drawing/2014/main" id="{4E18FECA-B4EC-B54B-3EA6-F47D52CE32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FEF3963-5D4B-663C-0384-CEC2611EB921}"/>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358537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D16DD-5A37-45D3-1468-30E807C5CD9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8102AF-2F74-FE97-2804-2EE77A408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16E2C68-4479-5436-2256-ABB7D78DD2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4112609-446E-0E1C-45CE-E5FCEDFCD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4FA16A-75BE-AAAE-07D7-93AA2D42C66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B2042E0-03C9-213D-9E2A-E6F7EF4BD7CD}"/>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8" name="Marcador de pie de página 7">
            <a:extLst>
              <a:ext uri="{FF2B5EF4-FFF2-40B4-BE49-F238E27FC236}">
                <a16:creationId xmlns:a16="http://schemas.microsoft.com/office/drawing/2014/main" id="{DC9ACBA0-AD34-7595-3C27-0D5F2A39C61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778357E-139C-203E-5E7A-632877042667}"/>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16373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79231-07AD-3161-BDEF-F087B339089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753494B-C55F-2038-FC02-4264B9F3EF1B}"/>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4" name="Marcador de pie de página 3">
            <a:extLst>
              <a:ext uri="{FF2B5EF4-FFF2-40B4-BE49-F238E27FC236}">
                <a16:creationId xmlns:a16="http://schemas.microsoft.com/office/drawing/2014/main" id="{E996C1D6-EF4F-BA8B-6A84-A8728A5E891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68E3EE3-A581-A805-EF7E-CCE2D6F08074}"/>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39493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16591A-BAED-FE6D-EF10-28DEFC1565A8}"/>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3" name="Marcador de pie de página 2">
            <a:extLst>
              <a:ext uri="{FF2B5EF4-FFF2-40B4-BE49-F238E27FC236}">
                <a16:creationId xmlns:a16="http://schemas.microsoft.com/office/drawing/2014/main" id="{858639DC-5644-E8C0-D609-6E4F3CB194B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B021422-5385-5515-561E-8A1329995A02}"/>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23036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857D2-9FDF-C08D-A5E5-E84CC3DED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8E0BF7-CE1F-A9CF-E7B6-07A541891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411741C-F114-A3D8-4B1A-E8B5C06CB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E5EF2E-9478-361D-4E56-C3E08A5AD32A}"/>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6" name="Marcador de pie de página 5">
            <a:extLst>
              <a:ext uri="{FF2B5EF4-FFF2-40B4-BE49-F238E27FC236}">
                <a16:creationId xmlns:a16="http://schemas.microsoft.com/office/drawing/2014/main" id="{C1341C4E-1AD4-D461-B780-E76E6F67CC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8FDAC4-59BF-6F5C-D30A-5F0230BBF2D0}"/>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158114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AD34A-CDE9-D0F0-9F4E-7B9EFD15A6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AA57A2F-C8F8-07DF-E6D7-97A7B8529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1A8E88F-A3DB-7849-6EFD-BB9F3087E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5F84E9-6679-847D-E6F0-74FAEBCB9C76}"/>
              </a:ext>
            </a:extLst>
          </p:cNvPr>
          <p:cNvSpPr>
            <a:spLocks noGrp="1"/>
          </p:cNvSpPr>
          <p:nvPr>
            <p:ph type="dt" sz="half" idx="10"/>
          </p:nvPr>
        </p:nvSpPr>
        <p:spPr/>
        <p:txBody>
          <a:bodyPr/>
          <a:lstStyle/>
          <a:p>
            <a:fld id="{4F1CA2F9-C36C-4FD1-A5BB-8B7592ED406C}" type="datetimeFigureOut">
              <a:rPr lang="es-ES" smtClean="0"/>
              <a:t>06/10/2023</a:t>
            </a:fld>
            <a:endParaRPr lang="es-ES"/>
          </a:p>
        </p:txBody>
      </p:sp>
      <p:sp>
        <p:nvSpPr>
          <p:cNvPr id="6" name="Marcador de pie de página 5">
            <a:extLst>
              <a:ext uri="{FF2B5EF4-FFF2-40B4-BE49-F238E27FC236}">
                <a16:creationId xmlns:a16="http://schemas.microsoft.com/office/drawing/2014/main" id="{41B8ED35-0179-B9FD-65AC-183863C822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BE073DE-7AD3-162C-4B80-EEED91A47C4E}"/>
              </a:ext>
            </a:extLst>
          </p:cNvPr>
          <p:cNvSpPr>
            <a:spLocks noGrp="1"/>
          </p:cNvSpPr>
          <p:nvPr>
            <p:ph type="sldNum" sz="quarter" idx="12"/>
          </p:nvPr>
        </p:nvSpPr>
        <p:spPr/>
        <p:txBody>
          <a:bodyPr/>
          <a:lstStyle/>
          <a:p>
            <a:fld id="{D071BA2A-FFD7-4703-A642-5CD24EE91202}" type="slidenum">
              <a:rPr lang="es-ES" smtClean="0"/>
              <a:t>‹Nº›</a:t>
            </a:fld>
            <a:endParaRPr lang="es-ES"/>
          </a:p>
        </p:txBody>
      </p:sp>
    </p:spTree>
    <p:extLst>
      <p:ext uri="{BB962C8B-B14F-4D97-AF65-F5344CB8AC3E}">
        <p14:creationId xmlns:p14="http://schemas.microsoft.com/office/powerpoint/2010/main" val="233214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F7CD7A-F10F-BB3F-DC25-C9556767C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5A26A78-1183-892C-2D29-6A6FDE4E8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EEADE3D-49CF-E99E-FA26-DB7B31A94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CA2F9-C36C-4FD1-A5BB-8B7592ED406C}" type="datetimeFigureOut">
              <a:rPr lang="es-ES" smtClean="0"/>
              <a:t>06/10/2023</a:t>
            </a:fld>
            <a:endParaRPr lang="es-ES"/>
          </a:p>
        </p:txBody>
      </p:sp>
      <p:sp>
        <p:nvSpPr>
          <p:cNvPr id="5" name="Marcador de pie de página 4">
            <a:extLst>
              <a:ext uri="{FF2B5EF4-FFF2-40B4-BE49-F238E27FC236}">
                <a16:creationId xmlns:a16="http://schemas.microsoft.com/office/drawing/2014/main" id="{ED352B4F-0981-0234-1F53-94D8541C2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C41E810-BCCB-0823-E836-A73E657F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1BA2A-FFD7-4703-A642-5CD24EE91202}" type="slidenum">
              <a:rPr lang="es-ES" smtClean="0"/>
              <a:t>‹Nº›</a:t>
            </a:fld>
            <a:endParaRPr lang="es-ES"/>
          </a:p>
        </p:txBody>
      </p:sp>
    </p:spTree>
    <p:extLst>
      <p:ext uri="{BB962C8B-B14F-4D97-AF65-F5344CB8AC3E}">
        <p14:creationId xmlns:p14="http://schemas.microsoft.com/office/powerpoint/2010/main" val="337194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FCF22-DFC9-AC37-2432-83BD620F5C5D}"/>
              </a:ext>
            </a:extLst>
          </p:cNvPr>
          <p:cNvSpPr>
            <a:spLocks noGrp="1"/>
          </p:cNvSpPr>
          <p:nvPr>
            <p:ph type="ctrTitle"/>
          </p:nvPr>
        </p:nvSpPr>
        <p:spPr/>
        <p:txBody>
          <a:bodyPr/>
          <a:lstStyle/>
          <a:p>
            <a:r>
              <a:rPr lang="es-ES"/>
              <a:t>SQL</a:t>
            </a:r>
          </a:p>
        </p:txBody>
      </p:sp>
      <p:sp>
        <p:nvSpPr>
          <p:cNvPr id="3" name="Subtítulo 2">
            <a:extLst>
              <a:ext uri="{FF2B5EF4-FFF2-40B4-BE49-F238E27FC236}">
                <a16:creationId xmlns:a16="http://schemas.microsoft.com/office/drawing/2014/main" id="{A10AEF56-CDE3-58FB-438E-738A7B589E46}"/>
              </a:ext>
            </a:extLst>
          </p:cNvPr>
          <p:cNvSpPr>
            <a:spLocks noGrp="1"/>
          </p:cNvSpPr>
          <p:nvPr>
            <p:ph type="subTitle" idx="1"/>
          </p:nvPr>
        </p:nvSpPr>
        <p:spPr/>
        <p:txBody>
          <a:bodyPr/>
          <a:lstStyle/>
          <a:p>
            <a:r>
              <a:rPr lang="es-ES"/>
              <a:t>(Structured Query Language)</a:t>
            </a:r>
          </a:p>
        </p:txBody>
      </p:sp>
    </p:spTree>
    <p:extLst>
      <p:ext uri="{BB962C8B-B14F-4D97-AF65-F5344CB8AC3E}">
        <p14:creationId xmlns:p14="http://schemas.microsoft.com/office/powerpoint/2010/main" val="5317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8C741-99C4-28B6-4D81-AD14058BBFC8}"/>
              </a:ext>
            </a:extLst>
          </p:cNvPr>
          <p:cNvSpPr>
            <a:spLocks noGrp="1"/>
          </p:cNvSpPr>
          <p:nvPr>
            <p:ph type="title"/>
          </p:nvPr>
        </p:nvSpPr>
        <p:spPr>
          <a:xfrm>
            <a:off x="838200" y="365125"/>
            <a:ext cx="10515600" cy="717717"/>
          </a:xfrm>
        </p:spPr>
        <p:txBody>
          <a:bodyPr/>
          <a:lstStyle/>
          <a:p>
            <a:r>
              <a:rPr lang="es-ES"/>
              <a:t>INSTALACION DE MYSQL</a:t>
            </a:r>
          </a:p>
        </p:txBody>
      </p:sp>
      <p:sp>
        <p:nvSpPr>
          <p:cNvPr id="3" name="Marcador de contenido 2">
            <a:extLst>
              <a:ext uri="{FF2B5EF4-FFF2-40B4-BE49-F238E27FC236}">
                <a16:creationId xmlns:a16="http://schemas.microsoft.com/office/drawing/2014/main" id="{8E07F087-D21A-469F-36BB-427920064E23}"/>
              </a:ext>
            </a:extLst>
          </p:cNvPr>
          <p:cNvSpPr>
            <a:spLocks noGrp="1"/>
          </p:cNvSpPr>
          <p:nvPr>
            <p:ph idx="1"/>
          </p:nvPr>
        </p:nvSpPr>
        <p:spPr>
          <a:xfrm>
            <a:off x="838200" y="1082842"/>
            <a:ext cx="10515600" cy="5094121"/>
          </a:xfrm>
        </p:spPr>
        <p:txBody>
          <a:bodyPr/>
          <a:lstStyle/>
          <a:p>
            <a:pPr marL="0" indent="0">
              <a:buNone/>
            </a:pPr>
            <a:r>
              <a:rPr lang="es-ES"/>
              <a:t>Debe aparecer un cuadrado en color gris que se llama:</a:t>
            </a:r>
          </a:p>
          <a:p>
            <a:pPr marL="0" indent="0">
              <a:buNone/>
            </a:pPr>
            <a:endParaRPr lang="es-ES"/>
          </a:p>
          <a:p>
            <a:pPr marL="0" indent="0">
              <a:buNone/>
            </a:pPr>
            <a:r>
              <a:rPr lang="es-ES"/>
              <a:t>Local instance Mysql 80</a:t>
            </a:r>
          </a:p>
          <a:p>
            <a:pPr marL="0" indent="0">
              <a:buNone/>
            </a:pPr>
            <a:r>
              <a:rPr lang="es-ES"/>
              <a:t>root</a:t>
            </a:r>
          </a:p>
          <a:p>
            <a:pPr marL="0" indent="0">
              <a:buNone/>
            </a:pPr>
            <a:r>
              <a:rPr lang="es-ES"/>
              <a:t>localhost :3306</a:t>
            </a:r>
          </a:p>
          <a:p>
            <a:pPr marL="0" indent="0">
              <a:buNone/>
            </a:pPr>
            <a:endParaRPr lang="es-ES"/>
          </a:p>
          <a:p>
            <a:pPr marL="0" indent="0">
              <a:buNone/>
            </a:pPr>
            <a:r>
              <a:rPr lang="es-ES"/>
              <a:t>Presionamos ese cuadrado gris y se abre ventana donde nos pide la contraseña</a:t>
            </a:r>
          </a:p>
        </p:txBody>
      </p:sp>
    </p:spTree>
    <p:extLst>
      <p:ext uri="{BB962C8B-B14F-4D97-AF65-F5344CB8AC3E}">
        <p14:creationId xmlns:p14="http://schemas.microsoft.com/office/powerpoint/2010/main" val="175971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A5474-C3B1-8066-9F6E-821741A8EA76}"/>
              </a:ext>
            </a:extLst>
          </p:cNvPr>
          <p:cNvSpPr>
            <a:spLocks noGrp="1"/>
          </p:cNvSpPr>
          <p:nvPr>
            <p:ph type="title"/>
          </p:nvPr>
        </p:nvSpPr>
        <p:spPr>
          <a:xfrm>
            <a:off x="838200" y="365125"/>
            <a:ext cx="10515600" cy="958349"/>
          </a:xfrm>
        </p:spPr>
        <p:txBody>
          <a:bodyPr/>
          <a:lstStyle/>
          <a:p>
            <a:r>
              <a:rPr lang="es-ES"/>
              <a:t>INSTRUCCIONES DE SQL</a:t>
            </a:r>
          </a:p>
        </p:txBody>
      </p:sp>
      <p:sp>
        <p:nvSpPr>
          <p:cNvPr id="3" name="Marcador de contenido 2">
            <a:extLst>
              <a:ext uri="{FF2B5EF4-FFF2-40B4-BE49-F238E27FC236}">
                <a16:creationId xmlns:a16="http://schemas.microsoft.com/office/drawing/2014/main" id="{BC77DF4D-9C4F-4880-D135-23B165094898}"/>
              </a:ext>
            </a:extLst>
          </p:cNvPr>
          <p:cNvSpPr>
            <a:spLocks noGrp="1"/>
          </p:cNvSpPr>
          <p:nvPr>
            <p:ph idx="1"/>
          </p:nvPr>
        </p:nvSpPr>
        <p:spPr>
          <a:xfrm>
            <a:off x="838200" y="1323474"/>
            <a:ext cx="10515600" cy="4853489"/>
          </a:xfrm>
        </p:spPr>
        <p:txBody>
          <a:bodyPr>
            <a:normAutofit fontScale="77500" lnSpcReduction="20000"/>
          </a:bodyPr>
          <a:lstStyle/>
          <a:p>
            <a:r>
              <a:rPr lang="es-ES"/>
              <a:t>A continuación vamos a ver las instrucciones más básicas en MySQL divididas en secciones. Pero antes de empezar te enseñaré 2 auxiliares que te vendrán bien para comprobar los resultados de lo que vayas haciendo;</a:t>
            </a:r>
          </a:p>
          <a:p>
            <a:endParaRPr lang="es-ES"/>
          </a:p>
          <a:p>
            <a:pPr marL="0" indent="0">
              <a:buNone/>
            </a:pPr>
            <a:r>
              <a:rPr lang="es-ES">
                <a:solidFill>
                  <a:srgbClr val="FF0000"/>
                </a:solidFill>
              </a:rPr>
              <a:t>SELECT * FROM nombretabla;</a:t>
            </a:r>
          </a:p>
          <a:p>
            <a:pPr marL="0" indent="0">
              <a:buNone/>
            </a:pPr>
            <a:r>
              <a:rPr lang="es-ES"/>
              <a:t>se usa para ver el resultado de una tabla con todos sus registros.</a:t>
            </a:r>
          </a:p>
          <a:p>
            <a:pPr marL="0" indent="0">
              <a:buNone/>
            </a:pPr>
            <a:r>
              <a:rPr lang="es-ES">
                <a:solidFill>
                  <a:srgbClr val="FF0000"/>
                </a:solidFill>
              </a:rPr>
              <a:t>DESCRIBE nombretabla;</a:t>
            </a:r>
          </a:p>
          <a:p>
            <a:pPr marL="0" indent="0">
              <a:buNone/>
            </a:pPr>
            <a:r>
              <a:rPr lang="es-ES"/>
              <a:t>se usa para ver la estructura de una tabla.</a:t>
            </a:r>
          </a:p>
          <a:p>
            <a:pPr marL="0" indent="0">
              <a:buNone/>
            </a:pPr>
            <a:r>
              <a:rPr lang="es-ES"/>
              <a:t>Para abrir un nuevo proyecto presionamos a la izquierda debajo de la casita en SQL con el signo +. Para ejecutar código hay dos maneras: señalar todo el código y presionar el rayo amarillo que esta debajo de los nombres de los proyectos, la segunda manera es colocar el cursor encima del código y clickar y presionar el rayo amarillo con la I.</a:t>
            </a:r>
          </a:p>
          <a:p>
            <a:pPr marL="0" indent="0">
              <a:buNone/>
            </a:pPr>
            <a:r>
              <a:rPr lang="es-ES"/>
              <a:t>Para hacer comentarios al margen que no afecten al programa usamos dos maneras:</a:t>
            </a:r>
          </a:p>
          <a:p>
            <a:pPr marL="0" indent="0">
              <a:buNone/>
            </a:pPr>
            <a:r>
              <a:rPr lang="es-ES">
                <a:solidFill>
                  <a:srgbClr val="FF0000"/>
                </a:solidFill>
              </a:rPr>
              <a:t>--</a:t>
            </a:r>
          </a:p>
          <a:p>
            <a:pPr marL="0" indent="0">
              <a:buNone/>
            </a:pPr>
            <a:r>
              <a:rPr lang="es-ES">
                <a:solidFill>
                  <a:srgbClr val="FF0000"/>
                </a:solidFill>
              </a:rPr>
              <a:t>/*      */</a:t>
            </a:r>
          </a:p>
        </p:txBody>
      </p:sp>
    </p:spTree>
    <p:extLst>
      <p:ext uri="{BB962C8B-B14F-4D97-AF65-F5344CB8AC3E}">
        <p14:creationId xmlns:p14="http://schemas.microsoft.com/office/powerpoint/2010/main" val="10478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51BDE-A0EB-E996-9D77-748454349C6A}"/>
              </a:ext>
            </a:extLst>
          </p:cNvPr>
          <p:cNvSpPr>
            <a:spLocks noGrp="1"/>
          </p:cNvSpPr>
          <p:nvPr>
            <p:ph type="title"/>
          </p:nvPr>
        </p:nvSpPr>
        <p:spPr>
          <a:xfrm>
            <a:off x="838200" y="365125"/>
            <a:ext cx="10515600" cy="717717"/>
          </a:xfrm>
        </p:spPr>
        <p:txBody>
          <a:bodyPr/>
          <a:lstStyle/>
          <a:p>
            <a:r>
              <a:rPr lang="es-ES"/>
              <a:t>CREAR UNA BASE DE DATOS</a:t>
            </a:r>
          </a:p>
        </p:txBody>
      </p:sp>
      <p:sp>
        <p:nvSpPr>
          <p:cNvPr id="3" name="Marcador de contenido 2">
            <a:extLst>
              <a:ext uri="{FF2B5EF4-FFF2-40B4-BE49-F238E27FC236}">
                <a16:creationId xmlns:a16="http://schemas.microsoft.com/office/drawing/2014/main" id="{B611F667-44AA-6F20-8D8D-2CE0606EDE46}"/>
              </a:ext>
            </a:extLst>
          </p:cNvPr>
          <p:cNvSpPr>
            <a:spLocks noGrp="1"/>
          </p:cNvSpPr>
          <p:nvPr>
            <p:ph idx="1"/>
          </p:nvPr>
        </p:nvSpPr>
        <p:spPr/>
        <p:txBody>
          <a:bodyPr>
            <a:normAutofit fontScale="92500" lnSpcReduction="10000"/>
          </a:bodyPr>
          <a:lstStyle/>
          <a:p>
            <a:r>
              <a:rPr lang="es-ES"/>
              <a:t>Desde el punto de vista de SQL, una base de datos es sólo un conjunto de relaciones (o tablas). A nivel de sistema operativo, cada base de datos se guarda en un directorio diferente.</a:t>
            </a:r>
          </a:p>
          <a:p>
            <a:r>
              <a:rPr lang="es-ES"/>
              <a:t>Por tanto, crear una base de datos es una tarea muy simple. Claro que, en el momento de crearla, la base de datos estará vacía, es decir, no contendrá ninguna tabla.</a:t>
            </a:r>
          </a:p>
          <a:p>
            <a:r>
              <a:rPr lang="es-ES"/>
              <a:t>Para crear una base de datos por ejemplo de una empresa,  se usa</a:t>
            </a:r>
          </a:p>
          <a:p>
            <a:pPr marL="0" indent="0">
              <a:buNone/>
            </a:pPr>
            <a:r>
              <a:rPr lang="es-ES">
                <a:solidFill>
                  <a:srgbClr val="FF0000"/>
                </a:solidFill>
              </a:rPr>
              <a:t>CREATE DATABASE empresa;</a:t>
            </a:r>
          </a:p>
          <a:p>
            <a:pPr marL="0" indent="0">
              <a:buNone/>
            </a:pPr>
            <a:r>
              <a:rPr lang="es-ES">
                <a:solidFill>
                  <a:srgbClr val="FF0000"/>
                </a:solidFill>
              </a:rPr>
              <a:t>USE empresa;   </a:t>
            </a:r>
          </a:p>
          <a:p>
            <a:pPr marL="0" indent="0">
              <a:buNone/>
            </a:pPr>
            <a:r>
              <a:rPr lang="es-ES"/>
              <a:t>esto es para no tener que repetir el nombre de la base de datos en consultas y seleccionar esa base de datos por defecto</a:t>
            </a:r>
          </a:p>
        </p:txBody>
      </p:sp>
    </p:spTree>
    <p:extLst>
      <p:ext uri="{BB962C8B-B14F-4D97-AF65-F5344CB8AC3E}">
        <p14:creationId xmlns:p14="http://schemas.microsoft.com/office/powerpoint/2010/main" val="62096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64377-5B6C-A31B-256E-D8301596A0E7}"/>
              </a:ext>
            </a:extLst>
          </p:cNvPr>
          <p:cNvSpPr>
            <a:spLocks noGrp="1"/>
          </p:cNvSpPr>
          <p:nvPr>
            <p:ph type="title"/>
          </p:nvPr>
        </p:nvSpPr>
        <p:spPr>
          <a:xfrm>
            <a:off x="838200" y="365126"/>
            <a:ext cx="10515600" cy="693653"/>
          </a:xfrm>
        </p:spPr>
        <p:txBody>
          <a:bodyPr>
            <a:normAutofit fontScale="90000"/>
          </a:bodyPr>
          <a:lstStyle/>
          <a:p>
            <a:r>
              <a:rPr lang="es-ES"/>
              <a:t>CREAR UNA TABLA</a:t>
            </a:r>
          </a:p>
        </p:txBody>
      </p:sp>
      <p:sp>
        <p:nvSpPr>
          <p:cNvPr id="3" name="Marcador de contenido 2">
            <a:extLst>
              <a:ext uri="{FF2B5EF4-FFF2-40B4-BE49-F238E27FC236}">
                <a16:creationId xmlns:a16="http://schemas.microsoft.com/office/drawing/2014/main" id="{781A0994-D274-AE3B-827E-E5F01D2D9CD7}"/>
              </a:ext>
            </a:extLst>
          </p:cNvPr>
          <p:cNvSpPr>
            <a:spLocks noGrp="1"/>
          </p:cNvSpPr>
          <p:nvPr>
            <p:ph idx="1"/>
          </p:nvPr>
        </p:nvSpPr>
        <p:spPr>
          <a:xfrm>
            <a:off x="838200" y="1251284"/>
            <a:ext cx="10515600" cy="5241590"/>
          </a:xfrm>
        </p:spPr>
        <p:txBody>
          <a:bodyPr>
            <a:normAutofit/>
          </a:bodyPr>
          <a:lstStyle/>
          <a:p>
            <a:pPr marL="0" indent="0">
              <a:buNone/>
            </a:pPr>
            <a:r>
              <a:rPr lang="es-ES"/>
              <a:t>Para crear una tabla por ejemplo de clientes, dentro de una base de datos ya creada usamos la sintaxis siguiente:</a:t>
            </a:r>
          </a:p>
          <a:p>
            <a:pPr marL="0" indent="0">
              <a:buNone/>
            </a:pPr>
            <a:r>
              <a:rPr lang="es-ES">
                <a:solidFill>
                  <a:srgbClr val="FF0000"/>
                </a:solidFill>
              </a:rPr>
              <a:t>CREATE TABLE clientes(</a:t>
            </a:r>
          </a:p>
          <a:p>
            <a:pPr marL="0" indent="0">
              <a:buNone/>
            </a:pPr>
            <a:r>
              <a:rPr lang="es-ES">
                <a:solidFill>
                  <a:srgbClr val="FF0000"/>
                </a:solidFill>
              </a:rPr>
              <a:t>       código int,</a:t>
            </a:r>
          </a:p>
          <a:p>
            <a:pPr marL="0" indent="0">
              <a:buNone/>
            </a:pPr>
            <a:r>
              <a:rPr lang="es-ES">
                <a:solidFill>
                  <a:srgbClr val="FF0000"/>
                </a:solidFill>
              </a:rPr>
              <a:t>       nombre varchar(30)</a:t>
            </a:r>
          </a:p>
          <a:p>
            <a:pPr marL="0" indent="0">
              <a:buNone/>
            </a:pPr>
            <a:r>
              <a:rPr lang="es-ES">
                <a:solidFill>
                  <a:srgbClr val="FF0000"/>
                </a:solidFill>
              </a:rPr>
              <a:t>       );</a:t>
            </a:r>
          </a:p>
          <a:p>
            <a:pPr marL="0" indent="0">
              <a:buNone/>
            </a:pPr>
            <a:r>
              <a:rPr lang="es-ES"/>
              <a:t>Hemos creado una tabla llamada clientes con solo 2 columnas: 1.-código, que usara como valores un numero entero (int), 2.-nombre, que usara una cadena de caracteres (varchar) con un numero máximo de caracteres dentro del paréntesis, el varchar(49) aceptaría hasta 49 letras,  números, signos, espacios en blanco</a:t>
            </a:r>
          </a:p>
        </p:txBody>
      </p:sp>
    </p:spTree>
    <p:extLst>
      <p:ext uri="{BB962C8B-B14F-4D97-AF65-F5344CB8AC3E}">
        <p14:creationId xmlns:p14="http://schemas.microsoft.com/office/powerpoint/2010/main" val="55475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592-DA45-A165-2ED1-1740577FE9E6}"/>
              </a:ext>
            </a:extLst>
          </p:cNvPr>
          <p:cNvSpPr>
            <a:spLocks noGrp="1"/>
          </p:cNvSpPr>
          <p:nvPr>
            <p:ph type="title"/>
          </p:nvPr>
        </p:nvSpPr>
        <p:spPr>
          <a:xfrm>
            <a:off x="838200" y="365125"/>
            <a:ext cx="10515600" cy="717717"/>
          </a:xfrm>
        </p:spPr>
        <p:txBody>
          <a:bodyPr/>
          <a:lstStyle/>
          <a:p>
            <a:r>
              <a:rPr lang="es-ES"/>
              <a:t>TIPOS DE DATOS PARA CREAR UNA TABLA</a:t>
            </a:r>
          </a:p>
        </p:txBody>
      </p:sp>
      <p:sp>
        <p:nvSpPr>
          <p:cNvPr id="3" name="Marcador de contenido 2">
            <a:extLst>
              <a:ext uri="{FF2B5EF4-FFF2-40B4-BE49-F238E27FC236}">
                <a16:creationId xmlns:a16="http://schemas.microsoft.com/office/drawing/2014/main" id="{8B8E72DC-CE7C-9F03-E984-4E36CD24E820}"/>
              </a:ext>
            </a:extLst>
          </p:cNvPr>
          <p:cNvSpPr>
            <a:spLocks noGrp="1"/>
          </p:cNvSpPr>
          <p:nvPr>
            <p:ph idx="1"/>
          </p:nvPr>
        </p:nvSpPr>
        <p:spPr>
          <a:xfrm>
            <a:off x="838200" y="1082842"/>
            <a:ext cx="10515600" cy="5410033"/>
          </a:xfrm>
        </p:spPr>
        <p:txBody>
          <a:bodyPr/>
          <a:lstStyle/>
          <a:p>
            <a:pPr marL="0" indent="0">
              <a:buNone/>
            </a:pPr>
            <a:r>
              <a:rPr lang="es-ES"/>
              <a:t>Algunos de los tipos de datos mas usados son:</a:t>
            </a:r>
          </a:p>
          <a:p>
            <a:pPr marL="0" indent="0">
              <a:buNone/>
            </a:pPr>
            <a:r>
              <a:rPr lang="es-ES"/>
              <a:t>1.- Numéricos</a:t>
            </a:r>
          </a:p>
          <a:p>
            <a:pPr marL="0" indent="0">
              <a:buNone/>
            </a:pPr>
            <a:r>
              <a:rPr lang="es-ES"/>
              <a:t>INT               Numero entero</a:t>
            </a:r>
          </a:p>
          <a:p>
            <a:pPr marL="0" indent="0">
              <a:buNone/>
            </a:pPr>
            <a:r>
              <a:rPr lang="es-ES"/>
              <a:t>FLOAT(m, d)   Numero decimal donde m es el total de números y d la cantidad de numero después de la coma</a:t>
            </a:r>
          </a:p>
          <a:p>
            <a:pPr marL="0" indent="0">
              <a:buNone/>
            </a:pPr>
            <a:endParaRPr lang="es-ES"/>
          </a:p>
          <a:p>
            <a:pPr marL="0" indent="0">
              <a:buNone/>
            </a:pPr>
            <a:r>
              <a:rPr lang="es-ES"/>
              <a:t>2.- Fecha</a:t>
            </a:r>
          </a:p>
          <a:p>
            <a:pPr marL="0" indent="0">
              <a:buNone/>
            </a:pPr>
            <a:r>
              <a:rPr lang="es-ES"/>
              <a:t>DATE      AAAA-MM-DD</a:t>
            </a:r>
          </a:p>
          <a:p>
            <a:pPr marL="0" indent="0">
              <a:buNone/>
            </a:pPr>
            <a:r>
              <a:rPr lang="es-ES"/>
              <a:t>TIMESTAMP AAAA-MM-DD 00:00:01</a:t>
            </a:r>
          </a:p>
          <a:p>
            <a:pPr marL="0" indent="0">
              <a:buNone/>
            </a:pPr>
            <a:r>
              <a:rPr lang="es-ES"/>
              <a:t>YEAR    2023</a:t>
            </a:r>
          </a:p>
          <a:p>
            <a:pPr marL="0" indent="0">
              <a:buNone/>
            </a:pPr>
            <a:endParaRPr lang="es-ES"/>
          </a:p>
        </p:txBody>
      </p:sp>
    </p:spTree>
    <p:extLst>
      <p:ext uri="{BB962C8B-B14F-4D97-AF65-F5344CB8AC3E}">
        <p14:creationId xmlns:p14="http://schemas.microsoft.com/office/powerpoint/2010/main" val="27117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B35E0-C125-9135-4741-2F370AB9E85D}"/>
              </a:ext>
            </a:extLst>
          </p:cNvPr>
          <p:cNvSpPr>
            <a:spLocks noGrp="1"/>
          </p:cNvSpPr>
          <p:nvPr>
            <p:ph type="title"/>
          </p:nvPr>
        </p:nvSpPr>
        <p:spPr>
          <a:xfrm>
            <a:off x="838200" y="365125"/>
            <a:ext cx="10515600" cy="669591"/>
          </a:xfrm>
        </p:spPr>
        <p:txBody>
          <a:bodyPr>
            <a:normAutofit fontScale="90000"/>
          </a:bodyPr>
          <a:lstStyle/>
          <a:p>
            <a:r>
              <a:rPr lang="es-ES"/>
              <a:t>TIPOS DE DATOS PARA CREAR UNA TABLA</a:t>
            </a:r>
          </a:p>
        </p:txBody>
      </p:sp>
      <p:sp>
        <p:nvSpPr>
          <p:cNvPr id="3" name="Marcador de contenido 2">
            <a:extLst>
              <a:ext uri="{FF2B5EF4-FFF2-40B4-BE49-F238E27FC236}">
                <a16:creationId xmlns:a16="http://schemas.microsoft.com/office/drawing/2014/main" id="{90EDC0CF-BCF3-E34E-D1C7-587A7BC010E9}"/>
              </a:ext>
            </a:extLst>
          </p:cNvPr>
          <p:cNvSpPr>
            <a:spLocks noGrp="1"/>
          </p:cNvSpPr>
          <p:nvPr>
            <p:ph idx="1"/>
          </p:nvPr>
        </p:nvSpPr>
        <p:spPr>
          <a:xfrm>
            <a:off x="838200" y="1227221"/>
            <a:ext cx="10515600" cy="4949742"/>
          </a:xfrm>
        </p:spPr>
        <p:txBody>
          <a:bodyPr/>
          <a:lstStyle/>
          <a:p>
            <a:pPr marL="0" indent="0">
              <a:buNone/>
            </a:pPr>
            <a:r>
              <a:rPr lang="es-ES"/>
              <a:t>3.- </a:t>
            </a:r>
            <a:r>
              <a:rPr lang="es-ES" sz="2400"/>
              <a:t>Cadena de caracteres (string)</a:t>
            </a:r>
          </a:p>
          <a:p>
            <a:pPr marL="0" indent="0">
              <a:buNone/>
            </a:pPr>
            <a:r>
              <a:rPr lang="es-ES" sz="2400"/>
              <a:t>VARCHAR ( )       Ocupacion variable cuya longitud comprende de  1 y 255 caracteres</a:t>
            </a:r>
          </a:p>
          <a:p>
            <a:pPr marL="0" indent="0">
              <a:buNone/>
            </a:pPr>
            <a:r>
              <a:rPr lang="es-ES" sz="2400"/>
              <a:t>CHAR( )               </a:t>
            </a:r>
            <a:r>
              <a:rPr lang="es-ES" sz="2400">
                <a:effectLst/>
                <a:ea typeface="Georgia" panose="02040502050405020303" pitchFamily="18" charset="0"/>
                <a:cs typeface="Georgia" panose="02040502050405020303" pitchFamily="18" charset="0"/>
              </a:rPr>
              <a:t>Ocupación</a:t>
            </a:r>
            <a:r>
              <a:rPr lang="es-ES" sz="2400" spc="-15">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fija</a:t>
            </a:r>
            <a:r>
              <a:rPr lang="es-ES" sz="2400" spc="-2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cuya</a:t>
            </a:r>
            <a:r>
              <a:rPr lang="es-ES" sz="2400" spc="-2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longitud</a:t>
            </a:r>
            <a:r>
              <a:rPr lang="es-ES" sz="2400" spc="-1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comprende</a:t>
            </a:r>
            <a:r>
              <a:rPr lang="es-ES" sz="2400" spc="-2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de</a:t>
            </a:r>
            <a:r>
              <a:rPr lang="es-ES" sz="2400" spc="-2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1</a:t>
            </a:r>
            <a:r>
              <a:rPr lang="es-ES" sz="2400" spc="-25">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a</a:t>
            </a:r>
            <a:r>
              <a:rPr lang="es-ES" sz="2400" spc="-15">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255</a:t>
            </a:r>
            <a:r>
              <a:rPr lang="es-ES" sz="2400" spc="-10">
                <a:effectLst/>
                <a:ea typeface="Georgia" panose="02040502050405020303" pitchFamily="18" charset="0"/>
                <a:cs typeface="Georgia" panose="02040502050405020303" pitchFamily="18" charset="0"/>
              </a:rPr>
              <a:t> </a:t>
            </a:r>
            <a:r>
              <a:rPr lang="es-ES" sz="2400">
                <a:effectLst/>
                <a:ea typeface="Georgia" panose="02040502050405020303" pitchFamily="18" charset="0"/>
                <a:cs typeface="Georgia" panose="02040502050405020303" pitchFamily="18" charset="0"/>
              </a:rPr>
              <a:t>caracteres.</a:t>
            </a:r>
          </a:p>
          <a:p>
            <a:pPr marL="0" indent="0">
              <a:buNone/>
            </a:pPr>
            <a:endParaRPr lang="es-ES" sz="2400"/>
          </a:p>
          <a:p>
            <a:pPr marL="0" indent="0">
              <a:buNone/>
            </a:pPr>
            <a:r>
              <a:rPr lang="es-ES" sz="2400"/>
              <a:t>Si queremos que no este permitido valores nulos usaremos NOT NULL</a:t>
            </a:r>
          </a:p>
          <a:p>
            <a:pPr marL="0" indent="0">
              <a:buNone/>
            </a:pPr>
            <a:r>
              <a:rPr lang="es-ES" sz="2400">
                <a:solidFill>
                  <a:srgbClr val="FF0000"/>
                </a:solidFill>
              </a:rPr>
              <a:t>CREATE TABLE ciudades (</a:t>
            </a:r>
          </a:p>
          <a:p>
            <a:pPr marL="0" indent="0">
              <a:buNone/>
            </a:pPr>
            <a:r>
              <a:rPr lang="es-ES" sz="2400">
                <a:solidFill>
                  <a:srgbClr val="FF0000"/>
                </a:solidFill>
              </a:rPr>
              <a:t>               nombre VARCHAR (20) NOT NULL,</a:t>
            </a:r>
          </a:p>
          <a:p>
            <a:pPr marL="0" indent="0">
              <a:buNone/>
            </a:pPr>
            <a:r>
              <a:rPr lang="es-ES" sz="2400">
                <a:solidFill>
                  <a:srgbClr val="FF0000"/>
                </a:solidFill>
              </a:rPr>
              <a:t>                población INT NOT NULL</a:t>
            </a:r>
          </a:p>
          <a:p>
            <a:pPr marL="0" indent="0">
              <a:buNone/>
            </a:pPr>
            <a:r>
              <a:rPr lang="es-ES" sz="2400">
                <a:solidFill>
                  <a:srgbClr val="FF0000"/>
                </a:solidFill>
              </a:rPr>
              <a:t>                 );</a:t>
            </a:r>
          </a:p>
          <a:p>
            <a:pPr marL="0" indent="0">
              <a:buNone/>
            </a:pPr>
            <a:r>
              <a:rPr lang="es-ES" sz="2400">
                <a:solidFill>
                  <a:srgbClr val="FF0000"/>
                </a:solidFill>
              </a:rPr>
              <a:t>           </a:t>
            </a:r>
          </a:p>
          <a:p>
            <a:pPr marL="0" indent="0">
              <a:buNone/>
            </a:pPr>
            <a:endParaRPr lang="es-ES" sz="2400"/>
          </a:p>
        </p:txBody>
      </p:sp>
    </p:spTree>
    <p:extLst>
      <p:ext uri="{BB962C8B-B14F-4D97-AF65-F5344CB8AC3E}">
        <p14:creationId xmlns:p14="http://schemas.microsoft.com/office/powerpoint/2010/main" val="251961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D78F2-1C43-8B34-86D0-C287DFF7EBC0}"/>
              </a:ext>
            </a:extLst>
          </p:cNvPr>
          <p:cNvSpPr>
            <a:spLocks noGrp="1"/>
          </p:cNvSpPr>
          <p:nvPr>
            <p:ph type="title"/>
          </p:nvPr>
        </p:nvSpPr>
        <p:spPr>
          <a:xfrm>
            <a:off x="838200" y="365125"/>
            <a:ext cx="10515600" cy="765843"/>
          </a:xfrm>
        </p:spPr>
        <p:txBody>
          <a:bodyPr/>
          <a:lstStyle/>
          <a:p>
            <a:r>
              <a:rPr lang="es-ES"/>
              <a:t>CLAVES PRIMARIAS</a:t>
            </a:r>
          </a:p>
        </p:txBody>
      </p:sp>
      <p:sp>
        <p:nvSpPr>
          <p:cNvPr id="3" name="Marcador de contenido 2">
            <a:extLst>
              <a:ext uri="{FF2B5EF4-FFF2-40B4-BE49-F238E27FC236}">
                <a16:creationId xmlns:a16="http://schemas.microsoft.com/office/drawing/2014/main" id="{32B863FB-282C-2EB1-CB62-5D240B17E99D}"/>
              </a:ext>
            </a:extLst>
          </p:cNvPr>
          <p:cNvSpPr>
            <a:spLocks noGrp="1"/>
          </p:cNvSpPr>
          <p:nvPr>
            <p:ph idx="1"/>
          </p:nvPr>
        </p:nvSpPr>
        <p:spPr>
          <a:xfrm>
            <a:off x="838200" y="1130968"/>
            <a:ext cx="10515600" cy="5045995"/>
          </a:xfrm>
        </p:spPr>
        <p:txBody>
          <a:bodyPr/>
          <a:lstStyle/>
          <a:p>
            <a:r>
              <a:rPr lang="es-ES"/>
              <a:t>Sólo puede existir una clave primaria en cada tabla, y el atributo sobre el que se define una clave primaria no puede tener valores NULL. Sirven para identificar a cada elemento y no puede haber 2 claves primarias iguales en la tabla</a:t>
            </a:r>
          </a:p>
          <a:p>
            <a:pPr marL="0" indent="0">
              <a:buNone/>
            </a:pPr>
            <a:r>
              <a:rPr lang="es-ES">
                <a:solidFill>
                  <a:srgbClr val="FF0000"/>
                </a:solidFill>
              </a:rPr>
              <a:t>CREATE TABLE productos (</a:t>
            </a:r>
          </a:p>
          <a:p>
            <a:pPr marL="0" indent="0">
              <a:buNone/>
            </a:pPr>
            <a:r>
              <a:rPr lang="es-ES">
                <a:solidFill>
                  <a:srgbClr val="FF0000"/>
                </a:solidFill>
              </a:rPr>
              <a:t>         ID INT NOT NULL PRIMARY KEY,</a:t>
            </a:r>
          </a:p>
          <a:p>
            <a:pPr marL="0" indent="0">
              <a:buNone/>
            </a:pPr>
            <a:r>
              <a:rPr lang="es-ES">
                <a:solidFill>
                  <a:srgbClr val="FF0000"/>
                </a:solidFill>
              </a:rPr>
              <a:t>          nombre VARCHAR(20),</a:t>
            </a:r>
          </a:p>
          <a:p>
            <a:pPr marL="0" indent="0">
              <a:buNone/>
            </a:pPr>
            <a:r>
              <a:rPr lang="es-ES">
                <a:solidFill>
                  <a:srgbClr val="FF0000"/>
                </a:solidFill>
              </a:rPr>
              <a:t>          precio INT</a:t>
            </a:r>
          </a:p>
          <a:p>
            <a:pPr marL="0" indent="0">
              <a:buNone/>
            </a:pPr>
            <a:r>
              <a:rPr lang="es-ES">
                <a:solidFill>
                  <a:srgbClr val="FF0000"/>
                </a:solidFill>
              </a:rPr>
              <a:t>          );</a:t>
            </a:r>
          </a:p>
        </p:txBody>
      </p:sp>
    </p:spTree>
    <p:extLst>
      <p:ext uri="{BB962C8B-B14F-4D97-AF65-F5344CB8AC3E}">
        <p14:creationId xmlns:p14="http://schemas.microsoft.com/office/powerpoint/2010/main" val="192368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50AA0-F8B4-7727-57E3-AEB3F550C16A}"/>
              </a:ext>
            </a:extLst>
          </p:cNvPr>
          <p:cNvSpPr>
            <a:spLocks noGrp="1"/>
          </p:cNvSpPr>
          <p:nvPr>
            <p:ph type="title"/>
          </p:nvPr>
        </p:nvSpPr>
        <p:spPr>
          <a:xfrm>
            <a:off x="838200" y="365126"/>
            <a:ext cx="10515600" cy="645528"/>
          </a:xfrm>
        </p:spPr>
        <p:txBody>
          <a:bodyPr>
            <a:normAutofit fontScale="90000"/>
          </a:bodyPr>
          <a:lstStyle/>
          <a:p>
            <a:r>
              <a:rPr lang="es-ES"/>
              <a:t>CLAVES PRIMARIAS</a:t>
            </a:r>
          </a:p>
        </p:txBody>
      </p:sp>
      <p:sp>
        <p:nvSpPr>
          <p:cNvPr id="3" name="Marcador de contenido 2">
            <a:extLst>
              <a:ext uri="{FF2B5EF4-FFF2-40B4-BE49-F238E27FC236}">
                <a16:creationId xmlns:a16="http://schemas.microsoft.com/office/drawing/2014/main" id="{075CCA8A-1C5F-818A-8842-A75871DF6CF5}"/>
              </a:ext>
            </a:extLst>
          </p:cNvPr>
          <p:cNvSpPr>
            <a:spLocks noGrp="1"/>
          </p:cNvSpPr>
          <p:nvPr>
            <p:ph idx="1"/>
          </p:nvPr>
        </p:nvSpPr>
        <p:spPr>
          <a:xfrm>
            <a:off x="838200" y="1275347"/>
            <a:ext cx="10515600" cy="4901616"/>
          </a:xfrm>
        </p:spPr>
        <p:txBody>
          <a:bodyPr/>
          <a:lstStyle/>
          <a:p>
            <a:pPr marL="0" indent="0">
              <a:buNone/>
            </a:pPr>
            <a:r>
              <a:rPr lang="es-ES"/>
              <a:t>Columnas autoincrementadas</a:t>
            </a:r>
          </a:p>
          <a:p>
            <a:pPr marL="0" indent="0">
              <a:buNone/>
            </a:pPr>
            <a:r>
              <a:rPr lang="es-ES"/>
              <a:t>Se suele usar con las claves primarias para no tener que darle a cada fila un numero de ID, el programa le dará automáticamente un numero creciente a cada fila por ejemplo: 1, 2, 3, etc</a:t>
            </a:r>
          </a:p>
          <a:p>
            <a:pPr marL="0" indent="0">
              <a:buNone/>
            </a:pPr>
            <a:endParaRPr lang="es-ES"/>
          </a:p>
          <a:p>
            <a:pPr marL="0" indent="0">
              <a:buNone/>
            </a:pPr>
            <a:r>
              <a:rPr lang="es-ES">
                <a:solidFill>
                  <a:srgbClr val="FF0000"/>
                </a:solidFill>
              </a:rPr>
              <a:t>CREATE TABLE facturas (</a:t>
            </a:r>
          </a:p>
          <a:p>
            <a:pPr marL="0" indent="0">
              <a:buNone/>
            </a:pPr>
            <a:r>
              <a:rPr lang="es-ES">
                <a:solidFill>
                  <a:srgbClr val="FF0000"/>
                </a:solidFill>
              </a:rPr>
              <a:t>        ID INT AUTO_INCREMENT PRIMARY KEY,</a:t>
            </a:r>
          </a:p>
          <a:p>
            <a:pPr marL="0" indent="0">
              <a:buNone/>
            </a:pPr>
            <a:r>
              <a:rPr lang="es-ES">
                <a:solidFill>
                  <a:srgbClr val="FF0000"/>
                </a:solidFill>
              </a:rPr>
              <a:t>         importe INT,</a:t>
            </a:r>
          </a:p>
          <a:p>
            <a:pPr marL="0" indent="0">
              <a:buNone/>
            </a:pPr>
            <a:r>
              <a:rPr lang="es-ES">
                <a:solidFill>
                  <a:srgbClr val="FF0000"/>
                </a:solidFill>
              </a:rPr>
              <a:t>          fecha DATE</a:t>
            </a:r>
          </a:p>
          <a:p>
            <a:pPr marL="0" indent="0">
              <a:buNone/>
            </a:pPr>
            <a:r>
              <a:rPr lang="es-ES">
                <a:solidFill>
                  <a:srgbClr val="FF0000"/>
                </a:solidFill>
              </a:rPr>
              <a:t>          );</a:t>
            </a:r>
          </a:p>
        </p:txBody>
      </p:sp>
    </p:spTree>
    <p:extLst>
      <p:ext uri="{BB962C8B-B14F-4D97-AF65-F5344CB8AC3E}">
        <p14:creationId xmlns:p14="http://schemas.microsoft.com/office/powerpoint/2010/main" val="354606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20E42-F1E0-4E34-6375-333833024FD1}"/>
              </a:ext>
            </a:extLst>
          </p:cNvPr>
          <p:cNvSpPr>
            <a:spLocks noGrp="1"/>
          </p:cNvSpPr>
          <p:nvPr>
            <p:ph type="title"/>
          </p:nvPr>
        </p:nvSpPr>
        <p:spPr>
          <a:xfrm>
            <a:off x="838200" y="365125"/>
            <a:ext cx="10515600" cy="717717"/>
          </a:xfrm>
        </p:spPr>
        <p:txBody>
          <a:bodyPr/>
          <a:lstStyle/>
          <a:p>
            <a:r>
              <a:rPr lang="es-ES"/>
              <a:t>BORRAR UNA TABLA</a:t>
            </a:r>
          </a:p>
        </p:txBody>
      </p:sp>
      <p:sp>
        <p:nvSpPr>
          <p:cNvPr id="3" name="Marcador de contenido 2">
            <a:extLst>
              <a:ext uri="{FF2B5EF4-FFF2-40B4-BE49-F238E27FC236}">
                <a16:creationId xmlns:a16="http://schemas.microsoft.com/office/drawing/2014/main" id="{F486AFDF-7BEB-EED3-7999-154182D8E095}"/>
              </a:ext>
            </a:extLst>
          </p:cNvPr>
          <p:cNvSpPr>
            <a:spLocks noGrp="1"/>
          </p:cNvSpPr>
          <p:nvPr>
            <p:ph idx="1"/>
          </p:nvPr>
        </p:nvSpPr>
        <p:spPr>
          <a:xfrm>
            <a:off x="838200" y="1275347"/>
            <a:ext cx="10515600" cy="4901616"/>
          </a:xfrm>
        </p:spPr>
        <p:txBody>
          <a:bodyPr/>
          <a:lstStyle/>
          <a:p>
            <a:pPr marL="0" indent="0">
              <a:buNone/>
            </a:pPr>
            <a:r>
              <a:rPr lang="es-ES"/>
              <a:t>Para borrar una tabla o una base de datos usamos</a:t>
            </a:r>
          </a:p>
          <a:p>
            <a:pPr marL="0" indent="0">
              <a:buNone/>
            </a:pPr>
            <a:r>
              <a:rPr lang="es-ES">
                <a:solidFill>
                  <a:srgbClr val="FF0000"/>
                </a:solidFill>
              </a:rPr>
              <a:t>DROP TABLE clientes;</a:t>
            </a:r>
          </a:p>
          <a:p>
            <a:pPr marL="0" indent="0">
              <a:buNone/>
            </a:pPr>
            <a:endParaRPr lang="es-ES"/>
          </a:p>
          <a:p>
            <a:pPr marL="0" indent="0">
              <a:buNone/>
            </a:pPr>
            <a:r>
              <a:rPr lang="es-ES"/>
              <a:t>A veces resulta la manera mas rápida y sencilla de modificicar varios elementos de una tabla que acabamos de crear</a:t>
            </a:r>
          </a:p>
        </p:txBody>
      </p:sp>
    </p:spTree>
    <p:extLst>
      <p:ext uri="{BB962C8B-B14F-4D97-AF65-F5344CB8AC3E}">
        <p14:creationId xmlns:p14="http://schemas.microsoft.com/office/powerpoint/2010/main" val="4253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9E68A-7D56-A94E-8823-B1C598CA931C}"/>
              </a:ext>
            </a:extLst>
          </p:cNvPr>
          <p:cNvSpPr>
            <a:spLocks noGrp="1"/>
          </p:cNvSpPr>
          <p:nvPr>
            <p:ph type="title"/>
          </p:nvPr>
        </p:nvSpPr>
        <p:spPr>
          <a:xfrm>
            <a:off x="838200" y="365125"/>
            <a:ext cx="10515600" cy="765843"/>
          </a:xfrm>
        </p:spPr>
        <p:txBody>
          <a:bodyPr/>
          <a:lstStyle/>
          <a:p>
            <a:r>
              <a:rPr lang="es-ES"/>
              <a:t>MODIFICAR ESTRUCTURA DE UNA TABLA</a:t>
            </a:r>
          </a:p>
        </p:txBody>
      </p:sp>
      <p:sp>
        <p:nvSpPr>
          <p:cNvPr id="3" name="Marcador de contenido 2">
            <a:extLst>
              <a:ext uri="{FF2B5EF4-FFF2-40B4-BE49-F238E27FC236}">
                <a16:creationId xmlns:a16="http://schemas.microsoft.com/office/drawing/2014/main" id="{1508735C-FFFC-E050-C8CB-9F34C573A157}"/>
              </a:ext>
            </a:extLst>
          </p:cNvPr>
          <p:cNvSpPr>
            <a:spLocks noGrp="1"/>
          </p:cNvSpPr>
          <p:nvPr>
            <p:ph idx="1"/>
          </p:nvPr>
        </p:nvSpPr>
        <p:spPr>
          <a:xfrm>
            <a:off x="838200" y="1130968"/>
            <a:ext cx="10515600" cy="5045995"/>
          </a:xfrm>
        </p:spPr>
        <p:txBody>
          <a:bodyPr>
            <a:normAutofit fontScale="92500" lnSpcReduction="10000"/>
          </a:bodyPr>
          <a:lstStyle/>
          <a:p>
            <a:pPr marL="0" indent="0">
              <a:buNone/>
            </a:pPr>
            <a:r>
              <a:rPr lang="es-ES"/>
              <a:t>Para modificar una tabla usamos ALTER TABLE</a:t>
            </a:r>
          </a:p>
          <a:p>
            <a:pPr marL="0" indent="0">
              <a:buNone/>
            </a:pPr>
            <a:r>
              <a:rPr lang="es-ES"/>
              <a:t>1.- Si queremos cambiar el nombre de la tabla</a:t>
            </a:r>
          </a:p>
          <a:p>
            <a:pPr marL="0" indent="0">
              <a:buNone/>
            </a:pPr>
            <a:r>
              <a:rPr lang="es-ES">
                <a:solidFill>
                  <a:srgbClr val="FF0000"/>
                </a:solidFill>
              </a:rPr>
              <a:t>ALTER TABLE clientes RENAME misclientes;</a:t>
            </a:r>
          </a:p>
          <a:p>
            <a:pPr marL="0" indent="0">
              <a:buNone/>
            </a:pPr>
            <a:r>
              <a:rPr lang="es-ES"/>
              <a:t>Si queremos cambiar el nombre de una columna</a:t>
            </a:r>
          </a:p>
          <a:p>
            <a:pPr marL="0" indent="0">
              <a:buNone/>
            </a:pPr>
            <a:r>
              <a:rPr lang="es-ES">
                <a:solidFill>
                  <a:srgbClr val="FF0000"/>
                </a:solidFill>
              </a:rPr>
              <a:t>ALTER TABLE clientes RENAME COLUMN edad TO años;</a:t>
            </a:r>
          </a:p>
          <a:p>
            <a:pPr marL="0" indent="0">
              <a:buNone/>
            </a:pPr>
            <a:endParaRPr lang="es-ES">
              <a:solidFill>
                <a:srgbClr val="FF0000"/>
              </a:solidFill>
            </a:endParaRPr>
          </a:p>
          <a:p>
            <a:pPr marL="0" indent="0">
              <a:buNone/>
            </a:pPr>
            <a:r>
              <a:rPr lang="es-ES"/>
              <a:t>2.- Para eliminar una columna de una tabla</a:t>
            </a:r>
          </a:p>
          <a:p>
            <a:pPr marL="0" indent="0">
              <a:buNone/>
            </a:pPr>
            <a:r>
              <a:rPr lang="es-ES">
                <a:solidFill>
                  <a:srgbClr val="FF0000"/>
                </a:solidFill>
              </a:rPr>
              <a:t>ALTER TABLE clientes DROP COLUMN ciudad;</a:t>
            </a:r>
          </a:p>
          <a:p>
            <a:pPr marL="0" indent="0">
              <a:buNone/>
            </a:pPr>
            <a:endParaRPr lang="es-ES"/>
          </a:p>
          <a:p>
            <a:pPr marL="0" indent="0">
              <a:buNone/>
            </a:pPr>
            <a:r>
              <a:rPr lang="es-ES"/>
              <a:t>3.- Para insertar una nueva columna al final de la tabla</a:t>
            </a:r>
          </a:p>
          <a:p>
            <a:pPr marL="0" indent="0">
              <a:buNone/>
            </a:pPr>
            <a:r>
              <a:rPr lang="es-ES">
                <a:solidFill>
                  <a:srgbClr val="FF0000"/>
                </a:solidFill>
              </a:rPr>
              <a:t>ALTER TABLE clientes ADD ciudad VARCHAR(20);</a:t>
            </a:r>
          </a:p>
        </p:txBody>
      </p:sp>
    </p:spTree>
    <p:extLst>
      <p:ext uri="{BB962C8B-B14F-4D97-AF65-F5344CB8AC3E}">
        <p14:creationId xmlns:p14="http://schemas.microsoft.com/office/powerpoint/2010/main" val="63900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30926-900F-4109-8991-B74F4AB6E8D7}"/>
              </a:ext>
            </a:extLst>
          </p:cNvPr>
          <p:cNvSpPr>
            <a:spLocks noGrp="1"/>
          </p:cNvSpPr>
          <p:nvPr>
            <p:ph type="title"/>
          </p:nvPr>
        </p:nvSpPr>
        <p:spPr>
          <a:xfrm>
            <a:off x="838200" y="106018"/>
            <a:ext cx="10515600" cy="561768"/>
          </a:xfrm>
        </p:spPr>
        <p:txBody>
          <a:bodyPr>
            <a:normAutofit fontScale="90000"/>
          </a:bodyPr>
          <a:lstStyle/>
          <a:p>
            <a:r>
              <a:rPr lang="es-ES"/>
              <a:t>INDICE</a:t>
            </a:r>
          </a:p>
        </p:txBody>
      </p:sp>
      <p:sp>
        <p:nvSpPr>
          <p:cNvPr id="3" name="Marcador de contenido 2">
            <a:extLst>
              <a:ext uri="{FF2B5EF4-FFF2-40B4-BE49-F238E27FC236}">
                <a16:creationId xmlns:a16="http://schemas.microsoft.com/office/drawing/2014/main" id="{41019754-2382-6715-FDB5-B23EBC694634}"/>
              </a:ext>
            </a:extLst>
          </p:cNvPr>
          <p:cNvSpPr>
            <a:spLocks noGrp="1"/>
          </p:cNvSpPr>
          <p:nvPr>
            <p:ph idx="1"/>
          </p:nvPr>
        </p:nvSpPr>
        <p:spPr>
          <a:xfrm>
            <a:off x="838200" y="768626"/>
            <a:ext cx="10515600" cy="5883965"/>
          </a:xfrm>
        </p:spPr>
        <p:txBody>
          <a:bodyPr>
            <a:normAutofit fontScale="77500" lnSpcReduction="20000"/>
          </a:bodyPr>
          <a:lstStyle/>
          <a:p>
            <a:pPr marL="0" indent="0">
              <a:buNone/>
            </a:pPr>
            <a:r>
              <a:rPr lang="es-ES" sz="1900"/>
              <a:t>3.- ¿Qué es sql?</a:t>
            </a:r>
          </a:p>
          <a:p>
            <a:pPr marL="0" indent="0">
              <a:buNone/>
            </a:pPr>
            <a:r>
              <a:rPr lang="es-ES" sz="1900"/>
              <a:t>4.- Instalación de Mysql</a:t>
            </a:r>
          </a:p>
          <a:p>
            <a:pPr marL="0" indent="0">
              <a:buNone/>
            </a:pPr>
            <a:r>
              <a:rPr lang="es-ES" sz="1900"/>
              <a:t>11.- Instrucciones de sql</a:t>
            </a:r>
          </a:p>
          <a:p>
            <a:pPr marL="0" indent="0">
              <a:buNone/>
            </a:pPr>
            <a:r>
              <a:rPr lang="es-ES" sz="1900"/>
              <a:t>12.- Crear una base de datos</a:t>
            </a:r>
          </a:p>
          <a:p>
            <a:pPr marL="0" indent="0">
              <a:buNone/>
            </a:pPr>
            <a:r>
              <a:rPr lang="es-ES" sz="1900"/>
              <a:t>14.- Crear una tabla</a:t>
            </a:r>
          </a:p>
          <a:p>
            <a:pPr marL="0" indent="0">
              <a:buNone/>
            </a:pPr>
            <a:r>
              <a:rPr lang="es-ES" sz="1900"/>
              <a:t>16.- Tipos de datos para crear una tabla</a:t>
            </a:r>
          </a:p>
          <a:p>
            <a:pPr marL="0" indent="0">
              <a:buNone/>
            </a:pPr>
            <a:r>
              <a:rPr lang="es-ES" sz="1900"/>
              <a:t>17.- Claves primarias</a:t>
            </a:r>
          </a:p>
          <a:p>
            <a:pPr marL="0" indent="0">
              <a:buNone/>
            </a:pPr>
            <a:r>
              <a:rPr lang="es-ES" sz="1900"/>
              <a:t>19.- Borrar una tabla</a:t>
            </a:r>
          </a:p>
          <a:p>
            <a:pPr marL="0" indent="0">
              <a:buNone/>
            </a:pPr>
            <a:r>
              <a:rPr lang="es-ES" sz="1900"/>
              <a:t>20.- Modificar estructura de una tabla</a:t>
            </a:r>
          </a:p>
          <a:p>
            <a:pPr marL="0" indent="0">
              <a:buNone/>
            </a:pPr>
            <a:r>
              <a:rPr lang="es-ES" sz="1900"/>
              <a:t>22.- Insertar filas</a:t>
            </a:r>
          </a:p>
          <a:p>
            <a:pPr marL="0" indent="0">
              <a:buNone/>
            </a:pPr>
            <a:r>
              <a:rPr lang="es-ES" sz="1900"/>
              <a:t>23.- Reemplazar filas</a:t>
            </a:r>
          </a:p>
          <a:p>
            <a:pPr marL="0" indent="0">
              <a:buNone/>
            </a:pPr>
            <a:r>
              <a:rPr lang="es-ES" sz="1900"/>
              <a:t>24.- Actualizar filas</a:t>
            </a:r>
          </a:p>
          <a:p>
            <a:pPr marL="0" indent="0">
              <a:buNone/>
            </a:pPr>
            <a:r>
              <a:rPr lang="es-ES" sz="1900"/>
              <a:t>25.- Eliminar filas</a:t>
            </a:r>
          </a:p>
          <a:p>
            <a:pPr marL="0" indent="0">
              <a:buNone/>
            </a:pPr>
            <a:r>
              <a:rPr lang="es-ES" sz="1900"/>
              <a:t>26.- Vaciar una tabla</a:t>
            </a:r>
          </a:p>
          <a:p>
            <a:pPr marL="0" indent="0">
              <a:buNone/>
            </a:pPr>
            <a:r>
              <a:rPr lang="es-ES" sz="1900"/>
              <a:t>27.- Consultar una tabla</a:t>
            </a:r>
          </a:p>
          <a:p>
            <a:pPr marL="0" indent="0">
              <a:buNone/>
            </a:pPr>
            <a:r>
              <a:rPr lang="es-ES" sz="1900"/>
              <a:t>31.- Agrupar filas</a:t>
            </a:r>
          </a:p>
          <a:p>
            <a:pPr marL="0" indent="0">
              <a:buNone/>
            </a:pPr>
            <a:r>
              <a:rPr lang="es-ES" sz="1900"/>
              <a:t>32. Operadores</a:t>
            </a:r>
          </a:p>
          <a:p>
            <a:pPr marL="0" indent="0">
              <a:buNone/>
            </a:pPr>
            <a:r>
              <a:rPr lang="es-ES" sz="1900"/>
              <a:t>35.- Consultas multitabla y claves foraneas</a:t>
            </a:r>
          </a:p>
          <a:p>
            <a:pPr marL="0" indent="0">
              <a:buNone/>
            </a:pPr>
            <a:r>
              <a:rPr lang="es-ES" sz="1900"/>
              <a:t>48.- Subconsultas</a:t>
            </a:r>
          </a:p>
          <a:p>
            <a:pPr marL="0" indent="0">
              <a:buNone/>
            </a:pPr>
            <a:r>
              <a:rPr lang="es-ES" sz="2100"/>
              <a:t>52.- Diagramas </a:t>
            </a:r>
          </a:p>
        </p:txBody>
      </p:sp>
    </p:spTree>
    <p:extLst>
      <p:ext uri="{BB962C8B-B14F-4D97-AF65-F5344CB8AC3E}">
        <p14:creationId xmlns:p14="http://schemas.microsoft.com/office/powerpoint/2010/main" val="238100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8FA38-B7FF-8ACC-B043-BA4639ACC070}"/>
              </a:ext>
            </a:extLst>
          </p:cNvPr>
          <p:cNvSpPr>
            <a:spLocks noGrp="1"/>
          </p:cNvSpPr>
          <p:nvPr>
            <p:ph type="title"/>
          </p:nvPr>
        </p:nvSpPr>
        <p:spPr>
          <a:xfrm>
            <a:off x="838200" y="365125"/>
            <a:ext cx="10515600" cy="886159"/>
          </a:xfrm>
        </p:spPr>
        <p:txBody>
          <a:bodyPr/>
          <a:lstStyle/>
          <a:p>
            <a:r>
              <a:rPr lang="es-ES"/>
              <a:t>MODIFICAR ESTRUCTURA DE UNA TABLA</a:t>
            </a:r>
          </a:p>
        </p:txBody>
      </p:sp>
      <p:sp>
        <p:nvSpPr>
          <p:cNvPr id="3" name="Marcador de contenido 2">
            <a:extLst>
              <a:ext uri="{FF2B5EF4-FFF2-40B4-BE49-F238E27FC236}">
                <a16:creationId xmlns:a16="http://schemas.microsoft.com/office/drawing/2014/main" id="{B1EAD166-E84B-7E9A-B1B6-3EA462C4613A}"/>
              </a:ext>
            </a:extLst>
          </p:cNvPr>
          <p:cNvSpPr>
            <a:spLocks noGrp="1"/>
          </p:cNvSpPr>
          <p:nvPr>
            <p:ph idx="1"/>
          </p:nvPr>
        </p:nvSpPr>
        <p:spPr>
          <a:xfrm>
            <a:off x="838200" y="1251284"/>
            <a:ext cx="10515600" cy="4925679"/>
          </a:xfrm>
        </p:spPr>
        <p:txBody>
          <a:bodyPr>
            <a:normAutofit lnSpcReduction="10000"/>
          </a:bodyPr>
          <a:lstStyle/>
          <a:p>
            <a:pPr marL="0" indent="0">
              <a:buNone/>
            </a:pPr>
            <a:r>
              <a:rPr lang="es-ES"/>
              <a:t>4.- Para añadir una nueva columna después de otra columna</a:t>
            </a:r>
          </a:p>
          <a:p>
            <a:pPr marL="0" indent="0">
              <a:buNone/>
            </a:pPr>
            <a:endParaRPr lang="es-ES"/>
          </a:p>
          <a:p>
            <a:pPr marL="0" indent="0">
              <a:buNone/>
            </a:pPr>
            <a:r>
              <a:rPr lang="es-ES">
                <a:solidFill>
                  <a:srgbClr val="FF0000"/>
                </a:solidFill>
              </a:rPr>
              <a:t>ALTER TABLE clientes ADD facturación INT AFTER nombre;</a:t>
            </a:r>
          </a:p>
          <a:p>
            <a:pPr marL="0" indent="0">
              <a:buNone/>
            </a:pPr>
            <a:endParaRPr lang="es-ES">
              <a:solidFill>
                <a:srgbClr val="FF0000"/>
              </a:solidFill>
            </a:endParaRPr>
          </a:p>
          <a:p>
            <a:pPr marL="0" indent="0">
              <a:buNone/>
            </a:pPr>
            <a:r>
              <a:rPr lang="es-ES"/>
              <a:t>5.- Para añadir una nueva columna en la primera posición de la tabla</a:t>
            </a:r>
          </a:p>
          <a:p>
            <a:pPr marL="0" indent="0">
              <a:buNone/>
            </a:pPr>
            <a:r>
              <a:rPr lang="es-ES">
                <a:solidFill>
                  <a:srgbClr val="FF0000"/>
                </a:solidFill>
              </a:rPr>
              <a:t>ALTER TABLE clientes ADD id INT FIRST;</a:t>
            </a:r>
          </a:p>
          <a:p>
            <a:pPr marL="0" indent="0">
              <a:buNone/>
            </a:pPr>
            <a:endParaRPr lang="es-ES"/>
          </a:p>
          <a:p>
            <a:pPr marL="0" indent="0">
              <a:buNone/>
            </a:pPr>
            <a:r>
              <a:rPr lang="es-ES"/>
              <a:t>6.- Si queremos modificar alguna de las columnas, por ejemplo que la columna codigopostal sea también NOT NULL</a:t>
            </a:r>
          </a:p>
          <a:p>
            <a:pPr marL="0" indent="0">
              <a:buNone/>
            </a:pPr>
            <a:r>
              <a:rPr lang="es-ES">
                <a:solidFill>
                  <a:srgbClr val="FF0000"/>
                </a:solidFill>
              </a:rPr>
              <a:t>ALTER TABLE clientes MODIFY COLUMN codigopostal INT NOT NULL;</a:t>
            </a:r>
          </a:p>
        </p:txBody>
      </p:sp>
    </p:spTree>
    <p:extLst>
      <p:ext uri="{BB962C8B-B14F-4D97-AF65-F5344CB8AC3E}">
        <p14:creationId xmlns:p14="http://schemas.microsoft.com/office/powerpoint/2010/main" val="756844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8B91A-8B06-D953-AE1D-93CC11B70916}"/>
              </a:ext>
            </a:extLst>
          </p:cNvPr>
          <p:cNvSpPr>
            <a:spLocks noGrp="1"/>
          </p:cNvSpPr>
          <p:nvPr>
            <p:ph type="title"/>
          </p:nvPr>
        </p:nvSpPr>
        <p:spPr>
          <a:xfrm>
            <a:off x="838200" y="365126"/>
            <a:ext cx="10515600" cy="1030538"/>
          </a:xfrm>
        </p:spPr>
        <p:txBody>
          <a:bodyPr/>
          <a:lstStyle/>
          <a:p>
            <a:r>
              <a:rPr lang="es-ES"/>
              <a:t>INSERCION DE FILAS</a:t>
            </a:r>
          </a:p>
        </p:txBody>
      </p:sp>
      <p:sp>
        <p:nvSpPr>
          <p:cNvPr id="3" name="Marcador de contenido 2">
            <a:extLst>
              <a:ext uri="{FF2B5EF4-FFF2-40B4-BE49-F238E27FC236}">
                <a16:creationId xmlns:a16="http://schemas.microsoft.com/office/drawing/2014/main" id="{65B00991-2D1F-05E2-8F2C-CEADD61C5DA0}"/>
              </a:ext>
            </a:extLst>
          </p:cNvPr>
          <p:cNvSpPr>
            <a:spLocks noGrp="1"/>
          </p:cNvSpPr>
          <p:nvPr>
            <p:ph idx="1"/>
          </p:nvPr>
        </p:nvSpPr>
        <p:spPr>
          <a:xfrm>
            <a:off x="838200" y="1395664"/>
            <a:ext cx="10515600" cy="4781299"/>
          </a:xfrm>
        </p:spPr>
        <p:txBody>
          <a:bodyPr/>
          <a:lstStyle/>
          <a:p>
            <a:pPr marL="0" indent="0">
              <a:buNone/>
            </a:pPr>
            <a:r>
              <a:rPr lang="es-ES"/>
              <a:t>Una vez creada la tabla y sus columnas tenemos que crear las filas con sus valores</a:t>
            </a:r>
          </a:p>
          <a:p>
            <a:pPr marL="0" indent="0">
              <a:buNone/>
            </a:pPr>
            <a:r>
              <a:rPr lang="es-ES"/>
              <a:t>La forma mas común de insertar una fila es:</a:t>
            </a:r>
          </a:p>
          <a:p>
            <a:pPr marL="0" indent="0">
              <a:buNone/>
            </a:pPr>
            <a:endParaRPr lang="es-ES"/>
          </a:p>
          <a:p>
            <a:pPr marL="0" indent="0">
              <a:buNone/>
            </a:pPr>
            <a:r>
              <a:rPr lang="es-ES">
                <a:solidFill>
                  <a:srgbClr val="FF0000"/>
                </a:solidFill>
              </a:rPr>
              <a:t>INSERT INTO clientes (id, nombre, facturación)</a:t>
            </a:r>
          </a:p>
          <a:p>
            <a:pPr marL="0" indent="0">
              <a:buNone/>
            </a:pPr>
            <a:r>
              <a:rPr lang="es-ES">
                <a:solidFill>
                  <a:srgbClr val="FF0000"/>
                </a:solidFill>
              </a:rPr>
              <a:t>VALUES (1, ‘Rodarsa’, 15000), (2, ‘Miresa’, 20000), (3, ‘Patesa’, 18000);</a:t>
            </a:r>
          </a:p>
          <a:p>
            <a:pPr marL="0" indent="0">
              <a:buNone/>
            </a:pPr>
            <a:endParaRPr lang="es-ES">
              <a:solidFill>
                <a:srgbClr val="FF0000"/>
              </a:solidFill>
            </a:endParaRPr>
          </a:p>
          <a:p>
            <a:pPr marL="0" indent="0">
              <a:buNone/>
            </a:pPr>
            <a:r>
              <a:rPr lang="es-ES"/>
              <a:t>Se puede volver a usar el INSERT INTO más adelante si nos damos cuenta que necesitamos añadir más filas a la tabla.</a:t>
            </a:r>
          </a:p>
        </p:txBody>
      </p:sp>
    </p:spTree>
    <p:extLst>
      <p:ext uri="{BB962C8B-B14F-4D97-AF65-F5344CB8AC3E}">
        <p14:creationId xmlns:p14="http://schemas.microsoft.com/office/powerpoint/2010/main" val="75081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7F384-A996-0368-3EDB-C44D8E7789E0}"/>
              </a:ext>
            </a:extLst>
          </p:cNvPr>
          <p:cNvSpPr>
            <a:spLocks noGrp="1"/>
          </p:cNvSpPr>
          <p:nvPr>
            <p:ph type="title"/>
          </p:nvPr>
        </p:nvSpPr>
        <p:spPr>
          <a:xfrm>
            <a:off x="838200" y="365126"/>
            <a:ext cx="10515600" cy="645528"/>
          </a:xfrm>
        </p:spPr>
        <p:txBody>
          <a:bodyPr>
            <a:normAutofit fontScale="90000"/>
          </a:bodyPr>
          <a:lstStyle/>
          <a:p>
            <a:r>
              <a:rPr lang="es-ES"/>
              <a:t>REEMPLAZAR FILAS</a:t>
            </a:r>
          </a:p>
        </p:txBody>
      </p:sp>
      <p:sp>
        <p:nvSpPr>
          <p:cNvPr id="3" name="Marcador de contenido 2">
            <a:extLst>
              <a:ext uri="{FF2B5EF4-FFF2-40B4-BE49-F238E27FC236}">
                <a16:creationId xmlns:a16="http://schemas.microsoft.com/office/drawing/2014/main" id="{E2C2F863-3623-07A6-CCC8-58D079349492}"/>
              </a:ext>
            </a:extLst>
          </p:cNvPr>
          <p:cNvSpPr>
            <a:spLocks noGrp="1"/>
          </p:cNvSpPr>
          <p:nvPr>
            <p:ph idx="1"/>
          </p:nvPr>
        </p:nvSpPr>
        <p:spPr>
          <a:xfrm>
            <a:off x="838200" y="1251284"/>
            <a:ext cx="10515600" cy="4925679"/>
          </a:xfrm>
        </p:spPr>
        <p:txBody>
          <a:bodyPr/>
          <a:lstStyle/>
          <a:p>
            <a:pPr marL="0" indent="0">
              <a:buNone/>
            </a:pPr>
            <a:r>
              <a:rPr lang="es-ES"/>
              <a:t>Si queremos modificar un registro anterior cuando hicimos el INSERT INTO</a:t>
            </a:r>
          </a:p>
          <a:p>
            <a:pPr marL="0" indent="0">
              <a:buNone/>
            </a:pPr>
            <a:endParaRPr lang="es-ES"/>
          </a:p>
          <a:p>
            <a:pPr marL="0" indent="0">
              <a:buNone/>
            </a:pPr>
            <a:r>
              <a:rPr lang="es-ES">
                <a:solidFill>
                  <a:srgbClr val="FF0000"/>
                </a:solidFill>
              </a:rPr>
              <a:t>REPLACE INTO clientes (id, nombre, facturación) VALUES (3, ‘Patesa’, 40000);</a:t>
            </a:r>
          </a:p>
          <a:p>
            <a:pPr marL="0" indent="0">
              <a:buNone/>
            </a:pPr>
            <a:r>
              <a:rPr lang="es-ES"/>
              <a:t>Con que el ID no varie podemos variar el resto de los encabezados de las columnas</a:t>
            </a:r>
          </a:p>
        </p:txBody>
      </p:sp>
    </p:spTree>
    <p:extLst>
      <p:ext uri="{BB962C8B-B14F-4D97-AF65-F5344CB8AC3E}">
        <p14:creationId xmlns:p14="http://schemas.microsoft.com/office/powerpoint/2010/main" val="420088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2283C-45E5-E2E5-3038-694387366BC9}"/>
              </a:ext>
            </a:extLst>
          </p:cNvPr>
          <p:cNvSpPr>
            <a:spLocks noGrp="1"/>
          </p:cNvSpPr>
          <p:nvPr>
            <p:ph type="title"/>
          </p:nvPr>
        </p:nvSpPr>
        <p:spPr>
          <a:xfrm>
            <a:off x="838200" y="365125"/>
            <a:ext cx="10515600" cy="838033"/>
          </a:xfrm>
        </p:spPr>
        <p:txBody>
          <a:bodyPr/>
          <a:lstStyle/>
          <a:p>
            <a:r>
              <a:rPr lang="es-ES"/>
              <a:t>ACTUALIZAR FILAS</a:t>
            </a:r>
          </a:p>
        </p:txBody>
      </p:sp>
      <p:sp>
        <p:nvSpPr>
          <p:cNvPr id="3" name="Marcador de contenido 2">
            <a:extLst>
              <a:ext uri="{FF2B5EF4-FFF2-40B4-BE49-F238E27FC236}">
                <a16:creationId xmlns:a16="http://schemas.microsoft.com/office/drawing/2014/main" id="{EEEB3B34-5AA7-6463-B040-B2C4E294D677}"/>
              </a:ext>
            </a:extLst>
          </p:cNvPr>
          <p:cNvSpPr>
            <a:spLocks noGrp="1"/>
          </p:cNvSpPr>
          <p:nvPr>
            <p:ph idx="1"/>
          </p:nvPr>
        </p:nvSpPr>
        <p:spPr>
          <a:xfrm>
            <a:off x="838200" y="1203159"/>
            <a:ext cx="10515600" cy="4973804"/>
          </a:xfrm>
        </p:spPr>
        <p:txBody>
          <a:bodyPr>
            <a:normAutofit fontScale="92500" lnSpcReduction="20000"/>
          </a:bodyPr>
          <a:lstStyle/>
          <a:p>
            <a:pPr marL="0" indent="0">
              <a:buNone/>
            </a:pPr>
            <a:r>
              <a:rPr lang="es-ES"/>
              <a:t>Con la sentencia UPDATE podemos actualizar los valores de las filas, los cambios se aplicaran a las filas y columnas que especifiquemos</a:t>
            </a:r>
          </a:p>
          <a:p>
            <a:pPr marL="0" indent="0">
              <a:buNone/>
            </a:pPr>
            <a:endParaRPr lang="es-ES"/>
          </a:p>
          <a:p>
            <a:pPr marL="0" indent="0">
              <a:buNone/>
            </a:pPr>
            <a:r>
              <a:rPr lang="es-ES">
                <a:solidFill>
                  <a:srgbClr val="FF0000"/>
                </a:solidFill>
              </a:rPr>
              <a:t>UPDATE clientes SET facturación =25000;</a:t>
            </a:r>
          </a:p>
          <a:p>
            <a:pPr marL="0" indent="0">
              <a:buNone/>
            </a:pPr>
            <a:r>
              <a:rPr lang="es-ES"/>
              <a:t>En este caso nos cambiara la facturación de las 3 filas a la cantidad de 25000 euros.</a:t>
            </a:r>
          </a:p>
          <a:p>
            <a:pPr marL="0" indent="0">
              <a:buNone/>
            </a:pPr>
            <a:endParaRPr lang="es-ES"/>
          </a:p>
          <a:p>
            <a:pPr marL="0" indent="0">
              <a:buNone/>
            </a:pPr>
            <a:r>
              <a:rPr lang="es-ES">
                <a:solidFill>
                  <a:srgbClr val="FF0000"/>
                </a:solidFill>
              </a:rPr>
              <a:t>UPDATE clientes SET facturación = 25000 WHERE id=1;</a:t>
            </a:r>
          </a:p>
          <a:p>
            <a:pPr marL="0" indent="0">
              <a:buNone/>
            </a:pPr>
            <a:r>
              <a:rPr lang="es-ES"/>
              <a:t>Esta vez solo se modificara la facturación en la fila del cliente cuyo id sea igual a 1.</a:t>
            </a:r>
          </a:p>
          <a:p>
            <a:pPr marL="0" indent="0">
              <a:buNone/>
            </a:pPr>
            <a:r>
              <a:rPr lang="es-ES"/>
              <a:t>Para DELETE y UPDATE necesitamos usar el id por cuestión de seguridad del sistema para evitar eliminar mucha información necesaria. Nos arrojaría ERROR 1175 si usaramos otra columna en vez de la de id</a:t>
            </a:r>
          </a:p>
        </p:txBody>
      </p:sp>
    </p:spTree>
    <p:extLst>
      <p:ext uri="{BB962C8B-B14F-4D97-AF65-F5344CB8AC3E}">
        <p14:creationId xmlns:p14="http://schemas.microsoft.com/office/powerpoint/2010/main" val="429397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878B6-0DE1-7027-1B2D-E384CC07CB84}"/>
              </a:ext>
            </a:extLst>
          </p:cNvPr>
          <p:cNvSpPr>
            <a:spLocks noGrp="1"/>
          </p:cNvSpPr>
          <p:nvPr>
            <p:ph type="title"/>
          </p:nvPr>
        </p:nvSpPr>
        <p:spPr>
          <a:xfrm>
            <a:off x="838200" y="365126"/>
            <a:ext cx="10515600" cy="693654"/>
          </a:xfrm>
        </p:spPr>
        <p:txBody>
          <a:bodyPr>
            <a:normAutofit fontScale="90000"/>
          </a:bodyPr>
          <a:lstStyle/>
          <a:p>
            <a:r>
              <a:rPr lang="es-ES"/>
              <a:t>ELIMINAR FILAS</a:t>
            </a:r>
          </a:p>
        </p:txBody>
      </p:sp>
      <p:sp>
        <p:nvSpPr>
          <p:cNvPr id="3" name="Marcador de contenido 2">
            <a:extLst>
              <a:ext uri="{FF2B5EF4-FFF2-40B4-BE49-F238E27FC236}">
                <a16:creationId xmlns:a16="http://schemas.microsoft.com/office/drawing/2014/main" id="{4F24EC42-DE06-11CA-9551-D5D159707D92}"/>
              </a:ext>
            </a:extLst>
          </p:cNvPr>
          <p:cNvSpPr>
            <a:spLocks noGrp="1"/>
          </p:cNvSpPr>
          <p:nvPr>
            <p:ph idx="1"/>
          </p:nvPr>
        </p:nvSpPr>
        <p:spPr>
          <a:xfrm>
            <a:off x="838200" y="1275347"/>
            <a:ext cx="10515600" cy="4901616"/>
          </a:xfrm>
        </p:spPr>
        <p:txBody>
          <a:bodyPr/>
          <a:lstStyle/>
          <a:p>
            <a:pPr marL="0" indent="0">
              <a:buNone/>
            </a:pPr>
            <a:r>
              <a:rPr lang="es-ES"/>
              <a:t>Para eliminar filas usamos la sentencia DELETE FROM</a:t>
            </a:r>
          </a:p>
          <a:p>
            <a:pPr marL="0" indent="0">
              <a:buNone/>
            </a:pPr>
            <a:r>
              <a:rPr lang="es-ES"/>
              <a:t>Si queremos eliminar todas las filas de la tabla clientes</a:t>
            </a:r>
          </a:p>
          <a:p>
            <a:pPr marL="0" indent="0">
              <a:buNone/>
            </a:pPr>
            <a:r>
              <a:rPr lang="es-ES">
                <a:solidFill>
                  <a:srgbClr val="FF0000"/>
                </a:solidFill>
              </a:rPr>
              <a:t>DELETE FROM clientes;</a:t>
            </a:r>
          </a:p>
          <a:p>
            <a:pPr marL="0" indent="0">
              <a:buNone/>
            </a:pPr>
            <a:r>
              <a:rPr lang="es-ES"/>
              <a:t>Si solo queremos eliminar determinadas filas usamos la clausula WHERE</a:t>
            </a:r>
          </a:p>
          <a:p>
            <a:pPr marL="0" indent="0">
              <a:buNone/>
            </a:pPr>
            <a:endParaRPr lang="es-ES"/>
          </a:p>
          <a:p>
            <a:pPr marL="0" indent="0">
              <a:buNone/>
            </a:pPr>
            <a:r>
              <a:rPr lang="es-ES">
                <a:solidFill>
                  <a:srgbClr val="FF0000"/>
                </a:solidFill>
              </a:rPr>
              <a:t>DELETE FROM clientes WHERE id=2;</a:t>
            </a:r>
          </a:p>
          <a:p>
            <a:pPr marL="0" indent="0">
              <a:buNone/>
            </a:pPr>
            <a:r>
              <a:rPr lang="es-ES"/>
              <a:t>Esta vez solo eliminamos la fila cuyo id es 2</a:t>
            </a:r>
          </a:p>
          <a:p>
            <a:pPr marL="0" indent="0">
              <a:buNone/>
            </a:pPr>
            <a:endParaRPr lang="es-ES"/>
          </a:p>
        </p:txBody>
      </p:sp>
    </p:spTree>
    <p:extLst>
      <p:ext uri="{BB962C8B-B14F-4D97-AF65-F5344CB8AC3E}">
        <p14:creationId xmlns:p14="http://schemas.microsoft.com/office/powerpoint/2010/main" val="112085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DEE44-0651-912A-85F1-0624C7019986}"/>
              </a:ext>
            </a:extLst>
          </p:cNvPr>
          <p:cNvSpPr>
            <a:spLocks noGrp="1"/>
          </p:cNvSpPr>
          <p:nvPr>
            <p:ph type="title"/>
          </p:nvPr>
        </p:nvSpPr>
        <p:spPr>
          <a:xfrm>
            <a:off x="838200" y="365126"/>
            <a:ext cx="10515600" cy="645528"/>
          </a:xfrm>
        </p:spPr>
        <p:txBody>
          <a:bodyPr>
            <a:normAutofit fontScale="90000"/>
          </a:bodyPr>
          <a:lstStyle/>
          <a:p>
            <a:r>
              <a:rPr lang="es-ES"/>
              <a:t>VACIAR UNA TABLA</a:t>
            </a:r>
          </a:p>
        </p:txBody>
      </p:sp>
      <p:sp>
        <p:nvSpPr>
          <p:cNvPr id="3" name="Marcador de contenido 2">
            <a:extLst>
              <a:ext uri="{FF2B5EF4-FFF2-40B4-BE49-F238E27FC236}">
                <a16:creationId xmlns:a16="http://schemas.microsoft.com/office/drawing/2014/main" id="{AE2CEC9A-5C00-1F62-BA34-38FFAE77901A}"/>
              </a:ext>
            </a:extLst>
          </p:cNvPr>
          <p:cNvSpPr>
            <a:spLocks noGrp="1"/>
          </p:cNvSpPr>
          <p:nvPr>
            <p:ph idx="1"/>
          </p:nvPr>
        </p:nvSpPr>
        <p:spPr>
          <a:xfrm>
            <a:off x="838200" y="1010654"/>
            <a:ext cx="10515600" cy="5166309"/>
          </a:xfrm>
        </p:spPr>
        <p:txBody>
          <a:bodyPr/>
          <a:lstStyle/>
          <a:p>
            <a:pPr marL="0" indent="0">
              <a:buNone/>
            </a:pPr>
            <a:r>
              <a:rPr lang="es-ES"/>
              <a:t>Una manera rápida de eliminar todas las filas de una tabla es usando la sentencia TRUNCATE, sucede algo parecido a cuando usamos DELETE para eliminar todas las filas también, pero en el caso de TRUNCATE es mejor ya que borra la tabla y la vuelve a crear vacia lo que es mejor</a:t>
            </a:r>
          </a:p>
          <a:p>
            <a:pPr marL="0" indent="0">
              <a:buNone/>
            </a:pPr>
            <a:endParaRPr lang="es-ES"/>
          </a:p>
          <a:p>
            <a:pPr marL="0" indent="0">
              <a:buNone/>
            </a:pPr>
            <a:r>
              <a:rPr lang="es-ES">
                <a:solidFill>
                  <a:srgbClr val="FF0000"/>
                </a:solidFill>
              </a:rPr>
              <a:t>TRUNCATE clientes;</a:t>
            </a:r>
          </a:p>
        </p:txBody>
      </p:sp>
    </p:spTree>
    <p:extLst>
      <p:ext uri="{BB962C8B-B14F-4D97-AF65-F5344CB8AC3E}">
        <p14:creationId xmlns:p14="http://schemas.microsoft.com/office/powerpoint/2010/main" val="222172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7EC23-ECFB-BFC5-184C-3A7181E9A0F0}"/>
              </a:ext>
            </a:extLst>
          </p:cNvPr>
          <p:cNvSpPr>
            <a:spLocks noGrp="1"/>
          </p:cNvSpPr>
          <p:nvPr>
            <p:ph type="title"/>
          </p:nvPr>
        </p:nvSpPr>
        <p:spPr>
          <a:xfrm>
            <a:off x="838200" y="365125"/>
            <a:ext cx="10515600" cy="789907"/>
          </a:xfrm>
        </p:spPr>
        <p:txBody>
          <a:bodyPr/>
          <a:lstStyle/>
          <a:p>
            <a:r>
              <a:rPr lang="es-ES"/>
              <a:t>CONSULTAR UNA TABLA</a:t>
            </a:r>
          </a:p>
        </p:txBody>
      </p:sp>
      <p:sp>
        <p:nvSpPr>
          <p:cNvPr id="3" name="Marcador de contenido 2">
            <a:extLst>
              <a:ext uri="{FF2B5EF4-FFF2-40B4-BE49-F238E27FC236}">
                <a16:creationId xmlns:a16="http://schemas.microsoft.com/office/drawing/2014/main" id="{9E7E05E0-8261-A40B-E44D-DEE1DB5F55E7}"/>
              </a:ext>
            </a:extLst>
          </p:cNvPr>
          <p:cNvSpPr>
            <a:spLocks noGrp="1"/>
          </p:cNvSpPr>
          <p:nvPr>
            <p:ph idx="1"/>
          </p:nvPr>
        </p:nvSpPr>
        <p:spPr>
          <a:xfrm>
            <a:off x="838200" y="1155032"/>
            <a:ext cx="10515600" cy="5021931"/>
          </a:xfrm>
        </p:spPr>
        <p:txBody>
          <a:bodyPr>
            <a:normAutofit lnSpcReduction="10000"/>
          </a:bodyPr>
          <a:lstStyle/>
          <a:p>
            <a:pPr marL="0" indent="0">
              <a:buNone/>
            </a:pPr>
            <a:r>
              <a:rPr lang="es-ES"/>
              <a:t>Si queremos mostrar todos los registros de una tabla usamos</a:t>
            </a:r>
          </a:p>
          <a:p>
            <a:pPr marL="0" indent="0">
              <a:buNone/>
            </a:pPr>
            <a:r>
              <a:rPr lang="es-ES">
                <a:solidFill>
                  <a:srgbClr val="FF0000"/>
                </a:solidFill>
              </a:rPr>
              <a:t>SELECT * FROM clientes;   </a:t>
            </a:r>
          </a:p>
          <a:p>
            <a:pPr marL="0" indent="0">
              <a:buNone/>
            </a:pPr>
            <a:r>
              <a:rPr lang="es-ES"/>
              <a:t>en este caso el asterisco quiere decir ‘todas las columnas’</a:t>
            </a:r>
          </a:p>
          <a:p>
            <a:pPr marL="0" indent="0">
              <a:buNone/>
            </a:pPr>
            <a:endParaRPr lang="es-ES"/>
          </a:p>
          <a:p>
            <a:pPr marL="0" indent="0">
              <a:buNone/>
            </a:pPr>
            <a:r>
              <a:rPr lang="es-ES"/>
              <a:t>Si queremos que solo nos muestre una fila usamos</a:t>
            </a:r>
          </a:p>
          <a:p>
            <a:pPr marL="0" indent="0">
              <a:buNone/>
            </a:pPr>
            <a:endParaRPr lang="es-ES"/>
          </a:p>
          <a:p>
            <a:pPr marL="0" indent="0">
              <a:buNone/>
            </a:pPr>
            <a:r>
              <a:rPr lang="es-ES">
                <a:solidFill>
                  <a:srgbClr val="FF0000"/>
                </a:solidFill>
              </a:rPr>
              <a:t>SELECT*FROM clientes LIMIT 1;</a:t>
            </a:r>
          </a:p>
          <a:p>
            <a:pPr marL="0" indent="0">
              <a:buNone/>
            </a:pPr>
            <a:endParaRPr lang="es-ES"/>
          </a:p>
          <a:p>
            <a:pPr marL="0" indent="0">
              <a:buNone/>
            </a:pPr>
            <a:r>
              <a:rPr lang="es-ES"/>
              <a:t>Si queremos que la consulta solo nos muestre unas columnas de la tabla usaremos:</a:t>
            </a:r>
          </a:p>
          <a:p>
            <a:pPr marL="0" indent="0">
              <a:buNone/>
            </a:pPr>
            <a:r>
              <a:rPr lang="es-ES">
                <a:solidFill>
                  <a:srgbClr val="FF0000"/>
                </a:solidFill>
              </a:rPr>
              <a:t>SELECT id, nombre  FROM clientes;</a:t>
            </a:r>
          </a:p>
        </p:txBody>
      </p:sp>
    </p:spTree>
    <p:extLst>
      <p:ext uri="{BB962C8B-B14F-4D97-AF65-F5344CB8AC3E}">
        <p14:creationId xmlns:p14="http://schemas.microsoft.com/office/powerpoint/2010/main" val="3401963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57DA-C16E-7BE8-442E-6A87F3879741}"/>
              </a:ext>
            </a:extLst>
          </p:cNvPr>
          <p:cNvSpPr>
            <a:spLocks noGrp="1"/>
          </p:cNvSpPr>
          <p:nvPr>
            <p:ph type="title"/>
          </p:nvPr>
        </p:nvSpPr>
        <p:spPr>
          <a:xfrm>
            <a:off x="838200" y="365126"/>
            <a:ext cx="10515600" cy="862096"/>
          </a:xfrm>
        </p:spPr>
        <p:txBody>
          <a:bodyPr/>
          <a:lstStyle/>
          <a:p>
            <a:r>
              <a:rPr lang="es-ES"/>
              <a:t>CONSULTAR UNA TABLA</a:t>
            </a:r>
          </a:p>
        </p:txBody>
      </p:sp>
      <p:sp>
        <p:nvSpPr>
          <p:cNvPr id="3" name="Marcador de contenido 2">
            <a:extLst>
              <a:ext uri="{FF2B5EF4-FFF2-40B4-BE49-F238E27FC236}">
                <a16:creationId xmlns:a16="http://schemas.microsoft.com/office/drawing/2014/main" id="{6C7D8ACD-27A8-A443-19C2-AC8CDA9E765A}"/>
              </a:ext>
            </a:extLst>
          </p:cNvPr>
          <p:cNvSpPr>
            <a:spLocks noGrp="1"/>
          </p:cNvSpPr>
          <p:nvPr>
            <p:ph idx="1"/>
          </p:nvPr>
        </p:nvSpPr>
        <p:spPr>
          <a:xfrm>
            <a:off x="838200" y="1227222"/>
            <a:ext cx="10515600" cy="4949741"/>
          </a:xfrm>
        </p:spPr>
        <p:txBody>
          <a:bodyPr/>
          <a:lstStyle/>
          <a:p>
            <a:pPr marL="0" indent="0">
              <a:buNone/>
            </a:pPr>
            <a:r>
              <a:rPr lang="es-ES"/>
              <a:t>Tambien podemos mostrar la misma información pero cambiando el encabezado de una columna usando el comando AS</a:t>
            </a:r>
          </a:p>
          <a:p>
            <a:pPr marL="0" indent="0">
              <a:buNone/>
            </a:pPr>
            <a:endParaRPr lang="es-ES"/>
          </a:p>
          <a:p>
            <a:pPr marL="0" indent="0">
              <a:buNone/>
            </a:pPr>
            <a:r>
              <a:rPr lang="es-ES">
                <a:solidFill>
                  <a:srgbClr val="FF0000"/>
                </a:solidFill>
              </a:rPr>
              <a:t>SELECT nombre, facturación AS ventas FROM clientes;</a:t>
            </a:r>
          </a:p>
          <a:p>
            <a:pPr marL="0" indent="0">
              <a:buNone/>
            </a:pPr>
            <a:endParaRPr lang="es-ES"/>
          </a:p>
          <a:p>
            <a:pPr marL="0" indent="0">
              <a:buNone/>
            </a:pPr>
            <a:r>
              <a:rPr lang="es-ES"/>
              <a:t>En una consulta podría haber registros repetidos si queremos evitar las filas repetidas usamos el comando DISTINCT</a:t>
            </a:r>
          </a:p>
          <a:p>
            <a:pPr marL="0" indent="0">
              <a:buNone/>
            </a:pPr>
            <a:endParaRPr lang="es-ES"/>
          </a:p>
          <a:p>
            <a:pPr marL="0" indent="0">
              <a:buNone/>
            </a:pPr>
            <a:r>
              <a:rPr lang="es-ES">
                <a:solidFill>
                  <a:srgbClr val="FF0000"/>
                </a:solidFill>
              </a:rPr>
              <a:t>SELECT DISTINCT nombre, facturación FROM clientes;</a:t>
            </a:r>
          </a:p>
        </p:txBody>
      </p:sp>
    </p:spTree>
    <p:extLst>
      <p:ext uri="{BB962C8B-B14F-4D97-AF65-F5344CB8AC3E}">
        <p14:creationId xmlns:p14="http://schemas.microsoft.com/office/powerpoint/2010/main" val="351884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A34EA-43C7-DAF9-B1F1-CBB56E169D50}"/>
              </a:ext>
            </a:extLst>
          </p:cNvPr>
          <p:cNvSpPr>
            <a:spLocks noGrp="1"/>
          </p:cNvSpPr>
          <p:nvPr>
            <p:ph type="title"/>
          </p:nvPr>
        </p:nvSpPr>
        <p:spPr>
          <a:xfrm>
            <a:off x="838200" y="365125"/>
            <a:ext cx="10515600" cy="765843"/>
          </a:xfrm>
        </p:spPr>
        <p:txBody>
          <a:bodyPr/>
          <a:lstStyle/>
          <a:p>
            <a:r>
              <a:rPr lang="es-ES"/>
              <a:t>CONSULTAR UNA TABLA</a:t>
            </a:r>
          </a:p>
        </p:txBody>
      </p:sp>
      <p:sp>
        <p:nvSpPr>
          <p:cNvPr id="3" name="Marcador de contenido 2">
            <a:extLst>
              <a:ext uri="{FF2B5EF4-FFF2-40B4-BE49-F238E27FC236}">
                <a16:creationId xmlns:a16="http://schemas.microsoft.com/office/drawing/2014/main" id="{833CE512-63C7-6B68-F4FF-25E91AEB3993}"/>
              </a:ext>
            </a:extLst>
          </p:cNvPr>
          <p:cNvSpPr>
            <a:spLocks noGrp="1"/>
          </p:cNvSpPr>
          <p:nvPr>
            <p:ph idx="1"/>
          </p:nvPr>
        </p:nvSpPr>
        <p:spPr>
          <a:xfrm>
            <a:off x="838200" y="1130968"/>
            <a:ext cx="10515600" cy="5045995"/>
          </a:xfrm>
        </p:spPr>
        <p:txBody>
          <a:bodyPr>
            <a:normAutofit fontScale="85000" lnSpcReduction="20000"/>
          </a:bodyPr>
          <a:lstStyle/>
          <a:p>
            <a:pPr marL="0" indent="0">
              <a:buNone/>
            </a:pPr>
            <a:r>
              <a:rPr lang="es-ES"/>
              <a:t>Si queremos filtrar las filas que aparecene n la consulta podemos usar la sentencia WHERE por ejemplo en el caso de la tabla de clientes</a:t>
            </a:r>
          </a:p>
          <a:p>
            <a:pPr marL="0" indent="0">
              <a:buNone/>
            </a:pPr>
            <a:endParaRPr lang="es-ES"/>
          </a:p>
          <a:p>
            <a:pPr marL="0" indent="0">
              <a:buNone/>
            </a:pPr>
            <a:r>
              <a:rPr lang="es-ES">
                <a:solidFill>
                  <a:srgbClr val="FF0000"/>
                </a:solidFill>
              </a:rPr>
              <a:t>SELECT * FROM clientes WHERE facturación &gt;= 15000;</a:t>
            </a:r>
          </a:p>
          <a:p>
            <a:pPr marL="0" indent="0">
              <a:buNone/>
            </a:pPr>
            <a:endParaRPr lang="es-ES">
              <a:solidFill>
                <a:srgbClr val="FF0000"/>
              </a:solidFill>
            </a:endParaRPr>
          </a:p>
          <a:p>
            <a:pPr marL="0" indent="0">
              <a:buNone/>
            </a:pPr>
            <a:r>
              <a:rPr lang="es-ES"/>
              <a:t>Podemos filtrar aun mas usando el comando AND</a:t>
            </a:r>
          </a:p>
          <a:p>
            <a:pPr marL="0" indent="0">
              <a:buNone/>
            </a:pPr>
            <a:endParaRPr lang="es-ES"/>
          </a:p>
          <a:p>
            <a:pPr marL="0" indent="0">
              <a:buNone/>
            </a:pPr>
            <a:r>
              <a:rPr lang="es-ES">
                <a:solidFill>
                  <a:srgbClr val="FF0000"/>
                </a:solidFill>
              </a:rPr>
              <a:t>SELECT * FROM clientes  WHERE facturación &gt;15000 AND id&lt;2;</a:t>
            </a:r>
          </a:p>
          <a:p>
            <a:pPr marL="0" indent="0">
              <a:buNone/>
            </a:pPr>
            <a:r>
              <a:rPr lang="es-ES">
                <a:solidFill>
                  <a:srgbClr val="FF0000"/>
                </a:solidFill>
              </a:rPr>
              <a:t>SELECT *FROM clientes WHERE facturación &gt;15000 OR id&lt;2;</a:t>
            </a:r>
          </a:p>
          <a:p>
            <a:pPr marL="0" indent="0">
              <a:buNone/>
            </a:pPr>
            <a:r>
              <a:rPr lang="es-ES">
                <a:solidFill>
                  <a:srgbClr val="FF0000"/>
                </a:solidFill>
              </a:rPr>
              <a:t>SELECT *FROM clientes WHERE facturación != 15000;</a:t>
            </a:r>
          </a:p>
          <a:p>
            <a:pPr marL="0" indent="0">
              <a:buNone/>
            </a:pPr>
            <a:r>
              <a:rPr lang="es-ES">
                <a:solidFill>
                  <a:srgbClr val="FF0000"/>
                </a:solidFill>
              </a:rPr>
              <a:t>SELECT*FROM clientes WHERE nombre like ‘%sa%’;</a:t>
            </a:r>
          </a:p>
          <a:p>
            <a:pPr marL="0" indent="0">
              <a:buNone/>
            </a:pPr>
            <a:r>
              <a:rPr lang="es-ES">
                <a:solidFill>
                  <a:srgbClr val="FF0000"/>
                </a:solidFill>
              </a:rPr>
              <a:t>SELECT * FROM clientes ORDER BY facturación DESC;</a:t>
            </a:r>
          </a:p>
          <a:p>
            <a:pPr marL="0" indent="0">
              <a:buNone/>
            </a:pPr>
            <a:r>
              <a:rPr lang="es-ES">
                <a:solidFill>
                  <a:srgbClr val="FF0000"/>
                </a:solidFill>
              </a:rPr>
              <a:t>SELECT  MAX (facturación) AS MAYOR from clientes;</a:t>
            </a:r>
          </a:p>
        </p:txBody>
      </p:sp>
    </p:spTree>
    <p:extLst>
      <p:ext uri="{BB962C8B-B14F-4D97-AF65-F5344CB8AC3E}">
        <p14:creationId xmlns:p14="http://schemas.microsoft.com/office/powerpoint/2010/main" val="3021931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6DC30-7455-C33E-8BB0-C63A23E530BD}"/>
              </a:ext>
            </a:extLst>
          </p:cNvPr>
          <p:cNvSpPr>
            <a:spLocks noGrp="1"/>
          </p:cNvSpPr>
          <p:nvPr>
            <p:ph type="title"/>
          </p:nvPr>
        </p:nvSpPr>
        <p:spPr>
          <a:xfrm>
            <a:off x="838200" y="365126"/>
            <a:ext cx="10515600" cy="645528"/>
          </a:xfrm>
        </p:spPr>
        <p:txBody>
          <a:bodyPr>
            <a:normAutofit fontScale="90000"/>
          </a:bodyPr>
          <a:lstStyle/>
          <a:p>
            <a:r>
              <a:rPr lang="es-ES"/>
              <a:t>CONSULTAR UNA TABLA </a:t>
            </a:r>
          </a:p>
        </p:txBody>
      </p:sp>
      <p:sp>
        <p:nvSpPr>
          <p:cNvPr id="3" name="Marcador de contenido 2">
            <a:extLst>
              <a:ext uri="{FF2B5EF4-FFF2-40B4-BE49-F238E27FC236}">
                <a16:creationId xmlns:a16="http://schemas.microsoft.com/office/drawing/2014/main" id="{962D3D44-5578-A5D3-65C8-B7C3D7B056C3}"/>
              </a:ext>
            </a:extLst>
          </p:cNvPr>
          <p:cNvSpPr>
            <a:spLocks noGrp="1"/>
          </p:cNvSpPr>
          <p:nvPr>
            <p:ph idx="1"/>
          </p:nvPr>
        </p:nvSpPr>
        <p:spPr>
          <a:xfrm>
            <a:off x="838200" y="1203158"/>
            <a:ext cx="10515600" cy="4973805"/>
          </a:xfrm>
        </p:spPr>
        <p:txBody>
          <a:bodyPr/>
          <a:lstStyle/>
          <a:p>
            <a:pPr marL="0" indent="0">
              <a:buNone/>
            </a:pPr>
            <a:r>
              <a:rPr lang="es-ES"/>
              <a:t>Si usamos la clausula LIMIT podemos usar 2 parámetros, donde el primer parámetro muestra la fila a partir de la que debemos empezar a mostrar y el segundo parámetro muestra el numero de filas a mostrar</a:t>
            </a:r>
          </a:p>
          <a:p>
            <a:pPr marL="0" indent="0">
              <a:buNone/>
            </a:pPr>
            <a:endParaRPr lang="es-ES">
              <a:solidFill>
                <a:srgbClr val="FF0000"/>
              </a:solidFill>
            </a:endParaRPr>
          </a:p>
          <a:p>
            <a:pPr marL="0" indent="0">
              <a:buNone/>
            </a:pPr>
            <a:r>
              <a:rPr lang="es-ES">
                <a:solidFill>
                  <a:srgbClr val="FF0000"/>
                </a:solidFill>
              </a:rPr>
              <a:t>SELECT * FROM clientes LIMIT 1,3;</a:t>
            </a:r>
          </a:p>
        </p:txBody>
      </p:sp>
    </p:spTree>
    <p:extLst>
      <p:ext uri="{BB962C8B-B14F-4D97-AF65-F5344CB8AC3E}">
        <p14:creationId xmlns:p14="http://schemas.microsoft.com/office/powerpoint/2010/main" val="137553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92C45-0B34-DDE5-28E5-CFFEC313E4C6}"/>
              </a:ext>
            </a:extLst>
          </p:cNvPr>
          <p:cNvSpPr>
            <a:spLocks noGrp="1"/>
          </p:cNvSpPr>
          <p:nvPr>
            <p:ph type="title"/>
          </p:nvPr>
        </p:nvSpPr>
        <p:spPr/>
        <p:txBody>
          <a:bodyPr/>
          <a:lstStyle/>
          <a:p>
            <a:r>
              <a:rPr lang="es-ES"/>
              <a:t>¿Qué es SQL?</a:t>
            </a:r>
          </a:p>
        </p:txBody>
      </p:sp>
      <p:sp>
        <p:nvSpPr>
          <p:cNvPr id="3" name="Marcador de contenido 2">
            <a:extLst>
              <a:ext uri="{FF2B5EF4-FFF2-40B4-BE49-F238E27FC236}">
                <a16:creationId xmlns:a16="http://schemas.microsoft.com/office/drawing/2014/main" id="{C7044B3C-4D66-1479-12F9-B4C3F4698E00}"/>
              </a:ext>
            </a:extLst>
          </p:cNvPr>
          <p:cNvSpPr>
            <a:spLocks noGrp="1"/>
          </p:cNvSpPr>
          <p:nvPr>
            <p:ph idx="1"/>
          </p:nvPr>
        </p:nvSpPr>
        <p:spPr/>
        <p:txBody>
          <a:bodyPr>
            <a:normAutofit/>
          </a:bodyPr>
          <a:lstStyle/>
          <a:p>
            <a:r>
              <a:rPr lang="es-ES"/>
              <a:t>Es un lenguaje de programación utilizado para gestionar y manipular bases de datos relacionales. Específicamente, SQL permite a los usuarios realizar consultas, insertar, actualizar y eliminar datos, así como crear, alterar y eliminar tablas y estructuras relacionadas.</a:t>
            </a:r>
          </a:p>
          <a:p>
            <a:endParaRPr lang="es-ES"/>
          </a:p>
          <a:p>
            <a:r>
              <a:rPr lang="es-ES"/>
              <a:t>Por otro lado, MySQL es un sistema de gestión de bases de datos relacionales de código abierto. Es conocido por su rápida velocidad de procesamiento y su fiabilidad, así como por ser una solución asequible para gestionar bases de datos.</a:t>
            </a:r>
          </a:p>
          <a:p>
            <a:endParaRPr lang="es-ES"/>
          </a:p>
          <a:p>
            <a:pPr marL="0" indent="0">
              <a:buNone/>
            </a:pPr>
            <a:endParaRPr lang="es-ES"/>
          </a:p>
        </p:txBody>
      </p:sp>
    </p:spTree>
    <p:extLst>
      <p:ext uri="{BB962C8B-B14F-4D97-AF65-F5344CB8AC3E}">
        <p14:creationId xmlns:p14="http://schemas.microsoft.com/office/powerpoint/2010/main" val="2972137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C5993-AF8A-CD0D-D4CA-4278C53A1DB9}"/>
              </a:ext>
            </a:extLst>
          </p:cNvPr>
          <p:cNvSpPr>
            <a:spLocks noGrp="1"/>
          </p:cNvSpPr>
          <p:nvPr>
            <p:ph type="title"/>
          </p:nvPr>
        </p:nvSpPr>
        <p:spPr>
          <a:xfrm>
            <a:off x="838200" y="365125"/>
            <a:ext cx="10515600" cy="549275"/>
          </a:xfrm>
        </p:spPr>
        <p:txBody>
          <a:bodyPr>
            <a:normAutofit fontScale="90000"/>
          </a:bodyPr>
          <a:lstStyle/>
          <a:p>
            <a:r>
              <a:rPr lang="es-ES"/>
              <a:t>AGRUPAR FILAS</a:t>
            </a:r>
          </a:p>
        </p:txBody>
      </p:sp>
      <p:sp>
        <p:nvSpPr>
          <p:cNvPr id="3" name="Marcador de contenido 2">
            <a:extLst>
              <a:ext uri="{FF2B5EF4-FFF2-40B4-BE49-F238E27FC236}">
                <a16:creationId xmlns:a16="http://schemas.microsoft.com/office/drawing/2014/main" id="{6C7600A3-289A-1E6C-45B4-3F86478802E8}"/>
              </a:ext>
            </a:extLst>
          </p:cNvPr>
          <p:cNvSpPr>
            <a:spLocks noGrp="1"/>
          </p:cNvSpPr>
          <p:nvPr>
            <p:ph idx="1"/>
          </p:nvPr>
        </p:nvSpPr>
        <p:spPr>
          <a:xfrm>
            <a:off x="838200" y="1082842"/>
            <a:ext cx="10515600" cy="5094121"/>
          </a:xfrm>
        </p:spPr>
        <p:txBody>
          <a:bodyPr/>
          <a:lstStyle/>
          <a:p>
            <a:pPr marL="0" marR="425450" indent="0">
              <a:spcAft>
                <a:spcPts val="0"/>
              </a:spcAft>
              <a:buNone/>
            </a:pPr>
            <a:r>
              <a:rPr lang="es-ES">
                <a:effectLst/>
                <a:latin typeface="Times New Roman" panose="02020603050405020304" pitchFamily="18" charset="0"/>
                <a:ea typeface="Georgia" panose="02040502050405020303" pitchFamily="18" charset="0"/>
                <a:cs typeface="Georgia" panose="02040502050405020303" pitchFamily="18" charset="0"/>
              </a:rPr>
              <a:t>Es posible agrupar filas en la salida de una sentencia SELECT según los distintos valores de una</a:t>
            </a:r>
            <a:r>
              <a:rPr lang="es-ES" spc="-28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columna, usando la cláusula GROUP BY. Esto, en principio, puede parecer redundante, ya que</a:t>
            </a:r>
            <a:r>
              <a:rPr lang="es-ES" spc="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podíamos</a:t>
            </a:r>
            <a:r>
              <a:rPr lang="es-ES" spc="-20">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hacer</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lo</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mismo</a:t>
            </a:r>
            <a:r>
              <a:rPr lang="es-ES" spc="-20">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usando</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la</a:t>
            </a:r>
            <a:r>
              <a:rPr lang="es-ES" spc="-10">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opción</a:t>
            </a:r>
            <a:r>
              <a:rPr lang="es-ES" spc="-20">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DISTINCT.</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Sin</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embargo,</a:t>
            </a:r>
            <a:r>
              <a:rPr lang="es-ES" spc="-1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la</a:t>
            </a:r>
            <a:r>
              <a:rPr lang="es-ES" spc="-20">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cláusula</a:t>
            </a:r>
            <a:r>
              <a:rPr lang="es-ES" spc="-20">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GROUP</a:t>
            </a:r>
            <a:r>
              <a:rPr lang="es-ES" spc="-5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BY</a:t>
            </a:r>
            <a:r>
              <a:rPr lang="es-ES" spc="-6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es</a:t>
            </a:r>
            <a:r>
              <a:rPr lang="es-ES" spc="-28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más</a:t>
            </a:r>
            <a:r>
              <a:rPr lang="es-ES" spc="-5">
                <a:effectLst/>
                <a:latin typeface="Times New Roman" panose="02020603050405020304" pitchFamily="18" charset="0"/>
                <a:ea typeface="Georgia" panose="02040502050405020303" pitchFamily="18" charset="0"/>
                <a:cs typeface="Georgia" panose="02040502050405020303" pitchFamily="18" charset="0"/>
              </a:rPr>
              <a:t> </a:t>
            </a:r>
            <a:r>
              <a:rPr lang="es-ES">
                <a:effectLst/>
                <a:latin typeface="Times New Roman" panose="02020603050405020304" pitchFamily="18" charset="0"/>
                <a:ea typeface="Georgia" panose="02040502050405020303" pitchFamily="18" charset="0"/>
                <a:cs typeface="Georgia" panose="02040502050405020303" pitchFamily="18" charset="0"/>
              </a:rPr>
              <a:t>potente ya que permite usar funciones</a:t>
            </a:r>
          </a:p>
          <a:p>
            <a:pPr marL="0" marR="425450" indent="0">
              <a:spcAft>
                <a:spcPts val="0"/>
              </a:spcAft>
              <a:buNone/>
            </a:pPr>
            <a:endParaRPr lang="es-ES">
              <a:latin typeface="Times New Roman" panose="02020603050405020304" pitchFamily="18" charset="0"/>
              <a:ea typeface="Georgia" panose="02040502050405020303" pitchFamily="18" charset="0"/>
              <a:cs typeface="Georgia" panose="02040502050405020303" pitchFamily="18" charset="0"/>
            </a:endParaRPr>
          </a:p>
          <a:p>
            <a:pPr marL="0" marR="425450" indent="0">
              <a:spcAft>
                <a:spcPts val="0"/>
              </a:spcAft>
              <a:buNone/>
            </a:pPr>
            <a:r>
              <a:rPr lang="es-ES">
                <a:solidFill>
                  <a:srgbClr val="FF0000"/>
                </a:solidFill>
                <a:latin typeface="Times New Roman" panose="02020603050405020304" pitchFamily="18" charset="0"/>
                <a:ea typeface="Georgia" panose="02040502050405020303" pitchFamily="18" charset="0"/>
                <a:cs typeface="Georgia" panose="02040502050405020303" pitchFamily="18" charset="0"/>
              </a:rPr>
              <a:t>SELECT ciudad FROM clientes GROUP BY ciudad;</a:t>
            </a:r>
          </a:p>
          <a:p>
            <a:pPr marL="0" marR="425450" indent="0">
              <a:spcAft>
                <a:spcPts val="0"/>
              </a:spcAft>
              <a:buNone/>
            </a:pPr>
            <a:r>
              <a:rPr lang="es-ES">
                <a:latin typeface="Times New Roman" panose="02020603050405020304" pitchFamily="18" charset="0"/>
                <a:ea typeface="Georgia" panose="02040502050405020303" pitchFamily="18" charset="0"/>
                <a:cs typeface="Georgia" panose="02040502050405020303" pitchFamily="18" charset="0"/>
              </a:rPr>
              <a:t>Con la sentencia GROUP BY la salida se ordena según los valores de la columna indicada, en este caso se ordenan alfabéticamente por el nombre de la ciudad</a:t>
            </a:r>
            <a:endParaRPr lang="es-ES">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a:effectLst/>
                <a:latin typeface="Times New Roman" panose="02020603050405020304" pitchFamily="18" charset="0"/>
                <a:ea typeface="Georgia" panose="02040502050405020303" pitchFamily="18" charset="0"/>
                <a:cs typeface="Georgia" panose="02040502050405020303" pitchFamily="18" charset="0"/>
              </a:rPr>
              <a:t> </a:t>
            </a:r>
            <a:endParaRPr lang="es-ES">
              <a:effectLst/>
              <a:latin typeface="Georgia" panose="02040502050405020303" pitchFamily="18" charset="0"/>
              <a:ea typeface="Georgia" panose="02040502050405020303" pitchFamily="18" charset="0"/>
              <a:cs typeface="Georgia" panose="02040502050405020303" pitchFamily="18" charset="0"/>
            </a:endParaRPr>
          </a:p>
          <a:p>
            <a:endParaRPr lang="es-ES"/>
          </a:p>
        </p:txBody>
      </p:sp>
    </p:spTree>
    <p:extLst>
      <p:ext uri="{BB962C8B-B14F-4D97-AF65-F5344CB8AC3E}">
        <p14:creationId xmlns:p14="http://schemas.microsoft.com/office/powerpoint/2010/main" val="30499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1DCFA-B6EB-A44D-A748-0413E05DBD77}"/>
              </a:ext>
            </a:extLst>
          </p:cNvPr>
          <p:cNvSpPr>
            <a:spLocks noGrp="1"/>
          </p:cNvSpPr>
          <p:nvPr>
            <p:ph type="title"/>
          </p:nvPr>
        </p:nvSpPr>
        <p:spPr>
          <a:xfrm>
            <a:off x="838200" y="365126"/>
            <a:ext cx="10515600" cy="645528"/>
          </a:xfrm>
        </p:spPr>
        <p:txBody>
          <a:bodyPr>
            <a:normAutofit fontScale="90000"/>
          </a:bodyPr>
          <a:lstStyle/>
          <a:p>
            <a:r>
              <a:rPr lang="es-ES"/>
              <a:t>AGRUPAR FILAS</a:t>
            </a:r>
          </a:p>
        </p:txBody>
      </p:sp>
      <p:sp>
        <p:nvSpPr>
          <p:cNvPr id="3" name="Marcador de contenido 2">
            <a:extLst>
              <a:ext uri="{FF2B5EF4-FFF2-40B4-BE49-F238E27FC236}">
                <a16:creationId xmlns:a16="http://schemas.microsoft.com/office/drawing/2014/main" id="{B450813A-8BE9-3215-C8C1-9633EA3D8D80}"/>
              </a:ext>
            </a:extLst>
          </p:cNvPr>
          <p:cNvSpPr>
            <a:spLocks noGrp="1"/>
          </p:cNvSpPr>
          <p:nvPr>
            <p:ph idx="1"/>
          </p:nvPr>
        </p:nvSpPr>
        <p:spPr>
          <a:xfrm>
            <a:off x="838200" y="1010654"/>
            <a:ext cx="10515600" cy="5166309"/>
          </a:xfrm>
        </p:spPr>
        <p:txBody>
          <a:bodyPr/>
          <a:lstStyle/>
          <a:p>
            <a:pPr marL="0" indent="0">
              <a:buNone/>
            </a:pPr>
            <a:r>
              <a:rPr lang="es-ES"/>
              <a:t>Como dijimos antes la clausula GROUP BY permite usar funciones como por ejemplo COUNT( ) que sirve para contar las cantidades</a:t>
            </a:r>
          </a:p>
          <a:p>
            <a:pPr marL="0" indent="0">
              <a:buNone/>
            </a:pPr>
            <a:endParaRPr lang="es-ES"/>
          </a:p>
          <a:p>
            <a:pPr marL="0" indent="0">
              <a:buNone/>
            </a:pPr>
            <a:r>
              <a:rPr lang="es-ES">
                <a:solidFill>
                  <a:srgbClr val="FF0000"/>
                </a:solidFill>
              </a:rPr>
              <a:t>SELECT ciudad, COUNT(*) AS cuenta FROM clientes GROUP BY ciudad;</a:t>
            </a:r>
          </a:p>
          <a:p>
            <a:pPr marL="0" indent="0">
              <a:buNone/>
            </a:pPr>
            <a:r>
              <a:rPr lang="es-ES"/>
              <a:t>El asterisco dentro del paréntesis de COUNT significa todas las filas</a:t>
            </a:r>
          </a:p>
          <a:p>
            <a:pPr marL="0" indent="0">
              <a:buNone/>
            </a:pPr>
            <a:endParaRPr lang="es-ES"/>
          </a:p>
          <a:p>
            <a:pPr marL="0" indent="0">
              <a:buNone/>
            </a:pPr>
            <a:r>
              <a:rPr lang="es-ES"/>
              <a:t>Además de COUNT podemos usar otras funciones como AVG( ), MAX( ), MIN( ), etc.</a:t>
            </a:r>
          </a:p>
        </p:txBody>
      </p:sp>
    </p:spTree>
    <p:extLst>
      <p:ext uri="{BB962C8B-B14F-4D97-AF65-F5344CB8AC3E}">
        <p14:creationId xmlns:p14="http://schemas.microsoft.com/office/powerpoint/2010/main" val="3637204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14C97-137A-9D55-0A46-E4DAEEC80C92}"/>
              </a:ext>
            </a:extLst>
          </p:cNvPr>
          <p:cNvSpPr>
            <a:spLocks noGrp="1"/>
          </p:cNvSpPr>
          <p:nvPr>
            <p:ph type="title"/>
          </p:nvPr>
        </p:nvSpPr>
        <p:spPr>
          <a:xfrm>
            <a:off x="838200" y="365126"/>
            <a:ext cx="10515600" cy="693654"/>
          </a:xfrm>
        </p:spPr>
        <p:txBody>
          <a:bodyPr>
            <a:normAutofit fontScale="90000"/>
          </a:bodyPr>
          <a:lstStyle/>
          <a:p>
            <a:r>
              <a:rPr lang="es-ES"/>
              <a:t>OPERADORES DE COMPARACION</a:t>
            </a:r>
          </a:p>
        </p:txBody>
      </p:sp>
      <p:sp>
        <p:nvSpPr>
          <p:cNvPr id="3" name="Marcador de contenido 2">
            <a:extLst>
              <a:ext uri="{FF2B5EF4-FFF2-40B4-BE49-F238E27FC236}">
                <a16:creationId xmlns:a16="http://schemas.microsoft.com/office/drawing/2014/main" id="{53FDE66E-2C0D-30AF-C6E1-7FBD7FD6B52A}"/>
              </a:ext>
            </a:extLst>
          </p:cNvPr>
          <p:cNvSpPr>
            <a:spLocks noGrp="1"/>
          </p:cNvSpPr>
          <p:nvPr>
            <p:ph idx="1"/>
          </p:nvPr>
        </p:nvSpPr>
        <p:spPr>
          <a:xfrm>
            <a:off x="838200" y="1058780"/>
            <a:ext cx="10515600" cy="5434094"/>
          </a:xfrm>
        </p:spPr>
        <p:txBody>
          <a:bodyPr>
            <a:normAutofit lnSpcReduction="10000"/>
          </a:bodyPr>
          <a:lstStyle/>
          <a:p>
            <a:pPr marL="0" indent="0">
              <a:buNone/>
            </a:pPr>
            <a:r>
              <a:rPr lang="es-ES" u="sng"/>
              <a:t>Operadores</a:t>
            </a:r>
            <a:r>
              <a:rPr lang="es-ES"/>
              <a:t>                      			      </a:t>
            </a:r>
            <a:r>
              <a:rPr lang="es-ES" u="sng"/>
              <a:t>Signos</a:t>
            </a:r>
          </a:p>
          <a:p>
            <a:pPr marL="0" indent="0">
              <a:buNone/>
            </a:pPr>
            <a:endParaRPr lang="es-ES" u="sng"/>
          </a:p>
          <a:p>
            <a:pPr marL="0" indent="0">
              <a:buNone/>
            </a:pPr>
            <a:r>
              <a:rPr lang="es-ES"/>
              <a:t>Igualdad		             			=</a:t>
            </a:r>
          </a:p>
          <a:p>
            <a:pPr marL="0" indent="0">
              <a:buNone/>
            </a:pPr>
            <a:r>
              <a:rPr lang="es-ES">
                <a:solidFill>
                  <a:srgbClr val="FF0000"/>
                </a:solidFill>
              </a:rPr>
              <a:t>SELECT *FROM clientes WHERE facturación=20000;</a:t>
            </a:r>
          </a:p>
          <a:p>
            <a:pPr marL="0" indent="0">
              <a:buNone/>
            </a:pPr>
            <a:r>
              <a:rPr lang="es-ES"/>
              <a:t>Distinto                                			&lt;&gt;</a:t>
            </a:r>
          </a:p>
          <a:p>
            <a:pPr marL="0" indent="0">
              <a:buNone/>
            </a:pPr>
            <a:r>
              <a:rPr lang="es-ES">
                <a:solidFill>
                  <a:srgbClr val="FF0000"/>
                </a:solidFill>
              </a:rPr>
              <a:t>SELECT*FROM clientes WHERE facturación &lt;&gt; 20000;</a:t>
            </a:r>
          </a:p>
          <a:p>
            <a:pPr marL="0" indent="0">
              <a:buNone/>
            </a:pPr>
            <a:r>
              <a:rPr lang="es-ES"/>
              <a:t>Menor que, menor o igual que	                   	&lt;     &lt;=     &gt;     &gt;=</a:t>
            </a:r>
          </a:p>
          <a:p>
            <a:pPr marL="0" indent="0">
              <a:buNone/>
            </a:pPr>
            <a:r>
              <a:rPr lang="es-ES">
                <a:solidFill>
                  <a:srgbClr val="FF0000"/>
                </a:solidFill>
              </a:rPr>
              <a:t>SELECT *FROM clientes WHERE facturación &lt;=25000;</a:t>
            </a:r>
          </a:p>
          <a:p>
            <a:pPr marL="0" indent="0">
              <a:buNone/>
            </a:pPr>
            <a:r>
              <a:rPr lang="es-ES"/>
              <a:t>Dentro de rango   					BETWEEN  …..AND ……..</a:t>
            </a:r>
          </a:p>
          <a:p>
            <a:pPr marL="0" indent="0">
              <a:buNone/>
            </a:pPr>
            <a:r>
              <a:rPr lang="es-ES">
                <a:solidFill>
                  <a:srgbClr val="FF0000"/>
                </a:solidFill>
              </a:rPr>
              <a:t>SELECT*FROM clientes WHERE facturación BETWEEN 15000 and 25000;</a:t>
            </a:r>
          </a:p>
        </p:txBody>
      </p:sp>
    </p:spTree>
    <p:extLst>
      <p:ext uri="{BB962C8B-B14F-4D97-AF65-F5344CB8AC3E}">
        <p14:creationId xmlns:p14="http://schemas.microsoft.com/office/powerpoint/2010/main" val="2698302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1E4BF-FE89-FE67-27A6-6BB27596E84E}"/>
              </a:ext>
            </a:extLst>
          </p:cNvPr>
          <p:cNvSpPr>
            <a:spLocks noGrp="1"/>
          </p:cNvSpPr>
          <p:nvPr>
            <p:ph type="title"/>
          </p:nvPr>
        </p:nvSpPr>
        <p:spPr>
          <a:xfrm>
            <a:off x="838200" y="365125"/>
            <a:ext cx="10515600" cy="669591"/>
          </a:xfrm>
        </p:spPr>
        <p:txBody>
          <a:bodyPr>
            <a:normAutofit fontScale="90000"/>
          </a:bodyPr>
          <a:lstStyle/>
          <a:p>
            <a:r>
              <a:rPr lang="es-ES"/>
              <a:t>OPERADORES ARITMETICOS</a:t>
            </a:r>
          </a:p>
        </p:txBody>
      </p:sp>
      <p:sp>
        <p:nvSpPr>
          <p:cNvPr id="3" name="Marcador de contenido 2">
            <a:extLst>
              <a:ext uri="{FF2B5EF4-FFF2-40B4-BE49-F238E27FC236}">
                <a16:creationId xmlns:a16="http://schemas.microsoft.com/office/drawing/2014/main" id="{D5E1A97D-AB04-A2A6-2695-87B173C7E9A5}"/>
              </a:ext>
            </a:extLst>
          </p:cNvPr>
          <p:cNvSpPr>
            <a:spLocks noGrp="1"/>
          </p:cNvSpPr>
          <p:nvPr>
            <p:ph idx="1"/>
          </p:nvPr>
        </p:nvSpPr>
        <p:spPr>
          <a:xfrm>
            <a:off x="838200" y="1034716"/>
            <a:ext cx="10515600" cy="5142247"/>
          </a:xfrm>
        </p:spPr>
        <p:txBody>
          <a:bodyPr/>
          <a:lstStyle/>
          <a:p>
            <a:pPr marL="0" indent="0">
              <a:buNone/>
            </a:pPr>
            <a:r>
              <a:rPr lang="es-ES" u="sng"/>
              <a:t>Operador</a:t>
            </a:r>
            <a:r>
              <a:rPr lang="es-ES"/>
              <a:t>      	</a:t>
            </a:r>
            <a:r>
              <a:rPr lang="es-ES" u="sng"/>
              <a:t>Signo</a:t>
            </a:r>
          </a:p>
          <a:p>
            <a:pPr marL="0" indent="0">
              <a:buNone/>
            </a:pPr>
            <a:r>
              <a:rPr lang="es-ES"/>
              <a:t>Suma			+</a:t>
            </a:r>
          </a:p>
          <a:p>
            <a:pPr marL="0" indent="0">
              <a:buNone/>
            </a:pPr>
            <a:r>
              <a:rPr lang="es-ES"/>
              <a:t>Resta			-</a:t>
            </a:r>
          </a:p>
          <a:p>
            <a:pPr marL="0" indent="0">
              <a:buNone/>
            </a:pPr>
            <a:r>
              <a:rPr lang="es-ES"/>
              <a:t>Multiplicacion	*</a:t>
            </a:r>
          </a:p>
          <a:p>
            <a:pPr marL="0" indent="0">
              <a:buNone/>
            </a:pPr>
            <a:r>
              <a:rPr lang="es-ES"/>
              <a:t>Division		/</a:t>
            </a:r>
          </a:p>
          <a:p>
            <a:pPr marL="0" indent="0">
              <a:buNone/>
            </a:pPr>
            <a:r>
              <a:rPr lang="es-ES"/>
              <a:t>Resto			%</a:t>
            </a:r>
          </a:p>
        </p:txBody>
      </p:sp>
    </p:spTree>
    <p:extLst>
      <p:ext uri="{BB962C8B-B14F-4D97-AF65-F5344CB8AC3E}">
        <p14:creationId xmlns:p14="http://schemas.microsoft.com/office/powerpoint/2010/main" val="254093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381EE-DC17-2C3C-C339-B47C1BC01968}"/>
              </a:ext>
            </a:extLst>
          </p:cNvPr>
          <p:cNvSpPr>
            <a:spLocks noGrp="1"/>
          </p:cNvSpPr>
          <p:nvPr>
            <p:ph type="title"/>
          </p:nvPr>
        </p:nvSpPr>
        <p:spPr>
          <a:xfrm>
            <a:off x="838200" y="365125"/>
            <a:ext cx="10515600" cy="549275"/>
          </a:xfrm>
        </p:spPr>
        <p:txBody>
          <a:bodyPr>
            <a:normAutofit fontScale="90000"/>
          </a:bodyPr>
          <a:lstStyle/>
          <a:p>
            <a:r>
              <a:rPr lang="es-ES"/>
              <a:t>OTROS OPERADORES</a:t>
            </a:r>
          </a:p>
        </p:txBody>
      </p:sp>
      <p:sp>
        <p:nvSpPr>
          <p:cNvPr id="3" name="Marcador de contenido 2">
            <a:extLst>
              <a:ext uri="{FF2B5EF4-FFF2-40B4-BE49-F238E27FC236}">
                <a16:creationId xmlns:a16="http://schemas.microsoft.com/office/drawing/2014/main" id="{75B412C1-797D-C4AD-91E5-792639DDBDBC}"/>
              </a:ext>
            </a:extLst>
          </p:cNvPr>
          <p:cNvSpPr>
            <a:spLocks noGrp="1"/>
          </p:cNvSpPr>
          <p:nvPr>
            <p:ph idx="1"/>
          </p:nvPr>
        </p:nvSpPr>
        <p:spPr>
          <a:xfrm>
            <a:off x="838200" y="914400"/>
            <a:ext cx="10515600" cy="5262563"/>
          </a:xfrm>
        </p:spPr>
        <p:txBody>
          <a:bodyPr/>
          <a:lstStyle/>
          <a:p>
            <a:pPr marL="0" indent="0">
              <a:buNone/>
            </a:pPr>
            <a:r>
              <a:rPr lang="es-ES" u="sng"/>
              <a:t>Operador</a:t>
            </a:r>
            <a:r>
              <a:rPr lang="es-ES"/>
              <a:t>                  </a:t>
            </a:r>
            <a:r>
              <a:rPr lang="es-ES" u="sng"/>
              <a:t>Significado</a:t>
            </a:r>
            <a:endParaRPr lang="es-ES"/>
          </a:p>
          <a:p>
            <a:pPr marL="0" indent="0">
              <a:buNone/>
            </a:pPr>
            <a:r>
              <a:rPr lang="es-ES"/>
              <a:t>AND				y</a:t>
            </a:r>
          </a:p>
          <a:p>
            <a:pPr marL="0" indent="0">
              <a:buNone/>
            </a:pPr>
            <a:r>
              <a:rPr lang="es-ES"/>
              <a:t>OR				o</a:t>
            </a:r>
          </a:p>
          <a:p>
            <a:pPr marL="0" indent="0">
              <a:buNone/>
            </a:pPr>
            <a:r>
              <a:rPr lang="es-ES"/>
              <a:t>NOT				no</a:t>
            </a:r>
          </a:p>
          <a:p>
            <a:pPr marL="0" indent="0">
              <a:buNone/>
            </a:pPr>
            <a:r>
              <a:rPr lang="es-ES"/>
              <a:t>IN 				dentro de</a:t>
            </a:r>
          </a:p>
          <a:p>
            <a:pPr marL="0" indent="0">
              <a:buNone/>
            </a:pPr>
            <a:r>
              <a:rPr lang="es-ES"/>
              <a:t>NOT IN			no dentro de </a:t>
            </a:r>
          </a:p>
          <a:p>
            <a:pPr marL="0" indent="0">
              <a:buNone/>
            </a:pPr>
            <a:endParaRPr lang="es-ES"/>
          </a:p>
        </p:txBody>
      </p:sp>
    </p:spTree>
    <p:extLst>
      <p:ext uri="{BB962C8B-B14F-4D97-AF65-F5344CB8AC3E}">
        <p14:creationId xmlns:p14="http://schemas.microsoft.com/office/powerpoint/2010/main" val="1883057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9BEA3-7D80-7103-950D-5F9D03B0733F}"/>
              </a:ext>
            </a:extLst>
          </p:cNvPr>
          <p:cNvSpPr>
            <a:spLocks noGrp="1"/>
          </p:cNvSpPr>
          <p:nvPr>
            <p:ph type="title"/>
          </p:nvPr>
        </p:nvSpPr>
        <p:spPr>
          <a:xfrm>
            <a:off x="838200" y="92766"/>
            <a:ext cx="10515600" cy="516834"/>
          </a:xfrm>
        </p:spPr>
        <p:txBody>
          <a:bodyPr>
            <a:normAutofit fontScale="90000"/>
          </a:bodyPr>
          <a:lstStyle/>
          <a:p>
            <a:r>
              <a:rPr lang="es-ES"/>
              <a:t>CONSULTAS MULTITABLA</a:t>
            </a:r>
          </a:p>
        </p:txBody>
      </p:sp>
      <p:sp>
        <p:nvSpPr>
          <p:cNvPr id="3" name="Marcador de contenido 2">
            <a:extLst>
              <a:ext uri="{FF2B5EF4-FFF2-40B4-BE49-F238E27FC236}">
                <a16:creationId xmlns:a16="http://schemas.microsoft.com/office/drawing/2014/main" id="{CFE3F852-212B-38C6-2EF3-2BDFE53BFDF4}"/>
              </a:ext>
            </a:extLst>
          </p:cNvPr>
          <p:cNvSpPr>
            <a:spLocks noGrp="1"/>
          </p:cNvSpPr>
          <p:nvPr>
            <p:ph idx="1"/>
          </p:nvPr>
        </p:nvSpPr>
        <p:spPr>
          <a:xfrm>
            <a:off x="838200" y="742123"/>
            <a:ext cx="10515600" cy="5830956"/>
          </a:xfrm>
        </p:spPr>
        <p:txBody>
          <a:bodyPr>
            <a:normAutofit fontScale="77500" lnSpcReduction="20000"/>
          </a:bodyPr>
          <a:lstStyle/>
          <a:p>
            <a:pPr marL="0" indent="0">
              <a:buNone/>
            </a:pPr>
            <a:r>
              <a:rPr lang="es-ES" sz="2400">
                <a:solidFill>
                  <a:srgbClr val="110F0C"/>
                </a:solidFill>
                <a:effectLst/>
                <a:ea typeface="Georgia" panose="02040502050405020303" pitchFamily="18" charset="0"/>
                <a:cs typeface="Georgia" panose="02040502050405020303" pitchFamily="18" charset="0"/>
              </a:rPr>
              <a:t>Hasta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el</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momento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hemos</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visto</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como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hacer</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consultas</a:t>
            </a:r>
            <a:r>
              <a:rPr lang="es-ES" sz="2400" spc="-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en</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una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sola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tabla.</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También</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es</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posible</a:t>
            </a:r>
            <a:r>
              <a:rPr lang="es-ES" sz="2400" spc="-27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realizar consultas en varias tablas. Ya hemos visto las claves primarias (PRIMARY KEYS) y ahora vamos a ver las claves foráneas (FOREIGN KEYS).</a:t>
            </a:r>
          </a:p>
          <a:p>
            <a:pPr marL="0" indent="0">
              <a:buNone/>
            </a:pPr>
            <a:r>
              <a:rPr lang="es-ES" sz="2400">
                <a:solidFill>
                  <a:srgbClr val="110F0C"/>
                </a:solidFill>
                <a:ea typeface="Georgia" panose="02040502050405020303" pitchFamily="18" charset="0"/>
                <a:cs typeface="Georgia" panose="02040502050405020303" pitchFamily="18" charset="0"/>
              </a:rPr>
              <a:t>La clave foránea es una columna de una tabla que sirve para vincular dicha tabla con la columna de Clave Primaria de otra tabla. Vamos a ver un ejemplo</a:t>
            </a:r>
            <a:endParaRPr lang="es-ES" sz="2400">
              <a:solidFill>
                <a:srgbClr val="110F0C"/>
              </a:solidFill>
              <a:effectLst/>
              <a:ea typeface="Georgia" panose="02040502050405020303" pitchFamily="18" charset="0"/>
              <a:cs typeface="Georgia" panose="02040502050405020303" pitchFamily="18" charset="0"/>
            </a:endParaRPr>
          </a:p>
          <a:p>
            <a:pPr marL="0" indent="0">
              <a:buNone/>
            </a:pPr>
            <a:r>
              <a:rPr lang="es-ES" sz="2000"/>
              <a:t>.- Crea tabla departamento</a:t>
            </a:r>
          </a:p>
          <a:p>
            <a:pPr marL="0" indent="0">
              <a:buNone/>
            </a:pPr>
            <a:r>
              <a:rPr lang="es-ES" sz="2000">
                <a:solidFill>
                  <a:srgbClr val="FF0000"/>
                </a:solidFill>
              </a:rPr>
              <a:t>CREATE TABLE departamento(</a:t>
            </a:r>
          </a:p>
          <a:p>
            <a:pPr marL="0" indent="0">
              <a:buNone/>
            </a:pPr>
            <a:r>
              <a:rPr lang="es-ES" sz="2000">
                <a:solidFill>
                  <a:srgbClr val="FF0000"/>
                </a:solidFill>
              </a:rPr>
              <a:t>id INT AUTO_INCREMENT PRIMARY KEY,</a:t>
            </a:r>
          </a:p>
          <a:p>
            <a:pPr marL="0" indent="0">
              <a:buNone/>
            </a:pPr>
            <a:r>
              <a:rPr lang="es-ES" sz="2000">
                <a:solidFill>
                  <a:srgbClr val="FF0000"/>
                </a:solidFill>
              </a:rPr>
              <a:t>nombre VARCHAR(25) NOT NULL,</a:t>
            </a:r>
          </a:p>
          <a:p>
            <a:pPr marL="0" indent="0">
              <a:buNone/>
            </a:pPr>
            <a:r>
              <a:rPr lang="es-ES" sz="2000">
                <a:solidFill>
                  <a:srgbClr val="FF0000"/>
                </a:solidFill>
              </a:rPr>
              <a:t>presupuesto INT NOT NULL,</a:t>
            </a:r>
          </a:p>
          <a:p>
            <a:pPr marL="0" indent="0">
              <a:buNone/>
            </a:pPr>
            <a:r>
              <a:rPr lang="es-ES" sz="2000">
                <a:solidFill>
                  <a:srgbClr val="FF0000"/>
                </a:solidFill>
              </a:rPr>
              <a:t>gastos INT NOT NULL);</a:t>
            </a:r>
          </a:p>
          <a:p>
            <a:pPr marL="0" indent="0">
              <a:buNone/>
            </a:pPr>
            <a:r>
              <a:rPr lang="es-ES" sz="2000"/>
              <a:t>.- Crea tabla empleado</a:t>
            </a:r>
          </a:p>
          <a:p>
            <a:pPr marL="0" indent="0">
              <a:buNone/>
            </a:pPr>
            <a:r>
              <a:rPr lang="es-ES" sz="2000">
                <a:solidFill>
                  <a:srgbClr val="FF0000"/>
                </a:solidFill>
              </a:rPr>
              <a:t>CREATE TABLE empleado(</a:t>
            </a:r>
          </a:p>
          <a:p>
            <a:pPr marL="0" indent="0">
              <a:buNone/>
            </a:pPr>
            <a:r>
              <a:rPr lang="es-ES" sz="2000">
                <a:solidFill>
                  <a:srgbClr val="FF0000"/>
                </a:solidFill>
              </a:rPr>
              <a:t>id INT AUTO_INCREMENT PRIMARY KEY,</a:t>
            </a:r>
          </a:p>
          <a:p>
            <a:pPr marL="0" indent="0">
              <a:buNone/>
            </a:pPr>
            <a:r>
              <a:rPr lang="es-ES" sz="2000">
                <a:solidFill>
                  <a:srgbClr val="FF0000"/>
                </a:solidFill>
              </a:rPr>
              <a:t>nif VARCHAR(9) NOT NULL,</a:t>
            </a:r>
          </a:p>
          <a:p>
            <a:pPr marL="0" indent="0">
              <a:buNone/>
            </a:pPr>
            <a:r>
              <a:rPr lang="es-ES" sz="2000">
                <a:solidFill>
                  <a:srgbClr val="FF0000"/>
                </a:solidFill>
              </a:rPr>
              <a:t>nombre VARCHAR(25),</a:t>
            </a:r>
          </a:p>
          <a:p>
            <a:pPr marL="0" indent="0">
              <a:buNone/>
            </a:pPr>
            <a:r>
              <a:rPr lang="es-ES" sz="2000">
                <a:solidFill>
                  <a:srgbClr val="FF0000"/>
                </a:solidFill>
              </a:rPr>
              <a:t>apellido1 VARCHAR(100) NOT NULL,</a:t>
            </a:r>
          </a:p>
          <a:p>
            <a:pPr marL="0" indent="0">
              <a:buNone/>
            </a:pPr>
            <a:r>
              <a:rPr lang="es-ES" sz="2000">
                <a:solidFill>
                  <a:srgbClr val="FF0000"/>
                </a:solidFill>
              </a:rPr>
              <a:t>apellido2 VARCHAR(100),</a:t>
            </a:r>
          </a:p>
          <a:p>
            <a:pPr marL="0" indent="0">
              <a:buNone/>
            </a:pPr>
            <a:r>
              <a:rPr lang="es-ES" sz="2000">
                <a:solidFill>
                  <a:srgbClr val="FF0000"/>
                </a:solidFill>
              </a:rPr>
              <a:t>id_departamento INT,</a:t>
            </a:r>
          </a:p>
          <a:p>
            <a:pPr marL="0" indent="0">
              <a:buNone/>
            </a:pPr>
            <a:r>
              <a:rPr lang="es-ES" sz="2000">
                <a:solidFill>
                  <a:srgbClr val="FF0000"/>
                </a:solidFill>
              </a:rPr>
              <a:t>FOREIGN KEY (id_departamento) REFERENCES departamento(id));</a:t>
            </a:r>
          </a:p>
        </p:txBody>
      </p:sp>
    </p:spTree>
    <p:extLst>
      <p:ext uri="{BB962C8B-B14F-4D97-AF65-F5344CB8AC3E}">
        <p14:creationId xmlns:p14="http://schemas.microsoft.com/office/powerpoint/2010/main" val="79651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9AF6FB-72FA-C10A-3655-A52977876D4F}"/>
              </a:ext>
            </a:extLst>
          </p:cNvPr>
          <p:cNvSpPr>
            <a:spLocks noGrp="1"/>
          </p:cNvSpPr>
          <p:nvPr>
            <p:ph idx="1"/>
          </p:nvPr>
        </p:nvSpPr>
        <p:spPr>
          <a:xfrm>
            <a:off x="838200" y="938463"/>
            <a:ext cx="10515600" cy="5238500"/>
          </a:xfrm>
        </p:spPr>
        <p:txBody>
          <a:bodyPr>
            <a:normAutofit fontScale="85000" lnSpcReduction="20000"/>
          </a:bodyPr>
          <a:lstStyle/>
          <a:p>
            <a:pPr marL="200025"/>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Para ello SQL dispone de diversas formas de hacer</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consultas</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multitabla</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explicamos</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a</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continuación.</a:t>
            </a:r>
            <a:endParaRPr lang="es-ES" sz="2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r>
              <a:rPr lang="es-ES" sz="2800">
                <a:effectLst/>
                <a:latin typeface="Georgia" panose="02040502050405020303" pitchFamily="18" charset="0"/>
                <a:ea typeface="Georgia" panose="02040502050405020303" pitchFamily="18" charset="0"/>
                <a:cs typeface="Georgia" panose="02040502050405020303" pitchFamily="18" charset="0"/>
              </a:rPr>
              <a:t> </a:t>
            </a:r>
          </a:p>
          <a:p>
            <a:pPr marL="342900" lvl="0" indent="-342900">
              <a:buClr>
                <a:srgbClr val="110F0C"/>
              </a:buClr>
              <a:buSzPts val="1200"/>
              <a:buFont typeface="Georgia" panose="02040502050405020303" pitchFamily="18" charset="0"/>
              <a:buChar char="-"/>
              <a:tabLst>
                <a:tab pos="294640" algn="l"/>
              </a:tabLst>
            </a:pP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Composiciones</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internas</a:t>
            </a:r>
            <a:endParaRPr lang="es-ES" sz="2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r>
              <a:rPr lang="es-ES" sz="2800">
                <a:effectLst/>
                <a:latin typeface="Georgia" panose="02040502050405020303" pitchFamily="18" charset="0"/>
                <a:ea typeface="Georgia" panose="02040502050405020303" pitchFamily="18" charset="0"/>
                <a:cs typeface="Georgia" panose="02040502050405020303" pitchFamily="18" charset="0"/>
              </a:rPr>
              <a:t> </a:t>
            </a:r>
          </a:p>
          <a:p>
            <a:pPr marL="342900" lvl="0" indent="-342900">
              <a:buClr>
                <a:srgbClr val="110F0C"/>
              </a:buClr>
              <a:buSzPts val="1200"/>
              <a:buFont typeface="Georgia" panose="02040502050405020303" pitchFamily="18" charset="0"/>
              <a:buChar char="-"/>
              <a:tabLst>
                <a:tab pos="294640" algn="l"/>
              </a:tabLst>
            </a:pP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Composiciones</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externas</a:t>
            </a:r>
            <a:endParaRPr lang="es-ES" sz="2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342900" lvl="0" indent="-342900">
              <a:buClr>
                <a:srgbClr val="110F0C"/>
              </a:buClr>
              <a:buSzPts val="1200"/>
              <a:buFont typeface="Georgia" panose="02040502050405020303" pitchFamily="18" charset="0"/>
              <a:buChar char="-"/>
              <a:tabLst>
                <a:tab pos="294640" algn="l"/>
              </a:tabLst>
            </a:pPr>
            <a:r>
              <a:rPr lang="es-ES" sz="2800">
                <a:effectLst/>
                <a:latin typeface="Georgia" panose="02040502050405020303" pitchFamily="18" charset="0"/>
                <a:ea typeface="Georgia" panose="02040502050405020303" pitchFamily="18" charset="0"/>
                <a:cs typeface="Georgia" panose="02040502050405020303" pitchFamily="18" charset="0"/>
              </a:rPr>
              <a:t> </a:t>
            </a:r>
          </a:p>
          <a:p>
            <a:pPr marL="200025" marR="268605">
              <a:spcAft>
                <a:spcPts val="0"/>
              </a:spcAft>
            </a:pP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Las </a:t>
            </a:r>
            <a:r>
              <a:rPr lang="es-ES" sz="2800" b="1">
                <a:solidFill>
                  <a:srgbClr val="110F0C"/>
                </a:solidFill>
                <a:effectLst/>
                <a:latin typeface="Georgia" panose="02040502050405020303" pitchFamily="18" charset="0"/>
                <a:ea typeface="Georgia" panose="02040502050405020303" pitchFamily="18" charset="0"/>
                <a:cs typeface="Georgia" panose="02040502050405020303" pitchFamily="18" charset="0"/>
              </a:rPr>
              <a:t>Composiciones internas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son aquellas que parten de un producto cartesiano entre</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dos tablas, es decir, la combinación de todas las filas de una tabla con las filas de la otra</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A</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partir</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ese</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producto</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cartesiano</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tablas,</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pueden</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hacer</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filtros</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o</a:t>
            </a:r>
            <a:r>
              <a:rPr lang="es-ES" sz="2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restricciones</a:t>
            </a:r>
            <a:r>
              <a:rPr lang="es-ES" sz="2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al resultado.</a:t>
            </a:r>
            <a:endParaRPr lang="es-ES" sz="28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sz="2800">
                <a:effectLst/>
                <a:latin typeface="Georgia" panose="02040502050405020303" pitchFamily="18" charset="0"/>
                <a:ea typeface="Georgia" panose="02040502050405020303" pitchFamily="18" charset="0"/>
                <a:cs typeface="Georgia" panose="02040502050405020303" pitchFamily="18" charset="0"/>
              </a:rPr>
              <a:t> </a:t>
            </a:r>
          </a:p>
          <a:p>
            <a:pPr marL="200025" marR="220980">
              <a:spcAft>
                <a:spcPts val="0"/>
              </a:spcAft>
            </a:pP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Las</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b="1">
                <a:solidFill>
                  <a:srgbClr val="110F0C"/>
                </a:solidFill>
                <a:effectLst/>
                <a:latin typeface="Georgia" panose="02040502050405020303" pitchFamily="18" charset="0"/>
                <a:ea typeface="Georgia" panose="02040502050405020303" pitchFamily="18" charset="0"/>
                <a:cs typeface="Georgia" panose="02040502050405020303" pitchFamily="18" charset="0"/>
              </a:rPr>
              <a:t>Composiciones externas</a:t>
            </a:r>
            <a:r>
              <a:rPr lang="es-ES" sz="2800" b="1"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no</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originan</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producto</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cartesiano</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sino</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que se</a:t>
            </a:r>
            <a:r>
              <a:rPr lang="es-ES" sz="2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toma</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y</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busca</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registros</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otra</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coincidan</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atributo</a:t>
            </a:r>
            <a:r>
              <a:rPr lang="es-ES" sz="2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800">
                <a:solidFill>
                  <a:srgbClr val="110F0C"/>
                </a:solidFill>
                <a:effectLst/>
                <a:latin typeface="Georgia" panose="02040502050405020303" pitchFamily="18" charset="0"/>
                <a:ea typeface="Georgia" panose="02040502050405020303" pitchFamily="18" charset="0"/>
                <a:cs typeface="Georgia" panose="02040502050405020303" pitchFamily="18" charset="0"/>
              </a:rPr>
              <a:t>indicado.</a:t>
            </a:r>
            <a:endParaRPr lang="es-ES" sz="2800">
              <a:effectLst/>
              <a:latin typeface="Georgia" panose="02040502050405020303" pitchFamily="18" charset="0"/>
              <a:ea typeface="Georgia" panose="02040502050405020303" pitchFamily="18" charset="0"/>
              <a:cs typeface="Georgia" panose="02040502050405020303" pitchFamily="18" charset="0"/>
            </a:endParaRPr>
          </a:p>
          <a:p>
            <a:endParaRPr lang="es-ES"/>
          </a:p>
        </p:txBody>
      </p:sp>
    </p:spTree>
    <p:extLst>
      <p:ext uri="{BB962C8B-B14F-4D97-AF65-F5344CB8AC3E}">
        <p14:creationId xmlns:p14="http://schemas.microsoft.com/office/powerpoint/2010/main" val="332716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15AC2-CCEE-577B-025A-82CBB3139AEA}"/>
              </a:ext>
            </a:extLst>
          </p:cNvPr>
          <p:cNvSpPr>
            <a:spLocks noGrp="1"/>
          </p:cNvSpPr>
          <p:nvPr>
            <p:ph type="title"/>
          </p:nvPr>
        </p:nvSpPr>
        <p:spPr>
          <a:xfrm>
            <a:off x="838200" y="365124"/>
            <a:ext cx="10515600" cy="3063876"/>
          </a:xfrm>
        </p:spPr>
        <p:txBody>
          <a:bodyPr>
            <a:normAutofit fontScale="90000"/>
          </a:bodyPr>
          <a:lstStyle/>
          <a:p>
            <a:br>
              <a:rPr lang="es-ES"/>
            </a:br>
            <a:r>
              <a:rPr lang="es-ES"/>
              <a:t>CONSULTAS MULTITABLAS</a:t>
            </a:r>
            <a:br>
              <a:rPr lang="es-ES"/>
            </a:br>
            <a:r>
              <a:rPr lang="es-ES" sz="2200"/>
              <a:t>En matemáticas un producto cartesiano sobre 2 conjuntos es el conjunto resultante de las combinación de todos los elementos del primer conjunto emparejados con cada uno de los elementos del segundo conjunto</a:t>
            </a:r>
            <a:br>
              <a:rPr lang="es-ES" sz="2200"/>
            </a:br>
            <a:br>
              <a:rPr lang="es-ES" sz="2200"/>
            </a:br>
            <a:r>
              <a:rPr lang="es-ES" sz="2200"/>
              <a:t>Producto cartesiano de AxB</a:t>
            </a:r>
            <a:br>
              <a:rPr lang="es-ES" sz="2200"/>
            </a:br>
            <a:r>
              <a:rPr lang="es-ES" sz="2200"/>
              <a:t>A=(3, 4)</a:t>
            </a:r>
            <a:br>
              <a:rPr lang="es-ES" sz="2200"/>
            </a:br>
            <a:r>
              <a:rPr lang="es-ES" sz="2200"/>
              <a:t>B=(5,6,7)</a:t>
            </a:r>
            <a:br>
              <a:rPr lang="es-ES" sz="2200"/>
            </a:br>
            <a:r>
              <a:rPr lang="es-ES" sz="2200"/>
              <a:t>AXB=(3,5), (3, 6), (3, 7), (4, 5), (4, 6), (4, 7)</a:t>
            </a:r>
            <a:br>
              <a:rPr lang="es-ES"/>
            </a:br>
            <a:endParaRPr lang="es-ES"/>
          </a:p>
        </p:txBody>
      </p:sp>
      <p:pic>
        <p:nvPicPr>
          <p:cNvPr id="4" name="Marcador de contenido 3">
            <a:extLst>
              <a:ext uri="{FF2B5EF4-FFF2-40B4-BE49-F238E27FC236}">
                <a16:creationId xmlns:a16="http://schemas.microsoft.com/office/drawing/2014/main" id="{604FA358-6EEB-447C-3A27-0C9D7746766F}"/>
              </a:ext>
            </a:extLst>
          </p:cNvPr>
          <p:cNvPicPr>
            <a:picLocks noGrp="1" noChangeAspect="1"/>
          </p:cNvPicPr>
          <p:nvPr>
            <p:ph idx="1"/>
          </p:nvPr>
        </p:nvPicPr>
        <p:blipFill>
          <a:blip r:embed="rId2"/>
          <a:stretch>
            <a:fillRect/>
          </a:stretch>
        </p:blipFill>
        <p:spPr>
          <a:xfrm>
            <a:off x="3220278" y="3429000"/>
            <a:ext cx="4617313" cy="3045252"/>
          </a:xfrm>
          <a:prstGeom prst="rect">
            <a:avLst/>
          </a:prstGeom>
        </p:spPr>
      </p:pic>
    </p:spTree>
    <p:extLst>
      <p:ext uri="{BB962C8B-B14F-4D97-AF65-F5344CB8AC3E}">
        <p14:creationId xmlns:p14="http://schemas.microsoft.com/office/powerpoint/2010/main" val="1285350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3E671-1082-F5E0-0A96-42F9B89185C0}"/>
              </a:ext>
            </a:extLst>
          </p:cNvPr>
          <p:cNvSpPr>
            <a:spLocks noGrp="1"/>
          </p:cNvSpPr>
          <p:nvPr>
            <p:ph type="title"/>
          </p:nvPr>
        </p:nvSpPr>
        <p:spPr>
          <a:xfrm>
            <a:off x="838200" y="365126"/>
            <a:ext cx="10515600" cy="693654"/>
          </a:xfrm>
        </p:spPr>
        <p:txBody>
          <a:bodyPr>
            <a:normAutofit fontScale="90000"/>
          </a:bodyPr>
          <a:lstStyle/>
          <a:p>
            <a:r>
              <a:rPr lang="es-ES"/>
              <a:t>CONSULTAS MULTITABLAS</a:t>
            </a:r>
          </a:p>
        </p:txBody>
      </p:sp>
      <p:sp>
        <p:nvSpPr>
          <p:cNvPr id="3" name="Marcador de contenido 2">
            <a:extLst>
              <a:ext uri="{FF2B5EF4-FFF2-40B4-BE49-F238E27FC236}">
                <a16:creationId xmlns:a16="http://schemas.microsoft.com/office/drawing/2014/main" id="{815EC7FD-1409-FCB1-6C3B-3460AD9AEC1B}"/>
              </a:ext>
            </a:extLst>
          </p:cNvPr>
          <p:cNvSpPr>
            <a:spLocks noGrp="1"/>
          </p:cNvSpPr>
          <p:nvPr>
            <p:ph idx="1"/>
          </p:nvPr>
        </p:nvSpPr>
        <p:spPr>
          <a:xfrm>
            <a:off x="838200" y="1058780"/>
            <a:ext cx="10515600" cy="5118183"/>
          </a:xfrm>
        </p:spPr>
        <p:txBody>
          <a:bodyPr/>
          <a:lstStyle/>
          <a:p>
            <a:pPr marL="0" indent="0">
              <a:buNone/>
            </a:pPr>
            <a:r>
              <a:rPr lang="es-ES"/>
              <a:t>COMPOSICIONES INTERNAS</a:t>
            </a:r>
          </a:p>
          <a:p>
            <a:pPr marL="0" indent="0">
              <a:buNone/>
            </a:pPr>
            <a:endParaRPr lang="es-ES"/>
          </a:p>
          <a:p>
            <a:pPr marL="0" indent="0">
              <a:buNone/>
            </a:pPr>
            <a:r>
              <a:rPr lang="es-ES">
                <a:solidFill>
                  <a:srgbClr val="FF0000"/>
                </a:solidFill>
              </a:rPr>
              <a:t>SELECT* FROM tabla1 JOIN tabla2;</a:t>
            </a:r>
          </a:p>
          <a:p>
            <a:pPr marL="0" indent="0">
              <a:buNone/>
            </a:pPr>
            <a:endParaRPr lang="es-ES">
              <a:solidFill>
                <a:srgbClr val="FF0000"/>
              </a:solidFill>
            </a:endParaRPr>
          </a:p>
          <a:p>
            <a:pPr marL="0" indent="0">
              <a:buNone/>
            </a:pPr>
            <a:r>
              <a:rPr lang="es-ES">
                <a:solidFill>
                  <a:srgbClr val="FF0000"/>
                </a:solidFill>
              </a:rPr>
              <a:t>SELECT*FROM tabla JOIN tabla2 ON(tabla1.atributo=tabla2.atributo);</a:t>
            </a:r>
          </a:p>
        </p:txBody>
      </p:sp>
    </p:spTree>
    <p:extLst>
      <p:ext uri="{BB962C8B-B14F-4D97-AF65-F5344CB8AC3E}">
        <p14:creationId xmlns:p14="http://schemas.microsoft.com/office/powerpoint/2010/main" val="289061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C72B1F-2254-6628-7207-6F99780CD83C}"/>
              </a:ext>
            </a:extLst>
          </p:cNvPr>
          <p:cNvSpPr>
            <a:spLocks noGrp="1"/>
          </p:cNvSpPr>
          <p:nvPr>
            <p:ph idx="1"/>
          </p:nvPr>
        </p:nvSpPr>
        <p:spPr>
          <a:xfrm>
            <a:off x="838200" y="360948"/>
            <a:ext cx="10515600" cy="6131928"/>
          </a:xfrm>
        </p:spPr>
        <p:txBody>
          <a:bodyPr>
            <a:normAutofit fontScale="92500"/>
          </a:bodyPr>
          <a:lstStyle/>
          <a:p>
            <a:pPr marL="0" indent="0">
              <a:lnSpc>
                <a:spcPts val="1360"/>
              </a:lnSpc>
              <a:buNone/>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Para realizar el producto cartesiano de 2 tablas jugador y pichichi usamos el comando JOIN, por ejemplo:</a:t>
            </a:r>
          </a:p>
          <a:p>
            <a:pPr marL="0" indent="0">
              <a:lnSpc>
                <a:spcPts val="1360"/>
              </a:lnSpc>
              <a:buNone/>
            </a:pPr>
            <a:endParaRPr lang="es-ES" sz="1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s-ES" sz="1800">
                <a:solidFill>
                  <a:srgbClr val="110F0C"/>
                </a:solidFill>
                <a:latin typeface="Georgia" panose="02040502050405020303" pitchFamily="18" charset="0"/>
                <a:ea typeface="Georgia" panose="02040502050405020303" pitchFamily="18" charset="0"/>
                <a:cs typeface="Georgia" panose="02040502050405020303" pitchFamily="18" charset="0"/>
              </a:rPr>
              <a:t>Tabla jugadores</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047750" algn="l"/>
              </a:tabLst>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	|</a:t>
            </a:r>
          </a:p>
          <a:p>
            <a:pPr marL="0" indent="0">
              <a:lnSpc>
                <a:spcPts val="1360"/>
              </a:lnSpc>
              <a:spcBef>
                <a:spcPts val="5"/>
              </a:spcBef>
              <a:spcAft>
                <a:spcPts val="0"/>
              </a:spcAft>
              <a:buNone/>
              <a:tabLst>
                <a:tab pos="104775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spc="-10">
                <a:solidFill>
                  <a:srgbClr val="110F0C"/>
                </a:solidFill>
                <a:latin typeface="Georgia" panose="02040502050405020303" pitchFamily="18" charset="0"/>
                <a:ea typeface="Georgia" panose="02040502050405020303" pitchFamily="18" charset="0"/>
                <a:cs typeface="Georgia" panose="02040502050405020303" pitchFamily="18" charset="0"/>
              </a:rPr>
              <a:t>Cristiano</a:t>
            </a:r>
            <a:r>
              <a:rPr lang="es-E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938530" algn="l"/>
              </a:tabLst>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2</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Messi	|</a:t>
            </a:r>
          </a:p>
          <a:p>
            <a:pPr marL="0" indent="0">
              <a:lnSpc>
                <a:spcPts val="1360"/>
              </a:lnSpc>
              <a:buNone/>
              <a:tabLst>
                <a:tab pos="93853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100901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4</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Aspas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95948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Benzema</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spcAft>
                <a:spcPts val="0"/>
              </a:spcAft>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n-US" sz="1800">
                <a:solidFill>
                  <a:srgbClr val="110F0C"/>
                </a:solidFill>
                <a:latin typeface="Georgia" panose="02040502050405020303" pitchFamily="18" charset="0"/>
                <a:ea typeface="Georgia" panose="02040502050405020303" pitchFamily="18" charset="0"/>
                <a:cs typeface="Georgia" panose="02040502050405020303" pitchFamily="18" charset="0"/>
              </a:rPr>
              <a:t>Tabla goleadores</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45466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	35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47371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 |</a:t>
            </a:r>
          </a:p>
          <a:p>
            <a:pPr marL="0" indent="0">
              <a:lnSpc>
                <a:spcPts val="1360"/>
              </a:lnSpc>
              <a:buNone/>
              <a:tabLst>
                <a:tab pos="47371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46990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endParaRPr lang="es-ES"/>
          </a:p>
        </p:txBody>
      </p:sp>
    </p:spTree>
    <p:extLst>
      <p:ext uri="{BB962C8B-B14F-4D97-AF65-F5344CB8AC3E}">
        <p14:creationId xmlns:p14="http://schemas.microsoft.com/office/powerpoint/2010/main" val="357895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14F83-3B1B-22C2-571A-A44B1A8CA025}"/>
              </a:ext>
            </a:extLst>
          </p:cNvPr>
          <p:cNvSpPr>
            <a:spLocks noGrp="1"/>
          </p:cNvSpPr>
          <p:nvPr>
            <p:ph type="title"/>
          </p:nvPr>
        </p:nvSpPr>
        <p:spPr>
          <a:xfrm>
            <a:off x="838200" y="365126"/>
            <a:ext cx="10515600" cy="645528"/>
          </a:xfrm>
        </p:spPr>
        <p:txBody>
          <a:bodyPr>
            <a:normAutofit fontScale="90000"/>
          </a:bodyPr>
          <a:lstStyle/>
          <a:p>
            <a:r>
              <a:rPr lang="es-ES"/>
              <a:t>INSTALACION DE MYSQL</a:t>
            </a:r>
          </a:p>
        </p:txBody>
      </p:sp>
      <p:sp>
        <p:nvSpPr>
          <p:cNvPr id="3" name="Marcador de contenido 2">
            <a:extLst>
              <a:ext uri="{FF2B5EF4-FFF2-40B4-BE49-F238E27FC236}">
                <a16:creationId xmlns:a16="http://schemas.microsoft.com/office/drawing/2014/main" id="{94D77976-2177-42A9-46DF-FF02F0534827}"/>
              </a:ext>
            </a:extLst>
          </p:cNvPr>
          <p:cNvSpPr>
            <a:spLocks noGrp="1"/>
          </p:cNvSpPr>
          <p:nvPr>
            <p:ph idx="1"/>
          </p:nvPr>
        </p:nvSpPr>
        <p:spPr>
          <a:xfrm>
            <a:off x="838200" y="1010654"/>
            <a:ext cx="10515600" cy="5166309"/>
          </a:xfrm>
        </p:spPr>
        <p:txBody>
          <a:bodyPr/>
          <a:lstStyle/>
          <a:p>
            <a:pPr marL="0" indent="0">
              <a:buNone/>
            </a:pPr>
            <a:r>
              <a:rPr lang="es-ES"/>
              <a:t>Buscamos en internet:</a:t>
            </a:r>
          </a:p>
          <a:p>
            <a:pPr marL="0" indent="0">
              <a:buNone/>
            </a:pPr>
            <a:r>
              <a:rPr lang="es-ES"/>
              <a:t>mysql community server installer</a:t>
            </a:r>
          </a:p>
          <a:p>
            <a:pPr marL="0" indent="0">
              <a:buNone/>
            </a:pPr>
            <a:endParaRPr lang="es-ES"/>
          </a:p>
          <a:p>
            <a:pPr marL="0" indent="0">
              <a:buNone/>
            </a:pPr>
            <a:r>
              <a:rPr lang="es-ES"/>
              <a:t>Download Mysql Installer</a:t>
            </a:r>
          </a:p>
          <a:p>
            <a:pPr marL="0" indent="0">
              <a:buNone/>
            </a:pPr>
            <a:endParaRPr lang="es-ES"/>
          </a:p>
          <a:p>
            <a:pPr marL="0" indent="0">
              <a:buNone/>
            </a:pPr>
            <a:r>
              <a:rPr lang="es-ES"/>
              <a:t>Windows (x86, 32-bit), MSI Installer    425.7 M     Download</a:t>
            </a:r>
          </a:p>
          <a:p>
            <a:pPr marL="0" indent="0">
              <a:buNone/>
            </a:pPr>
            <a:endParaRPr lang="es-ES"/>
          </a:p>
          <a:p>
            <a:pPr marL="0" indent="0">
              <a:buNone/>
            </a:pPr>
            <a:r>
              <a:rPr lang="es-ES"/>
              <a:t>No thanks, just start my download</a:t>
            </a:r>
          </a:p>
          <a:p>
            <a:pPr marL="0" indent="0">
              <a:buNone/>
            </a:pPr>
            <a:endParaRPr lang="es-ES"/>
          </a:p>
          <a:p>
            <a:pPr marL="0" indent="0">
              <a:buNone/>
            </a:pPr>
            <a:r>
              <a:rPr lang="es-ES"/>
              <a:t>Se inicia la descarga de MYSQL</a:t>
            </a:r>
          </a:p>
        </p:txBody>
      </p:sp>
    </p:spTree>
    <p:extLst>
      <p:ext uri="{BB962C8B-B14F-4D97-AF65-F5344CB8AC3E}">
        <p14:creationId xmlns:p14="http://schemas.microsoft.com/office/powerpoint/2010/main" val="1622642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8D382BD-4058-0112-F517-4EC09332742E}"/>
              </a:ext>
            </a:extLst>
          </p:cNvPr>
          <p:cNvSpPr>
            <a:spLocks noGrp="1"/>
          </p:cNvSpPr>
          <p:nvPr>
            <p:ph idx="1"/>
          </p:nvPr>
        </p:nvSpPr>
        <p:spPr>
          <a:xfrm>
            <a:off x="838200" y="410818"/>
            <a:ext cx="10515600" cy="6281530"/>
          </a:xfrm>
        </p:spPr>
        <p:txBody>
          <a:bodyPr>
            <a:normAutofit fontScale="55000" lnSpcReduction="20000"/>
          </a:bodyPr>
          <a:lstStyle/>
          <a:p>
            <a:pPr marL="0" indent="0">
              <a:buNone/>
            </a:pPr>
            <a:r>
              <a:rPr lang="es-ES"/>
              <a:t>Para hacer el producto cartesiano debemos realizar un JOIN entre ambas tablas. Como podemos observar van a aparecer los 2 atributos de cada tabla  y cada registro de la tabla jugadores se ha combinado con cada registro de la tabla goleadores</a:t>
            </a:r>
          </a:p>
          <a:p>
            <a:pPr marL="0" indent="0">
              <a:buNone/>
            </a:pPr>
            <a:endParaRPr lang="es-ES"/>
          </a:p>
          <a:p>
            <a:pPr marL="0" indent="0">
              <a:buNone/>
            </a:pPr>
            <a:r>
              <a:rPr lang="es-ES">
                <a:solidFill>
                  <a:srgbClr val="FF0000"/>
                </a:solidFill>
              </a:rPr>
              <a:t>SELECT*FROM jugadores JOIN goleadores;</a:t>
            </a:r>
          </a:p>
          <a:p>
            <a:pPr marL="0" indent="0">
              <a:buNone/>
            </a:pPr>
            <a:endParaRPr lang="es-ES"/>
          </a:p>
          <a:p>
            <a:pPr marL="0" indent="0">
              <a:buNone/>
            </a:pPr>
            <a:r>
              <a:rPr lang="es-ES"/>
              <a:t>| id | nombre	| id |       goles |</a:t>
            </a:r>
          </a:p>
          <a:p>
            <a:pPr marL="0" indent="0">
              <a:buNone/>
            </a:pPr>
            <a:endParaRPr lang="es-ES"/>
          </a:p>
          <a:p>
            <a:pPr marL="0" indent="0">
              <a:buNone/>
            </a:pPr>
            <a:r>
              <a:rPr lang="es-ES"/>
              <a:t>| 1 | Cristiano 	| 1 |	35 |</a:t>
            </a:r>
          </a:p>
          <a:p>
            <a:pPr marL="0" indent="0">
              <a:buNone/>
            </a:pPr>
            <a:r>
              <a:rPr lang="es-ES"/>
              <a:t>| 1 | Cristiano 	| 3 |	20 |</a:t>
            </a:r>
          </a:p>
          <a:p>
            <a:pPr marL="0" indent="0">
              <a:buNone/>
            </a:pPr>
            <a:r>
              <a:rPr lang="es-ES"/>
              <a:t>| 1 | Cristiano	| 5 |	15 |</a:t>
            </a:r>
          </a:p>
          <a:p>
            <a:pPr marL="0" indent="0">
              <a:buNone/>
            </a:pPr>
            <a:r>
              <a:rPr lang="es-ES"/>
              <a:t>| 2 | Messi		| 1 |	35 |</a:t>
            </a:r>
          </a:p>
          <a:p>
            <a:pPr marL="0" indent="0">
              <a:buNone/>
            </a:pPr>
            <a:r>
              <a:rPr lang="es-ES"/>
              <a:t>| 2 | Messi		| 3 |	20 |</a:t>
            </a:r>
          </a:p>
          <a:p>
            <a:pPr marL="0" indent="0">
              <a:buNone/>
            </a:pPr>
            <a:r>
              <a:rPr lang="es-ES"/>
              <a:t>| 2 | Messi		| 5 |	15 |</a:t>
            </a:r>
          </a:p>
          <a:p>
            <a:pPr marL="0" indent="0">
              <a:buNone/>
            </a:pPr>
            <a:r>
              <a:rPr lang="es-ES"/>
              <a:t>| 3 | Suarez 	| 1 |	35 |</a:t>
            </a:r>
          </a:p>
          <a:p>
            <a:pPr marL="0" indent="0">
              <a:buNone/>
            </a:pPr>
            <a:r>
              <a:rPr lang="es-ES"/>
              <a:t>| 3 | Suarez 	| 3 |	20 |</a:t>
            </a:r>
          </a:p>
          <a:p>
            <a:pPr marL="0" indent="0">
              <a:buNone/>
            </a:pPr>
            <a:r>
              <a:rPr lang="es-ES"/>
              <a:t>| 3 | Suarez 	| 5 |	15 |</a:t>
            </a:r>
          </a:p>
          <a:p>
            <a:pPr marL="0" indent="0">
              <a:buNone/>
            </a:pPr>
            <a:r>
              <a:rPr lang="es-ES"/>
              <a:t>| 4 | Aspas  	| 1 |	35 |</a:t>
            </a:r>
          </a:p>
          <a:p>
            <a:pPr marL="0" indent="0">
              <a:buNone/>
            </a:pPr>
            <a:r>
              <a:rPr lang="es-ES"/>
              <a:t>| 4 | Aspas  	| 3 |	20 |</a:t>
            </a:r>
          </a:p>
          <a:p>
            <a:pPr marL="0" indent="0">
              <a:buNone/>
            </a:pPr>
            <a:r>
              <a:rPr lang="es-ES"/>
              <a:t>| 4 | Aspas  	| 5 |	15 |</a:t>
            </a:r>
          </a:p>
          <a:p>
            <a:pPr marL="0" indent="0">
              <a:buNone/>
            </a:pPr>
            <a:r>
              <a:rPr lang="es-ES"/>
              <a:t>| 5 | Benzema	| 1 |	35 |</a:t>
            </a:r>
          </a:p>
          <a:p>
            <a:pPr marL="0" indent="0">
              <a:buNone/>
            </a:pPr>
            <a:r>
              <a:rPr lang="es-ES"/>
              <a:t>| 5 | Benzema	| 3 |	20 |</a:t>
            </a:r>
          </a:p>
          <a:p>
            <a:pPr marL="0" indent="0">
              <a:buNone/>
            </a:pPr>
            <a:r>
              <a:rPr lang="es-ES"/>
              <a:t>| 5 | Benzema	| 5 |	15 |</a:t>
            </a:r>
          </a:p>
          <a:p>
            <a:pPr marL="0" indent="0">
              <a:buNone/>
            </a:pPr>
            <a:endParaRPr lang="es-ES"/>
          </a:p>
        </p:txBody>
      </p:sp>
    </p:spTree>
    <p:extLst>
      <p:ext uri="{BB962C8B-B14F-4D97-AF65-F5344CB8AC3E}">
        <p14:creationId xmlns:p14="http://schemas.microsoft.com/office/powerpoint/2010/main" val="3393526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E0BB9A-C1FD-BF93-B794-9E7F42554B1B}"/>
              </a:ext>
            </a:extLst>
          </p:cNvPr>
          <p:cNvSpPr>
            <a:spLocks noGrp="1"/>
          </p:cNvSpPr>
          <p:nvPr>
            <p:ph idx="1"/>
          </p:nvPr>
        </p:nvSpPr>
        <p:spPr>
          <a:xfrm>
            <a:off x="838200" y="529389"/>
            <a:ext cx="10515600" cy="5647574"/>
          </a:xfrm>
        </p:spPr>
        <p:txBody>
          <a:bodyPr/>
          <a:lstStyle/>
          <a:p>
            <a:pPr marL="0" indent="0">
              <a:buNone/>
            </a:pPr>
            <a:r>
              <a:rPr lang="es-ES"/>
              <a:t>Ahora queremos hacer una consulta diferente y solo deseamos mostrar las filas donde el ‘id’ de jugadores coincida con el ‘id’ de goles, para ello deberíamos usar la restricción ON, que funciona parecida a la restricción WHERE que ya hemos visto anteriormente</a:t>
            </a:r>
          </a:p>
          <a:p>
            <a:pPr marL="0" indent="0">
              <a:buNone/>
            </a:pPr>
            <a:endParaRPr lang="es-ES"/>
          </a:p>
          <a:p>
            <a:pPr marL="0" indent="0">
              <a:buNone/>
            </a:pPr>
            <a:r>
              <a:rPr lang="es-ES" sz="2400">
                <a:solidFill>
                  <a:srgbClr val="FF0000"/>
                </a:solidFill>
              </a:rPr>
              <a:t>SELECT*FROM jugadores JOIN goleadores ON(jugadores.id=goleadores.id);</a:t>
            </a:r>
          </a:p>
          <a:p>
            <a:pPr marL="0" indent="0">
              <a:buNone/>
            </a:pPr>
            <a:endParaRPr lang="es-ES" sz="2400"/>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r>
              <a:rPr lang="en-US" sz="1800" spc="28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138620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Cristiano</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1386205"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38938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133731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Benzema</a:t>
            </a:r>
            <a:r>
              <a:rPr lang="en-US" sz="1800" spc="28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 |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a:t>Esta vez solo se muestran las filas cuyos ‘id’ coinciden</a:t>
            </a:r>
          </a:p>
        </p:txBody>
      </p:sp>
    </p:spTree>
    <p:extLst>
      <p:ext uri="{BB962C8B-B14F-4D97-AF65-F5344CB8AC3E}">
        <p14:creationId xmlns:p14="http://schemas.microsoft.com/office/powerpoint/2010/main" val="3265526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ACE69C-F921-083B-8921-88666C823C33}"/>
              </a:ext>
            </a:extLst>
          </p:cNvPr>
          <p:cNvSpPr>
            <a:spLocks noGrp="1"/>
          </p:cNvSpPr>
          <p:nvPr>
            <p:ph idx="1"/>
          </p:nvPr>
        </p:nvSpPr>
        <p:spPr>
          <a:xfrm>
            <a:off x="838200" y="577516"/>
            <a:ext cx="10515600" cy="5991726"/>
          </a:xfrm>
        </p:spPr>
        <p:txBody>
          <a:bodyPr>
            <a:normAutofit fontScale="92500" lnSpcReduction="10000"/>
          </a:bodyPr>
          <a:lstStyle/>
          <a:p>
            <a:pPr marL="0" indent="0">
              <a:buNone/>
            </a:pPr>
            <a:r>
              <a:rPr lang="es-ES"/>
              <a:t>Podemos simplificar la expresión anterior usando el NATURAL JOIN el cual automáticamente busca los atributos de ambas tablas coincidentes.</a:t>
            </a:r>
          </a:p>
          <a:p>
            <a:pPr marL="0" indent="0">
              <a:buNone/>
            </a:pPr>
            <a:endParaRPr lang="es-ES"/>
          </a:p>
          <a:p>
            <a:pPr marL="0" indent="0">
              <a:buNone/>
            </a:pPr>
            <a:r>
              <a:rPr lang="es-ES"/>
              <a:t>Por ejemplo, para la anterior consulta podríamos hacer esta vez</a:t>
            </a:r>
          </a:p>
          <a:p>
            <a:pPr marL="0" indent="0">
              <a:buNone/>
            </a:pPr>
            <a:endParaRPr lang="es-ES"/>
          </a:p>
          <a:p>
            <a:pPr marL="0" indent="0">
              <a:buNone/>
            </a:pPr>
            <a:r>
              <a:rPr lang="es-ES">
                <a:solidFill>
                  <a:srgbClr val="FF0000"/>
                </a:solidFill>
              </a:rPr>
              <a:t>SELECT*FROM jugadores NATURAL JOIN goleadores;</a:t>
            </a:r>
          </a:p>
          <a:p>
            <a:pPr marL="0" indent="0">
              <a:buNone/>
            </a:pPr>
            <a:endParaRPr lang="es-ES">
              <a:solidFill>
                <a:srgbClr val="FF0000"/>
              </a:solidFill>
            </a:endParaRPr>
          </a:p>
          <a:p>
            <a:pPr marL="0" indent="0">
              <a:buNone/>
            </a:pPr>
            <a:r>
              <a:rPr lang="es-ES"/>
              <a:t>id   | nombre |      goles |</a:t>
            </a:r>
          </a:p>
          <a:p>
            <a:pPr marL="0" indent="0">
              <a:buNone/>
            </a:pPr>
            <a:endParaRPr lang="es-ES"/>
          </a:p>
          <a:p>
            <a:pPr marL="0" indent="0">
              <a:buNone/>
            </a:pPr>
            <a:r>
              <a:rPr lang="es-ES"/>
              <a:t>| 1 | Cristiano |	35 |</a:t>
            </a:r>
          </a:p>
          <a:p>
            <a:pPr marL="0" indent="0">
              <a:buNone/>
            </a:pPr>
            <a:r>
              <a:rPr lang="es-ES"/>
              <a:t>| 3 | Suarez  |	20 |</a:t>
            </a:r>
          </a:p>
          <a:p>
            <a:pPr marL="0" indent="0">
              <a:buNone/>
            </a:pPr>
            <a:r>
              <a:rPr lang="es-ES"/>
              <a:t>| 5 | Benzema |	15 |</a:t>
            </a:r>
          </a:p>
          <a:p>
            <a:pPr marL="0" indent="0">
              <a:buNone/>
            </a:pPr>
            <a:r>
              <a:rPr lang="es-ES"/>
              <a:t>Ahora solo aparece un campo ‘id’ que unifica a los 2 ‘id’ de las tablas. Para poder realizar el NATURAL JOIN, los campos han de llamarse igual</a:t>
            </a:r>
          </a:p>
          <a:p>
            <a:pPr marL="0" indent="0">
              <a:buNone/>
            </a:pPr>
            <a:endParaRPr lang="es-ES"/>
          </a:p>
        </p:txBody>
      </p:sp>
    </p:spTree>
    <p:extLst>
      <p:ext uri="{BB962C8B-B14F-4D97-AF65-F5344CB8AC3E}">
        <p14:creationId xmlns:p14="http://schemas.microsoft.com/office/powerpoint/2010/main" val="1195741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10D85-D467-428B-A906-C27DF6A5828A}"/>
              </a:ext>
            </a:extLst>
          </p:cNvPr>
          <p:cNvSpPr>
            <a:spLocks noGrp="1"/>
          </p:cNvSpPr>
          <p:nvPr>
            <p:ph type="title"/>
          </p:nvPr>
        </p:nvSpPr>
        <p:spPr>
          <a:xfrm>
            <a:off x="838200" y="365125"/>
            <a:ext cx="10515600" cy="668545"/>
          </a:xfrm>
        </p:spPr>
        <p:txBody>
          <a:bodyPr>
            <a:normAutofit fontScale="90000"/>
          </a:bodyPr>
          <a:lstStyle/>
          <a:p>
            <a:r>
              <a:rPr lang="es-ES"/>
              <a:t>CONSULTAS MULTITABLAS</a:t>
            </a:r>
          </a:p>
        </p:txBody>
      </p:sp>
      <p:sp>
        <p:nvSpPr>
          <p:cNvPr id="3" name="Marcador de contenido 2">
            <a:extLst>
              <a:ext uri="{FF2B5EF4-FFF2-40B4-BE49-F238E27FC236}">
                <a16:creationId xmlns:a16="http://schemas.microsoft.com/office/drawing/2014/main" id="{3A53D362-CB40-6010-FF84-99C36A78FB5A}"/>
              </a:ext>
            </a:extLst>
          </p:cNvPr>
          <p:cNvSpPr>
            <a:spLocks noGrp="1"/>
          </p:cNvSpPr>
          <p:nvPr>
            <p:ph idx="1"/>
          </p:nvPr>
        </p:nvSpPr>
        <p:spPr>
          <a:xfrm>
            <a:off x="838200" y="1033670"/>
            <a:ext cx="10515600" cy="5156546"/>
          </a:xfrm>
        </p:spPr>
        <p:txBody>
          <a:bodyPr/>
          <a:lstStyle/>
          <a:p>
            <a:r>
              <a:rPr lang="es-ES"/>
              <a:t>Composiciones externas</a:t>
            </a:r>
          </a:p>
          <a:p>
            <a:pPr marL="0" indent="0">
              <a:buNone/>
            </a:pPr>
            <a:endParaRPr lang="es-ES"/>
          </a:p>
          <a:p>
            <a:pPr marL="0" indent="0">
              <a:buNone/>
            </a:pPr>
            <a:r>
              <a:rPr lang="es-ES"/>
              <a:t>Para realizar las composiciones externas no partimos del producto cartesiano de las tablas, sino que por cada una de las filas de la primera tabla se buscará una fila en la segunda tabla cuyo atributo en común coincida.</a:t>
            </a:r>
          </a:p>
          <a:p>
            <a:pPr marL="0" indent="0">
              <a:buNone/>
            </a:pPr>
            <a:r>
              <a:rPr lang="es-ES"/>
              <a:t>Usaremos la siguiente sintaxis</a:t>
            </a:r>
          </a:p>
          <a:p>
            <a:pPr marL="0" indent="0">
              <a:spcBef>
                <a:spcPts val="1140"/>
              </a:spcBef>
              <a:spcAft>
                <a:spcPts val="0"/>
              </a:spcAft>
              <a:buNone/>
            </a:pP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SELECT</a:t>
            </a:r>
            <a:r>
              <a:rPr lang="es-ES" sz="1800" b="1" spc="-2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s-ES" sz="1800" b="1" spc="34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FROM</a:t>
            </a:r>
            <a:r>
              <a:rPr lang="es-ES" sz="1800" b="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tabla1</a:t>
            </a:r>
            <a:r>
              <a:rPr lang="es-E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LEFT</a:t>
            </a:r>
            <a:r>
              <a:rPr lang="es-ES" sz="1800" b="1" spc="-3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JOIN</a:t>
            </a:r>
            <a:r>
              <a:rPr lang="es-ES" sz="1800" b="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tabla2</a:t>
            </a:r>
            <a:r>
              <a:rPr lang="es-E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ON</a:t>
            </a:r>
            <a:r>
              <a:rPr lang="es-ES" sz="1800" b="1" spc="-1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s-E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tabla1.atributo</a:t>
            </a:r>
            <a:r>
              <a:rPr lang="es-E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s-E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s-ES" sz="1800" b="1" i="1">
                <a:solidFill>
                  <a:srgbClr val="FF0000"/>
                </a:solidFill>
                <a:effectLst/>
                <a:latin typeface="Times New Roman" panose="02020603050405020304" pitchFamily="18" charset="0"/>
                <a:ea typeface="Times New Roman" panose="02020603050405020304" pitchFamily="18" charset="0"/>
              </a:rPr>
              <a:t>tabla2.atributo</a:t>
            </a:r>
            <a:r>
              <a:rPr lang="es-ES" sz="1800" b="1" i="0">
                <a:solidFill>
                  <a:srgbClr val="FF0000"/>
                </a:solidFill>
                <a:effectLst/>
                <a:latin typeface="Times New Roman" panose="02020603050405020304" pitchFamily="18" charset="0"/>
                <a:ea typeface="Times New Roman" panose="02020603050405020304" pitchFamily="18" charset="0"/>
              </a:rPr>
              <a:t>)</a:t>
            </a:r>
            <a:r>
              <a:rPr lang="es-ES" sz="1800" b="1" i="0" spc="-15">
                <a:solidFill>
                  <a:srgbClr val="FF0000"/>
                </a:solidFill>
                <a:effectLst/>
                <a:latin typeface="Times New Roman" panose="02020603050405020304" pitchFamily="18" charset="0"/>
                <a:ea typeface="Times New Roman" panose="02020603050405020304" pitchFamily="18" charset="0"/>
              </a:rPr>
              <a:t> </a:t>
            </a:r>
            <a:r>
              <a:rPr lang="es-ES" sz="1800" b="1" i="0">
                <a:solidFill>
                  <a:srgbClr val="FF0000"/>
                </a:solidFill>
                <a:effectLst/>
                <a:latin typeface="Times New Roman" panose="02020603050405020304" pitchFamily="18" charset="0"/>
                <a:ea typeface="Times New Roman" panose="02020603050405020304" pitchFamily="18" charset="0"/>
              </a:rPr>
              <a:t>;</a:t>
            </a:r>
          </a:p>
          <a:p>
            <a:pPr marL="200025">
              <a:spcBef>
                <a:spcPts val="1140"/>
              </a:spcBef>
              <a:spcAft>
                <a:spcPts val="0"/>
              </a:spcAft>
            </a:pPr>
            <a:endParaRPr lang="es-ES" sz="1800" b="1" i="1">
              <a:solidFill>
                <a:srgbClr val="FF0000"/>
              </a:solidFill>
              <a:effectLst/>
              <a:latin typeface="Times New Roman" panose="02020603050405020304" pitchFamily="18" charset="0"/>
              <a:ea typeface="Times New Roman" panose="02020603050405020304" pitchFamily="18" charset="0"/>
            </a:endParaRPr>
          </a:p>
          <a:p>
            <a:pPr marL="0" indent="0">
              <a:buNone/>
            </a:pP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SELECT</a:t>
            </a:r>
            <a:r>
              <a:rPr lang="en-US" sz="1800" b="1" spc="-2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n-US" sz="1800" b="1" spc="34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FROM  </a:t>
            </a:r>
            <a:r>
              <a:rPr lang="en-U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tabla1</a:t>
            </a:r>
            <a:r>
              <a:rPr lang="en-U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RIGHT</a:t>
            </a:r>
            <a:r>
              <a:rPr lang="en-US" sz="1800" b="1" spc="-2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JOIN</a:t>
            </a:r>
            <a:r>
              <a:rPr lang="en-US" sz="1800" b="1" spc="-1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tabla2</a:t>
            </a:r>
            <a:r>
              <a:rPr lang="en-U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ON</a:t>
            </a:r>
            <a:r>
              <a:rPr lang="en-US" sz="1800" b="1" spc="-10">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n-US" sz="1800" b="1" i="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tabla1.atributo</a:t>
            </a:r>
            <a:r>
              <a:rPr lang="en-US" sz="1800" b="1" i="1" spc="-5">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 </a:t>
            </a:r>
            <a:r>
              <a:rPr lang="en-US" sz="1800" b="1">
                <a:solidFill>
                  <a:srgbClr val="FF0000"/>
                </a:solidFill>
                <a:effectLst/>
                <a:latin typeface="Times New Roman" panose="02020603050405020304" pitchFamily="18" charset="0"/>
                <a:ea typeface="Georgia" panose="02040502050405020303" pitchFamily="18" charset="0"/>
                <a:cs typeface="Georgia" panose="02040502050405020303" pitchFamily="18" charset="0"/>
              </a:rPr>
              <a:t>=</a:t>
            </a:r>
            <a:r>
              <a:rPr lang="en-US" sz="1800" b="1" i="1">
                <a:solidFill>
                  <a:srgbClr val="FF0000"/>
                </a:solidFill>
                <a:effectLst/>
                <a:latin typeface="Times New Roman" panose="02020603050405020304" pitchFamily="18" charset="0"/>
                <a:ea typeface="Times New Roman" panose="02020603050405020304" pitchFamily="18" charset="0"/>
              </a:rPr>
              <a:t>tabla2.atributo</a:t>
            </a:r>
            <a:r>
              <a:rPr lang="en-US" sz="1800" b="1" i="0">
                <a:solidFill>
                  <a:srgbClr val="FF0000"/>
                </a:solidFill>
                <a:effectLst/>
                <a:latin typeface="Times New Roman" panose="02020603050405020304" pitchFamily="18" charset="0"/>
                <a:ea typeface="Times New Roman" panose="02020603050405020304" pitchFamily="18" charset="0"/>
              </a:rPr>
              <a:t>)</a:t>
            </a:r>
            <a:r>
              <a:rPr lang="en-US" sz="1800" b="1" i="0" spc="-15">
                <a:solidFill>
                  <a:srgbClr val="FF0000"/>
                </a:solidFill>
                <a:effectLst/>
                <a:latin typeface="Times New Roman" panose="02020603050405020304" pitchFamily="18" charset="0"/>
                <a:ea typeface="Times New Roman" panose="02020603050405020304" pitchFamily="18" charset="0"/>
              </a:rPr>
              <a:t> </a:t>
            </a:r>
            <a:r>
              <a:rPr lang="en-US" sz="1800" b="1" i="0">
                <a:solidFill>
                  <a:srgbClr val="FF0000"/>
                </a:solidFill>
                <a:effectLst/>
                <a:latin typeface="Times New Roman" panose="02020603050405020304" pitchFamily="18" charset="0"/>
                <a:ea typeface="Times New Roman" panose="02020603050405020304" pitchFamily="18" charset="0"/>
              </a:rPr>
              <a:t>;</a:t>
            </a:r>
            <a:endParaRPr lang="es-ES" sz="1800" b="1" i="1">
              <a:solidFill>
                <a:srgbClr val="FF0000"/>
              </a:solidFill>
              <a:effectLst/>
              <a:latin typeface="Times New Roman" panose="02020603050405020304" pitchFamily="18" charset="0"/>
              <a:ea typeface="Times New Roman" panose="02020603050405020304" pitchFamily="18" charset="0"/>
            </a:endParaRPr>
          </a:p>
          <a:p>
            <a:pPr marL="0" indent="0">
              <a:buNone/>
            </a:pPr>
            <a:endParaRPr lang="es-ES"/>
          </a:p>
        </p:txBody>
      </p:sp>
    </p:spTree>
    <p:extLst>
      <p:ext uri="{BB962C8B-B14F-4D97-AF65-F5344CB8AC3E}">
        <p14:creationId xmlns:p14="http://schemas.microsoft.com/office/powerpoint/2010/main" val="2766954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192ED0-B3D3-9AA0-1F91-863DA4112C7C}"/>
              </a:ext>
            </a:extLst>
          </p:cNvPr>
          <p:cNvSpPr>
            <a:spLocks noGrp="1"/>
          </p:cNvSpPr>
          <p:nvPr>
            <p:ph idx="1"/>
          </p:nvPr>
        </p:nvSpPr>
        <p:spPr>
          <a:xfrm>
            <a:off x="838200" y="265043"/>
            <a:ext cx="10515600" cy="6227831"/>
          </a:xfrm>
        </p:spPr>
        <p:txBody>
          <a:bodyPr>
            <a:normAutofit fontScale="92500" lnSpcReduction="10000"/>
          </a:bodyPr>
          <a:lstStyle/>
          <a:p>
            <a:r>
              <a:rPr lang="es-ES"/>
              <a:t>Por ejemplo, imaginemos que al anterior ejemplo le añadimos 2 entradas en la tabla goleadores con “id” que no aparecen en la tabla jugadores.</a:t>
            </a:r>
          </a:p>
          <a:p>
            <a:pPr marL="0" indent="0">
              <a:buNone/>
            </a:pPr>
            <a:r>
              <a:rPr lang="es-ES" sz="1800">
                <a:latin typeface="Georgia" panose="02040502050405020303" pitchFamily="18" charset="0"/>
                <a:ea typeface="Georgia" panose="02040502050405020303" pitchFamily="18" charset="0"/>
                <a:cs typeface="Georgia" panose="02040502050405020303" pitchFamily="18" charset="0"/>
              </a:rPr>
              <a:t>Tabla goleadores</a:t>
            </a:r>
          </a:p>
          <a:p>
            <a:pPr marL="0" indent="0">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45466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	35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47371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46990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52006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11</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6</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53911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12</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n-US" sz="1800">
                <a:effectLst/>
                <a:latin typeface="Georgia" panose="02040502050405020303" pitchFamily="18" charset="0"/>
                <a:ea typeface="Georgia" panose="02040502050405020303" pitchFamily="18" charset="0"/>
                <a:cs typeface="Georgia" panose="02040502050405020303" pitchFamily="18" charset="0"/>
              </a:rPr>
              <a:t> Tabla jugadores</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104775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Cristiano</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93853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2</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Messi|</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00901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4</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Aspas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95948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Benzema</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spcBef>
                <a:spcPts val="5"/>
              </a:spcBef>
              <a:spcAft>
                <a:spcPts val="0"/>
              </a:spcAft>
              <a:buNone/>
              <a:tabLst>
                <a:tab pos="959485" algn="l"/>
              </a:tabLst>
            </a:pPr>
            <a:endPar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959485" algn="l"/>
              </a:tabLst>
            </a:pPr>
            <a:r>
              <a:rPr lang="en-US" sz="1800">
                <a:solidFill>
                  <a:srgbClr val="110F0C"/>
                </a:solidFill>
                <a:latin typeface="Georgia" panose="02040502050405020303" pitchFamily="18" charset="0"/>
                <a:ea typeface="Georgia" panose="02040502050405020303" pitchFamily="18" charset="0"/>
                <a:cs typeface="Georgia" panose="02040502050405020303" pitchFamily="18" charset="0"/>
              </a:rPr>
              <a:t>Como se puede observar en la tabla jugadores hay algunos ‘id’ que no aparecen en la tabla goleadores y viceversa</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endParaRPr lang="es-ES"/>
          </a:p>
        </p:txBody>
      </p:sp>
    </p:spTree>
    <p:extLst>
      <p:ext uri="{BB962C8B-B14F-4D97-AF65-F5344CB8AC3E}">
        <p14:creationId xmlns:p14="http://schemas.microsoft.com/office/powerpoint/2010/main" val="841754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C58D25-2A88-DC4C-D7CE-535FAFB5CDA6}"/>
              </a:ext>
            </a:extLst>
          </p:cNvPr>
          <p:cNvSpPr>
            <a:spLocks noGrp="1"/>
          </p:cNvSpPr>
          <p:nvPr>
            <p:ph idx="1"/>
          </p:nvPr>
        </p:nvSpPr>
        <p:spPr>
          <a:xfrm>
            <a:off x="838200" y="433136"/>
            <a:ext cx="10515600" cy="6126689"/>
          </a:xfrm>
        </p:spPr>
        <p:txBody>
          <a:bodyPr>
            <a:normAutofit fontScale="92500" lnSpcReduction="10000"/>
          </a:bodyPr>
          <a:lstStyle/>
          <a:p>
            <a:pPr marL="200025" marR="207645">
              <a:spcBef>
                <a:spcPts val="690"/>
              </a:spcBef>
              <a:spcAft>
                <a:spcPts val="0"/>
              </a:spcAft>
            </a:pPr>
            <a:r>
              <a:rPr lang="es-ES" sz="2000" b="1">
                <a:solidFill>
                  <a:srgbClr val="110F0C"/>
                </a:solidFill>
                <a:effectLst/>
                <a:latin typeface="Georgia" panose="02040502050405020303" pitchFamily="18" charset="0"/>
                <a:ea typeface="Georgia" panose="02040502050405020303" pitchFamily="18" charset="0"/>
                <a:cs typeface="Georgia" panose="02040502050405020303" pitchFamily="18" charset="0"/>
              </a:rPr>
              <a:t>LEFT JOIN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hace referencia a que la consulta se hará</a:t>
            </a:r>
            <a:r>
              <a:rPr lang="es-ES" sz="20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por cada uno de los registros de la</a:t>
            </a:r>
            <a:r>
              <a:rPr lang="es-ES" sz="20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primera tabla.</a:t>
            </a:r>
            <a:r>
              <a:rPr lang="es-ES" sz="20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Si un registro de la primera tabla no coincide con el campo común de</a:t>
            </a:r>
            <a:r>
              <a:rPr lang="es-ES" sz="20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cualquier</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segunda</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0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usará</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para</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20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campos</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no</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puedan</a:t>
            </a:r>
            <a:r>
              <a:rPr lang="es-ES" sz="20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ser</a:t>
            </a:r>
            <a:r>
              <a:rPr lang="es-ES" sz="20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rellenados.</a:t>
            </a:r>
            <a:endParaRPr lang="es-ES" sz="20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10"/>
              </a:spcBef>
              <a:buNone/>
            </a:pPr>
            <a:r>
              <a:rPr lang="es-ES" sz="2000">
                <a:effectLst/>
                <a:latin typeface="Georgia" panose="02040502050405020303" pitchFamily="18" charset="0"/>
                <a:ea typeface="Georgia" panose="02040502050405020303" pitchFamily="18" charset="0"/>
                <a:cs typeface="Georgia" panose="02040502050405020303" pitchFamily="18" charset="0"/>
              </a:rPr>
              <a:t> </a:t>
            </a:r>
          </a:p>
          <a:p>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Por</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ejemplo,</a:t>
            </a:r>
            <a:r>
              <a:rPr lang="es-ES" sz="20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si</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desea</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mostrar</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todos</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registros</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jugadores</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0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“jugadores”</a:t>
            </a:r>
            <a:r>
              <a:rPr lang="es-ES" sz="20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junto</a:t>
            </a:r>
            <a:r>
              <a:rPr lang="es-ES" sz="20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con sus goles correspondientes de la tabla “</a:t>
            </a:r>
            <a:r>
              <a:rPr lang="es-ES" sz="2000">
                <a:solidFill>
                  <a:srgbClr val="110F0C"/>
                </a:solidFill>
                <a:latin typeface="Georgia" panose="02040502050405020303" pitchFamily="18" charset="0"/>
                <a:ea typeface="Georgia" panose="02040502050405020303" pitchFamily="18" charset="0"/>
                <a:cs typeface="Georgia" panose="02040502050405020303" pitchFamily="18" charset="0"/>
              </a:rPr>
              <a:t>goleadores</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 y que INCLUSO los jugadores de la</a:t>
            </a:r>
            <a:r>
              <a:rPr lang="es-ES" sz="20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 “jugadores” que no tienen goles en la tabla “</a:t>
            </a:r>
            <a:r>
              <a:rPr lang="es-ES" sz="2000">
                <a:solidFill>
                  <a:srgbClr val="110F0C"/>
                </a:solidFill>
                <a:latin typeface="Georgia" panose="02040502050405020303" pitchFamily="18" charset="0"/>
                <a:ea typeface="Georgia" panose="02040502050405020303" pitchFamily="18" charset="0"/>
                <a:cs typeface="Georgia" panose="02040502050405020303" pitchFamily="18" charset="0"/>
              </a:rPr>
              <a:t>goleadores</a:t>
            </a:r>
            <a:r>
              <a:rPr lang="es-ES" sz="2000">
                <a:solidFill>
                  <a:srgbClr val="110F0C"/>
                </a:solidFill>
                <a:effectLst/>
                <a:latin typeface="Georgia" panose="02040502050405020303" pitchFamily="18" charset="0"/>
                <a:ea typeface="Georgia" panose="02040502050405020303" pitchFamily="18" charset="0"/>
                <a:cs typeface="Georgia" panose="02040502050405020303" pitchFamily="18" charset="0"/>
              </a:rPr>
              <a:t>” también aparezcan, usaríamos un</a:t>
            </a:r>
            <a:r>
              <a:rPr lang="es-ES" sz="20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b="1">
                <a:solidFill>
                  <a:srgbClr val="110F0C"/>
                </a:solidFill>
                <a:effectLst/>
                <a:latin typeface="Georgia" panose="02040502050405020303" pitchFamily="18" charset="0"/>
                <a:ea typeface="Georgia" panose="02040502050405020303" pitchFamily="18" charset="0"/>
                <a:cs typeface="Georgia" panose="02040502050405020303" pitchFamily="18" charset="0"/>
              </a:rPr>
              <a:t>LEFT</a:t>
            </a:r>
            <a:r>
              <a:rPr lang="es-ES" sz="2000" b="1"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000" b="1">
                <a:solidFill>
                  <a:srgbClr val="110F0C"/>
                </a:solidFill>
                <a:effectLst/>
                <a:latin typeface="Georgia" panose="02040502050405020303" pitchFamily="18" charset="0"/>
                <a:ea typeface="Georgia" panose="02040502050405020303" pitchFamily="18" charset="0"/>
                <a:cs typeface="Georgia" panose="02040502050405020303" pitchFamily="18" charset="0"/>
              </a:rPr>
              <a:t>JOIN</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buNone/>
            </a:pPr>
            <a:endParaRPr lang="es-ES" sz="1800">
              <a:solidFill>
                <a:srgbClr val="110F0C"/>
              </a:solidFill>
              <a:latin typeface="Georgia" panose="02040502050405020303" pitchFamily="18" charset="0"/>
            </a:endParaRPr>
          </a:p>
          <a:p>
            <a:pPr marL="0" indent="0">
              <a:buNone/>
            </a:pPr>
            <a:r>
              <a:rPr lang="es-ES" sz="1800">
                <a:solidFill>
                  <a:srgbClr val="FF0000"/>
                </a:solidFill>
                <a:latin typeface="Georgia" panose="02040502050405020303" pitchFamily="18" charset="0"/>
              </a:rPr>
              <a:t>SELECT*FROM jugadores LEFT JOIN goleadores ON (jugadores.id=goleadores.id);</a:t>
            </a:r>
          </a:p>
          <a:p>
            <a:pPr marL="0" indent="0">
              <a:buNone/>
            </a:pPr>
            <a:endParaRPr lang="es-ES" sz="1800">
              <a:solidFill>
                <a:srgbClr val="110F0C"/>
              </a:solidFill>
              <a:latin typeface="Georgia" panose="02040502050405020303" pitchFamily="18" charset="0"/>
            </a:endParaRPr>
          </a:p>
          <a:p>
            <a:pPr marL="0" indent="0">
              <a:lnSpc>
                <a:spcPts val="1360"/>
              </a:lnSpc>
              <a:spcBef>
                <a:spcPts val="5"/>
              </a:spcBef>
              <a:spcAft>
                <a:spcPts val="0"/>
              </a:spcAft>
              <a:buNone/>
              <a:tabLst>
                <a:tab pos="104775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226820" algn="l"/>
                <a:tab pos="153225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Cristiano</a:t>
            </a:r>
            <a:r>
              <a:rPr lang="en-US" sz="1800" spc="56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                 35|</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93853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2</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Messi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93853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009015" algn="l"/>
                <a:tab pos="1211580" algn="l"/>
                <a:tab pos="153606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4</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Aspas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959485" algn="l"/>
                <a:tab pos="1163320" algn="l"/>
                <a:tab pos="148399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Benzema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|5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spcBef>
                <a:spcPts val="10"/>
              </a:spcBef>
              <a:spcAft>
                <a:spcPts val="0"/>
              </a:spcAft>
              <a:buNone/>
              <a:tabLst>
                <a:tab pos="959485" algn="l"/>
                <a:tab pos="1163320" algn="l"/>
                <a:tab pos="1483995" algn="l"/>
              </a:tabLst>
            </a:pPr>
            <a:endParaRPr lang="en-US" sz="1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959485" algn="l"/>
                <a:tab pos="1163320" algn="l"/>
                <a:tab pos="1483995" algn="l"/>
              </a:tabLst>
            </a:pPr>
            <a:r>
              <a:rPr lang="en-US" sz="1800">
                <a:solidFill>
                  <a:srgbClr val="110F0C"/>
                </a:solidFill>
                <a:latin typeface="Georgia" panose="02040502050405020303" pitchFamily="18" charset="0"/>
                <a:ea typeface="Georgia" panose="02040502050405020303" pitchFamily="18" charset="0"/>
                <a:cs typeface="Georgia" panose="02040502050405020303" pitchFamily="18" charset="0"/>
              </a:rPr>
              <a:t>Como se puede observar, los jugadores con id=2 y id=4 no aparecen en la table goleadores, por tanto los campos pertenecientes a las columnas de la table goleadores se han rellenado con NULL</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p:txBody>
      </p:sp>
    </p:spTree>
    <p:extLst>
      <p:ext uri="{BB962C8B-B14F-4D97-AF65-F5344CB8AC3E}">
        <p14:creationId xmlns:p14="http://schemas.microsoft.com/office/powerpoint/2010/main" val="287063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F368014-23F3-230D-7AA7-3412C4841DC2}"/>
              </a:ext>
            </a:extLst>
          </p:cNvPr>
          <p:cNvSpPr>
            <a:spLocks noGrp="1"/>
          </p:cNvSpPr>
          <p:nvPr>
            <p:ph idx="1"/>
          </p:nvPr>
        </p:nvSpPr>
        <p:spPr>
          <a:xfrm>
            <a:off x="838200" y="529389"/>
            <a:ext cx="10515600" cy="5911168"/>
          </a:xfrm>
        </p:spPr>
        <p:txBody>
          <a:bodyPr>
            <a:normAutofit lnSpcReduction="10000"/>
          </a:bodyPr>
          <a:lstStyle/>
          <a:p>
            <a:pPr marL="200025" marR="207645">
              <a:spcAft>
                <a:spcPts val="0"/>
              </a:spcAft>
            </a:pPr>
            <a:r>
              <a:rPr lang="es-ES" sz="2400">
                <a:solidFill>
                  <a:srgbClr val="110F0C"/>
                </a:solidFill>
                <a:effectLst/>
                <a:ea typeface="Georgia" panose="02040502050405020303" pitchFamily="18" charset="0"/>
                <a:cs typeface="Georgia" panose="02040502050405020303" pitchFamily="18" charset="0"/>
              </a:rPr>
              <a:t>Lo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mismo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ocurre</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con</a:t>
            </a:r>
            <a:r>
              <a:rPr lang="es-ES" sz="2400" spc="5">
                <a:solidFill>
                  <a:srgbClr val="110F0C"/>
                </a:solidFill>
                <a:effectLst/>
                <a:ea typeface="Georgia" panose="02040502050405020303" pitchFamily="18" charset="0"/>
                <a:cs typeface="Georgia" panose="02040502050405020303" pitchFamily="18" charset="0"/>
              </a:rPr>
              <a:t> </a:t>
            </a:r>
            <a:r>
              <a:rPr lang="es-ES" sz="2400" b="1">
                <a:solidFill>
                  <a:srgbClr val="110F0C"/>
                </a:solidFill>
                <a:effectLst/>
                <a:ea typeface="Georgia" panose="02040502050405020303" pitchFamily="18" charset="0"/>
                <a:cs typeface="Georgia" panose="02040502050405020303" pitchFamily="18" charset="0"/>
              </a:rPr>
              <a:t>RIGHT</a:t>
            </a:r>
            <a:r>
              <a:rPr lang="es-ES" sz="2400" b="1" spc="-15">
                <a:solidFill>
                  <a:srgbClr val="110F0C"/>
                </a:solidFill>
                <a:effectLst/>
                <a:ea typeface="Georgia" panose="02040502050405020303" pitchFamily="18" charset="0"/>
                <a:cs typeface="Georgia" panose="02040502050405020303" pitchFamily="18" charset="0"/>
              </a:rPr>
              <a:t> </a:t>
            </a:r>
            <a:r>
              <a:rPr lang="es-ES" sz="2400" b="1">
                <a:solidFill>
                  <a:srgbClr val="110F0C"/>
                </a:solidFill>
                <a:effectLst/>
                <a:ea typeface="Georgia" panose="02040502050405020303" pitchFamily="18" charset="0"/>
                <a:cs typeface="Georgia" panose="02040502050405020303" pitchFamily="18" charset="0"/>
              </a:rPr>
              <a:t>JOIN</a:t>
            </a:r>
            <a:r>
              <a:rPr lang="es-ES" sz="2400">
                <a:solidFill>
                  <a:srgbClr val="110F0C"/>
                </a:solidFill>
                <a:effectLst/>
                <a:ea typeface="Georgia" panose="02040502050405020303" pitchFamily="18" charset="0"/>
                <a:cs typeface="Georgia" panose="02040502050405020303" pitchFamily="18" charset="0"/>
              </a:rPr>
              <a:t>,</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solo</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que</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en</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vez</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de</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crear</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el</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resultado</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recorriendo</a:t>
            </a:r>
            <a:r>
              <a:rPr lang="es-ES" sz="2400" spc="-27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cada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uno</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de</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los</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registros</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de</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la</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primera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tabla,</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se</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usará</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con</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los</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registros</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de</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la</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segunda.</a:t>
            </a:r>
            <a:endParaRPr lang="es-ES" sz="2400">
              <a:effectLst/>
              <a:ea typeface="Georgia" panose="02040502050405020303" pitchFamily="18" charset="0"/>
              <a:cs typeface="Georgia" panose="02040502050405020303" pitchFamily="18" charset="0"/>
            </a:endParaRPr>
          </a:p>
          <a:p>
            <a:pPr marL="0" indent="0">
              <a:spcBef>
                <a:spcPts val="50"/>
              </a:spcBef>
              <a:buNone/>
            </a:pPr>
            <a:r>
              <a:rPr lang="es-ES" sz="2400">
                <a:effectLst/>
                <a:ea typeface="Georgia" panose="02040502050405020303" pitchFamily="18" charset="0"/>
                <a:cs typeface="Georgia" panose="02040502050405020303" pitchFamily="18" charset="0"/>
              </a:rPr>
              <a:t> </a:t>
            </a:r>
          </a:p>
          <a:p>
            <a:pPr marL="200025" marR="207645">
              <a:spcAft>
                <a:spcPts val="0"/>
              </a:spcAft>
            </a:pPr>
            <a:r>
              <a:rPr lang="es-ES" sz="2400">
                <a:solidFill>
                  <a:srgbClr val="110F0C"/>
                </a:solidFill>
                <a:effectLst/>
                <a:ea typeface="Georgia" panose="02040502050405020303" pitchFamily="18" charset="0"/>
                <a:cs typeface="Georgia" panose="02040502050405020303" pitchFamily="18" charset="0"/>
              </a:rPr>
              <a:t>Siguiendo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el</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ejemplo,</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al</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usar</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RIGHT</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JOIN,</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por</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cada</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registro</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de</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la</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tabla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a:t>
            </a:r>
            <a:r>
              <a:rPr lang="es-ES" sz="2400">
                <a:solidFill>
                  <a:srgbClr val="110F0C"/>
                </a:solidFill>
                <a:ea typeface="Georgia" panose="02040502050405020303" pitchFamily="18" charset="0"/>
                <a:cs typeface="Georgia" panose="02040502050405020303" pitchFamily="18" charset="0"/>
              </a:rPr>
              <a:t>goleadores</a:t>
            </a:r>
            <a:r>
              <a:rPr lang="es-ES" sz="2400">
                <a:solidFill>
                  <a:srgbClr val="110F0C"/>
                </a:solidFill>
                <a:effectLst/>
                <a:ea typeface="Georgia" panose="02040502050405020303" pitchFamily="18" charset="0"/>
                <a:cs typeface="Georgia" panose="02040502050405020303" pitchFamily="18" charset="0"/>
              </a:rPr>
              <a:t>”</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se</a:t>
            </a:r>
            <a:r>
              <a:rPr lang="es-ES" sz="2400" spc="-27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buscarán</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registros</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en</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la</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tabla</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“jugadores”</a:t>
            </a:r>
            <a:r>
              <a:rPr lang="es-ES" sz="2400" spc="-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que</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coincidan</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en</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el</a:t>
            </a:r>
            <a:r>
              <a:rPr lang="es-ES" sz="2400" spc="-15">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campo</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común</a:t>
            </a:r>
            <a:r>
              <a:rPr lang="es-ES" sz="2400" spc="-1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(el</a:t>
            </a:r>
            <a:r>
              <a:rPr lang="es-ES" sz="2400" spc="-20">
                <a:solidFill>
                  <a:srgbClr val="110F0C"/>
                </a:solidFill>
                <a:effectLst/>
                <a:ea typeface="Georgia" panose="02040502050405020303" pitchFamily="18" charset="0"/>
                <a:cs typeface="Georgia" panose="02040502050405020303" pitchFamily="18" charset="0"/>
              </a:rPr>
              <a:t> </a:t>
            </a:r>
            <a:r>
              <a:rPr lang="es-ES" sz="2400">
                <a:solidFill>
                  <a:srgbClr val="110F0C"/>
                </a:solidFill>
                <a:effectLst/>
                <a:ea typeface="Georgia" panose="02040502050405020303" pitchFamily="18" charset="0"/>
                <a:cs typeface="Georgia" panose="02040502050405020303" pitchFamily="18" charset="0"/>
              </a:rPr>
              <a:t>“id”).</a:t>
            </a:r>
            <a:endParaRPr lang="es-ES" sz="2400">
              <a:effectLst/>
              <a:ea typeface="Georgia" panose="02040502050405020303" pitchFamily="18" charset="0"/>
              <a:cs typeface="Georgia" panose="02040502050405020303" pitchFamily="18" charset="0"/>
            </a:endParaRPr>
          </a:p>
          <a:p>
            <a:pPr marL="0" indent="0">
              <a:buNone/>
            </a:pPr>
            <a:endParaRPr lang="es-ES"/>
          </a:p>
          <a:p>
            <a:pPr marL="0" indent="0">
              <a:buNone/>
            </a:pPr>
            <a:r>
              <a:rPr lang="es-ES" sz="2400">
                <a:solidFill>
                  <a:srgbClr val="FF0000"/>
                </a:solidFill>
              </a:rPr>
              <a:t>SELECT*FROM jugadores RIGHT JOIN goleadores ON (jugadores.id=goleadores.id);</a:t>
            </a:r>
          </a:p>
          <a:p>
            <a:pPr marL="0" indent="0">
              <a:buNone/>
            </a:pPr>
            <a:endParaRPr lang="es-ES" sz="2400">
              <a:solidFill>
                <a:srgbClr val="FF0000"/>
              </a:solidFill>
            </a:endParaRPr>
          </a:p>
          <a:p>
            <a:pPr marL="0" indent="0">
              <a:lnSpc>
                <a:spcPts val="1360"/>
              </a:lnSpc>
              <a:spcBef>
                <a:spcPts val="5"/>
              </a:spcBef>
              <a:spcAft>
                <a:spcPts val="0"/>
              </a:spcAft>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222250" algn="l"/>
                <a:tab pos="1458595"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a:t>
            </a:r>
            <a:r>
              <a:rPr lang="en-U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Cristiano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      35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222250" algn="l"/>
                <a:tab pos="146304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222250" algn="l"/>
                <a:tab pos="146304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222250" algn="l"/>
                <a:tab pos="141097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Benzema</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1221105" algn="l"/>
                <a:tab pos="172339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11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6</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1221105" algn="l"/>
                <a:tab pos="172339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221105" algn="l"/>
                <a:tab pos="174244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12</a:t>
            </a:r>
            <a:r>
              <a:rPr lang="en-U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p:txBody>
      </p:sp>
    </p:spTree>
    <p:extLst>
      <p:ext uri="{BB962C8B-B14F-4D97-AF65-F5344CB8AC3E}">
        <p14:creationId xmlns:p14="http://schemas.microsoft.com/office/powerpoint/2010/main" val="2910957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330F01-97F4-2171-CACB-1BC3F8181017}"/>
              </a:ext>
            </a:extLst>
          </p:cNvPr>
          <p:cNvSpPr>
            <a:spLocks noGrp="1"/>
          </p:cNvSpPr>
          <p:nvPr>
            <p:ph idx="1"/>
          </p:nvPr>
        </p:nvSpPr>
        <p:spPr>
          <a:xfrm>
            <a:off x="838200" y="450574"/>
            <a:ext cx="10515600" cy="6029739"/>
          </a:xfrm>
        </p:spPr>
        <p:txBody>
          <a:bodyPr>
            <a:normAutofit/>
          </a:bodyPr>
          <a:lstStyle/>
          <a:p>
            <a:pPr marL="200025">
              <a:spcBef>
                <a:spcPts val="690"/>
              </a:spcBef>
              <a:spcAft>
                <a:spcPts val="0"/>
              </a:spcAft>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igual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composiciones</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internas,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NATURAL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JOIN</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nos</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podemos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ahorrar</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necesidad</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indicarle 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MySQL</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qué</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campo</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común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tienen ambas</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tablas.</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r>
              <a:rPr lang="es-ES" sz="2400">
                <a:effectLst/>
                <a:latin typeface="Georgia" panose="02040502050405020303" pitchFamily="18" charset="0"/>
                <a:ea typeface="Georgia" panose="02040502050405020303" pitchFamily="18" charset="0"/>
                <a:cs typeface="Georgia" panose="02040502050405020303" pitchFamily="18" charset="0"/>
              </a:rPr>
              <a:t> </a:t>
            </a:r>
          </a:p>
          <a:p>
            <a:pPr marL="200025">
              <a:spcBef>
                <a:spcPts val="5"/>
              </a:spcBef>
              <a:spcAft>
                <a:spcPts val="0"/>
              </a:spcAft>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Por</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tanto,</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ejemplo,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última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sentencia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MySQL</a:t>
            </a:r>
            <a:r>
              <a:rPr lang="es-ES" sz="2400" spc="25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usada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podría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substituirse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por</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siguiente:</a:t>
            </a:r>
          </a:p>
          <a:p>
            <a:pPr marL="200025">
              <a:spcBef>
                <a:spcPts val="5"/>
              </a:spcBef>
              <a:spcAft>
                <a:spcPts val="0"/>
              </a:spcAft>
            </a:pPr>
            <a:endParaRPr lang="es-ES" sz="24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spcAft>
                <a:spcPts val="0"/>
              </a:spcAft>
              <a:buNone/>
            </a:pPr>
            <a:r>
              <a:rPr lang="es-ES" sz="2400">
                <a:solidFill>
                  <a:srgbClr val="FF0000"/>
                </a:solidFill>
                <a:latin typeface="Georgia" panose="02040502050405020303" pitchFamily="18" charset="0"/>
                <a:ea typeface="Georgia" panose="02040502050405020303" pitchFamily="18" charset="0"/>
                <a:cs typeface="Georgia" panose="02040502050405020303" pitchFamily="18" charset="0"/>
              </a:rPr>
              <a:t>SELECT *FROM jugadores NATURAL RIGHT JOIN goleadores;</a:t>
            </a:r>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45466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	35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5">
                <a:solidFill>
                  <a:srgbClr val="110F0C"/>
                </a:solidFill>
                <a:latin typeface="Georgia" panose="02040502050405020303" pitchFamily="18" charset="0"/>
                <a:ea typeface="Georgia" panose="02040502050405020303" pitchFamily="18" charset="0"/>
                <a:cs typeface="Georgia" panose="02040502050405020303" pitchFamily="18" charset="0"/>
              </a:rPr>
              <a:t>Cristiano</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45466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47371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20</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20">
                <a:solidFill>
                  <a:srgbClr val="110F0C"/>
                </a:solidFill>
                <a:latin typeface="Georgia" panose="02040502050405020303" pitchFamily="18" charset="0"/>
                <a:ea typeface="Georgia" panose="02040502050405020303" pitchFamily="18" charset="0"/>
                <a:cs typeface="Georgia" panose="02040502050405020303" pitchFamily="18" charset="0"/>
              </a:rPr>
              <a:t>Suarez</a:t>
            </a:r>
            <a:r>
              <a:rPr lang="en-U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46990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Benzema</a:t>
            </a:r>
            <a:r>
              <a:rPr lang="en-U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46990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520065" algn="l"/>
                <a:tab pos="129921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11</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 |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6</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539115" algn="l"/>
                <a:tab pos="131699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12</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endParaRPr lang="en-US" sz="1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endParaRPr lang="en-US" sz="1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Como se </a:t>
            </a:r>
            <a:r>
              <a:rPr lang="en-US" sz="1800">
                <a:solidFill>
                  <a:srgbClr val="110F0C"/>
                </a:solidFill>
                <a:latin typeface="Georgia" panose="02040502050405020303" pitchFamily="18" charset="0"/>
                <a:ea typeface="Georgia" panose="02040502050405020303" pitchFamily="18" charset="0"/>
                <a:cs typeface="Georgia" panose="02040502050405020303" pitchFamily="18" charset="0"/>
              </a:rPr>
              <a:t>puede observer, no es necesario especificar con ON cual es el campo en comun, y ademas en </a:t>
            </a:r>
          </a:p>
          <a:p>
            <a:pPr marL="0" indent="0">
              <a:lnSpc>
                <a:spcPts val="1360"/>
              </a:lnSpc>
              <a:spcBef>
                <a:spcPts val="5"/>
              </a:spcBef>
              <a:spcAft>
                <a:spcPts val="0"/>
              </a:spcAft>
              <a:buNone/>
            </a:pPr>
            <a:endParaRPr lang="en-US" sz="18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pPr>
            <a:r>
              <a:rPr lang="en-US" sz="1800">
                <a:solidFill>
                  <a:srgbClr val="110F0C"/>
                </a:solidFill>
                <a:latin typeface="Georgia" panose="02040502050405020303" pitchFamily="18" charset="0"/>
                <a:ea typeface="Georgia" panose="02040502050405020303" pitchFamily="18" charset="0"/>
                <a:cs typeface="Georgia" panose="02040502050405020303" pitchFamily="18" charset="0"/>
              </a:rPr>
              <a:t>la tabla resultante de la consulta se unifica el campo ‘id’ de ambas tablas</a:t>
            </a:r>
            <a:endParaRPr lang="es-ES" sz="2400">
              <a:effectLst/>
              <a:latin typeface="Georgia" panose="02040502050405020303" pitchFamily="18" charset="0"/>
              <a:ea typeface="Georgia" panose="02040502050405020303" pitchFamily="18" charset="0"/>
              <a:cs typeface="Georgia" panose="02040502050405020303" pitchFamily="18" charset="0"/>
            </a:endParaRPr>
          </a:p>
          <a:p>
            <a:endParaRPr lang="es-ES"/>
          </a:p>
        </p:txBody>
      </p:sp>
    </p:spTree>
    <p:extLst>
      <p:ext uri="{BB962C8B-B14F-4D97-AF65-F5344CB8AC3E}">
        <p14:creationId xmlns:p14="http://schemas.microsoft.com/office/powerpoint/2010/main" val="2079551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BCD6F6-B717-B581-2642-5CFA4DF828F0}"/>
              </a:ext>
            </a:extLst>
          </p:cNvPr>
          <p:cNvSpPr>
            <a:spLocks noGrp="1"/>
          </p:cNvSpPr>
          <p:nvPr>
            <p:ph idx="1"/>
          </p:nvPr>
        </p:nvSpPr>
        <p:spPr>
          <a:xfrm>
            <a:off x="838200" y="673768"/>
            <a:ext cx="10515600" cy="5503195"/>
          </a:xfrm>
        </p:spPr>
        <p:txBody>
          <a:bodyPr/>
          <a:lstStyle/>
          <a:p>
            <a:pPr marL="200025" marR="207645">
              <a:spcAft>
                <a:spcPts val="0"/>
              </a:spcAft>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mismo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aplica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para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NATURAL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LEFT</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JOIN,</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solo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vez</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segunda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tabla(RIGHT)</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formará</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 consulta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partir</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 primera(LEFT)</a:t>
            </a:r>
          </a:p>
          <a:p>
            <a:pPr marL="200025" marR="207645">
              <a:spcAft>
                <a:spcPts val="0"/>
              </a:spcAft>
            </a:pPr>
            <a:endParaRPr lang="es-ES" sz="24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marR="207645" indent="0">
              <a:spcAft>
                <a:spcPts val="0"/>
              </a:spcAft>
              <a:buNone/>
            </a:pPr>
            <a:r>
              <a:rPr lang="es-ES" sz="2400">
                <a:solidFill>
                  <a:srgbClr val="FF0000"/>
                </a:solidFill>
                <a:latin typeface="Georgia" panose="02040502050405020303" pitchFamily="18" charset="0"/>
                <a:ea typeface="Georgia" panose="02040502050405020303" pitchFamily="18" charset="0"/>
                <a:cs typeface="Georgia" panose="02040502050405020303" pitchFamily="18" charset="0"/>
              </a:rPr>
              <a:t>SELECT *FROM jugadores NATURAL LEFT JOIN goleadores;</a:t>
            </a:r>
          </a:p>
          <a:p>
            <a:pPr marL="0" marR="207645" indent="0">
              <a:spcAft>
                <a:spcPts val="0"/>
              </a:spcAft>
              <a:buNone/>
            </a:pPr>
            <a:endPar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04775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goles</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5"/>
              </a:spcBef>
              <a:spcAft>
                <a:spcPts val="0"/>
              </a:spcAft>
              <a:buNone/>
              <a:tabLst>
                <a:tab pos="122682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1 |</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Cistiano</a:t>
            </a:r>
            <a:r>
              <a:rPr lang="en-US" sz="1800" spc="56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35|</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tabLst>
                <a:tab pos="93853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2</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Messi	|</a:t>
            </a:r>
            <a:r>
              <a:rPr lang="en-U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p>
          <a:p>
            <a:pPr marL="0" indent="0">
              <a:lnSpc>
                <a:spcPts val="1360"/>
              </a:lnSpc>
              <a:buNone/>
              <a:tabLst>
                <a:tab pos="938530" algn="l"/>
              </a:tabLst>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spcBef>
                <a:spcPts val="10"/>
              </a:spcBef>
              <a:spcAft>
                <a:spcPts val="0"/>
              </a:spcAft>
              <a:buNone/>
              <a:tabLst>
                <a:tab pos="1009015" algn="l"/>
                <a:tab pos="1211580" algn="l"/>
              </a:tabLst>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3</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Suarez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        20 |</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lnSpc>
                <a:spcPts val="1360"/>
              </a:lnSpc>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4</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10">
                <a:solidFill>
                  <a:srgbClr val="110F0C"/>
                </a:solidFill>
                <a:latin typeface="Georgia" panose="02040502050405020303" pitchFamily="18" charset="0"/>
                <a:ea typeface="Georgia" panose="02040502050405020303" pitchFamily="18" charset="0"/>
                <a:cs typeface="Georgia" panose="02040502050405020303" pitchFamily="18" charset="0"/>
              </a:rPr>
              <a:t>Aspas          </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NULL</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5</a:t>
            </a:r>
            <a:r>
              <a:rPr lang="en-U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n-US" sz="1800" spc="-5">
                <a:solidFill>
                  <a:srgbClr val="110F0C"/>
                </a:solidFill>
                <a:latin typeface="Georgia" panose="02040502050405020303" pitchFamily="18" charset="0"/>
                <a:ea typeface="Georgia" panose="02040502050405020303" pitchFamily="18" charset="0"/>
                <a:cs typeface="Georgia" panose="02040502050405020303" pitchFamily="18" charset="0"/>
              </a:rPr>
              <a:t>Benzema</a:t>
            </a:r>
            <a:r>
              <a:rPr lang="en-U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	|         15|</a:t>
            </a:r>
            <a:r>
              <a:rPr lang="en-U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sz="2400">
                <a:effectLst/>
                <a:latin typeface="Georgia" panose="02040502050405020303" pitchFamily="18" charset="0"/>
                <a:ea typeface="Georgia" panose="02040502050405020303" pitchFamily="18" charset="0"/>
                <a:cs typeface="Georgia" panose="02040502050405020303" pitchFamily="18" charset="0"/>
              </a:rPr>
              <a:t> </a:t>
            </a:r>
          </a:p>
          <a:p>
            <a:endParaRPr lang="es-ES"/>
          </a:p>
        </p:txBody>
      </p:sp>
    </p:spTree>
    <p:extLst>
      <p:ext uri="{BB962C8B-B14F-4D97-AF65-F5344CB8AC3E}">
        <p14:creationId xmlns:p14="http://schemas.microsoft.com/office/powerpoint/2010/main" val="1302674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F50D5-65D7-BA67-7759-CC2B40270BF9}"/>
              </a:ext>
            </a:extLst>
          </p:cNvPr>
          <p:cNvSpPr>
            <a:spLocks noGrp="1"/>
          </p:cNvSpPr>
          <p:nvPr>
            <p:ph type="title"/>
          </p:nvPr>
        </p:nvSpPr>
        <p:spPr>
          <a:xfrm>
            <a:off x="838200" y="365125"/>
            <a:ext cx="10515600" cy="549275"/>
          </a:xfrm>
        </p:spPr>
        <p:txBody>
          <a:bodyPr>
            <a:normAutofit fontScale="90000"/>
          </a:bodyPr>
          <a:lstStyle/>
          <a:p>
            <a:r>
              <a:rPr lang="es-ES"/>
              <a:t>SUBCONSULTAS</a:t>
            </a:r>
          </a:p>
        </p:txBody>
      </p:sp>
      <p:sp>
        <p:nvSpPr>
          <p:cNvPr id="3" name="Marcador de contenido 2">
            <a:extLst>
              <a:ext uri="{FF2B5EF4-FFF2-40B4-BE49-F238E27FC236}">
                <a16:creationId xmlns:a16="http://schemas.microsoft.com/office/drawing/2014/main" id="{557A8184-0D3F-D079-C957-CAD5DCF72ECA}"/>
              </a:ext>
            </a:extLst>
          </p:cNvPr>
          <p:cNvSpPr>
            <a:spLocks noGrp="1"/>
          </p:cNvSpPr>
          <p:nvPr>
            <p:ph idx="1"/>
          </p:nvPr>
        </p:nvSpPr>
        <p:spPr>
          <a:xfrm>
            <a:off x="838200" y="1082842"/>
            <a:ext cx="10515600" cy="5094121"/>
          </a:xfrm>
        </p:spPr>
        <p:txBody>
          <a:bodyPr/>
          <a:lstStyle/>
          <a:p>
            <a:pPr marL="0" indent="0">
              <a:buNone/>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Una subconsulta es una consulta dentro de otra consulta (a esta segunda la llamamos</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principal).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suelen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colocar</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cláusula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WHERE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principal,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pero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también</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pueden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añadirse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 el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SELECT</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 en el FROM.</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a:p>
            <a:pPr marL="200025"/>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Para una subconsulta situada en la cláusula WHERE puede usarse los operadores de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comparación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(&gt;</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&gt;=,</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&lt;,</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&lt;=,</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Cuando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esto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ocurre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realiza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comparación</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entre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valor indicado de la consulta principal</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y el valor resultante de la subconsulta. Y como es</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normal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las</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comparaciones,</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ambos</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tipos</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datos</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deben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ser iguales.</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10"/>
              </a:spcBef>
              <a:buNone/>
            </a:pPr>
            <a:r>
              <a:rPr lang="es-ES" sz="2400">
                <a:effectLst/>
                <a:latin typeface="Georgia" panose="02040502050405020303" pitchFamily="18" charset="0"/>
                <a:ea typeface="Georgia" panose="02040502050405020303" pitchFamily="18" charset="0"/>
                <a:cs typeface="Georgia" panose="02040502050405020303" pitchFamily="18" charset="0"/>
              </a:rPr>
              <a:t> </a:t>
            </a:r>
          </a:p>
          <a:p>
            <a:pPr marL="200025"/>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modo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sencillo,</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cuando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usa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operadores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comparación,</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interna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(osea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devuelve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1 solo</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 y</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1</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sola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columna.</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p:txBody>
      </p:sp>
    </p:spTree>
    <p:extLst>
      <p:ext uri="{BB962C8B-B14F-4D97-AF65-F5344CB8AC3E}">
        <p14:creationId xmlns:p14="http://schemas.microsoft.com/office/powerpoint/2010/main" val="55336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EE3C3-F414-A6FF-81EA-4F746EC20C9F}"/>
              </a:ext>
            </a:extLst>
          </p:cNvPr>
          <p:cNvSpPr>
            <a:spLocks noGrp="1"/>
          </p:cNvSpPr>
          <p:nvPr>
            <p:ph type="title"/>
          </p:nvPr>
        </p:nvSpPr>
        <p:spPr>
          <a:xfrm>
            <a:off x="838200" y="365126"/>
            <a:ext cx="10515600" cy="621464"/>
          </a:xfrm>
        </p:spPr>
        <p:txBody>
          <a:bodyPr>
            <a:normAutofit fontScale="90000"/>
          </a:bodyPr>
          <a:lstStyle/>
          <a:p>
            <a:r>
              <a:rPr lang="es-ES"/>
              <a:t>INSTALACION DE MYSQL</a:t>
            </a:r>
          </a:p>
        </p:txBody>
      </p:sp>
      <p:sp>
        <p:nvSpPr>
          <p:cNvPr id="3" name="Marcador de contenido 2">
            <a:extLst>
              <a:ext uri="{FF2B5EF4-FFF2-40B4-BE49-F238E27FC236}">
                <a16:creationId xmlns:a16="http://schemas.microsoft.com/office/drawing/2014/main" id="{E1CCC86C-0A3B-E7D4-E570-9F2CB6DDA873}"/>
              </a:ext>
            </a:extLst>
          </p:cNvPr>
          <p:cNvSpPr>
            <a:spLocks noGrp="1"/>
          </p:cNvSpPr>
          <p:nvPr>
            <p:ph idx="1"/>
          </p:nvPr>
        </p:nvSpPr>
        <p:spPr>
          <a:xfrm>
            <a:off x="838200" y="986590"/>
            <a:ext cx="10515600" cy="5506284"/>
          </a:xfrm>
        </p:spPr>
        <p:txBody>
          <a:bodyPr>
            <a:normAutofit fontScale="92500" lnSpcReduction="20000"/>
          </a:bodyPr>
          <a:lstStyle/>
          <a:p>
            <a:pPr marL="0" indent="0">
              <a:buNone/>
            </a:pPr>
            <a:r>
              <a:rPr lang="es-ES"/>
              <a:t>Busco en mis ficheros y en descargas y ejecuto el</a:t>
            </a:r>
          </a:p>
          <a:p>
            <a:pPr marL="0" indent="0">
              <a:buNone/>
            </a:pPr>
            <a:r>
              <a:rPr lang="es-ES"/>
              <a:t>mysql installer-community-8.0.28.0</a:t>
            </a:r>
          </a:p>
          <a:p>
            <a:pPr marL="0" indent="0">
              <a:buNone/>
            </a:pPr>
            <a:endParaRPr lang="es-ES"/>
          </a:p>
          <a:p>
            <a:pPr marL="0" indent="0">
              <a:buNone/>
            </a:pPr>
            <a:r>
              <a:rPr lang="es-ES"/>
              <a:t>Se abre el MYSQL Installer</a:t>
            </a:r>
          </a:p>
          <a:p>
            <a:pPr marL="0" indent="0">
              <a:buNone/>
            </a:pPr>
            <a:endParaRPr lang="es-ES"/>
          </a:p>
          <a:p>
            <a:pPr marL="0" indent="0">
              <a:buNone/>
            </a:pPr>
            <a:r>
              <a:rPr lang="es-ES"/>
              <a:t>Choosing a Setup Type</a:t>
            </a:r>
          </a:p>
          <a:p>
            <a:pPr marL="0" indent="0">
              <a:buNone/>
            </a:pPr>
            <a:r>
              <a:rPr lang="es-ES"/>
              <a:t>Elegimos Custom</a:t>
            </a:r>
          </a:p>
          <a:p>
            <a:pPr marL="0" indent="0">
              <a:buNone/>
            </a:pPr>
            <a:r>
              <a:rPr lang="es-ES"/>
              <a:t>Next</a:t>
            </a:r>
          </a:p>
          <a:p>
            <a:pPr marL="0" indent="0">
              <a:buNone/>
            </a:pPr>
            <a:r>
              <a:rPr lang="es-ES"/>
              <a:t>Select products</a:t>
            </a:r>
          </a:p>
          <a:p>
            <a:pPr marL="0" indent="0">
              <a:buNone/>
            </a:pPr>
            <a:r>
              <a:rPr lang="es-ES"/>
              <a:t>MYSQL Servers</a:t>
            </a:r>
          </a:p>
          <a:p>
            <a:pPr marL="0" indent="0">
              <a:buNone/>
            </a:pPr>
            <a:endParaRPr lang="es-ES"/>
          </a:p>
          <a:p>
            <a:pPr marL="0" indent="0">
              <a:buNone/>
            </a:pPr>
            <a:r>
              <a:rPr lang="es-ES"/>
              <a:t>Elegimos </a:t>
            </a:r>
            <a:r>
              <a:rPr lang="es-ES">
                <a:solidFill>
                  <a:srgbClr val="00B050"/>
                </a:solidFill>
              </a:rPr>
              <a:t>MYSQL Server 8.0.28 – x64 </a:t>
            </a:r>
            <a:r>
              <a:rPr lang="es-ES"/>
              <a:t>y presionamos la flecha verde para que aparezca en Products to be installed</a:t>
            </a:r>
          </a:p>
        </p:txBody>
      </p:sp>
    </p:spTree>
    <p:extLst>
      <p:ext uri="{BB962C8B-B14F-4D97-AF65-F5344CB8AC3E}">
        <p14:creationId xmlns:p14="http://schemas.microsoft.com/office/powerpoint/2010/main" val="442104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F0A01-EA18-FB61-57FF-61069C405145}"/>
              </a:ext>
            </a:extLst>
          </p:cNvPr>
          <p:cNvSpPr>
            <a:spLocks noGrp="1"/>
          </p:cNvSpPr>
          <p:nvPr>
            <p:ph type="title"/>
          </p:nvPr>
        </p:nvSpPr>
        <p:spPr>
          <a:xfrm>
            <a:off x="838200" y="365125"/>
            <a:ext cx="10515600" cy="522771"/>
          </a:xfrm>
        </p:spPr>
        <p:txBody>
          <a:bodyPr>
            <a:normAutofit fontScale="90000"/>
          </a:bodyPr>
          <a:lstStyle/>
          <a:p>
            <a:r>
              <a:rPr lang="es-ES"/>
              <a:t>SUBCONSULTAS</a:t>
            </a:r>
          </a:p>
        </p:txBody>
      </p:sp>
      <p:sp>
        <p:nvSpPr>
          <p:cNvPr id="3" name="Marcador de contenido 2">
            <a:extLst>
              <a:ext uri="{FF2B5EF4-FFF2-40B4-BE49-F238E27FC236}">
                <a16:creationId xmlns:a16="http://schemas.microsoft.com/office/drawing/2014/main" id="{6923CCE3-A642-7427-894C-C31A95E213D1}"/>
              </a:ext>
            </a:extLst>
          </p:cNvPr>
          <p:cNvSpPr>
            <a:spLocks noGrp="1"/>
          </p:cNvSpPr>
          <p:nvPr>
            <p:ph idx="1"/>
          </p:nvPr>
        </p:nvSpPr>
        <p:spPr>
          <a:xfrm>
            <a:off x="838200" y="980661"/>
            <a:ext cx="10515600" cy="5512214"/>
          </a:xfrm>
        </p:spPr>
        <p:txBody>
          <a:bodyPr>
            <a:normAutofit fontScale="92500"/>
          </a:bodyPr>
          <a:lstStyle/>
          <a:p>
            <a:pPr marL="200025" marR="207645">
              <a:spcAft>
                <a:spcPts val="0"/>
              </a:spcAft>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Si</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resultado</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devuelve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más</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usan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comandos</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especiales</a:t>
            </a:r>
            <a:r>
              <a:rPr lang="es-ES" sz="24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escriben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entre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operador de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comparación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y</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 subconsulta.</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10"/>
              </a:spcBef>
              <a:buNone/>
            </a:pP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200025" marR="207645">
              <a:spcAft>
                <a:spcPts val="0"/>
              </a:spcAft>
            </a:pP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ANY : compara cada registro de la consulta principal</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 los de la subconsulta. Si</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comparación</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entre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principal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otro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valida,</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 de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principal pasará el</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filtro.</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200025"/>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ALL</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este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caso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debe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validarse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para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todos</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registros</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200025"/>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IN</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En</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este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caso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usa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comparador.</a:t>
            </a:r>
            <a:r>
              <a:rPr lang="es-ES" sz="24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comprueba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si</a:t>
            </a:r>
            <a:r>
              <a:rPr lang="es-ES" sz="24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cada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registro</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24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principal está</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o</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no</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contenido en</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tabla</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resultante</a:t>
            </a:r>
            <a:r>
              <a:rPr lang="es-ES" sz="24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24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24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endParaRPr lang="es-ES" sz="24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sz="2400">
                <a:effectLst/>
                <a:latin typeface="Georgia" panose="02040502050405020303" pitchFamily="18" charset="0"/>
                <a:ea typeface="Georgia" panose="02040502050405020303" pitchFamily="18" charset="0"/>
                <a:cs typeface="Georgia" panose="02040502050405020303" pitchFamily="18" charset="0"/>
              </a:rPr>
              <a:t> </a:t>
            </a:r>
          </a:p>
          <a:p>
            <a:pPr marL="200025"/>
            <a:r>
              <a:rPr lang="es-ES" sz="2400">
                <a:effectLst/>
                <a:latin typeface="Times New Roman" panose="02020603050405020304" pitchFamily="18" charset="0"/>
                <a:ea typeface="Georgia" panose="02040502050405020303" pitchFamily="18" charset="0"/>
                <a:cs typeface="Georgia" panose="02040502050405020303" pitchFamily="18" charset="0"/>
              </a:rPr>
              <a:t>NOT</a:t>
            </a:r>
            <a:r>
              <a:rPr lang="es-ES" sz="2400" spc="-30">
                <a:effectLst/>
                <a:latin typeface="Times New Roman" panose="02020603050405020304" pitchFamily="18" charset="0"/>
                <a:ea typeface="Georgia" panose="02040502050405020303" pitchFamily="18" charset="0"/>
                <a:cs typeface="Georgia" panose="02040502050405020303" pitchFamily="18" charset="0"/>
              </a:rPr>
              <a:t> </a:t>
            </a:r>
            <a:r>
              <a:rPr lang="es-ES" sz="2400">
                <a:effectLst/>
                <a:latin typeface="Times New Roman" panose="02020603050405020304" pitchFamily="18" charset="0"/>
                <a:ea typeface="Georgia" panose="02040502050405020303" pitchFamily="18" charset="0"/>
                <a:cs typeface="Georgia" panose="02040502050405020303" pitchFamily="18" charset="0"/>
              </a:rPr>
              <a:t>IN</a:t>
            </a:r>
            <a:r>
              <a:rPr lang="es-ES" sz="2400" spc="-5">
                <a:effectLst/>
                <a:latin typeface="Times New Roman" panose="02020603050405020304" pitchFamily="18" charset="0"/>
                <a:ea typeface="Georgia" panose="02040502050405020303" pitchFamily="18" charset="0"/>
                <a:cs typeface="Georgia" panose="02040502050405020303" pitchFamily="18" charset="0"/>
              </a:rPr>
              <a:t> </a:t>
            </a:r>
            <a:r>
              <a:rPr lang="es-ES" sz="2400">
                <a:effectLst/>
                <a:latin typeface="Times New Roman" panose="02020603050405020304" pitchFamily="18" charset="0"/>
                <a:ea typeface="Georgia" panose="02040502050405020303" pitchFamily="18" charset="0"/>
                <a:cs typeface="Georgia" panose="02040502050405020303" pitchFamily="18" charset="0"/>
              </a:rPr>
              <a:t>:</a:t>
            </a:r>
            <a:r>
              <a:rPr lang="es-ES" sz="2400" spc="-10">
                <a:effectLst/>
                <a:latin typeface="Times New Roman" panose="02020603050405020304" pitchFamily="18" charset="0"/>
                <a:ea typeface="Georgia" panose="02040502050405020303" pitchFamily="18" charset="0"/>
                <a:cs typeface="Georgia" panose="02040502050405020303" pitchFamily="18" charset="0"/>
              </a:rPr>
              <a:t> </a:t>
            </a:r>
            <a:r>
              <a:rPr lang="es-ES" sz="2400">
                <a:effectLst/>
                <a:latin typeface="Times New Roman" panose="02020603050405020304" pitchFamily="18" charset="0"/>
                <a:ea typeface="Georgia" panose="02040502050405020303" pitchFamily="18" charset="0"/>
                <a:cs typeface="Georgia" panose="02040502050405020303" pitchFamily="18" charset="0"/>
              </a:rPr>
              <a:t>lo opuesto</a:t>
            </a:r>
            <a:r>
              <a:rPr lang="es-ES" sz="2400" spc="-5">
                <a:effectLst/>
                <a:latin typeface="Times New Roman" panose="02020603050405020304" pitchFamily="18" charset="0"/>
                <a:ea typeface="Georgia" panose="02040502050405020303" pitchFamily="18" charset="0"/>
                <a:cs typeface="Georgia" panose="02040502050405020303" pitchFamily="18" charset="0"/>
              </a:rPr>
              <a:t> </a:t>
            </a:r>
            <a:r>
              <a:rPr lang="es-ES" sz="2400">
                <a:effectLst/>
                <a:latin typeface="Times New Roman" panose="02020603050405020304" pitchFamily="18" charset="0"/>
                <a:ea typeface="Georgia" panose="02040502050405020303" pitchFamily="18" charset="0"/>
                <a:cs typeface="Georgia" panose="02040502050405020303" pitchFamily="18" charset="0"/>
              </a:rPr>
              <a:t>al</a:t>
            </a:r>
            <a:r>
              <a:rPr lang="es-ES" sz="2400" spc="-5">
                <a:effectLst/>
                <a:latin typeface="Times New Roman" panose="02020603050405020304" pitchFamily="18" charset="0"/>
                <a:ea typeface="Georgia" panose="02040502050405020303" pitchFamily="18" charset="0"/>
                <a:cs typeface="Georgia" panose="02040502050405020303" pitchFamily="18" charset="0"/>
              </a:rPr>
              <a:t> </a:t>
            </a:r>
            <a:r>
              <a:rPr lang="es-ES" sz="2400">
                <a:effectLst/>
                <a:latin typeface="Times New Roman" panose="02020603050405020304" pitchFamily="18" charset="0"/>
                <a:ea typeface="Georgia" panose="02040502050405020303" pitchFamily="18" charset="0"/>
                <a:cs typeface="Georgia" panose="02040502050405020303" pitchFamily="18" charset="0"/>
              </a:rPr>
              <a:t>IN.</a:t>
            </a:r>
            <a:endParaRPr lang="es-ES" sz="24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p:txBody>
      </p:sp>
    </p:spTree>
    <p:extLst>
      <p:ext uri="{BB962C8B-B14F-4D97-AF65-F5344CB8AC3E}">
        <p14:creationId xmlns:p14="http://schemas.microsoft.com/office/powerpoint/2010/main" val="2888374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CCD91B-3796-17B6-2A93-E9BE6334F55A}"/>
              </a:ext>
            </a:extLst>
          </p:cNvPr>
          <p:cNvSpPr>
            <a:spLocks noGrp="1"/>
          </p:cNvSpPr>
          <p:nvPr>
            <p:ph idx="1"/>
          </p:nvPr>
        </p:nvSpPr>
        <p:spPr>
          <a:xfrm>
            <a:off x="838200" y="212035"/>
            <a:ext cx="10515600" cy="6280839"/>
          </a:xfrm>
        </p:spPr>
        <p:txBody>
          <a:bodyPr>
            <a:normAutofit fontScale="77500" lnSpcReduction="20000"/>
          </a:bodyPr>
          <a:lstStyle/>
          <a:p>
            <a:pPr marL="0" indent="0">
              <a:buNone/>
            </a:pPr>
            <a:r>
              <a:rPr lang="es-ES"/>
              <a:t>Imaginemos que tenemos las siguientes tablas</a:t>
            </a:r>
          </a:p>
          <a:p>
            <a:pPr marL="0" indent="0">
              <a:buNone/>
            </a:pPr>
            <a:r>
              <a:rPr lang="es-ES" sz="1600"/>
              <a:t>Tabla materiales</a:t>
            </a:r>
          </a:p>
          <a:p>
            <a:pPr marL="0" indent="0">
              <a:buNone/>
            </a:pPr>
            <a:r>
              <a:rPr lang="es-ES" sz="1600"/>
              <a:t>| codigo | nombre |</a:t>
            </a:r>
          </a:p>
          <a:p>
            <a:pPr marL="0" indent="0">
              <a:buNone/>
            </a:pPr>
            <a:r>
              <a:rPr lang="es-ES" sz="1600"/>
              <a:t>|           1 | polietileno |</a:t>
            </a:r>
          </a:p>
          <a:p>
            <a:pPr marL="0" indent="0">
              <a:buNone/>
            </a:pPr>
            <a:r>
              <a:rPr lang="es-ES" sz="1600"/>
              <a:t>|           2 | alumnio |</a:t>
            </a:r>
          </a:p>
          <a:p>
            <a:pPr marL="0" indent="0">
              <a:buNone/>
            </a:pPr>
            <a:r>
              <a:rPr lang="es-ES" sz="1600"/>
              <a:t>|           3 | cobre |</a:t>
            </a:r>
          </a:p>
          <a:p>
            <a:pPr marL="0" indent="0">
              <a:buNone/>
            </a:pPr>
            <a:endParaRPr lang="es-ES" sz="1600"/>
          </a:p>
          <a:p>
            <a:pPr marL="0" indent="0">
              <a:buNone/>
            </a:pPr>
            <a:r>
              <a:rPr lang="es-ES" sz="1600"/>
              <a:t>Tabla proveedores</a:t>
            </a:r>
          </a:p>
          <a:p>
            <a:pPr marL="45720" indent="0">
              <a:lnSpc>
                <a:spcPts val="1360"/>
              </a:lnSpc>
              <a:spcBef>
                <a:spcPts val="10"/>
              </a:spcBef>
              <a:spcAft>
                <a:spcPts val="0"/>
              </a:spcAft>
              <a:buNone/>
            </a:pP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|id</a:t>
            </a:r>
            <a:r>
              <a:rPr lang="es-ES" sz="16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r>
              <a:rPr lang="es-ES" sz="1600" spc="5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600">
              <a:solidFill>
                <a:srgbClr val="110F0C"/>
              </a:solidFill>
              <a:latin typeface="Georgia" panose="02040502050405020303" pitchFamily="18" charset="0"/>
              <a:ea typeface="Georgia" panose="02040502050405020303" pitchFamily="18" charset="0"/>
              <a:cs typeface="Georgia" panose="02040502050405020303" pitchFamily="18" charset="0"/>
            </a:endParaRPr>
          </a:p>
          <a:p>
            <a:pPr marL="45720" indent="0">
              <a:lnSpc>
                <a:spcPts val="1360"/>
              </a:lnSpc>
              <a:spcBef>
                <a:spcPts val="10"/>
              </a:spcBef>
              <a:spcAft>
                <a:spcPts val="0"/>
              </a:spcAft>
              <a:buNone/>
            </a:pPr>
            <a:endParaRPr lang="es-ES" sz="1600">
              <a:effectLst/>
              <a:latin typeface="Georgia" panose="02040502050405020303" pitchFamily="18" charset="0"/>
              <a:ea typeface="Georgia" panose="02040502050405020303" pitchFamily="18" charset="0"/>
              <a:cs typeface="Georgia" panose="02040502050405020303" pitchFamily="18" charset="0"/>
            </a:endParaRPr>
          </a:p>
          <a:p>
            <a:pPr marL="45720" indent="0">
              <a:lnSpc>
                <a:spcPts val="1360"/>
              </a:lnSpc>
              <a:spcBef>
                <a:spcPts val="5"/>
              </a:spcBef>
              <a:spcAft>
                <a:spcPts val="0"/>
              </a:spcAft>
              <a:buNone/>
              <a:tabLst>
                <a:tab pos="1367155" algn="l"/>
              </a:tabLst>
            </a:pP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1001</a:t>
            </a:r>
            <a:r>
              <a:rPr lang="es-ES" sz="16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spc="-10">
                <a:solidFill>
                  <a:srgbClr val="110F0C"/>
                </a:solidFill>
                <a:latin typeface="Georgia" panose="02040502050405020303" pitchFamily="18" charset="0"/>
                <a:ea typeface="Georgia" panose="02040502050405020303" pitchFamily="18" charset="0"/>
                <a:cs typeface="Georgia" panose="02040502050405020303" pitchFamily="18" charset="0"/>
              </a:rPr>
              <a:t>S</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ipem	|</a:t>
            </a:r>
            <a:endParaRPr lang="es-ES" sz="1600">
              <a:effectLst/>
              <a:latin typeface="Georgia" panose="02040502050405020303" pitchFamily="18" charset="0"/>
              <a:ea typeface="Georgia" panose="02040502050405020303" pitchFamily="18" charset="0"/>
              <a:cs typeface="Georgia" panose="02040502050405020303" pitchFamily="18" charset="0"/>
            </a:endParaRPr>
          </a:p>
          <a:p>
            <a:pPr marL="45720" indent="0">
              <a:lnSpc>
                <a:spcPts val="1360"/>
              </a:lnSpc>
              <a:buNone/>
            </a:pP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1002</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spc="-10">
                <a:solidFill>
                  <a:srgbClr val="110F0C"/>
                </a:solidFill>
                <a:latin typeface="Georgia" panose="02040502050405020303" pitchFamily="18" charset="0"/>
                <a:ea typeface="Georgia" panose="02040502050405020303" pitchFamily="18" charset="0"/>
                <a:cs typeface="Georgia" panose="02040502050405020303" pitchFamily="18" charset="0"/>
              </a:rPr>
              <a:t>A</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lcur</a:t>
            </a:r>
            <a:r>
              <a:rPr lang="es-ES" sz="16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600">
              <a:effectLst/>
              <a:latin typeface="Georgia" panose="02040502050405020303" pitchFamily="18" charset="0"/>
              <a:ea typeface="Georgia" panose="02040502050405020303" pitchFamily="18" charset="0"/>
              <a:cs typeface="Georgia" panose="02040502050405020303" pitchFamily="18" charset="0"/>
            </a:endParaRPr>
          </a:p>
          <a:p>
            <a:pPr marL="45720" indent="0">
              <a:lnSpc>
                <a:spcPts val="1360"/>
              </a:lnSpc>
              <a:spcBef>
                <a:spcPts val="5"/>
              </a:spcBef>
              <a:spcAft>
                <a:spcPts val="0"/>
              </a:spcAft>
              <a:buNone/>
            </a:pP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1003</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spc="-10">
                <a:solidFill>
                  <a:srgbClr val="110F0C"/>
                </a:solidFill>
                <a:latin typeface="Georgia" panose="02040502050405020303" pitchFamily="18" charset="0"/>
                <a:ea typeface="Georgia" panose="02040502050405020303" pitchFamily="18" charset="0"/>
                <a:cs typeface="Georgia" panose="02040502050405020303" pitchFamily="18" charset="0"/>
              </a:rPr>
              <a:t>Fendor</a:t>
            </a:r>
            <a:r>
              <a:rPr lang="es-ES" sz="16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600">
              <a:effectLst/>
              <a:latin typeface="Georgia" panose="02040502050405020303" pitchFamily="18" charset="0"/>
              <a:ea typeface="Georgia" panose="02040502050405020303" pitchFamily="18" charset="0"/>
              <a:cs typeface="Georgia" panose="02040502050405020303" pitchFamily="18" charset="0"/>
            </a:endParaRPr>
          </a:p>
          <a:p>
            <a:pPr marL="45720" indent="0">
              <a:lnSpc>
                <a:spcPts val="1360"/>
              </a:lnSpc>
              <a:buNone/>
            </a:pP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1004</a:t>
            </a:r>
            <a:r>
              <a:rPr lang="es-ES" sz="16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6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spc="-15">
                <a:solidFill>
                  <a:srgbClr val="110F0C"/>
                </a:solidFill>
                <a:latin typeface="Georgia" panose="02040502050405020303" pitchFamily="18" charset="0"/>
                <a:ea typeface="Georgia" panose="02040502050405020303" pitchFamily="18" charset="0"/>
                <a:cs typeface="Georgia" panose="02040502050405020303" pitchFamily="18" charset="0"/>
              </a:rPr>
              <a:t>Dragon</a:t>
            </a:r>
            <a:r>
              <a:rPr lang="es-ES" sz="16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6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6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sz="2200"/>
              <a:t>Tabla suministros</a:t>
            </a:r>
          </a:p>
          <a:p>
            <a:pPr marL="0" indent="0">
              <a:buNone/>
            </a:pPr>
            <a:r>
              <a:rPr lang="es-ES" sz="2200"/>
              <a:t>|códigopieza|idproveedores|precio|</a:t>
            </a:r>
          </a:p>
          <a:p>
            <a:pPr marL="0" indent="0">
              <a:buNone/>
            </a:pPr>
            <a:r>
              <a:rPr lang="es-ES" sz="2200"/>
              <a:t>|1                     |1001                |28|</a:t>
            </a:r>
          </a:p>
          <a:p>
            <a:pPr marL="0" indent="0">
              <a:buNone/>
            </a:pPr>
            <a:r>
              <a:rPr lang="es-ES" sz="2200"/>
              <a:t>|1                      |1002               | 30|</a:t>
            </a:r>
          </a:p>
          <a:p>
            <a:pPr marL="0" indent="0">
              <a:buNone/>
            </a:pPr>
            <a:r>
              <a:rPr lang="es-ES" sz="2200"/>
              <a:t>|1                      |1003               |23|</a:t>
            </a:r>
          </a:p>
          <a:p>
            <a:pPr marL="0" indent="0">
              <a:buNone/>
            </a:pPr>
            <a:r>
              <a:rPr lang="es-ES" sz="2200"/>
              <a:t>|2                      |1001               |20|</a:t>
            </a:r>
          </a:p>
          <a:p>
            <a:pPr marL="0" indent="0">
              <a:buNone/>
            </a:pPr>
            <a:r>
              <a:rPr lang="es-ES" sz="2200"/>
              <a:t>|2                      |1002               |21|</a:t>
            </a:r>
          </a:p>
          <a:p>
            <a:pPr marL="0" indent="0">
              <a:buNone/>
            </a:pPr>
            <a:r>
              <a:rPr lang="es-ES" sz="2200"/>
              <a:t>|3                       |1002              |44|</a:t>
            </a:r>
          </a:p>
          <a:p>
            <a:pPr marL="0" indent="0">
              <a:buNone/>
            </a:pPr>
            <a:r>
              <a:rPr lang="es-ES" sz="2200"/>
              <a:t>|3                       |1004               |34|</a:t>
            </a:r>
          </a:p>
          <a:p>
            <a:pPr marL="0" indent="0">
              <a:buNone/>
            </a:pPr>
            <a:endParaRPr lang="es-ES"/>
          </a:p>
        </p:txBody>
      </p:sp>
    </p:spTree>
    <p:extLst>
      <p:ext uri="{BB962C8B-B14F-4D97-AF65-F5344CB8AC3E}">
        <p14:creationId xmlns:p14="http://schemas.microsoft.com/office/powerpoint/2010/main" val="14405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DA3CB2-EF26-789C-30E8-76AB9F6DD767}"/>
              </a:ext>
            </a:extLst>
          </p:cNvPr>
          <p:cNvSpPr>
            <a:spLocks noGrp="1"/>
          </p:cNvSpPr>
          <p:nvPr>
            <p:ph idx="1"/>
          </p:nvPr>
        </p:nvSpPr>
        <p:spPr>
          <a:xfrm>
            <a:off x="838200" y="481262"/>
            <a:ext cx="10515600" cy="5906285"/>
          </a:xfrm>
        </p:spPr>
        <p:txBody>
          <a:bodyPr>
            <a:normAutofit fontScale="92500" lnSpcReduction="20000"/>
          </a:bodyPr>
          <a:lstStyle/>
          <a:p>
            <a:pPr marL="200025">
              <a:spcBef>
                <a:spcPts val="500"/>
              </a:spcBef>
              <a:spcAft>
                <a:spcPts val="0"/>
              </a:spcAft>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¿Cómo</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realizaríamos</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nos</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devolviese</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el</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1800" spc="-3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proveedores</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1800" spc="-27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suministran</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la</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pieza</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spc="-10">
                <a:solidFill>
                  <a:srgbClr val="110F0C"/>
                </a:solidFill>
                <a:latin typeface="Georgia" panose="02040502050405020303" pitchFamily="18" charset="0"/>
                <a:ea typeface="Georgia" panose="02040502050405020303" pitchFamily="18" charset="0"/>
                <a:cs typeface="Georgia" panose="02040502050405020303" pitchFamily="18" charset="0"/>
              </a:rPr>
              <a:t>1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s-ES" sz="1800">
                <a:effectLst/>
                <a:latin typeface="Georgia" panose="02040502050405020303" pitchFamily="18" charset="0"/>
                <a:ea typeface="Georgia" panose="02040502050405020303" pitchFamily="18" charset="0"/>
                <a:cs typeface="Georgia" panose="02040502050405020303" pitchFamily="18" charset="0"/>
              </a:rPr>
              <a:t> </a:t>
            </a:r>
          </a:p>
          <a:p>
            <a:pPr marL="200025"/>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Podemos</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hacerlo</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2</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formas,</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o</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multitabla.</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a:p>
            <a:pPr marL="200025" marR="207645">
              <a:spcBef>
                <a:spcPts val="690"/>
              </a:spcBef>
              <a:spcAft>
                <a:spcPts val="0"/>
              </a:spcAft>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Para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hacerlo</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como</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multitabla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bastaría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hacer</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JOIN</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ON…</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tal</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y</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como</a:t>
            </a:r>
            <a:r>
              <a:rPr lang="es-E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se</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explica</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en el</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apartado de</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consultas</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multitabla.</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spcBef>
                <a:spcPts val="5"/>
              </a:spcBef>
              <a:buNone/>
            </a:pPr>
            <a:r>
              <a:rPr lang="es-ES" sz="1800">
                <a:effectLst/>
                <a:latin typeface="Georgia" panose="02040502050405020303" pitchFamily="18" charset="0"/>
                <a:ea typeface="Georgia" panose="02040502050405020303" pitchFamily="18" charset="0"/>
                <a:cs typeface="Georgia" panose="02040502050405020303" pitchFamily="18" charset="0"/>
              </a:rPr>
              <a:t> </a:t>
            </a:r>
          </a:p>
          <a:p>
            <a:pPr marL="200025" marR="332740">
              <a:spcBef>
                <a:spcPts val="5"/>
              </a:spcBef>
              <a:spcAft>
                <a:spcPts val="0"/>
              </a:spcAft>
            </a:pP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Para</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hacerlo</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como</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subconsulta</a:t>
            </a:r>
            <a:r>
              <a:rPr lang="es-ES" sz="1800" spc="-1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realizariamos</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consulta</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muestre</a:t>
            </a:r>
            <a:r>
              <a:rPr lang="es-ES" sz="1800" spc="-2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1800" spc="-2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nombres</a:t>
            </a:r>
            <a:r>
              <a:rPr lang="es-ES" sz="1800" spc="-27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de</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los</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proveedores</a:t>
            </a:r>
            <a:r>
              <a:rPr lang="es-ES" sz="1800" spc="28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que</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suministran</a:t>
            </a:r>
            <a:r>
              <a:rPr lang="es-ES" sz="1800" spc="-5">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una pieza</a:t>
            </a:r>
            <a:r>
              <a:rPr lang="es-ES" sz="1800" spc="-10">
                <a:solidFill>
                  <a:srgbClr val="110F0C"/>
                </a:solidFill>
                <a:effectLst/>
                <a:latin typeface="Georgia" panose="02040502050405020303" pitchFamily="18" charset="0"/>
                <a:ea typeface="Georgia" panose="02040502050405020303" pitchFamily="18" charset="0"/>
                <a:cs typeface="Georgia" panose="02040502050405020303" pitchFamily="18" charset="0"/>
              </a:rPr>
              <a:t> </a:t>
            </a:r>
            <a:r>
              <a:rPr lang="es-ES" sz="1800">
                <a:solidFill>
                  <a:srgbClr val="110F0C"/>
                </a:solidFill>
                <a:effectLst/>
                <a:latin typeface="Georgia" panose="02040502050405020303" pitchFamily="18" charset="0"/>
                <a:ea typeface="Georgia" panose="02040502050405020303" pitchFamily="18" charset="0"/>
                <a:cs typeface="Georgia" panose="02040502050405020303" pitchFamily="18" charset="0"/>
              </a:rPr>
              <a:t>determinada:</a:t>
            </a:r>
            <a:endParaRPr lang="es-ES" sz="180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s-ES"/>
          </a:p>
          <a:p>
            <a:pPr marL="0" indent="0">
              <a:buNone/>
            </a:pPr>
            <a:r>
              <a:rPr lang="es-ES" sz="2600">
                <a:solidFill>
                  <a:srgbClr val="FF0000"/>
                </a:solidFill>
              </a:rPr>
              <a:t>SELECT nombre FROM proveedores WHERE id IN(SELECT idproveedores from suministros WHERE codigopieza=1);</a:t>
            </a:r>
          </a:p>
          <a:p>
            <a:pPr marL="0" indent="0">
              <a:buNone/>
            </a:pPr>
            <a:r>
              <a:rPr lang="es-ES" sz="2600"/>
              <a:t>|nombre|</a:t>
            </a:r>
          </a:p>
          <a:p>
            <a:pPr marL="0" indent="0">
              <a:buNone/>
            </a:pPr>
            <a:r>
              <a:rPr lang="es-ES" sz="2600"/>
              <a:t>|Sipem|</a:t>
            </a:r>
          </a:p>
          <a:p>
            <a:pPr marL="0" indent="0">
              <a:buNone/>
            </a:pPr>
            <a:r>
              <a:rPr lang="es-ES" sz="2600"/>
              <a:t>|Alcur|</a:t>
            </a:r>
          </a:p>
          <a:p>
            <a:pPr marL="0" indent="0">
              <a:buNone/>
            </a:pPr>
            <a:r>
              <a:rPr lang="es-ES" sz="2600"/>
              <a:t>|Fendor|</a:t>
            </a:r>
          </a:p>
          <a:p>
            <a:pPr marL="0" indent="0">
              <a:buNone/>
            </a:pPr>
            <a:r>
              <a:rPr lang="es-ES" sz="2600"/>
              <a:t>Como se puede observar, en este caso hemos realizado la subconsulta usando el IN, para ver que proveedores estaban en la lista devuelta por la subconsulta</a:t>
            </a:r>
          </a:p>
        </p:txBody>
      </p:sp>
    </p:spTree>
    <p:extLst>
      <p:ext uri="{BB962C8B-B14F-4D97-AF65-F5344CB8AC3E}">
        <p14:creationId xmlns:p14="http://schemas.microsoft.com/office/powerpoint/2010/main" val="1667661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0F2BD-F47B-F0E4-4D28-8B7CAD8206DF}"/>
              </a:ext>
            </a:extLst>
          </p:cNvPr>
          <p:cNvSpPr>
            <a:spLocks noGrp="1"/>
          </p:cNvSpPr>
          <p:nvPr>
            <p:ph type="title"/>
          </p:nvPr>
        </p:nvSpPr>
        <p:spPr>
          <a:xfrm>
            <a:off x="838200" y="365126"/>
            <a:ext cx="10515600" cy="456510"/>
          </a:xfrm>
        </p:spPr>
        <p:txBody>
          <a:bodyPr>
            <a:normAutofit fontScale="90000"/>
          </a:bodyPr>
          <a:lstStyle/>
          <a:p>
            <a:r>
              <a:rPr lang="es-ES"/>
              <a:t>Más subconsultas</a:t>
            </a:r>
          </a:p>
        </p:txBody>
      </p:sp>
      <p:sp>
        <p:nvSpPr>
          <p:cNvPr id="3" name="Marcador de contenido 2">
            <a:extLst>
              <a:ext uri="{FF2B5EF4-FFF2-40B4-BE49-F238E27FC236}">
                <a16:creationId xmlns:a16="http://schemas.microsoft.com/office/drawing/2014/main" id="{D0E52713-F44B-C469-02BC-E4EEB0118C46}"/>
              </a:ext>
            </a:extLst>
          </p:cNvPr>
          <p:cNvSpPr>
            <a:spLocks noGrp="1"/>
          </p:cNvSpPr>
          <p:nvPr>
            <p:ph idx="1"/>
          </p:nvPr>
        </p:nvSpPr>
        <p:spPr>
          <a:xfrm>
            <a:off x="838200" y="927652"/>
            <a:ext cx="10515600" cy="5249311"/>
          </a:xfrm>
        </p:spPr>
        <p:txBody>
          <a:bodyPr/>
          <a:lstStyle/>
          <a:p>
            <a:pPr marL="0" indent="0">
              <a:buNone/>
            </a:pPr>
            <a:r>
              <a:rPr lang="es-ES">
                <a:solidFill>
                  <a:srgbClr val="FF0000"/>
                </a:solidFill>
              </a:rPr>
              <a:t>SELECT….. FROM…WHERE  NOT IN (SELECT….. FROM ….. WHERE…….);</a:t>
            </a:r>
          </a:p>
          <a:p>
            <a:pPr marL="0" indent="0">
              <a:buNone/>
            </a:pPr>
            <a:r>
              <a:rPr lang="es-ES"/>
              <a:t>NOT IN es lo opuesto a IN</a:t>
            </a:r>
          </a:p>
          <a:p>
            <a:pPr marL="0" indent="0">
              <a:buNone/>
            </a:pPr>
            <a:r>
              <a:rPr lang="es-ES">
                <a:solidFill>
                  <a:srgbClr val="FF0000"/>
                </a:solidFill>
              </a:rPr>
              <a:t>SELECT……FROM…..WHERE &gt;= ANY (SELECT…. FROM ……WHERE.......);</a:t>
            </a:r>
          </a:p>
          <a:p>
            <a:pPr marL="0" indent="0">
              <a:buNone/>
            </a:pPr>
            <a:r>
              <a:rPr lang="es-ES"/>
              <a:t>Compara cada registro de la consulta principal con los de la subconsulta. Si la comparación entre un registro de la consulta principal</a:t>
            </a:r>
          </a:p>
          <a:p>
            <a:pPr marL="0" indent="0">
              <a:buNone/>
            </a:pPr>
            <a:r>
              <a:rPr lang="es-ES"/>
              <a:t>con otro de la subconsulta se valida el registro de la principal pasara el filtro</a:t>
            </a:r>
          </a:p>
          <a:p>
            <a:pPr marL="0" indent="0">
              <a:buNone/>
            </a:pPr>
            <a:r>
              <a:rPr lang="es-ES">
                <a:solidFill>
                  <a:srgbClr val="FF0000"/>
                </a:solidFill>
              </a:rPr>
              <a:t>SELECT……FROM……WHERE &gt;= ALL(SELECT…..FROM…..WHERE……);</a:t>
            </a:r>
          </a:p>
          <a:p>
            <a:pPr marL="0" indent="0">
              <a:buNone/>
            </a:pPr>
            <a:r>
              <a:rPr lang="es-ES"/>
              <a:t>Con el ALL un registro debe validarse para todos los registros de la subconsulta</a:t>
            </a:r>
          </a:p>
          <a:p>
            <a:pPr marL="0" indent="0">
              <a:buNone/>
            </a:pPr>
            <a:r>
              <a:rPr lang="es-ES">
                <a:solidFill>
                  <a:srgbClr val="FF0000"/>
                </a:solidFill>
              </a:rPr>
              <a:t>SELECT……FROM….WHERE &gt;= (SELECT….FROM….WHERE……);</a:t>
            </a:r>
          </a:p>
        </p:txBody>
      </p:sp>
    </p:spTree>
    <p:extLst>
      <p:ext uri="{BB962C8B-B14F-4D97-AF65-F5344CB8AC3E}">
        <p14:creationId xmlns:p14="http://schemas.microsoft.com/office/powerpoint/2010/main" val="3862828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B62B9-D058-D721-835B-C05F29C49754}"/>
              </a:ext>
            </a:extLst>
          </p:cNvPr>
          <p:cNvSpPr>
            <a:spLocks noGrp="1"/>
          </p:cNvSpPr>
          <p:nvPr>
            <p:ph type="title"/>
          </p:nvPr>
        </p:nvSpPr>
        <p:spPr>
          <a:xfrm>
            <a:off x="838200" y="365126"/>
            <a:ext cx="10515600" cy="469762"/>
          </a:xfrm>
        </p:spPr>
        <p:txBody>
          <a:bodyPr>
            <a:normAutofit fontScale="90000"/>
          </a:bodyPr>
          <a:lstStyle/>
          <a:p>
            <a:r>
              <a:rPr lang="es-ES"/>
              <a:t>Funciones de grupo</a:t>
            </a:r>
          </a:p>
        </p:txBody>
      </p:sp>
      <p:sp>
        <p:nvSpPr>
          <p:cNvPr id="3" name="Marcador de contenido 2">
            <a:extLst>
              <a:ext uri="{FF2B5EF4-FFF2-40B4-BE49-F238E27FC236}">
                <a16:creationId xmlns:a16="http://schemas.microsoft.com/office/drawing/2014/main" id="{017EF7F8-F45B-59B0-8C33-7627C549F2AE}"/>
              </a:ext>
            </a:extLst>
          </p:cNvPr>
          <p:cNvSpPr>
            <a:spLocks noGrp="1"/>
          </p:cNvSpPr>
          <p:nvPr>
            <p:ph idx="1"/>
          </p:nvPr>
        </p:nvSpPr>
        <p:spPr>
          <a:xfrm>
            <a:off x="838200" y="940904"/>
            <a:ext cx="10515600" cy="5236059"/>
          </a:xfrm>
        </p:spPr>
        <p:txBody>
          <a:bodyPr/>
          <a:lstStyle/>
          <a:p>
            <a:pPr marL="0" indent="0">
              <a:buNone/>
            </a:pPr>
            <a:r>
              <a:rPr lang="es-ES"/>
              <a:t>COUNT  Devuelve el numero de valores distintos de NULL</a:t>
            </a:r>
          </a:p>
          <a:p>
            <a:pPr marL="0" indent="0">
              <a:buNone/>
            </a:pPr>
            <a:r>
              <a:rPr lang="es-ES"/>
              <a:t>AVG  Devuelve al valor medio</a:t>
            </a:r>
          </a:p>
          <a:p>
            <a:pPr marL="0" indent="0">
              <a:buNone/>
            </a:pPr>
            <a:r>
              <a:rPr lang="es-ES"/>
              <a:t>MIN  Devuelve el valor minimo</a:t>
            </a:r>
          </a:p>
          <a:p>
            <a:pPr marL="0" indent="0">
              <a:buNone/>
            </a:pPr>
            <a:r>
              <a:rPr lang="es-ES"/>
              <a:t>MAX Devuelve el valor maximo</a:t>
            </a:r>
          </a:p>
          <a:p>
            <a:pPr marL="0" indent="0">
              <a:buNone/>
            </a:pPr>
            <a:r>
              <a:rPr lang="es-ES"/>
              <a:t>STD Devuelve la desviación estandar</a:t>
            </a:r>
          </a:p>
          <a:p>
            <a:pPr marL="0" indent="0">
              <a:buNone/>
            </a:pPr>
            <a:r>
              <a:rPr lang="es-ES"/>
              <a:t>SUM Devuelve la suma</a:t>
            </a:r>
          </a:p>
          <a:p>
            <a:pPr marL="0" indent="0">
              <a:buNone/>
            </a:pPr>
            <a:r>
              <a:rPr lang="es-ES"/>
              <a:t>VARIANCE  Devuelve la varianza</a:t>
            </a:r>
          </a:p>
        </p:txBody>
      </p:sp>
    </p:spTree>
    <p:extLst>
      <p:ext uri="{BB962C8B-B14F-4D97-AF65-F5344CB8AC3E}">
        <p14:creationId xmlns:p14="http://schemas.microsoft.com/office/powerpoint/2010/main" val="2396596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E0DCE-3DB4-D77D-9697-4FB989E5DB79}"/>
              </a:ext>
            </a:extLst>
          </p:cNvPr>
          <p:cNvSpPr>
            <a:spLocks noGrp="1"/>
          </p:cNvSpPr>
          <p:nvPr>
            <p:ph type="title"/>
          </p:nvPr>
        </p:nvSpPr>
        <p:spPr>
          <a:xfrm>
            <a:off x="838200" y="365126"/>
            <a:ext cx="10515600" cy="496266"/>
          </a:xfrm>
        </p:spPr>
        <p:txBody>
          <a:bodyPr>
            <a:normAutofit fontScale="90000"/>
          </a:bodyPr>
          <a:lstStyle/>
          <a:p>
            <a:r>
              <a:rPr lang="es-ES"/>
              <a:t>DIAGRAMAS</a:t>
            </a:r>
          </a:p>
        </p:txBody>
      </p:sp>
      <p:sp>
        <p:nvSpPr>
          <p:cNvPr id="3" name="Marcador de contenido 2">
            <a:extLst>
              <a:ext uri="{FF2B5EF4-FFF2-40B4-BE49-F238E27FC236}">
                <a16:creationId xmlns:a16="http://schemas.microsoft.com/office/drawing/2014/main" id="{CAA1AAE6-0A59-A55B-A1A6-65BABAC44EBA}"/>
              </a:ext>
            </a:extLst>
          </p:cNvPr>
          <p:cNvSpPr>
            <a:spLocks noGrp="1"/>
          </p:cNvSpPr>
          <p:nvPr>
            <p:ph idx="1"/>
          </p:nvPr>
        </p:nvSpPr>
        <p:spPr>
          <a:xfrm>
            <a:off x="838200" y="993913"/>
            <a:ext cx="10515600" cy="5183050"/>
          </a:xfrm>
        </p:spPr>
        <p:txBody>
          <a:bodyPr>
            <a:normAutofit fontScale="92500"/>
          </a:bodyPr>
          <a:lstStyle/>
          <a:p>
            <a:pPr marL="0" indent="0">
              <a:buNone/>
            </a:pPr>
            <a:r>
              <a:rPr lang="es-ES"/>
              <a:t>En el MySQL Workbench debajo del delfin,  arriba a la izquierda presionamos la casita. Se abren 3 opciones presionamos la del medio que son 3 tablas unidas por unas líneas.</a:t>
            </a:r>
          </a:p>
          <a:p>
            <a:pPr marL="0" indent="0">
              <a:buNone/>
            </a:pPr>
            <a:endParaRPr lang="es-ES"/>
          </a:p>
          <a:p>
            <a:pPr marL="0" indent="0">
              <a:buNone/>
            </a:pPr>
            <a:r>
              <a:rPr lang="es-ES"/>
              <a:t>Presionamos el signo + junto a Models</a:t>
            </a:r>
          </a:p>
          <a:p>
            <a:pPr marL="0" indent="0">
              <a:buNone/>
            </a:pPr>
            <a:endParaRPr lang="es-ES"/>
          </a:p>
          <a:p>
            <a:pPr marL="0" indent="0">
              <a:buNone/>
            </a:pPr>
            <a:r>
              <a:rPr lang="es-ES"/>
              <a:t>Presionamos Add Diagram, se abre el cuadro donde crear el diagrama de cada una de las tablas</a:t>
            </a:r>
          </a:p>
          <a:p>
            <a:pPr marL="0" indent="0">
              <a:buNone/>
            </a:pPr>
            <a:endParaRPr lang="es-ES"/>
          </a:p>
          <a:p>
            <a:pPr marL="0" indent="0">
              <a:buNone/>
            </a:pPr>
            <a:r>
              <a:rPr lang="es-ES"/>
              <a:t>Presionamos 2 veces ‘user’ a la derecha del cuadro y se abre un diagrama por defecto para que le cambiemos las columnas que queramos, presionamos user cada vez que queramos crear una tabla nueva. </a:t>
            </a:r>
          </a:p>
        </p:txBody>
      </p:sp>
    </p:spTree>
    <p:extLst>
      <p:ext uri="{BB962C8B-B14F-4D97-AF65-F5344CB8AC3E}">
        <p14:creationId xmlns:p14="http://schemas.microsoft.com/office/powerpoint/2010/main" val="1848026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6E8DF-2DB0-638E-7B5D-2924D193D57F}"/>
              </a:ext>
            </a:extLst>
          </p:cNvPr>
          <p:cNvSpPr>
            <a:spLocks noGrp="1"/>
          </p:cNvSpPr>
          <p:nvPr>
            <p:ph type="title"/>
          </p:nvPr>
        </p:nvSpPr>
        <p:spPr>
          <a:xfrm>
            <a:off x="838200" y="365125"/>
            <a:ext cx="10515600" cy="886159"/>
          </a:xfrm>
        </p:spPr>
        <p:txBody>
          <a:bodyPr/>
          <a:lstStyle/>
          <a:p>
            <a:r>
              <a:rPr lang="es-ES"/>
              <a:t>DIAGRAMAS</a:t>
            </a:r>
          </a:p>
        </p:txBody>
      </p:sp>
      <p:sp>
        <p:nvSpPr>
          <p:cNvPr id="3" name="Marcador de contenido 2">
            <a:extLst>
              <a:ext uri="{FF2B5EF4-FFF2-40B4-BE49-F238E27FC236}">
                <a16:creationId xmlns:a16="http://schemas.microsoft.com/office/drawing/2014/main" id="{013D26D6-B159-2B51-0E61-65CA8D5294CE}"/>
              </a:ext>
            </a:extLst>
          </p:cNvPr>
          <p:cNvSpPr>
            <a:spLocks noGrp="1"/>
          </p:cNvSpPr>
          <p:nvPr>
            <p:ph idx="1"/>
          </p:nvPr>
        </p:nvSpPr>
        <p:spPr>
          <a:xfrm>
            <a:off x="838200" y="1251284"/>
            <a:ext cx="10515600" cy="5241591"/>
          </a:xfrm>
        </p:spPr>
        <p:txBody>
          <a:bodyPr>
            <a:normAutofit lnSpcReduction="10000"/>
          </a:bodyPr>
          <a:lstStyle/>
          <a:p>
            <a:r>
              <a:rPr lang="es-ES"/>
              <a:t>Vemos que salen diagramas con columnas ya creadas, clickamos dos veces encima del nombre del diagrama y se abre una sección debajo donde podemos modificar los nombres de la tabla, los nombres de las columnas, los tipos de datos, etc.</a:t>
            </a:r>
          </a:p>
          <a:p>
            <a:r>
              <a:rPr lang="es-ES"/>
              <a:t>Presionamos sobre el nombre de la tabla y le ponemos el nuevo nombre que queramos</a:t>
            </a:r>
          </a:p>
          <a:p>
            <a:r>
              <a:rPr lang="es-ES"/>
              <a:t>Presionamos dos veces sobre el nombre de la columna que viene por defecto y nos deja ponerle el nuevo nombre a la columna y cambiarle el tipo de datos (INT, VARCHAR(20), etc.</a:t>
            </a:r>
          </a:p>
          <a:p>
            <a:endParaRPr lang="es-ES"/>
          </a:p>
          <a:p>
            <a:r>
              <a:rPr lang="es-ES"/>
              <a:t>Con el botón izquierdo presionado sobre el nombre de la columna que viene por defecto podemos presionar CUT y desaparece esa columna</a:t>
            </a:r>
          </a:p>
        </p:txBody>
      </p:sp>
    </p:spTree>
    <p:extLst>
      <p:ext uri="{BB962C8B-B14F-4D97-AF65-F5344CB8AC3E}">
        <p14:creationId xmlns:p14="http://schemas.microsoft.com/office/powerpoint/2010/main" val="3817861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D642F-BF1E-6197-C272-E2D8ECB05458}"/>
              </a:ext>
            </a:extLst>
          </p:cNvPr>
          <p:cNvSpPr>
            <a:spLocks noGrp="1"/>
          </p:cNvSpPr>
          <p:nvPr>
            <p:ph type="title"/>
          </p:nvPr>
        </p:nvSpPr>
        <p:spPr>
          <a:xfrm>
            <a:off x="838200" y="365125"/>
            <a:ext cx="10515600" cy="549275"/>
          </a:xfrm>
        </p:spPr>
        <p:txBody>
          <a:bodyPr>
            <a:normAutofit fontScale="90000"/>
          </a:bodyPr>
          <a:lstStyle/>
          <a:p>
            <a:r>
              <a:rPr lang="es-ES"/>
              <a:t>DIAGRAMAS</a:t>
            </a:r>
          </a:p>
        </p:txBody>
      </p:sp>
      <p:sp>
        <p:nvSpPr>
          <p:cNvPr id="3" name="Marcador de contenido 2">
            <a:extLst>
              <a:ext uri="{FF2B5EF4-FFF2-40B4-BE49-F238E27FC236}">
                <a16:creationId xmlns:a16="http://schemas.microsoft.com/office/drawing/2014/main" id="{0A2E077C-7CCA-91BE-6E99-52F6459BE239}"/>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s-ES"/>
              <a:t>Para mover arriba o abajo el nombre de una columna click derecho y presionamos MOVE UP o MOVE DOWN</a:t>
            </a:r>
          </a:p>
          <a:p>
            <a:pPr marL="0" indent="0">
              <a:buNone/>
            </a:pPr>
            <a:endParaRPr lang="es-ES"/>
          </a:p>
          <a:p>
            <a:pPr marL="0" indent="0">
              <a:buNone/>
            </a:pPr>
            <a:r>
              <a:rPr lang="es-ES"/>
              <a:t>Una vez que hemos creado las tablas y hemos marcado los cuadrados de PK (clave primaria), NN (not null), UQ  (unique), por ejemplo vamos a crear las FK (claves foráneas).</a:t>
            </a:r>
          </a:p>
          <a:p>
            <a:pPr marL="0" indent="0">
              <a:buNone/>
            </a:pPr>
            <a:r>
              <a:rPr lang="es-ES"/>
              <a:t>Abajo en la  pantalla presionamos en Foreign Keys para crear la relación entre las diferentes tablas.</a:t>
            </a:r>
          </a:p>
          <a:p>
            <a:pPr marL="0" indent="0">
              <a:buNone/>
            </a:pPr>
            <a:endParaRPr lang="es-ES"/>
          </a:p>
          <a:p>
            <a:pPr marL="0" indent="0">
              <a:buNone/>
            </a:pPr>
            <a:r>
              <a:rPr lang="es-ES"/>
              <a:t>Nos aparecen dos cuadros en la parte de debajo de la pantalla, en la de la izquierda tenemos que llenar los datos de Foreign key  y Referenced Table. Debajo de Foreign key escribiremos el nombre de la columna que sirve de clave foránea y debajo de Referenced Table escribimos la otra tabla con la que se relaciona la tabla donde esta le Foreign key.</a:t>
            </a:r>
          </a:p>
        </p:txBody>
      </p:sp>
    </p:spTree>
    <p:extLst>
      <p:ext uri="{BB962C8B-B14F-4D97-AF65-F5344CB8AC3E}">
        <p14:creationId xmlns:p14="http://schemas.microsoft.com/office/powerpoint/2010/main" val="1328141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AD1DF-C717-C5AC-ADBF-6A31E68685DE}"/>
              </a:ext>
            </a:extLst>
          </p:cNvPr>
          <p:cNvSpPr>
            <a:spLocks noGrp="1"/>
          </p:cNvSpPr>
          <p:nvPr>
            <p:ph type="title"/>
          </p:nvPr>
        </p:nvSpPr>
        <p:spPr>
          <a:xfrm>
            <a:off x="838200" y="365126"/>
            <a:ext cx="10515600" cy="645528"/>
          </a:xfrm>
        </p:spPr>
        <p:txBody>
          <a:bodyPr>
            <a:normAutofit fontScale="90000"/>
          </a:bodyPr>
          <a:lstStyle/>
          <a:p>
            <a:r>
              <a:rPr lang="es-ES"/>
              <a:t>DIAGRAMAS</a:t>
            </a:r>
          </a:p>
        </p:txBody>
      </p:sp>
      <p:sp>
        <p:nvSpPr>
          <p:cNvPr id="3" name="Marcador de contenido 2">
            <a:extLst>
              <a:ext uri="{FF2B5EF4-FFF2-40B4-BE49-F238E27FC236}">
                <a16:creationId xmlns:a16="http://schemas.microsoft.com/office/drawing/2014/main" id="{6863A327-CDBA-04DE-0BC4-039FE3805F13}"/>
              </a:ext>
            </a:extLst>
          </p:cNvPr>
          <p:cNvSpPr>
            <a:spLocks noGrp="1"/>
          </p:cNvSpPr>
          <p:nvPr>
            <p:ph idx="1"/>
          </p:nvPr>
        </p:nvSpPr>
        <p:spPr>
          <a:xfrm>
            <a:off x="838200" y="1010654"/>
            <a:ext cx="10515600" cy="5166309"/>
          </a:xfrm>
        </p:spPr>
        <p:txBody>
          <a:bodyPr/>
          <a:lstStyle/>
          <a:p>
            <a:pPr marL="0" indent="0">
              <a:buNone/>
            </a:pPr>
            <a:r>
              <a:rPr lang="es-ES"/>
              <a:t>En el cuadro de la derecha tenemos que rellenar 2 datos que son Column y Referenced columna.</a:t>
            </a:r>
          </a:p>
          <a:p>
            <a:pPr marL="0" indent="0">
              <a:buNone/>
            </a:pPr>
            <a:r>
              <a:rPr lang="es-ES"/>
              <a:t>En Colum escribimos de nuevo el nombre de la columna que sirve de clave foránea. Debajo de Referenced column escribimos el nombre de la clave primaria de la Referenced Table que escribimos en el cuadro de la izquierda</a:t>
            </a:r>
          </a:p>
          <a:p>
            <a:pPr marL="0" indent="0">
              <a:buNone/>
            </a:pPr>
            <a:endParaRPr lang="es-ES"/>
          </a:p>
          <a:p>
            <a:pPr marL="0" indent="0">
              <a:buNone/>
            </a:pPr>
            <a:r>
              <a:rPr lang="es-ES"/>
              <a:t>El borde del rombo a la izquierda de la Foreign key debe ponerse de color rojo. Si al principio, cuando creamos esa Foreign key le pusimos que fuera NOT NULL entonces el rombo entero a la izquierda de la Foreign key se pondrá de color rojo.</a:t>
            </a:r>
          </a:p>
        </p:txBody>
      </p:sp>
    </p:spTree>
    <p:extLst>
      <p:ext uri="{BB962C8B-B14F-4D97-AF65-F5344CB8AC3E}">
        <p14:creationId xmlns:p14="http://schemas.microsoft.com/office/powerpoint/2010/main" val="3269626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DEE44-18BF-4A41-26EB-76C2E279EFD9}"/>
              </a:ext>
            </a:extLst>
          </p:cNvPr>
          <p:cNvSpPr>
            <a:spLocks noGrp="1"/>
          </p:cNvSpPr>
          <p:nvPr>
            <p:ph type="title"/>
          </p:nvPr>
        </p:nvSpPr>
        <p:spPr>
          <a:xfrm>
            <a:off x="838200" y="365125"/>
            <a:ext cx="10515600" cy="597401"/>
          </a:xfrm>
        </p:spPr>
        <p:txBody>
          <a:bodyPr>
            <a:normAutofit fontScale="90000"/>
          </a:bodyPr>
          <a:lstStyle/>
          <a:p>
            <a:r>
              <a:rPr lang="es-ES"/>
              <a:t>IMPORTAR BASE DE DATOS DE www.kaggle.com</a:t>
            </a:r>
          </a:p>
        </p:txBody>
      </p:sp>
      <p:sp>
        <p:nvSpPr>
          <p:cNvPr id="3" name="Marcador de contenido 2">
            <a:extLst>
              <a:ext uri="{FF2B5EF4-FFF2-40B4-BE49-F238E27FC236}">
                <a16:creationId xmlns:a16="http://schemas.microsoft.com/office/drawing/2014/main" id="{45B4330C-4B01-032D-B04B-9C7D1A92D824}"/>
              </a:ext>
            </a:extLst>
          </p:cNvPr>
          <p:cNvSpPr>
            <a:spLocks noGrp="1"/>
          </p:cNvSpPr>
          <p:nvPr>
            <p:ph idx="1"/>
          </p:nvPr>
        </p:nvSpPr>
        <p:spPr>
          <a:xfrm>
            <a:off x="838200" y="1130968"/>
            <a:ext cx="10515600" cy="5045995"/>
          </a:xfrm>
        </p:spPr>
        <p:txBody>
          <a:bodyPr>
            <a:normAutofit fontScale="92500" lnSpcReduction="20000"/>
          </a:bodyPr>
          <a:lstStyle/>
          <a:p>
            <a:pPr marL="0" indent="0">
              <a:buNone/>
            </a:pPr>
            <a:r>
              <a:rPr lang="es-ES" b="0" i="0">
                <a:solidFill>
                  <a:srgbClr val="000000"/>
                </a:solidFill>
                <a:effectLst/>
                <a:latin typeface="Rubik"/>
              </a:rPr>
              <a:t>Kaggle es una </a:t>
            </a:r>
            <a:r>
              <a:rPr lang="es-ES" b="0" i="0" u="none" strike="noStrike">
                <a:effectLst/>
                <a:latin typeface="Rubik"/>
                <a:hlinkClick r:id="rId2"/>
              </a:rPr>
              <a:t>plataforma web</a:t>
            </a:r>
            <a:r>
              <a:rPr lang="es-ES" b="0" i="0">
                <a:solidFill>
                  <a:srgbClr val="000000"/>
                </a:solidFill>
                <a:effectLst/>
                <a:latin typeface="Rubik"/>
              </a:rPr>
              <a:t> que reúne la comunidad Data Science más grande del mundo, con más de </a:t>
            </a:r>
            <a:r>
              <a:rPr lang="es-ES" b="1" i="0">
                <a:solidFill>
                  <a:srgbClr val="000000"/>
                </a:solidFill>
                <a:effectLst/>
                <a:latin typeface="Rubik"/>
              </a:rPr>
              <a:t>536 mil miembros activos en 194 países</a:t>
            </a:r>
            <a:r>
              <a:rPr lang="es-ES" b="0" i="0">
                <a:solidFill>
                  <a:srgbClr val="000000"/>
                </a:solidFill>
                <a:effectLst/>
                <a:latin typeface="Rubik"/>
              </a:rPr>
              <a:t>, recibe más de 150 mil publicaciones por mes, que brindan todas las herramientas y recursos más importantes para progresar al máximo en data science</a:t>
            </a:r>
          </a:p>
          <a:p>
            <a:pPr marL="0" indent="0">
              <a:buNone/>
            </a:pPr>
            <a:endParaRPr lang="es-ES">
              <a:solidFill>
                <a:srgbClr val="000000"/>
              </a:solidFill>
              <a:latin typeface="Rubik"/>
            </a:endParaRPr>
          </a:p>
          <a:p>
            <a:pPr marL="0" indent="0">
              <a:buNone/>
            </a:pPr>
            <a:r>
              <a:rPr lang="es-ES">
                <a:solidFill>
                  <a:srgbClr val="000000"/>
                </a:solidFill>
                <a:latin typeface="Rubik"/>
              </a:rPr>
              <a:t>Creas una base de datos </a:t>
            </a:r>
          </a:p>
          <a:p>
            <a:pPr marL="0" indent="0">
              <a:buNone/>
            </a:pPr>
            <a:r>
              <a:rPr lang="es-ES">
                <a:solidFill>
                  <a:srgbClr val="000000"/>
                </a:solidFill>
                <a:latin typeface="Rubik"/>
              </a:rPr>
              <a:t>CREATE DATABSE importKaggle;</a:t>
            </a:r>
          </a:p>
          <a:p>
            <a:pPr marL="0" indent="0">
              <a:buNone/>
            </a:pPr>
            <a:r>
              <a:rPr lang="es-ES">
                <a:solidFill>
                  <a:srgbClr val="000000"/>
                </a:solidFill>
                <a:latin typeface="Rubik"/>
              </a:rPr>
              <a:t>USE importKaggle;</a:t>
            </a:r>
          </a:p>
          <a:p>
            <a:pPr marL="0" indent="0">
              <a:buNone/>
            </a:pPr>
            <a:endParaRPr lang="es-ES">
              <a:solidFill>
                <a:srgbClr val="000000"/>
              </a:solidFill>
              <a:latin typeface="Rubik"/>
            </a:endParaRPr>
          </a:p>
          <a:p>
            <a:pPr marL="0" indent="0">
              <a:buNone/>
            </a:pPr>
            <a:r>
              <a:rPr lang="es-ES">
                <a:solidFill>
                  <a:srgbClr val="000000"/>
                </a:solidFill>
                <a:latin typeface="Rubik"/>
              </a:rPr>
              <a:t>En la sección de Schema a la izquierda de la pantalla presionamos botón derecho sobre Tables debajo del nombre de la base de datos que acabamos de crear, se abre desplegable y presionamos en </a:t>
            </a:r>
          </a:p>
          <a:p>
            <a:pPr marL="0" indent="0">
              <a:buNone/>
            </a:pPr>
            <a:r>
              <a:rPr lang="es-ES">
                <a:solidFill>
                  <a:srgbClr val="000000"/>
                </a:solidFill>
                <a:latin typeface="Rubik"/>
              </a:rPr>
              <a:t>Table Data Import Wizard</a:t>
            </a:r>
            <a:endParaRPr lang="es-ES"/>
          </a:p>
        </p:txBody>
      </p:sp>
    </p:spTree>
    <p:extLst>
      <p:ext uri="{BB962C8B-B14F-4D97-AF65-F5344CB8AC3E}">
        <p14:creationId xmlns:p14="http://schemas.microsoft.com/office/powerpoint/2010/main" val="62383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A210A-30D9-D46C-F76D-46BCD6A9AC2C}"/>
              </a:ext>
            </a:extLst>
          </p:cNvPr>
          <p:cNvSpPr>
            <a:spLocks noGrp="1"/>
          </p:cNvSpPr>
          <p:nvPr>
            <p:ph type="title"/>
          </p:nvPr>
        </p:nvSpPr>
        <p:spPr>
          <a:xfrm>
            <a:off x="838200" y="365126"/>
            <a:ext cx="10515600" cy="645528"/>
          </a:xfrm>
        </p:spPr>
        <p:txBody>
          <a:bodyPr>
            <a:normAutofit fontScale="90000"/>
          </a:bodyPr>
          <a:lstStyle/>
          <a:p>
            <a:r>
              <a:rPr lang="es-ES"/>
              <a:t>INSTALACION DE MYSQL</a:t>
            </a:r>
          </a:p>
        </p:txBody>
      </p:sp>
      <p:sp>
        <p:nvSpPr>
          <p:cNvPr id="3" name="Marcador de contenido 2">
            <a:extLst>
              <a:ext uri="{FF2B5EF4-FFF2-40B4-BE49-F238E27FC236}">
                <a16:creationId xmlns:a16="http://schemas.microsoft.com/office/drawing/2014/main" id="{7FD15EC5-F8A8-0453-23E4-4E7163502940}"/>
              </a:ext>
            </a:extLst>
          </p:cNvPr>
          <p:cNvSpPr>
            <a:spLocks noGrp="1"/>
          </p:cNvSpPr>
          <p:nvPr>
            <p:ph idx="1"/>
          </p:nvPr>
        </p:nvSpPr>
        <p:spPr>
          <a:xfrm>
            <a:off x="838200" y="1010654"/>
            <a:ext cx="10515600" cy="5482220"/>
          </a:xfrm>
        </p:spPr>
        <p:txBody>
          <a:bodyPr>
            <a:normAutofit fontScale="92500" lnSpcReduction="10000"/>
          </a:bodyPr>
          <a:lstStyle/>
          <a:p>
            <a:pPr marL="0" indent="0">
              <a:buNone/>
            </a:pPr>
            <a:r>
              <a:rPr lang="es-ES"/>
              <a:t>Tambien elegimos </a:t>
            </a:r>
            <a:r>
              <a:rPr lang="es-ES">
                <a:solidFill>
                  <a:srgbClr val="00B050"/>
                </a:solidFill>
              </a:rPr>
              <a:t>MYSQL Shell 8.0.28 – x64</a:t>
            </a:r>
            <a:r>
              <a:rPr lang="es-ES"/>
              <a:t> y con la flecha verde la pasamos a la ventana de la derecha (Products to be installed)</a:t>
            </a:r>
          </a:p>
          <a:p>
            <a:pPr marL="0" indent="0">
              <a:buNone/>
            </a:pPr>
            <a:endParaRPr lang="es-ES"/>
          </a:p>
          <a:p>
            <a:pPr marL="0" indent="0">
              <a:buNone/>
            </a:pPr>
            <a:r>
              <a:rPr lang="es-ES"/>
              <a:t>También elegimos </a:t>
            </a:r>
            <a:r>
              <a:rPr lang="es-ES">
                <a:solidFill>
                  <a:srgbClr val="00B050"/>
                </a:solidFill>
              </a:rPr>
              <a:t>MYSQL Workbench 8.0.28 – x64 </a:t>
            </a:r>
            <a:r>
              <a:rPr lang="es-ES"/>
              <a:t>y con la flecha verde también la pasamos a la ventana de la derecha</a:t>
            </a:r>
          </a:p>
          <a:p>
            <a:pPr marL="0" indent="0">
              <a:buNone/>
            </a:pPr>
            <a:r>
              <a:rPr lang="es-ES"/>
              <a:t>NEXT</a:t>
            </a:r>
          </a:p>
          <a:p>
            <a:pPr marL="0" indent="0">
              <a:buNone/>
            </a:pPr>
            <a:endParaRPr lang="es-ES"/>
          </a:p>
          <a:p>
            <a:pPr marL="0" indent="0">
              <a:buNone/>
            </a:pPr>
            <a:r>
              <a:rPr lang="es-ES"/>
              <a:t>Se abre la ventana Installation y veremos los 3 productos elegidos anteriormente</a:t>
            </a:r>
          </a:p>
          <a:p>
            <a:pPr marL="0" indent="0">
              <a:buNone/>
            </a:pPr>
            <a:r>
              <a:rPr lang="es-ES"/>
              <a:t>MYSQL Server 8.0.28 – X64</a:t>
            </a:r>
          </a:p>
          <a:p>
            <a:pPr marL="0" indent="0">
              <a:buNone/>
            </a:pPr>
            <a:r>
              <a:rPr lang="es-ES"/>
              <a:t>MYSQL Shell  8.0.28 – X64</a:t>
            </a:r>
          </a:p>
          <a:p>
            <a:pPr marL="0" indent="0">
              <a:buNone/>
            </a:pPr>
            <a:r>
              <a:rPr lang="es-ES"/>
              <a:t>MYSQL Workbench 8.0.28 – X64</a:t>
            </a:r>
          </a:p>
          <a:p>
            <a:pPr marL="0" indent="0">
              <a:buNone/>
            </a:pPr>
            <a:r>
              <a:rPr lang="es-ES"/>
              <a:t>EXECUTE</a:t>
            </a:r>
          </a:p>
        </p:txBody>
      </p:sp>
    </p:spTree>
    <p:extLst>
      <p:ext uri="{BB962C8B-B14F-4D97-AF65-F5344CB8AC3E}">
        <p14:creationId xmlns:p14="http://schemas.microsoft.com/office/powerpoint/2010/main" val="1590668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4FA05-8C3A-FEB7-590F-7CBE2C344354}"/>
              </a:ext>
            </a:extLst>
          </p:cNvPr>
          <p:cNvSpPr>
            <a:spLocks noGrp="1"/>
          </p:cNvSpPr>
          <p:nvPr>
            <p:ph type="title"/>
          </p:nvPr>
        </p:nvSpPr>
        <p:spPr>
          <a:xfrm>
            <a:off x="838200" y="365125"/>
            <a:ext cx="10515600" cy="669591"/>
          </a:xfrm>
        </p:spPr>
        <p:txBody>
          <a:bodyPr>
            <a:normAutofit fontScale="90000"/>
          </a:bodyPr>
          <a:lstStyle/>
          <a:p>
            <a:r>
              <a:rPr lang="es-ES"/>
              <a:t>IMPORTAR BASE DE DATOS DE www.kaggle.com</a:t>
            </a:r>
          </a:p>
        </p:txBody>
      </p:sp>
      <p:sp>
        <p:nvSpPr>
          <p:cNvPr id="3" name="Marcador de contenido 2">
            <a:extLst>
              <a:ext uri="{FF2B5EF4-FFF2-40B4-BE49-F238E27FC236}">
                <a16:creationId xmlns:a16="http://schemas.microsoft.com/office/drawing/2014/main" id="{BB90CC80-FC15-ABF0-6DDB-0418FF726F6C}"/>
              </a:ext>
            </a:extLst>
          </p:cNvPr>
          <p:cNvSpPr>
            <a:spLocks noGrp="1"/>
          </p:cNvSpPr>
          <p:nvPr>
            <p:ph idx="1"/>
          </p:nvPr>
        </p:nvSpPr>
        <p:spPr>
          <a:xfrm>
            <a:off x="838200" y="1203158"/>
            <a:ext cx="10515600" cy="5289717"/>
          </a:xfrm>
        </p:spPr>
        <p:txBody>
          <a:bodyPr>
            <a:normAutofit fontScale="92500" lnSpcReduction="20000"/>
          </a:bodyPr>
          <a:lstStyle/>
          <a:p>
            <a:pPr marL="0" indent="0">
              <a:buNone/>
            </a:pPr>
            <a:r>
              <a:rPr lang="es-ES"/>
              <a:t>Presionamos sobre</a:t>
            </a:r>
          </a:p>
          <a:p>
            <a:pPr marL="0" indent="0">
              <a:buNone/>
            </a:pPr>
            <a:r>
              <a:rPr lang="es-ES"/>
              <a:t>Table Data Import Wizard</a:t>
            </a:r>
          </a:p>
          <a:p>
            <a:pPr marL="0" indent="0">
              <a:buNone/>
            </a:pPr>
            <a:r>
              <a:rPr lang="es-ES"/>
              <a:t>Se abre ventana  y buscamos en nuestros archivos una base de datos en formato .csv y despues presionamos</a:t>
            </a:r>
          </a:p>
          <a:p>
            <a:pPr marL="0" indent="0">
              <a:buNone/>
            </a:pPr>
            <a:r>
              <a:rPr lang="es-ES"/>
              <a:t>Browse</a:t>
            </a:r>
          </a:p>
          <a:p>
            <a:pPr marL="0" indent="0">
              <a:buNone/>
            </a:pPr>
            <a:endParaRPr lang="es-ES"/>
          </a:p>
          <a:p>
            <a:pPr marL="0" indent="0">
              <a:buNone/>
            </a:pPr>
            <a:r>
              <a:rPr lang="es-ES"/>
              <a:t>Después presionamos Next en cada ventana nueva que se abre hasta que al final presionamos Finish en la ultima ventana que se abre.</a:t>
            </a:r>
          </a:p>
          <a:p>
            <a:pPr marL="0" indent="0">
              <a:buNone/>
            </a:pPr>
            <a:endParaRPr lang="es-ES"/>
          </a:p>
          <a:p>
            <a:pPr marL="0" indent="0">
              <a:buNone/>
            </a:pPr>
            <a:r>
              <a:rPr lang="es-ES"/>
              <a:t>Refrescamos en Schemas y vemos que ya esta creada la Tabla con la base de datos que hemos importado de Kaggle.</a:t>
            </a:r>
          </a:p>
          <a:p>
            <a:pPr marL="0" indent="0">
              <a:buNone/>
            </a:pPr>
            <a:r>
              <a:rPr lang="es-ES"/>
              <a:t>No siempre va a ser tan fácil ya que algunas veces la tabla de Kaggle incluirá signos o símbolos que el MYSQL no acepte, entonces tendremos que limpiar esa base de datos para que MYSQL la pueda aceptar</a:t>
            </a:r>
          </a:p>
        </p:txBody>
      </p:sp>
    </p:spTree>
    <p:extLst>
      <p:ext uri="{BB962C8B-B14F-4D97-AF65-F5344CB8AC3E}">
        <p14:creationId xmlns:p14="http://schemas.microsoft.com/office/powerpoint/2010/main" val="137090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668E-FED9-8EBB-7E39-DC6C73D424C5}"/>
              </a:ext>
            </a:extLst>
          </p:cNvPr>
          <p:cNvSpPr>
            <a:spLocks noGrp="1"/>
          </p:cNvSpPr>
          <p:nvPr>
            <p:ph type="title"/>
          </p:nvPr>
        </p:nvSpPr>
        <p:spPr>
          <a:xfrm>
            <a:off x="838200" y="365126"/>
            <a:ext cx="10515600" cy="741780"/>
          </a:xfrm>
        </p:spPr>
        <p:txBody>
          <a:bodyPr/>
          <a:lstStyle/>
          <a:p>
            <a:r>
              <a:rPr lang="es-ES"/>
              <a:t>INSTALACION DE MYSQL</a:t>
            </a:r>
          </a:p>
        </p:txBody>
      </p:sp>
      <p:sp>
        <p:nvSpPr>
          <p:cNvPr id="3" name="Marcador de contenido 2">
            <a:extLst>
              <a:ext uri="{FF2B5EF4-FFF2-40B4-BE49-F238E27FC236}">
                <a16:creationId xmlns:a16="http://schemas.microsoft.com/office/drawing/2014/main" id="{B1945BC5-769A-69EC-F861-66009586EC92}"/>
              </a:ext>
            </a:extLst>
          </p:cNvPr>
          <p:cNvSpPr>
            <a:spLocks noGrp="1"/>
          </p:cNvSpPr>
          <p:nvPr>
            <p:ph idx="1"/>
          </p:nvPr>
        </p:nvSpPr>
        <p:spPr>
          <a:xfrm>
            <a:off x="838200" y="1299411"/>
            <a:ext cx="10515600" cy="5193463"/>
          </a:xfrm>
        </p:spPr>
        <p:txBody>
          <a:bodyPr>
            <a:normAutofit lnSpcReduction="10000"/>
          </a:bodyPr>
          <a:lstStyle/>
          <a:p>
            <a:pPr marL="0" indent="0">
              <a:buNone/>
            </a:pPr>
            <a:r>
              <a:rPr lang="es-ES"/>
              <a:t>Cuando se acaba la instalación presionamos NEXT</a:t>
            </a:r>
          </a:p>
          <a:p>
            <a:pPr marL="0" indent="0">
              <a:buNone/>
            </a:pPr>
            <a:r>
              <a:rPr lang="es-ES"/>
              <a:t>Otra vez NEXT</a:t>
            </a:r>
          </a:p>
          <a:p>
            <a:pPr marL="0" indent="0">
              <a:buNone/>
            </a:pPr>
            <a:r>
              <a:rPr lang="es-ES"/>
              <a:t>Otra vez NEXT</a:t>
            </a:r>
          </a:p>
          <a:p>
            <a:pPr marL="0" indent="0">
              <a:buNone/>
            </a:pPr>
            <a:endParaRPr lang="es-ES"/>
          </a:p>
          <a:p>
            <a:pPr marL="0" indent="0">
              <a:buNone/>
            </a:pPr>
            <a:r>
              <a:rPr lang="es-ES"/>
              <a:t>En Authenticaton Method lo dejamos como esta y presionamos NEXT</a:t>
            </a:r>
          </a:p>
          <a:p>
            <a:pPr marL="0" indent="0">
              <a:buNone/>
            </a:pPr>
            <a:endParaRPr lang="es-ES"/>
          </a:p>
          <a:p>
            <a:pPr marL="0" indent="0">
              <a:buNone/>
            </a:pPr>
            <a:r>
              <a:rPr lang="es-ES"/>
              <a:t>Sale la ventana Accouts and Roles</a:t>
            </a:r>
          </a:p>
          <a:p>
            <a:pPr marL="0" indent="0">
              <a:buNone/>
            </a:pPr>
            <a:r>
              <a:rPr lang="es-ES"/>
              <a:t>Hay que indicarle la contraseña que debemos memorizar para poder entrar en el MYSQL Workbench la próxima vez</a:t>
            </a:r>
          </a:p>
          <a:p>
            <a:pPr marL="0" indent="0">
              <a:buNone/>
            </a:pPr>
            <a:r>
              <a:rPr lang="es-ES"/>
              <a:t>MYSQL Root Password </a:t>
            </a:r>
          </a:p>
          <a:p>
            <a:pPr marL="0" indent="0">
              <a:buNone/>
            </a:pPr>
            <a:r>
              <a:rPr lang="es-ES"/>
              <a:t>Repeat Password</a:t>
            </a:r>
          </a:p>
        </p:txBody>
      </p:sp>
    </p:spTree>
    <p:extLst>
      <p:ext uri="{BB962C8B-B14F-4D97-AF65-F5344CB8AC3E}">
        <p14:creationId xmlns:p14="http://schemas.microsoft.com/office/powerpoint/2010/main" val="289918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8169F-8D81-50E3-C49E-931270378C77}"/>
              </a:ext>
            </a:extLst>
          </p:cNvPr>
          <p:cNvSpPr>
            <a:spLocks noGrp="1"/>
          </p:cNvSpPr>
          <p:nvPr>
            <p:ph type="title"/>
          </p:nvPr>
        </p:nvSpPr>
        <p:spPr>
          <a:xfrm>
            <a:off x="838200" y="365126"/>
            <a:ext cx="10515600" cy="525212"/>
          </a:xfrm>
        </p:spPr>
        <p:txBody>
          <a:bodyPr>
            <a:normAutofit fontScale="90000"/>
          </a:bodyPr>
          <a:lstStyle/>
          <a:p>
            <a:r>
              <a:rPr lang="es-ES"/>
              <a:t>INSTALACION DE MYSQL</a:t>
            </a:r>
          </a:p>
        </p:txBody>
      </p:sp>
      <p:sp>
        <p:nvSpPr>
          <p:cNvPr id="3" name="Marcador de contenido 2">
            <a:extLst>
              <a:ext uri="{FF2B5EF4-FFF2-40B4-BE49-F238E27FC236}">
                <a16:creationId xmlns:a16="http://schemas.microsoft.com/office/drawing/2014/main" id="{8DFEE66D-B9D5-F0FA-79C1-A09B2C72857E}"/>
              </a:ext>
            </a:extLst>
          </p:cNvPr>
          <p:cNvSpPr>
            <a:spLocks noGrp="1"/>
          </p:cNvSpPr>
          <p:nvPr>
            <p:ph idx="1"/>
          </p:nvPr>
        </p:nvSpPr>
        <p:spPr>
          <a:xfrm>
            <a:off x="838200" y="1155032"/>
            <a:ext cx="10515600" cy="5021931"/>
          </a:xfrm>
        </p:spPr>
        <p:txBody>
          <a:bodyPr/>
          <a:lstStyle/>
          <a:p>
            <a:pPr marL="0" indent="0">
              <a:buNone/>
            </a:pPr>
            <a:r>
              <a:rPr lang="es-ES"/>
              <a:t>Despues de meter la contraseña presionamos NEXT</a:t>
            </a:r>
          </a:p>
          <a:p>
            <a:pPr marL="0" indent="0">
              <a:buNone/>
            </a:pPr>
            <a:endParaRPr lang="es-ES"/>
          </a:p>
          <a:p>
            <a:pPr marL="0" indent="0">
              <a:buNone/>
            </a:pPr>
            <a:r>
              <a:rPr lang="es-ES"/>
              <a:t>Aparece la ventana Windows Service</a:t>
            </a:r>
          </a:p>
          <a:p>
            <a:pPr marL="0" indent="0">
              <a:buNone/>
            </a:pPr>
            <a:r>
              <a:rPr lang="es-ES"/>
              <a:t>No tocamos nada y presionamos NEXT</a:t>
            </a:r>
          </a:p>
          <a:p>
            <a:pPr marL="0" indent="0">
              <a:buNone/>
            </a:pPr>
            <a:endParaRPr lang="es-ES"/>
          </a:p>
          <a:p>
            <a:pPr marL="0" indent="0">
              <a:buNone/>
            </a:pPr>
            <a:r>
              <a:rPr lang="es-ES"/>
              <a:t>Aparece la ventana Apply Configuration </a:t>
            </a:r>
          </a:p>
          <a:p>
            <a:pPr marL="0" indent="0">
              <a:buNone/>
            </a:pPr>
            <a:r>
              <a:rPr lang="es-ES"/>
              <a:t>No tocamos nada y presionamos Execute</a:t>
            </a:r>
          </a:p>
          <a:p>
            <a:pPr marL="0" indent="0">
              <a:buNone/>
            </a:pPr>
            <a:r>
              <a:rPr lang="es-ES"/>
              <a:t>Presionamos FINISH</a:t>
            </a:r>
          </a:p>
          <a:p>
            <a:pPr marL="0" indent="0">
              <a:buNone/>
            </a:pPr>
            <a:r>
              <a:rPr lang="es-ES"/>
              <a:t>Presionamos NEXT</a:t>
            </a:r>
          </a:p>
        </p:txBody>
      </p:sp>
    </p:spTree>
    <p:extLst>
      <p:ext uri="{BB962C8B-B14F-4D97-AF65-F5344CB8AC3E}">
        <p14:creationId xmlns:p14="http://schemas.microsoft.com/office/powerpoint/2010/main" val="51271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827B6-8F91-E5AC-CED2-813945BA3F0B}"/>
              </a:ext>
            </a:extLst>
          </p:cNvPr>
          <p:cNvSpPr>
            <a:spLocks noGrp="1"/>
          </p:cNvSpPr>
          <p:nvPr>
            <p:ph type="title"/>
          </p:nvPr>
        </p:nvSpPr>
        <p:spPr>
          <a:xfrm>
            <a:off x="838200" y="365126"/>
            <a:ext cx="10515600" cy="693654"/>
          </a:xfrm>
        </p:spPr>
        <p:txBody>
          <a:bodyPr>
            <a:normAutofit fontScale="90000"/>
          </a:bodyPr>
          <a:lstStyle/>
          <a:p>
            <a:r>
              <a:rPr lang="es-ES"/>
              <a:t>INSTALACION DE MYSQL</a:t>
            </a:r>
          </a:p>
        </p:txBody>
      </p:sp>
      <p:sp>
        <p:nvSpPr>
          <p:cNvPr id="3" name="Marcador de contenido 2">
            <a:extLst>
              <a:ext uri="{FF2B5EF4-FFF2-40B4-BE49-F238E27FC236}">
                <a16:creationId xmlns:a16="http://schemas.microsoft.com/office/drawing/2014/main" id="{8A39EEC1-5CA0-DCCE-DA27-3608E5A5DA23}"/>
              </a:ext>
            </a:extLst>
          </p:cNvPr>
          <p:cNvSpPr>
            <a:spLocks noGrp="1"/>
          </p:cNvSpPr>
          <p:nvPr>
            <p:ph idx="1"/>
          </p:nvPr>
        </p:nvSpPr>
        <p:spPr>
          <a:xfrm>
            <a:off x="838200" y="1058780"/>
            <a:ext cx="10515600" cy="5118183"/>
          </a:xfrm>
        </p:spPr>
        <p:txBody>
          <a:bodyPr/>
          <a:lstStyle/>
          <a:p>
            <a:pPr marL="0" indent="0">
              <a:buNone/>
            </a:pPr>
            <a:r>
              <a:rPr lang="es-ES"/>
              <a:t>Sae abre la ventana Installation Complete</a:t>
            </a:r>
          </a:p>
          <a:p>
            <a:pPr marL="0" indent="0">
              <a:buNone/>
            </a:pPr>
            <a:r>
              <a:rPr lang="es-ES"/>
              <a:t>Dejamos en blanco el cuadrado a la izquierda de</a:t>
            </a:r>
          </a:p>
          <a:p>
            <a:pPr marL="0" indent="0">
              <a:buNone/>
            </a:pPr>
            <a:r>
              <a:rPr lang="es-ES"/>
              <a:t>Start Mysql Shell after setup</a:t>
            </a:r>
          </a:p>
          <a:p>
            <a:pPr marL="0" indent="0">
              <a:buNone/>
            </a:pPr>
            <a:r>
              <a:rPr lang="es-ES"/>
              <a:t>Solo dejamos seleccionada la opción Start Mysql Workbench after setup</a:t>
            </a:r>
          </a:p>
          <a:p>
            <a:pPr marL="0" indent="0">
              <a:buNone/>
            </a:pPr>
            <a:endParaRPr lang="es-ES"/>
          </a:p>
          <a:p>
            <a:pPr marL="0" indent="0">
              <a:buNone/>
            </a:pPr>
            <a:r>
              <a:rPr lang="es-ES"/>
              <a:t>Presionamos FINISH</a:t>
            </a:r>
          </a:p>
          <a:p>
            <a:pPr marL="0" indent="0">
              <a:buNone/>
            </a:pPr>
            <a:endParaRPr lang="es-ES"/>
          </a:p>
          <a:p>
            <a:pPr marL="0" indent="0">
              <a:buNone/>
            </a:pPr>
            <a:r>
              <a:rPr lang="es-ES"/>
              <a:t>Se debe abrir ventana grande que dice</a:t>
            </a:r>
          </a:p>
          <a:p>
            <a:pPr marL="0" indent="0">
              <a:buNone/>
            </a:pPr>
            <a:r>
              <a:rPr lang="es-ES"/>
              <a:t>Welcome to Mysql Workbench</a:t>
            </a:r>
          </a:p>
        </p:txBody>
      </p:sp>
    </p:spTree>
    <p:extLst>
      <p:ext uri="{BB962C8B-B14F-4D97-AF65-F5344CB8AC3E}">
        <p14:creationId xmlns:p14="http://schemas.microsoft.com/office/powerpoint/2010/main" val="17722459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5464</Words>
  <Application>Microsoft Office PowerPoint</Application>
  <PresentationFormat>Panorámica</PresentationFormat>
  <Paragraphs>610</Paragraphs>
  <Slides>60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60</vt:i4>
      </vt:variant>
    </vt:vector>
  </HeadingPairs>
  <TitlesOfParts>
    <vt:vector size="67" baseType="lpstr">
      <vt:lpstr>Arial</vt:lpstr>
      <vt:lpstr>Calibri</vt:lpstr>
      <vt:lpstr>Calibri Light</vt:lpstr>
      <vt:lpstr>Georgia</vt:lpstr>
      <vt:lpstr>Rubik</vt:lpstr>
      <vt:lpstr>Times New Roman</vt:lpstr>
      <vt:lpstr>Tema de Office</vt:lpstr>
      <vt:lpstr>SQL</vt:lpstr>
      <vt:lpstr>INDICE</vt:lpstr>
      <vt:lpstr>¿Qué es SQL?</vt:lpstr>
      <vt:lpstr>INSTALACION DE MYSQL</vt:lpstr>
      <vt:lpstr>INSTALACION DE MYSQL</vt:lpstr>
      <vt:lpstr>INSTALACION DE MYSQL</vt:lpstr>
      <vt:lpstr>INSTALACION DE MYSQL</vt:lpstr>
      <vt:lpstr>INSTALACION DE MYSQL</vt:lpstr>
      <vt:lpstr>INSTALACION DE MYSQL</vt:lpstr>
      <vt:lpstr>INSTALACION DE MYSQL</vt:lpstr>
      <vt:lpstr>INSTRUCCIONES DE SQL</vt:lpstr>
      <vt:lpstr>CREAR UNA BASE DE DATOS</vt:lpstr>
      <vt:lpstr>CREAR UNA TABLA</vt:lpstr>
      <vt:lpstr>TIPOS DE DATOS PARA CREAR UNA TABLA</vt:lpstr>
      <vt:lpstr>TIPOS DE DATOS PARA CREAR UNA TABLA</vt:lpstr>
      <vt:lpstr>CLAVES PRIMARIAS</vt:lpstr>
      <vt:lpstr>CLAVES PRIMARIAS</vt:lpstr>
      <vt:lpstr>BORRAR UNA TABLA</vt:lpstr>
      <vt:lpstr>MODIFICAR ESTRUCTURA DE UNA TABLA</vt:lpstr>
      <vt:lpstr>MODIFICAR ESTRUCTURA DE UNA TABLA</vt:lpstr>
      <vt:lpstr>INSERCION DE FILAS</vt:lpstr>
      <vt:lpstr>REEMPLAZAR FILAS</vt:lpstr>
      <vt:lpstr>ACTUALIZAR FILAS</vt:lpstr>
      <vt:lpstr>ELIMINAR FILAS</vt:lpstr>
      <vt:lpstr>VACIAR UNA TABLA</vt:lpstr>
      <vt:lpstr>CONSULTAR UNA TABLA</vt:lpstr>
      <vt:lpstr>CONSULTAR UNA TABLA</vt:lpstr>
      <vt:lpstr>CONSULTAR UNA TABLA</vt:lpstr>
      <vt:lpstr>CONSULTAR UNA TABLA </vt:lpstr>
      <vt:lpstr>AGRUPAR FILAS</vt:lpstr>
      <vt:lpstr>AGRUPAR FILAS</vt:lpstr>
      <vt:lpstr>OPERADORES DE COMPARACION</vt:lpstr>
      <vt:lpstr>OPERADORES ARITMETICOS</vt:lpstr>
      <vt:lpstr>OTROS OPERADORES</vt:lpstr>
      <vt:lpstr>CONSULTAS MULTITABLA</vt:lpstr>
      <vt:lpstr>Presentación de PowerPoint</vt:lpstr>
      <vt:lpstr> CONSULTAS MULTITABLAS En matemáticas un producto cartesiano sobre 2 conjuntos es el conjunto resultante de las combinación de todos los elementos del primer conjunto emparejados con cada uno de los elementos del segundo conjunto  Producto cartesiano de AxB A=(3, 4) B=(5,6,7) AXB=(3,5), (3, 6), (3, 7), (4, 5), (4, 6), (4, 7) </vt:lpstr>
      <vt:lpstr>CONSULTAS MULTITABLAS</vt:lpstr>
      <vt:lpstr>Presentación de PowerPoint</vt:lpstr>
      <vt:lpstr>Presentación de PowerPoint</vt:lpstr>
      <vt:lpstr>Presentación de PowerPoint</vt:lpstr>
      <vt:lpstr>Presentación de PowerPoint</vt:lpstr>
      <vt:lpstr>CONSULTAS MULTITABLAS</vt:lpstr>
      <vt:lpstr>Presentación de PowerPoint</vt:lpstr>
      <vt:lpstr>Presentación de PowerPoint</vt:lpstr>
      <vt:lpstr>Presentación de PowerPoint</vt:lpstr>
      <vt:lpstr>Presentación de PowerPoint</vt:lpstr>
      <vt:lpstr>Presentación de PowerPoint</vt:lpstr>
      <vt:lpstr>SUBCONSULTAS</vt:lpstr>
      <vt:lpstr>SUBCONSULTAS</vt:lpstr>
      <vt:lpstr>Presentación de PowerPoint</vt:lpstr>
      <vt:lpstr>Presentación de PowerPoint</vt:lpstr>
      <vt:lpstr>Más subconsultas</vt:lpstr>
      <vt:lpstr>Funciones de grupo</vt:lpstr>
      <vt:lpstr>DIAGRAMAS</vt:lpstr>
      <vt:lpstr>DIAGRAMAS</vt:lpstr>
      <vt:lpstr>DIAGRAMAS</vt:lpstr>
      <vt:lpstr>DIAGRAMAS</vt:lpstr>
      <vt:lpstr>IMPORTAR BASE DE DATOS DE www.kaggle.com</vt:lpstr>
      <vt:lpstr>IMPORTAR BASE DE DATOS DE www.kaggle.com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Charlie p</dc:creator>
  <cp:lastModifiedBy>Charlie p</cp:lastModifiedBy>
  <cp:revision>44</cp:revision>
  <dcterms:created xsi:type="dcterms:W3CDTF">2023-08-12T11:31:27Z</dcterms:created>
  <dcterms:modified xsi:type="dcterms:W3CDTF">2023-10-06T16:00:57Z</dcterms:modified>
</cp:coreProperties>
</file>