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75" r:id="rId9"/>
    <p:sldId id="261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68" r:id="rId18"/>
    <p:sldId id="272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8EDED-81D6-4E68-88DA-49374620D519}">
          <p14:sldIdLst/>
        </p14:section>
        <p14:section name="Introduction" id="{7B72522D-947B-47B6-8AC0-E37CBDF18258}">
          <p14:sldIdLst>
            <p14:sldId id="256"/>
            <p14:sldId id="257"/>
          </p14:sldIdLst>
        </p14:section>
        <p14:section name="Analysis/Visualization" id="{D9C02EFB-B5D6-4147-9019-111EE3A60039}">
          <p14:sldIdLst>
            <p14:sldId id="258"/>
            <p14:sldId id="273"/>
            <p14:sldId id="259"/>
            <p14:sldId id="274"/>
            <p14:sldId id="260"/>
            <p14:sldId id="275"/>
            <p14:sldId id="261"/>
            <p14:sldId id="262"/>
          </p14:sldIdLst>
        </p14:section>
        <p14:section name="Untitled Section" id="{9C9082C8-E028-4935-BEF6-83C3C1AC1061}">
          <p14:sldIdLst>
            <p14:sldId id="263"/>
            <p14:sldId id="271"/>
            <p14:sldId id="264"/>
            <p14:sldId id="265"/>
            <p14:sldId id="266"/>
            <p14:sldId id="267"/>
            <p14:sldId id="268"/>
            <p14:sldId id="272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BFD8-8EC2-48EE-A16E-E2414A42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9AE3-BFFC-462C-9FDC-D9F3221E8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CCD0-D6DB-404E-AFF4-8E9161D8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E405-3FB7-456F-8F07-CD6CD957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B4FD-3A20-4F15-AE55-E734A3D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C77A-6496-4D41-831C-36F5DE8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C8692-B672-4BBC-A093-8393D037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518B-B877-4ACC-B5EE-27920C42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9E35-D778-4E02-A03B-2692B2C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354-8A2D-4CA5-9783-8A80E2C8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292C4-6D42-4A2D-B701-C1EEF409C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98998-8877-4E39-9939-8418B074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89E4-8E3E-4EE4-9535-B1CC92B3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5787-D4DA-481A-B79A-F5C8D49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C9E8-D4F2-4619-89F6-2195A15E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752D-891E-4154-BC4F-3FB611F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B0C9-5546-4CAA-AB17-4BCAF0D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288C-058F-4C0D-9A52-9DAFF1DE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C78A-CB06-4B1F-B5B0-BC17600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1EA4-C272-49B9-A4CB-02D09E5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223-721D-4C44-B539-F9D67486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1AA8-CB28-49A9-8C18-C4C7FA36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4AAD-051C-4FC1-B92C-FA35CC78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1235-6724-4834-9335-79F969F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2423-FCE5-4EC9-8971-8374A31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094A-EC37-47D5-8404-23F63B88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68D1-1C77-4CD1-95C8-C0D8C190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308A-6595-4AE3-9149-900C695C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2C4A-664A-4D96-BC94-50D6239D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6CF4-D9D1-4AEA-A99A-378FED83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2A17-EE89-43DA-A65B-EE37974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830E-15B7-4A29-81EC-2B238D5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05AD-BB4E-4642-B6AD-6825B352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D257A-3344-4856-A5F2-AF43CD78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8A5A-7516-4754-A76D-222ACE8A7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36FE-756E-4A03-908A-0EFE150A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D9DF-5F67-41D0-8594-0C84C497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EF497-05C6-4196-B4AF-2F96AD7A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1F857-3CA6-433B-BA74-666A14C4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4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6E64-C50B-4C4B-9847-F8F3F4CC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ADD17-B1A6-4D18-B568-8BF3EE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E89A-4989-46E7-80BB-FBCD332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9173-FE2A-4044-9C33-E867C60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4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9D47A-741F-4F56-AD7F-94D40E01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C8492-53AF-4D36-A9EA-E551E026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42C4-DE9A-4CDE-92D8-4A237DE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701A-BF6A-4444-9912-FE4C6572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30E-C084-44B2-856F-A70DBF92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6E3-0F94-4D8A-8D28-F63666E4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6822-37EE-4625-AFC4-8A3DB42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9817-05AD-45C5-8F7A-7E18DC6F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E878-2346-4F0E-B9FD-EEDEACDE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4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E08-C578-4E9E-BC4E-C1333A28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3FC96-DEC0-44C9-82CC-4E7FCFD89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403D-E375-4793-BA26-069A23E24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6C90-0F53-4EBE-99C1-6420BA2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CD72-74A7-478F-8824-B848C381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062E9-D77E-429F-83FD-4B29DE26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9F3AB-F3D9-406E-8EBC-25E579C4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AAB8-1D3A-4ED1-9DC8-FCC0AE54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9325-CB77-4365-81AE-D924E769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53A9-2002-4F9B-AEBF-6CC9F019B796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7BB6-7677-4AE1-9185-2258034FB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DD8F-63D9-4AA9-93E8-748FA36E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2E20-4E1D-438D-8C2B-21FCC817D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B07-2F1E-4966-851F-8768806BA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EDA 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888C-F664-4664-8E7D-F328B05D8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0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04076-83EE-4B63-BCC4-8B4F3DF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FC85F4-5B3B-4A76-A2EC-C7B7F520C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861" y="987425"/>
            <a:ext cx="456285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311AEF-FFB4-4F46-8DD5-E438FF4F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2007 to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 and fully paid customers have grown from </a:t>
            </a:r>
            <a:r>
              <a:rPr lang="en-US" dirty="0" err="1"/>
              <a:t>january</a:t>
            </a:r>
            <a:r>
              <a:rPr lang="en-US" dirty="0"/>
              <a:t> to </a:t>
            </a:r>
            <a:r>
              <a:rPr lang="en-US" dirty="0" err="1"/>
              <a:t>december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95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9656D0-444F-4D51-889F-48AC768D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869"/>
              </p:ext>
            </p:extLst>
          </p:nvPr>
        </p:nvGraphicFramePr>
        <p:xfrm>
          <a:off x="5550010" y="1105231"/>
          <a:ext cx="5216055" cy="4733806"/>
        </p:xfrm>
        <a:graphic>
          <a:graphicData uri="http://schemas.openxmlformats.org/drawingml/2006/table">
            <a:tbl>
              <a:tblPr/>
              <a:tblGrid>
                <a:gridCol w="1738685">
                  <a:extLst>
                    <a:ext uri="{9D8B030D-6E8A-4147-A177-3AD203B41FA5}">
                      <a16:colId xmlns:a16="http://schemas.microsoft.com/office/drawing/2014/main" val="1337419934"/>
                    </a:ext>
                  </a:extLst>
                </a:gridCol>
                <a:gridCol w="1738685">
                  <a:extLst>
                    <a:ext uri="{9D8B030D-6E8A-4147-A177-3AD203B41FA5}">
                      <a16:colId xmlns:a16="http://schemas.microsoft.com/office/drawing/2014/main" val="3860594308"/>
                    </a:ext>
                  </a:extLst>
                </a:gridCol>
                <a:gridCol w="1738685">
                  <a:extLst>
                    <a:ext uri="{9D8B030D-6E8A-4147-A177-3AD203B41FA5}">
                      <a16:colId xmlns:a16="http://schemas.microsoft.com/office/drawing/2014/main" val="4042452611"/>
                    </a:ext>
                  </a:extLst>
                </a:gridCol>
              </a:tblGrid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loan_status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1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726023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emp_title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00" b="1"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00" b="1"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0892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AT&amp;T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79.000000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11638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Bank of America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0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89650"/>
                  </a:ext>
                </a:extLst>
              </a:tr>
              <a:tr h="3484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Department of Defense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9E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389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IBM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9928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Kaiser Permanente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20081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Lockheed Martin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95.000000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840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5.000000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192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Self Employed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0869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State of California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9E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1730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U.S.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4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A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08559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UPS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77.000000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23.000000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9062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87.000000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A64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13.000000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D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32094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Air Force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3874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 Army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AA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9329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USAF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96.000000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7307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USPS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BC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B7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78470"/>
                  </a:ext>
                </a:extLst>
              </a:tr>
              <a:tr h="34842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United States Air Force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A2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49147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Verizon Wireless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499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10.000000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82785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Walgreens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91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8337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Walmart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69.000000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F1F1F1"/>
                          </a:solidFill>
                          <a:effectLst/>
                        </a:rPr>
                        <a:t>31.000000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7486"/>
                  </a:ext>
                </a:extLst>
              </a:tr>
              <a:tr h="1985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Wells Fargo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92.000000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91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8.000000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0064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BD2A8D4-08AF-43FA-9DEB-F95C7B1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DCB368-5972-4BEC-B6BF-6AE6686D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0A29BD-4610-4EDF-AB4B-E38F6179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title such as Lockheed martin, USAF ,Wells Fargo, </a:t>
            </a:r>
            <a:r>
              <a:rPr lang="en-US" dirty="0" err="1"/>
              <a:t>Walgreenshave</a:t>
            </a:r>
            <a:r>
              <a:rPr lang="en-US" dirty="0"/>
              <a:t> perform better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Walmart is the worst performer.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9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95AB0-A6E6-46CE-BFDF-652AFD50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6A8D3-EBA8-463C-90B1-237105E6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D0F65-CA31-459F-8D9A-0D54A652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such as </a:t>
            </a:r>
            <a:r>
              <a:rPr lang="en-US" dirty="0" err="1"/>
              <a:t>california,newyork</a:t>
            </a:r>
            <a:r>
              <a:rPr lang="en-US" dirty="0"/>
              <a:t> ,</a:t>
            </a:r>
            <a:r>
              <a:rPr lang="en-US" dirty="0" err="1"/>
              <a:t>texas</a:t>
            </a:r>
            <a:r>
              <a:rPr lang="en-US" dirty="0"/>
              <a:t> and </a:t>
            </a:r>
            <a:r>
              <a:rPr lang="en-US" dirty="0" err="1"/>
              <a:t>florida</a:t>
            </a:r>
            <a:r>
              <a:rPr lang="en-US" dirty="0"/>
              <a:t> have state where company are experiencing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number of </a:t>
            </a:r>
            <a:r>
              <a:rPr lang="en-US" dirty="0" err="1"/>
              <a:t>fullypaid</a:t>
            </a:r>
            <a:r>
              <a:rPr lang="en-US" dirty="0"/>
              <a:t> as well defaulters.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1A24E-042D-43DC-A377-CB3C7A738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30509"/>
              </p:ext>
            </p:extLst>
          </p:nvPr>
        </p:nvGraphicFramePr>
        <p:xfrm>
          <a:off x="6096000" y="365124"/>
          <a:ext cx="4304145" cy="6146772"/>
        </p:xfrm>
        <a:graphic>
          <a:graphicData uri="http://schemas.openxmlformats.org/drawingml/2006/table">
            <a:tbl>
              <a:tblPr/>
              <a:tblGrid>
                <a:gridCol w="1434715">
                  <a:extLst>
                    <a:ext uri="{9D8B030D-6E8A-4147-A177-3AD203B41FA5}">
                      <a16:colId xmlns:a16="http://schemas.microsoft.com/office/drawing/2014/main" val="2898636880"/>
                    </a:ext>
                  </a:extLst>
                </a:gridCol>
                <a:gridCol w="1434715">
                  <a:extLst>
                    <a:ext uri="{9D8B030D-6E8A-4147-A177-3AD203B41FA5}">
                      <a16:colId xmlns:a16="http://schemas.microsoft.com/office/drawing/2014/main" val="1722452040"/>
                    </a:ext>
                  </a:extLst>
                </a:gridCol>
                <a:gridCol w="1434715">
                  <a:extLst>
                    <a:ext uri="{9D8B030D-6E8A-4147-A177-3AD203B41FA5}">
                      <a16:colId xmlns:a16="http://schemas.microsoft.com/office/drawing/2014/main" val="1689296952"/>
                    </a:ext>
                  </a:extLst>
                </a:gridCol>
              </a:tblGrid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loan_status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1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81260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addr_state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400" b="1">
                        <a:effectLst/>
                      </a:endParaRP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400" b="1">
                        <a:effectLst/>
                      </a:endParaRP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032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AK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5528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162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AR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18021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AZ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1.880000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0273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F1F1F1"/>
                          </a:solidFill>
                          <a:effectLst/>
                        </a:rPr>
                        <a:t>15.100000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F1F1F1"/>
                          </a:solidFill>
                          <a:effectLst/>
                        </a:rPr>
                        <a:t>2.920000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260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CO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1.730000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5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9005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CT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1.640000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040414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DC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68294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DE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1559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FL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5.900000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3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1.310000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7694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GA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2.970000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1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9641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HI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74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669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854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IL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3.320000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5909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IN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4349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KS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3014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KY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0.690000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5375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LA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1005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2.950000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63389"/>
                  </a:ext>
                </a:extLst>
              </a:tr>
              <a:tr h="7800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2.230000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5813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7748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1.560000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79397"/>
                  </a:ext>
                </a:extLst>
              </a:tr>
              <a:tr h="154021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1.360000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959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MO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1.440000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5028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MS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dirty="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1102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MT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6957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1.650000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7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4912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NE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0157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NH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23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NJ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3.920000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2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0.720000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6395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NM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9885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NV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382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NY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8.300000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1.280000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88389"/>
                  </a:ext>
                </a:extLst>
              </a:tr>
              <a:tr h="7800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OH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2.650000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7075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 dirty="0">
                          <a:effectLst/>
                        </a:rPr>
                        <a:t>OK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0.640000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380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OR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7823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PA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3.340000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B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83473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RI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9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4263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SC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1083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SD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930685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TN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0.040000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8068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TX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6.070000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0.820000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78136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UT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0.550000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3598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VA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3.090000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0.460000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6788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VT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0.020000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9789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WA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1.790000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4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0.330000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1329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WI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0.160000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597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WV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0.390000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0.050000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97297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1">
                          <a:effectLst/>
                        </a:rPr>
                        <a:t>WY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solidFill>
                            <a:srgbClr val="000000"/>
                          </a:solidFill>
                          <a:effectLst/>
                        </a:rPr>
                        <a:t>0.200000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dirty="0">
                          <a:solidFill>
                            <a:srgbClr val="000000"/>
                          </a:solidFill>
                          <a:effectLst/>
                        </a:rPr>
                        <a:t>0.010000</a:t>
                      </a:r>
                    </a:p>
                  </a:txBody>
                  <a:tcPr marL="20920" marR="20920" marT="10460" marB="10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1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2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1CEFA-737D-478B-9817-EBF88A8B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FEC17-2741-49E7-A815-4B1DDF35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AEEE-48A1-41BD-AD3E-F56B28A9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 have stayed almost constant for </a:t>
            </a:r>
            <a:r>
              <a:rPr lang="en-US" dirty="0" err="1"/>
              <a:t>differnt</a:t>
            </a:r>
            <a:r>
              <a:rPr lang="en-US" dirty="0"/>
              <a:t> level of work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has been higher for employment </a:t>
            </a:r>
            <a:r>
              <a:rPr lang="en-US" dirty="0" err="1"/>
              <a:t>lenght</a:t>
            </a:r>
            <a:r>
              <a:rPr lang="en-US" dirty="0"/>
              <a:t> of 10 years.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645635-D9DD-4F2B-8C56-C4332AD4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16" y="1027906"/>
            <a:ext cx="5464797" cy="534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8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B3D220-41C6-44E7-97F4-5BDD3E5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5E0C-F0DE-4CF0-ACDA-56F8A167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8A2C1-A566-43C1-AA32-B173C847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outliers in DTI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higher outliers in Annual income and loan amount.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9F8599-398B-47EA-8BE0-36B00AE5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68" y="-143123"/>
            <a:ext cx="570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EF0F0-8763-47A9-B9A7-290FC9F2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77EA-CAB7-4853-A9F1-96E626C9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C345D-D3A5-4637-B8E7-203E0F19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 between loan amount, amount funded by investor, amount funded by LC and installment.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form a segment with very high correlation.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4FC9B84-968B-4BD2-8A6C-FBD0C475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36" y="771276"/>
            <a:ext cx="6475413" cy="57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0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E3C29-1DBE-4541-B284-D7DCE950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CD7E2-957A-4671-A23F-3919BBEC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3DD5F-D2D3-48FB-9553-216676CD26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5E5FB-ED2B-41B7-A58E-99EB2A791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9F16B-A12F-4ACF-B0BE-D9BCE72E75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0E43FBD-5674-44D6-8A55-EDB2A669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690688"/>
            <a:ext cx="4408971" cy="49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50CB42-5373-4B4C-8EDE-2E7DA80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32" y="1690687"/>
            <a:ext cx="5349502" cy="49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4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16A-72B7-4A26-97AF-60B2AF66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6C1C-EE74-46EB-A243-6ED120E0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DTI has normal distribution</a:t>
            </a:r>
          </a:p>
          <a:p>
            <a:r>
              <a:rPr lang="en-US" dirty="0"/>
              <a:t>Installment, Annual income, amount funded by </a:t>
            </a:r>
            <a:r>
              <a:rPr lang="en-US" dirty="0" err="1"/>
              <a:t>LC,Loan</a:t>
            </a:r>
            <a:r>
              <a:rPr lang="en-US" dirty="0"/>
              <a:t> amount, amount funded by investor and interest rate are positively skewed.</a:t>
            </a:r>
          </a:p>
          <a:p>
            <a:r>
              <a:rPr lang="en-GB" dirty="0"/>
              <a:t>Skewed variables have now normal distribution after log1 transformation as we managed the outliers </a:t>
            </a:r>
            <a:r>
              <a:rPr lang="en-GB" dirty="0" err="1"/>
              <a:t>efficiantly</a:t>
            </a:r>
            <a:r>
              <a:rPr lang="en-GB" dirty="0"/>
              <a:t> without dropping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58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0F1D-C3F9-4709-A65B-B660FF7A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0993D6-1523-4FD3-BD6A-50604C7B77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141720-DCF0-480C-BE3E-50A53E61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56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8069-4373-49E0-BF51-1B5D63A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Recommnedation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5CF7-12B9-4F52-BCC2-114CFCE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2029-C811-4939-8FEE-C7AD8305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EDA study is to understand the driving factors (or driver variables)behind loan default, i.e. the variables which are strong indicators of default.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25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998-027C-48AC-893E-9DF8ABCC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10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2A0F-B4A6-43D9-A66B-956C17B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28" y="365126"/>
            <a:ext cx="9970272" cy="883230"/>
          </a:xfrm>
        </p:spPr>
        <p:txBody>
          <a:bodyPr>
            <a:normAutofit/>
          </a:bodyPr>
          <a:lstStyle/>
          <a:p>
            <a:r>
              <a:rPr lang="en-US" sz="2400" dirty="0"/>
              <a:t>Distribution of listed variables w.r.t their count</a:t>
            </a: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DF8E3-BFD7-46F7-9A06-2C430C7C0F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5" y="1455090"/>
            <a:ext cx="10447349" cy="49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FF53-2213-45E0-AD1A-172358F8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7AD2-8887-483D-AC1A-5300E22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Loan status plot clearly highlights 6.5 to 1  of Fully paid to defaulters' ratio.</a:t>
            </a:r>
          </a:p>
          <a:p>
            <a:r>
              <a:rPr lang="en-US" dirty="0"/>
              <a:t>Company has been making one loss to every 6.5 non defaulting account</a:t>
            </a:r>
          </a:p>
          <a:p>
            <a:r>
              <a:rPr lang="en-US" dirty="0"/>
              <a:t>home ownership plot shows that majority of the borrowers are Rented/mortgage</a:t>
            </a:r>
          </a:p>
          <a:p>
            <a:r>
              <a:rPr lang="en-US" dirty="0"/>
              <a:t>verification status plot shows that company has been accepting non verified customers compared to verified and source verified.</a:t>
            </a:r>
          </a:p>
          <a:p>
            <a:r>
              <a:rPr lang="en-US" dirty="0"/>
              <a:t>Purpose plot shows that majority of the loan are borrowed for debt consolidation.</a:t>
            </a:r>
          </a:p>
          <a:p>
            <a:r>
              <a:rPr lang="en-US" dirty="0"/>
              <a:t>Grade A and B loan are distributed  proportionately more than other grades.</a:t>
            </a:r>
          </a:p>
          <a:p>
            <a:r>
              <a:rPr lang="en-US" dirty="0"/>
              <a:t>sub grades' A4, A5,B3,B5,C2 are distributed </a:t>
            </a:r>
            <a:r>
              <a:rPr lang="en-US" dirty="0" err="1"/>
              <a:t>proportionatley</a:t>
            </a:r>
            <a:r>
              <a:rPr lang="en-US" dirty="0"/>
              <a:t> higher than other sub grades.</a:t>
            </a:r>
          </a:p>
          <a:p>
            <a:r>
              <a:rPr lang="en-US" dirty="0"/>
              <a:t>Demand of 36 months loan has been almost 3 times the demand of 60 month loan.</a:t>
            </a:r>
          </a:p>
          <a:p>
            <a:r>
              <a:rPr lang="en-US" dirty="0" err="1"/>
              <a:t>Compnay</a:t>
            </a:r>
            <a:r>
              <a:rPr lang="en-US" dirty="0"/>
              <a:t> has been funding more loan to 10+ years of employment </a:t>
            </a:r>
            <a:r>
              <a:rPr lang="en-US" dirty="0" err="1"/>
              <a:t>lenght</a:t>
            </a:r>
            <a:r>
              <a:rPr lang="en-US" dirty="0"/>
              <a:t> than other years. Company has relatively lesser customer with employment </a:t>
            </a:r>
            <a:r>
              <a:rPr lang="en-US" dirty="0" err="1"/>
              <a:t>lenght</a:t>
            </a:r>
            <a:r>
              <a:rPr lang="en-US" dirty="0"/>
              <a:t> of 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823-45DD-4254-9130-F7B87B95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88F95-C6FB-4E8E-A3F4-CF562C4F9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825625"/>
            <a:ext cx="710846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0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B5CF-4443-4686-9D6C-55B30F3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6889-FF5C-4B67-AFE0-209D0147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</a:t>
            </a:r>
            <a:r>
              <a:rPr lang="en-US" dirty="0" err="1"/>
              <a:t>paid:defaulters</a:t>
            </a:r>
            <a:r>
              <a:rPr lang="en-US" dirty="0"/>
              <a:t> are much better in 36 month term than 60 months.</a:t>
            </a:r>
          </a:p>
          <a:p>
            <a:r>
              <a:rPr lang="en-US" dirty="0"/>
              <a:t>proportion of fully </a:t>
            </a:r>
            <a:r>
              <a:rPr lang="en-US" dirty="0" err="1"/>
              <a:t>paid:defaulters</a:t>
            </a:r>
            <a:r>
              <a:rPr lang="en-US" dirty="0"/>
              <a:t> are much better in grade A,B and C than grade E,F,G.</a:t>
            </a:r>
          </a:p>
          <a:p>
            <a:r>
              <a:rPr lang="en-US" dirty="0"/>
              <a:t>Grade G is the worst performer.</a:t>
            </a:r>
          </a:p>
          <a:p>
            <a:r>
              <a:rPr lang="en-US" dirty="0"/>
              <a:t>Subgrade A4,A5,b3,B4,B5 are best performers whereas G5,G3,F5 are worst performers.</a:t>
            </a:r>
          </a:p>
          <a:p>
            <a:r>
              <a:rPr lang="en-US" dirty="0"/>
              <a:t>Default risk across the home ownership level is 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86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871-5F7E-47F5-9A23-673803B1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54B63E-AD16-430A-A93D-07F2805FB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59" y="1825625"/>
            <a:ext cx="52858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D334-16B2-4644-BCF8-89C99582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7A73-B880-4F7C-88BC-360FEC5C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fully paid to defaulters are considerably similar at all level of employment length.</a:t>
            </a:r>
          </a:p>
          <a:p>
            <a:r>
              <a:rPr lang="en-US" dirty="0"/>
              <a:t>proportion of fully paid to defaulters are much better in verification status of non verified better than verified and source verified.</a:t>
            </a:r>
          </a:p>
          <a:p>
            <a:r>
              <a:rPr lang="en-US" dirty="0"/>
              <a:t>default risk is considerably negligible where the purpose have been Moving, Vacation, and educational.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9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9A1-B4CD-4E2C-B223-FB94460C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Status By Continuous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331CB7-AF35-4CF3-89FD-AC30DE3F3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94" y="1825625"/>
            <a:ext cx="39694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1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EDA LENDING CLUB</vt:lpstr>
      <vt:lpstr>Business Objective</vt:lpstr>
      <vt:lpstr>Distribution of listed variables w.r.t their count</vt:lpstr>
      <vt:lpstr>Plot Summary</vt:lpstr>
      <vt:lpstr>PowerPoint Presentation</vt:lpstr>
      <vt:lpstr>Plot Finding</vt:lpstr>
      <vt:lpstr>PowerPoint Presentation</vt:lpstr>
      <vt:lpstr>Plot finding</vt:lpstr>
      <vt:lpstr>Loan Status By Continuous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findings</vt:lpstr>
      <vt:lpstr>Findings</vt:lpstr>
      <vt:lpstr>Recommnedation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LENDING CLUB</dc:title>
  <dc:creator>charlie thomas</dc:creator>
  <cp:lastModifiedBy>charlie thomas</cp:lastModifiedBy>
  <cp:revision>15</cp:revision>
  <dcterms:created xsi:type="dcterms:W3CDTF">2021-11-10T14:02:38Z</dcterms:created>
  <dcterms:modified xsi:type="dcterms:W3CDTF">2021-11-10T15:16:17Z</dcterms:modified>
</cp:coreProperties>
</file>