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89750" cy="9671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24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A7B3CD-FA7B-4416-8CF1-CC9801B65EA6}"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885419-F875-406F-A17F-30E9ADEC90A5}"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608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7B3CD-FA7B-4416-8CF1-CC9801B65EA6}"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885419-F875-406F-A17F-30E9ADEC90A5}" type="slidenum">
              <a:rPr lang="en-GB" smtClean="0"/>
              <a:t>‹#›</a:t>
            </a:fld>
            <a:endParaRPr lang="en-GB"/>
          </a:p>
        </p:txBody>
      </p:sp>
    </p:spTree>
    <p:extLst>
      <p:ext uri="{BB962C8B-B14F-4D97-AF65-F5344CB8AC3E}">
        <p14:creationId xmlns:p14="http://schemas.microsoft.com/office/powerpoint/2010/main" val="862225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7B3CD-FA7B-4416-8CF1-CC9801B65EA6}"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885419-F875-406F-A17F-30E9ADEC90A5}" type="slidenum">
              <a:rPr lang="en-GB" smtClean="0"/>
              <a:t>‹#›</a:t>
            </a:fld>
            <a:endParaRPr lang="en-GB"/>
          </a:p>
        </p:txBody>
      </p:sp>
    </p:spTree>
    <p:extLst>
      <p:ext uri="{BB962C8B-B14F-4D97-AF65-F5344CB8AC3E}">
        <p14:creationId xmlns:p14="http://schemas.microsoft.com/office/powerpoint/2010/main" val="345402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7B3CD-FA7B-4416-8CF1-CC9801B65EA6}"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885419-F875-406F-A17F-30E9ADEC90A5}" type="slidenum">
              <a:rPr lang="en-GB" smtClean="0"/>
              <a:t>‹#›</a:t>
            </a:fld>
            <a:endParaRPr lang="en-GB"/>
          </a:p>
        </p:txBody>
      </p:sp>
    </p:spTree>
    <p:extLst>
      <p:ext uri="{BB962C8B-B14F-4D97-AF65-F5344CB8AC3E}">
        <p14:creationId xmlns:p14="http://schemas.microsoft.com/office/powerpoint/2010/main" val="337551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7B3CD-FA7B-4416-8CF1-CC9801B65EA6}"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885419-F875-406F-A17F-30E9ADEC90A5}"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62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A7B3CD-FA7B-4416-8CF1-CC9801B65EA6}" type="datetimeFigureOut">
              <a:rPr lang="en-GB" smtClean="0"/>
              <a:t>17/03/2025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885419-F875-406F-A17F-30E9ADEC90A5}" type="slidenum">
              <a:rPr lang="en-GB" smtClean="0"/>
              <a:t>‹#›</a:t>
            </a:fld>
            <a:endParaRPr lang="en-GB"/>
          </a:p>
        </p:txBody>
      </p:sp>
    </p:spTree>
    <p:extLst>
      <p:ext uri="{BB962C8B-B14F-4D97-AF65-F5344CB8AC3E}">
        <p14:creationId xmlns:p14="http://schemas.microsoft.com/office/powerpoint/2010/main" val="66468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A7B3CD-FA7B-4416-8CF1-CC9801B65EA6}" type="datetimeFigureOut">
              <a:rPr lang="en-GB" smtClean="0"/>
              <a:t>17/03/2025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885419-F875-406F-A17F-30E9ADEC90A5}" type="slidenum">
              <a:rPr lang="en-GB" smtClean="0"/>
              <a:t>‹#›</a:t>
            </a:fld>
            <a:endParaRPr lang="en-GB"/>
          </a:p>
        </p:txBody>
      </p:sp>
    </p:spTree>
    <p:extLst>
      <p:ext uri="{BB962C8B-B14F-4D97-AF65-F5344CB8AC3E}">
        <p14:creationId xmlns:p14="http://schemas.microsoft.com/office/powerpoint/2010/main" val="299374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A7B3CD-FA7B-4416-8CF1-CC9801B65EA6}" type="datetimeFigureOut">
              <a:rPr lang="en-GB" smtClean="0"/>
              <a:t>17/03/2025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885419-F875-406F-A17F-30E9ADEC90A5}" type="slidenum">
              <a:rPr lang="en-GB" smtClean="0"/>
              <a:t>‹#›</a:t>
            </a:fld>
            <a:endParaRPr lang="en-GB"/>
          </a:p>
        </p:txBody>
      </p:sp>
    </p:spTree>
    <p:extLst>
      <p:ext uri="{BB962C8B-B14F-4D97-AF65-F5344CB8AC3E}">
        <p14:creationId xmlns:p14="http://schemas.microsoft.com/office/powerpoint/2010/main" val="26310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9A7B3CD-FA7B-4416-8CF1-CC9801B65EA6}" type="datetimeFigureOut">
              <a:rPr lang="en-GB" smtClean="0"/>
              <a:t>17/03/2025</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89885419-F875-406F-A17F-30E9ADEC90A5}" type="slidenum">
              <a:rPr lang="en-GB" smtClean="0"/>
              <a:t>‹#›</a:t>
            </a:fld>
            <a:endParaRPr lang="en-GB"/>
          </a:p>
        </p:txBody>
      </p:sp>
    </p:spTree>
    <p:extLst>
      <p:ext uri="{BB962C8B-B14F-4D97-AF65-F5344CB8AC3E}">
        <p14:creationId xmlns:p14="http://schemas.microsoft.com/office/powerpoint/2010/main" val="369845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9A7B3CD-FA7B-4416-8CF1-CC9801B65EA6}" type="datetimeFigureOut">
              <a:rPr lang="en-GB" smtClean="0"/>
              <a:t>17/03/2025</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885419-F875-406F-A17F-30E9ADEC90A5}" type="slidenum">
              <a:rPr lang="en-GB" smtClean="0"/>
              <a:t>‹#›</a:t>
            </a:fld>
            <a:endParaRPr lang="en-GB"/>
          </a:p>
        </p:txBody>
      </p:sp>
    </p:spTree>
    <p:extLst>
      <p:ext uri="{BB962C8B-B14F-4D97-AF65-F5344CB8AC3E}">
        <p14:creationId xmlns:p14="http://schemas.microsoft.com/office/powerpoint/2010/main" val="133973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7B3CD-FA7B-4416-8CF1-CC9801B65EA6}" type="datetimeFigureOut">
              <a:rPr lang="en-GB" smtClean="0"/>
              <a:t>17/03/2025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885419-F875-406F-A17F-30E9ADEC90A5}" type="slidenum">
              <a:rPr lang="en-GB" smtClean="0"/>
              <a:t>‹#›</a:t>
            </a:fld>
            <a:endParaRPr lang="en-GB"/>
          </a:p>
        </p:txBody>
      </p:sp>
    </p:spTree>
    <p:extLst>
      <p:ext uri="{BB962C8B-B14F-4D97-AF65-F5344CB8AC3E}">
        <p14:creationId xmlns:p14="http://schemas.microsoft.com/office/powerpoint/2010/main" val="373759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A7B3CD-FA7B-4416-8CF1-CC9801B65EA6}" type="datetimeFigureOut">
              <a:rPr lang="en-GB" smtClean="0"/>
              <a:t>17/03/2025</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885419-F875-406F-A17F-30E9ADEC90A5}"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180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7.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logo of a university&#10;&#10;AI-generated content may be incorrect.">
            <a:extLst>
              <a:ext uri="{FF2B5EF4-FFF2-40B4-BE49-F238E27FC236}">
                <a16:creationId xmlns:a16="http://schemas.microsoft.com/office/drawing/2014/main" id="{22152C72-45B4-7C68-70DB-770445BD8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53" y="2183562"/>
            <a:ext cx="2302157" cy="2302157"/>
          </a:xfrm>
          <a:prstGeom prst="rect">
            <a:avLst/>
          </a:prstGeom>
        </p:spPr>
      </p:pic>
      <p:sp>
        <p:nvSpPr>
          <p:cNvPr id="2" name="Title 1">
            <a:extLst>
              <a:ext uri="{FF2B5EF4-FFF2-40B4-BE49-F238E27FC236}">
                <a16:creationId xmlns:a16="http://schemas.microsoft.com/office/drawing/2014/main" id="{7EB6AAEA-4989-6F5A-ABA1-0AEA3AA81A78}"/>
              </a:ext>
            </a:extLst>
          </p:cNvPr>
          <p:cNvSpPr>
            <a:spLocks noGrp="1"/>
          </p:cNvSpPr>
          <p:nvPr>
            <p:ph type="ctrTitle" idx="4294967295"/>
          </p:nvPr>
        </p:nvSpPr>
        <p:spPr>
          <a:xfrm>
            <a:off x="965201" y="643467"/>
            <a:ext cx="6255026" cy="5054008"/>
          </a:xfrm>
        </p:spPr>
        <p:txBody>
          <a:bodyPr vert="horz" lIns="91440" tIns="45720" rIns="91440" bIns="45720" rtlCol="0" anchor="ctr">
            <a:normAutofit/>
          </a:bodyPr>
          <a:lstStyle/>
          <a:p>
            <a:pPr algn="r"/>
            <a:r>
              <a:rPr lang="en-US" sz="6600" b="1" dirty="0">
                <a:solidFill>
                  <a:schemeClr val="tx1">
                    <a:lumMod val="85000"/>
                    <a:lumOff val="15000"/>
                  </a:schemeClr>
                </a:solidFill>
              </a:rPr>
              <a:t>Charles Warhurst:</a:t>
            </a:r>
            <a:br>
              <a:rPr lang="en-US" sz="6600" dirty="0">
                <a:solidFill>
                  <a:schemeClr val="tx1">
                    <a:lumMod val="85000"/>
                    <a:lumOff val="15000"/>
                  </a:schemeClr>
                </a:solidFill>
              </a:rPr>
            </a:br>
            <a:r>
              <a:rPr lang="en-US" dirty="0">
                <a:solidFill>
                  <a:schemeClr val="tx1">
                    <a:lumMod val="85000"/>
                    <a:lumOff val="15000"/>
                  </a:schemeClr>
                </a:solidFill>
              </a:rPr>
              <a:t>Programmable DC Electronic Load</a:t>
            </a:r>
            <a:br>
              <a:rPr lang="en-US" i="1" dirty="0">
                <a:solidFill>
                  <a:schemeClr val="tx1">
                    <a:lumMod val="85000"/>
                    <a:lumOff val="15000"/>
                  </a:schemeClr>
                </a:solidFill>
              </a:rPr>
            </a:br>
            <a:r>
              <a:rPr lang="en-US" sz="4000" dirty="0">
                <a:solidFill>
                  <a:schemeClr val="tx1">
                    <a:lumMod val="85000"/>
                    <a:lumOff val="15000"/>
                  </a:schemeClr>
                </a:solidFill>
              </a:rPr>
              <a:t>Update</a:t>
            </a:r>
            <a:endParaRPr lang="en-US" sz="6600" dirty="0">
              <a:solidFill>
                <a:schemeClr val="tx1">
                  <a:lumMod val="85000"/>
                  <a:lumOff val="15000"/>
                </a:schemeClr>
              </a:solidFill>
            </a:endParaRP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5" name="Graphic 4">
            <a:extLst>
              <a:ext uri="{FF2B5EF4-FFF2-40B4-BE49-F238E27FC236}">
                <a16:creationId xmlns:a16="http://schemas.microsoft.com/office/drawing/2014/main" id="{E208AFE0-0737-FA16-E159-6C99B98B51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2052" y="1323336"/>
            <a:ext cx="2643011" cy="1380426"/>
          </a:xfrm>
          <a:prstGeom prst="rect">
            <a:avLst/>
          </a:prstGeom>
        </p:spPr>
      </p:pic>
      <p:pic>
        <p:nvPicPr>
          <p:cNvPr id="8" name="Picture 7" descr="A blue and grey logo&#10;&#10;AI-generated content may be incorrect.">
            <a:extLst>
              <a:ext uri="{FF2B5EF4-FFF2-40B4-BE49-F238E27FC236}">
                <a16:creationId xmlns:a16="http://schemas.microsoft.com/office/drawing/2014/main" id="{71931D25-0B1B-6959-91DC-575306CFB2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8498" y="3062286"/>
            <a:ext cx="2611439" cy="870480"/>
          </a:xfrm>
          <a:prstGeom prst="rect">
            <a:avLst/>
          </a:prstGeom>
        </p:spPr>
      </p:pic>
      <p:pic>
        <p:nvPicPr>
          <p:cNvPr id="16" name="Picture 15" descr="A logo with a red ribbon&#10;&#10;AI-generated content may be incorrect.">
            <a:extLst>
              <a:ext uri="{FF2B5EF4-FFF2-40B4-BE49-F238E27FC236}">
                <a16:creationId xmlns:a16="http://schemas.microsoft.com/office/drawing/2014/main" id="{E14275E6-3BE8-86DF-CF64-B7318B3C2E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8984" y="4421719"/>
            <a:ext cx="1751770" cy="660504"/>
          </a:xfrm>
          <a:prstGeom prst="rect">
            <a:avLst/>
          </a:prstGeom>
        </p:spPr>
      </p:pic>
      <p:pic>
        <p:nvPicPr>
          <p:cNvPr id="20" name="Picture 19" descr="A blue and black logo&#10;&#10;AI-generated content may be incorrect.">
            <a:extLst>
              <a:ext uri="{FF2B5EF4-FFF2-40B4-BE49-F238E27FC236}">
                <a16:creationId xmlns:a16="http://schemas.microsoft.com/office/drawing/2014/main" id="{7669B62C-86EA-22D2-CAC8-A3C64FCFA1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95188" y="4421719"/>
            <a:ext cx="1884366" cy="690431"/>
          </a:xfrm>
          <a:prstGeom prst="rect">
            <a:avLst/>
          </a:prstGeom>
        </p:spPr>
      </p:pic>
    </p:spTree>
    <p:extLst>
      <p:ext uri="{BB962C8B-B14F-4D97-AF65-F5344CB8AC3E}">
        <p14:creationId xmlns:p14="http://schemas.microsoft.com/office/powerpoint/2010/main" val="408065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8D8B8B-C7FA-E91B-498E-2DD310C31040}"/>
              </a:ext>
            </a:extLst>
          </p:cNvPr>
          <p:cNvSpPr>
            <a:spLocks noGrp="1"/>
          </p:cNvSpPr>
          <p:nvPr>
            <p:ph type="title" idx="4294967295"/>
          </p:nvPr>
        </p:nvSpPr>
        <p:spPr>
          <a:xfrm>
            <a:off x="1066800" y="287338"/>
            <a:ext cx="10058400" cy="701675"/>
          </a:xfrm>
        </p:spPr>
        <p:txBody>
          <a:bodyPr>
            <a:normAutofit fontScale="90000"/>
          </a:bodyPr>
          <a:lstStyle/>
          <a:p>
            <a:pPr algn="ctr"/>
            <a:r>
              <a:rPr lang="en-GB" b="1" dirty="0"/>
              <a:t>Industry Support &amp; Contributions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A8DE58F-51A6-B346-DFF8-20BCBA5131E5}"/>
                  </a:ext>
                </a:extLst>
              </p:cNvPr>
              <p:cNvSpPr txBox="1"/>
              <p:nvPr/>
            </p:nvSpPr>
            <p:spPr>
              <a:xfrm>
                <a:off x="1136977" y="3321882"/>
                <a:ext cx="2228727" cy="2031325"/>
              </a:xfrm>
              <a:prstGeom prst="rect">
                <a:avLst/>
              </a:prstGeom>
              <a:noFill/>
            </p:spPr>
            <p:txBody>
              <a:bodyPr wrap="square" rtlCol="0">
                <a:spAutoFit/>
              </a:bodyPr>
              <a:lstStyle/>
              <a:p>
                <a:pPr algn="ctr"/>
                <a:r>
                  <a:rPr lang="en-GB" dirty="0"/>
                  <a:t>BIKAR provided </a:t>
                </a:r>
                <a14:m>
                  <m:oMath xmlns:m="http://schemas.openxmlformats.org/officeDocument/2006/math">
                    <m:r>
                      <a:rPr lang="en-GB" i="1">
                        <a:latin typeface="Cambria Math" panose="02040503050406030204" pitchFamily="18" charset="0"/>
                        <a:ea typeface="Cambria Math" panose="02040503050406030204" pitchFamily="18" charset="0"/>
                      </a:rPr>
                      <m:t>~</m:t>
                    </m:r>
                  </m:oMath>
                </a14:m>
                <a:r>
                  <a:rPr lang="en-GB" dirty="0"/>
                  <a:t>25kg of high-quality aluminium tooling-plate. They may also supply 12x5mm copper busbar, capable of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250A.</a:t>
                </a:r>
              </a:p>
            </p:txBody>
          </p:sp>
        </mc:Choice>
        <mc:Fallback>
          <p:sp>
            <p:nvSpPr>
              <p:cNvPr id="10" name="TextBox 9">
                <a:extLst>
                  <a:ext uri="{FF2B5EF4-FFF2-40B4-BE49-F238E27FC236}">
                    <a16:creationId xmlns:a16="http://schemas.microsoft.com/office/drawing/2014/main" id="{2A8DE58F-51A6-B346-DFF8-20BCBA5131E5}"/>
                  </a:ext>
                </a:extLst>
              </p:cNvPr>
              <p:cNvSpPr txBox="1">
                <a:spLocks noRot="1" noChangeAspect="1" noMove="1" noResize="1" noEditPoints="1" noAdjustHandles="1" noChangeArrowheads="1" noChangeShapeType="1" noTextEdit="1"/>
              </p:cNvSpPr>
              <p:nvPr/>
            </p:nvSpPr>
            <p:spPr>
              <a:xfrm>
                <a:off x="1136977" y="3321882"/>
                <a:ext cx="2228727" cy="2031325"/>
              </a:xfrm>
              <a:prstGeom prst="rect">
                <a:avLst/>
              </a:prstGeom>
              <a:blipFill>
                <a:blip r:embed="rId2"/>
                <a:stretch>
                  <a:fillRect t="-1802" r="-3288" b="-3904"/>
                </a:stretch>
              </a:blipFill>
            </p:spPr>
            <p:txBody>
              <a:bodyPr/>
              <a:lstStyle/>
              <a:p>
                <a:r>
                  <a:rPr lang="en-GB">
                    <a:noFill/>
                  </a:rPr>
                  <a:t> </a:t>
                </a:r>
              </a:p>
            </p:txBody>
          </p:sp>
        </mc:Fallback>
      </mc:AlternateContent>
      <p:pic>
        <p:nvPicPr>
          <p:cNvPr id="12" name="Graphic 11">
            <a:extLst>
              <a:ext uri="{FF2B5EF4-FFF2-40B4-BE49-F238E27FC236}">
                <a16:creationId xmlns:a16="http://schemas.microsoft.com/office/drawing/2014/main" id="{4FFD14CC-195F-ED02-7FD0-5625EF559F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3070" y="1459357"/>
            <a:ext cx="2576543" cy="1345711"/>
          </a:xfrm>
          <a:prstGeom prst="rect">
            <a:avLst/>
          </a:prstGeom>
        </p:spPr>
      </p:pic>
      <p:pic>
        <p:nvPicPr>
          <p:cNvPr id="14" name="Picture 13" descr="A blue and black logo&#10;&#10;AI-generated content may be incorrect.">
            <a:extLst>
              <a:ext uri="{FF2B5EF4-FFF2-40B4-BE49-F238E27FC236}">
                <a16:creationId xmlns:a16="http://schemas.microsoft.com/office/drawing/2014/main" id="{6B013D28-3E1B-8230-6C4C-90C74037F3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8524" y="1841292"/>
            <a:ext cx="1915050" cy="701675"/>
          </a:xfrm>
          <a:prstGeom prst="rect">
            <a:avLst/>
          </a:prstGeom>
        </p:spPr>
      </p:pic>
      <p:pic>
        <p:nvPicPr>
          <p:cNvPr id="16" name="Picture 15" descr="A logo with a red ribbon&#10;&#10;AI-generated content may be incorrect.">
            <a:extLst>
              <a:ext uri="{FF2B5EF4-FFF2-40B4-BE49-F238E27FC236}">
                <a16:creationId xmlns:a16="http://schemas.microsoft.com/office/drawing/2014/main" id="{61FDA6DB-21CC-75D0-A6CB-2806F2C8CD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68261" y="1828058"/>
            <a:ext cx="1915051" cy="722069"/>
          </a:xfrm>
          <a:prstGeom prst="rect">
            <a:avLst/>
          </a:prstGeom>
        </p:spPr>
      </p:pic>
      <p:pic>
        <p:nvPicPr>
          <p:cNvPr id="18" name="Picture 17" descr="A blue and grey logo&#10;&#10;AI-generated content may be incorrect.">
            <a:extLst>
              <a:ext uri="{FF2B5EF4-FFF2-40B4-BE49-F238E27FC236}">
                <a16:creationId xmlns:a16="http://schemas.microsoft.com/office/drawing/2014/main" id="{649833C5-2EAF-15DB-CABB-D105D48AA7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3921" y="1625379"/>
            <a:ext cx="3180410" cy="1060137"/>
          </a:xfrm>
          <a:prstGeom prst="rect">
            <a:avLst/>
          </a:prstGeom>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2CA4B4C2-9825-1125-778C-4E3E938C1546}"/>
                  </a:ext>
                </a:extLst>
              </p:cNvPr>
              <p:cNvSpPr txBox="1"/>
              <p:nvPr/>
            </p:nvSpPr>
            <p:spPr>
              <a:xfrm>
                <a:off x="4338320" y="3321882"/>
                <a:ext cx="2407368" cy="2585323"/>
              </a:xfrm>
              <a:prstGeom prst="rect">
                <a:avLst/>
              </a:prstGeom>
              <a:noFill/>
            </p:spPr>
            <p:txBody>
              <a:bodyPr wrap="square" rtlCol="0">
                <a:spAutoFit/>
              </a:bodyPr>
              <a:lstStyle/>
              <a:p>
                <a:pPr algn="ctr"/>
                <a:r>
                  <a:rPr lang="en-GB" dirty="0"/>
                  <a:t>AJM carried out extensive machining to transform the aluminium plate into a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16kg thermally and physically massive enclosure, paving the way for extreme heat dissipation. </a:t>
                </a:r>
              </a:p>
            </p:txBody>
          </p:sp>
        </mc:Choice>
        <mc:Fallback>
          <p:sp>
            <p:nvSpPr>
              <p:cNvPr id="19" name="TextBox 18">
                <a:extLst>
                  <a:ext uri="{FF2B5EF4-FFF2-40B4-BE49-F238E27FC236}">
                    <a16:creationId xmlns:a16="http://schemas.microsoft.com/office/drawing/2014/main" id="{2CA4B4C2-9825-1125-778C-4E3E938C1546}"/>
                  </a:ext>
                </a:extLst>
              </p:cNvPr>
              <p:cNvSpPr txBox="1">
                <a:spLocks noRot="1" noChangeAspect="1" noMove="1" noResize="1" noEditPoints="1" noAdjustHandles="1" noChangeArrowheads="1" noChangeShapeType="1" noTextEdit="1"/>
              </p:cNvSpPr>
              <p:nvPr/>
            </p:nvSpPr>
            <p:spPr>
              <a:xfrm>
                <a:off x="4338320" y="3321882"/>
                <a:ext cx="2407368" cy="2585323"/>
              </a:xfrm>
              <a:prstGeom prst="rect">
                <a:avLst/>
              </a:prstGeom>
              <a:blipFill>
                <a:blip r:embed="rId8"/>
                <a:stretch>
                  <a:fillRect l="-759" t="-1415" r="-2025" b="-2830"/>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458C3D2D-2997-8EA2-E465-18100C56E400}"/>
              </a:ext>
            </a:extLst>
          </p:cNvPr>
          <p:cNvSpPr txBox="1"/>
          <p:nvPr/>
        </p:nvSpPr>
        <p:spPr>
          <a:xfrm>
            <a:off x="7460244" y="3321882"/>
            <a:ext cx="2191609" cy="2585323"/>
          </a:xfrm>
          <a:prstGeom prst="rect">
            <a:avLst/>
          </a:prstGeom>
          <a:noFill/>
        </p:spPr>
        <p:txBody>
          <a:bodyPr wrap="square" rtlCol="0">
            <a:spAutoFit/>
          </a:bodyPr>
          <a:lstStyle/>
          <a:p>
            <a:pPr algn="ctr"/>
            <a:r>
              <a:rPr lang="en-GB" dirty="0" err="1"/>
              <a:t>Hymec</a:t>
            </a:r>
            <a:r>
              <a:rPr lang="en-GB" dirty="0"/>
              <a:t> has agreed to anodize the aluminium plates, giving them a protective coating. Conveniently located in Plymouth, anodizing ensures long term durability.</a:t>
            </a:r>
          </a:p>
        </p:txBody>
      </p:sp>
      <p:sp>
        <p:nvSpPr>
          <p:cNvPr id="21" name="TextBox 20">
            <a:extLst>
              <a:ext uri="{FF2B5EF4-FFF2-40B4-BE49-F238E27FC236}">
                <a16:creationId xmlns:a16="http://schemas.microsoft.com/office/drawing/2014/main" id="{4B43287F-1085-1279-8948-C0D410237BB5}"/>
              </a:ext>
            </a:extLst>
          </p:cNvPr>
          <p:cNvSpPr txBox="1"/>
          <p:nvPr/>
        </p:nvSpPr>
        <p:spPr>
          <a:xfrm>
            <a:off x="9843304" y="3321882"/>
            <a:ext cx="1768888" cy="2308324"/>
          </a:xfrm>
          <a:prstGeom prst="rect">
            <a:avLst/>
          </a:prstGeom>
          <a:noFill/>
        </p:spPr>
        <p:txBody>
          <a:bodyPr wrap="square" rtlCol="0">
            <a:spAutoFit/>
          </a:bodyPr>
          <a:lstStyle/>
          <a:p>
            <a:pPr algn="ctr"/>
            <a:r>
              <a:rPr lang="en-GB" dirty="0" err="1"/>
              <a:t>Riedon</a:t>
            </a:r>
            <a:r>
              <a:rPr lang="en-GB" dirty="0"/>
              <a:t> provided their SSA2-250A smart current sensor, capable of measuring up to 500A with reinforced isolation</a:t>
            </a:r>
          </a:p>
        </p:txBody>
      </p:sp>
    </p:spTree>
    <p:extLst>
      <p:ext uri="{BB962C8B-B14F-4D97-AF65-F5344CB8AC3E}">
        <p14:creationId xmlns:p14="http://schemas.microsoft.com/office/powerpoint/2010/main" val="308355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053D-0163-633D-F916-593630920DF8}"/>
              </a:ext>
            </a:extLst>
          </p:cNvPr>
          <p:cNvSpPr>
            <a:spLocks noGrp="1"/>
          </p:cNvSpPr>
          <p:nvPr>
            <p:ph type="title"/>
          </p:nvPr>
        </p:nvSpPr>
        <p:spPr>
          <a:xfrm>
            <a:off x="457200" y="1257299"/>
            <a:ext cx="3200400" cy="635001"/>
          </a:xfrm>
        </p:spPr>
        <p:txBody>
          <a:bodyPr>
            <a:normAutofit fontScale="90000"/>
          </a:bodyPr>
          <a:lstStyle/>
          <a:p>
            <a:pPr algn="ctr"/>
            <a:r>
              <a:rPr lang="en-GB" sz="4000" b="1"/>
              <a:t>First Deliverable:</a:t>
            </a:r>
            <a:endParaRPr lang="en-GB" b="1" dirty="0"/>
          </a:p>
        </p:txBody>
      </p:sp>
      <p:pic>
        <p:nvPicPr>
          <p:cNvPr id="6" name="Content Placeholder 5" descr="A diagram of a circuit&#10;&#10;AI-generated content may be incorrect.">
            <a:extLst>
              <a:ext uri="{FF2B5EF4-FFF2-40B4-BE49-F238E27FC236}">
                <a16:creationId xmlns:a16="http://schemas.microsoft.com/office/drawing/2014/main" id="{DD2FC5AB-9D39-08A3-0877-047CDB1669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0272" y="151289"/>
            <a:ext cx="3262385" cy="2609908"/>
          </a:xfrm>
        </p:spPr>
      </p:pic>
      <p:sp>
        <p:nvSpPr>
          <p:cNvPr id="4" name="Text Placeholder 3">
            <a:extLst>
              <a:ext uri="{FF2B5EF4-FFF2-40B4-BE49-F238E27FC236}">
                <a16:creationId xmlns:a16="http://schemas.microsoft.com/office/drawing/2014/main" id="{DBCDCDE9-5AB9-101F-7983-52A2F7FE3FA2}"/>
              </a:ext>
            </a:extLst>
          </p:cNvPr>
          <p:cNvSpPr>
            <a:spLocks noGrp="1"/>
          </p:cNvSpPr>
          <p:nvPr>
            <p:ph type="body" sz="half" idx="2"/>
          </p:nvPr>
        </p:nvSpPr>
        <p:spPr>
          <a:xfrm>
            <a:off x="457200" y="2926080"/>
            <a:ext cx="2997200" cy="2357120"/>
          </a:xfrm>
        </p:spPr>
        <p:txBody>
          <a:bodyPr>
            <a:normAutofit/>
          </a:bodyPr>
          <a:lstStyle/>
          <a:p>
            <a:pPr algn="ctr"/>
            <a:r>
              <a:rPr lang="en-GB" sz="2400" dirty="0"/>
              <a:t>Functional constant current mode operation with basic manual control. Completion of initial enclosure design.</a:t>
            </a:r>
          </a:p>
        </p:txBody>
      </p:sp>
      <p:pic>
        <p:nvPicPr>
          <p:cNvPr id="8" name="Picture 7">
            <a:extLst>
              <a:ext uri="{FF2B5EF4-FFF2-40B4-BE49-F238E27FC236}">
                <a16:creationId xmlns:a16="http://schemas.microsoft.com/office/drawing/2014/main" id="{8F842B53-923E-82AF-10FA-DE1449044B60}"/>
              </a:ext>
            </a:extLst>
          </p:cNvPr>
          <p:cNvPicPr>
            <a:picLocks noChangeAspect="1"/>
          </p:cNvPicPr>
          <p:nvPr/>
        </p:nvPicPr>
        <p:blipFill>
          <a:blip r:embed="rId3"/>
          <a:stretch>
            <a:fillRect/>
          </a:stretch>
        </p:blipFill>
        <p:spPr>
          <a:xfrm>
            <a:off x="7634594" y="0"/>
            <a:ext cx="3610959" cy="3598579"/>
          </a:xfrm>
          <a:prstGeom prst="rect">
            <a:avLst/>
          </a:prstGeom>
        </p:spPr>
      </p:pic>
      <p:pic>
        <p:nvPicPr>
          <p:cNvPr id="24" name="Picture 23">
            <a:extLst>
              <a:ext uri="{FF2B5EF4-FFF2-40B4-BE49-F238E27FC236}">
                <a16:creationId xmlns:a16="http://schemas.microsoft.com/office/drawing/2014/main" id="{0494240D-5CB4-568A-05ED-A745D61C8665}"/>
              </a:ext>
            </a:extLst>
          </p:cNvPr>
          <p:cNvPicPr>
            <a:picLocks noChangeAspect="1"/>
          </p:cNvPicPr>
          <p:nvPr/>
        </p:nvPicPr>
        <p:blipFill>
          <a:blip r:embed="rId4"/>
          <a:stretch>
            <a:fillRect/>
          </a:stretch>
        </p:blipFill>
        <p:spPr>
          <a:xfrm>
            <a:off x="7961824" y="3200399"/>
            <a:ext cx="4384419" cy="3452828"/>
          </a:xfrm>
          <a:prstGeom prst="rect">
            <a:avLst/>
          </a:prstGeom>
        </p:spPr>
      </p:pic>
      <p:pic>
        <p:nvPicPr>
          <p:cNvPr id="20" name="Picture 19">
            <a:extLst>
              <a:ext uri="{FF2B5EF4-FFF2-40B4-BE49-F238E27FC236}">
                <a16:creationId xmlns:a16="http://schemas.microsoft.com/office/drawing/2014/main" id="{40AB31E8-8183-FF90-E610-9DE084409428}"/>
              </a:ext>
            </a:extLst>
          </p:cNvPr>
          <p:cNvPicPr>
            <a:picLocks noChangeAspect="1"/>
          </p:cNvPicPr>
          <p:nvPr/>
        </p:nvPicPr>
        <p:blipFill>
          <a:blip r:embed="rId5"/>
          <a:stretch>
            <a:fillRect/>
          </a:stretch>
        </p:blipFill>
        <p:spPr>
          <a:xfrm>
            <a:off x="4394264" y="3200399"/>
            <a:ext cx="4105946" cy="3228340"/>
          </a:xfrm>
          <a:prstGeom prst="rect">
            <a:avLst/>
          </a:prstGeom>
        </p:spPr>
      </p:pic>
      <p:sp>
        <p:nvSpPr>
          <p:cNvPr id="26" name="Rectangle 25">
            <a:extLst>
              <a:ext uri="{FF2B5EF4-FFF2-40B4-BE49-F238E27FC236}">
                <a16:creationId xmlns:a16="http://schemas.microsoft.com/office/drawing/2014/main" id="{7ECC7BAA-077A-9C50-A9D1-1A72383F414C}"/>
              </a:ext>
            </a:extLst>
          </p:cNvPr>
          <p:cNvSpPr/>
          <p:nvPr/>
        </p:nvSpPr>
        <p:spPr>
          <a:xfrm>
            <a:off x="7589520" y="3285744"/>
            <a:ext cx="1005840" cy="31283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ln>
                <a:solidFill>
                  <a:schemeClr val="bg1"/>
                </a:solidFill>
              </a:ln>
              <a:solidFill>
                <a:schemeClr val="bg1"/>
              </a:solidFill>
            </a:endParaRPr>
          </a:p>
        </p:txBody>
      </p:sp>
    </p:spTree>
    <p:extLst>
      <p:ext uri="{BB962C8B-B14F-4D97-AF65-F5344CB8AC3E}">
        <p14:creationId xmlns:p14="http://schemas.microsoft.com/office/powerpoint/2010/main" val="249275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32A0D-D6E6-5BFC-6E1F-A2AAE8C3A4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5A610F-9A70-0D36-A431-4E9349A67BDB}"/>
              </a:ext>
            </a:extLst>
          </p:cNvPr>
          <p:cNvSpPr>
            <a:spLocks noGrp="1"/>
          </p:cNvSpPr>
          <p:nvPr>
            <p:ph type="title"/>
          </p:nvPr>
        </p:nvSpPr>
        <p:spPr>
          <a:xfrm>
            <a:off x="457200" y="1257299"/>
            <a:ext cx="3200400" cy="635001"/>
          </a:xfrm>
        </p:spPr>
        <p:txBody>
          <a:bodyPr>
            <a:normAutofit fontScale="90000"/>
          </a:bodyPr>
          <a:lstStyle/>
          <a:p>
            <a:pPr algn="ctr"/>
            <a:r>
              <a:rPr lang="en-GB" sz="4000" b="1" dirty="0"/>
              <a:t>First Deliverable:</a:t>
            </a:r>
            <a:endParaRPr lang="en-GB" b="1" dirty="0"/>
          </a:p>
        </p:txBody>
      </p:sp>
      <p:sp>
        <p:nvSpPr>
          <p:cNvPr id="4" name="Text Placeholder 3">
            <a:extLst>
              <a:ext uri="{FF2B5EF4-FFF2-40B4-BE49-F238E27FC236}">
                <a16:creationId xmlns:a16="http://schemas.microsoft.com/office/drawing/2014/main" id="{62483073-2FB1-CA1A-65BB-C6DA829431DA}"/>
              </a:ext>
            </a:extLst>
          </p:cNvPr>
          <p:cNvSpPr>
            <a:spLocks noGrp="1"/>
          </p:cNvSpPr>
          <p:nvPr>
            <p:ph type="body" sz="half" idx="2"/>
          </p:nvPr>
        </p:nvSpPr>
        <p:spPr>
          <a:xfrm>
            <a:off x="457200" y="2926080"/>
            <a:ext cx="2997200" cy="2357120"/>
          </a:xfrm>
        </p:spPr>
        <p:txBody>
          <a:bodyPr>
            <a:normAutofit/>
          </a:bodyPr>
          <a:lstStyle/>
          <a:p>
            <a:pPr algn="ctr"/>
            <a:r>
              <a:rPr lang="en-GB" sz="2400" dirty="0"/>
              <a:t>Functional constant current mode operation with basic manual control. Completion of initial enclosure design.</a:t>
            </a:r>
          </a:p>
        </p:txBody>
      </p:sp>
      <p:pic>
        <p:nvPicPr>
          <p:cNvPr id="11" name="Picture 10">
            <a:extLst>
              <a:ext uri="{FF2B5EF4-FFF2-40B4-BE49-F238E27FC236}">
                <a16:creationId xmlns:a16="http://schemas.microsoft.com/office/drawing/2014/main" id="{1564DBE7-8F84-EA79-BF64-A7799AEC1F11}"/>
              </a:ext>
            </a:extLst>
          </p:cNvPr>
          <p:cNvPicPr>
            <a:picLocks noChangeAspect="1"/>
          </p:cNvPicPr>
          <p:nvPr/>
        </p:nvPicPr>
        <p:blipFill>
          <a:blip r:embed="rId2"/>
          <a:stretch>
            <a:fillRect/>
          </a:stretch>
        </p:blipFill>
        <p:spPr>
          <a:xfrm>
            <a:off x="8419250" y="616267"/>
            <a:ext cx="3041194" cy="1945588"/>
          </a:xfrm>
          <a:prstGeom prst="rect">
            <a:avLst/>
          </a:prstGeom>
        </p:spPr>
      </p:pic>
      <p:pic>
        <p:nvPicPr>
          <p:cNvPr id="12" name="Picture 11">
            <a:extLst>
              <a:ext uri="{FF2B5EF4-FFF2-40B4-BE49-F238E27FC236}">
                <a16:creationId xmlns:a16="http://schemas.microsoft.com/office/drawing/2014/main" id="{90A83AAF-EF75-75D8-FA64-BA45D56A1B09}"/>
              </a:ext>
            </a:extLst>
          </p:cNvPr>
          <p:cNvPicPr>
            <a:picLocks noChangeAspect="1"/>
          </p:cNvPicPr>
          <p:nvPr/>
        </p:nvPicPr>
        <p:blipFill>
          <a:blip r:embed="rId3"/>
          <a:stretch>
            <a:fillRect/>
          </a:stretch>
        </p:blipFill>
        <p:spPr>
          <a:xfrm>
            <a:off x="4744721" y="188419"/>
            <a:ext cx="2651759" cy="2642667"/>
          </a:xfrm>
          <a:prstGeom prst="rect">
            <a:avLst/>
          </a:prstGeom>
        </p:spPr>
      </p:pic>
      <p:sp>
        <p:nvSpPr>
          <p:cNvPr id="13" name="TextBox 12">
            <a:extLst>
              <a:ext uri="{FF2B5EF4-FFF2-40B4-BE49-F238E27FC236}">
                <a16:creationId xmlns:a16="http://schemas.microsoft.com/office/drawing/2014/main" id="{44EC30AE-41BF-6520-71CC-81EED26BF6EE}"/>
              </a:ext>
            </a:extLst>
          </p:cNvPr>
          <p:cNvSpPr txBox="1"/>
          <p:nvPr/>
        </p:nvSpPr>
        <p:spPr>
          <a:xfrm>
            <a:off x="4307840" y="3241040"/>
            <a:ext cx="3525519" cy="3108543"/>
          </a:xfrm>
          <a:prstGeom prst="rect">
            <a:avLst/>
          </a:prstGeom>
          <a:noFill/>
        </p:spPr>
        <p:txBody>
          <a:bodyPr wrap="square" rtlCol="0">
            <a:spAutoFit/>
          </a:bodyPr>
          <a:lstStyle/>
          <a:p>
            <a:pPr algn="ctr"/>
            <a:r>
              <a:rPr lang="en-GB" sz="1400" dirty="0"/>
              <a:t>The VCCS circuit (0-3.3V -&gt; 0-4A) has been prototyped on </a:t>
            </a:r>
            <a:r>
              <a:rPr lang="en-GB" sz="1400" dirty="0" err="1"/>
              <a:t>perfboard</a:t>
            </a:r>
            <a:r>
              <a:rPr lang="en-GB" sz="1400" dirty="0"/>
              <a:t> and is working better than expected, fully meeting this part of the deliverable. It uses an OPA197 differential amplifier for precise current sensing and an LM358-based control loop to regulate the MOSFET gate drive. This circuit will be one of the end effectors in the final control system, enabling accurate current control of the MJ15024 power transistors. Initial testing confirms fast response, minimal oscillation, and high repeatability, ensuring a solid foundation for the next development stages.</a:t>
            </a:r>
          </a:p>
        </p:txBody>
      </p:sp>
      <p:sp>
        <p:nvSpPr>
          <p:cNvPr id="14" name="TextBox 13">
            <a:extLst>
              <a:ext uri="{FF2B5EF4-FFF2-40B4-BE49-F238E27FC236}">
                <a16:creationId xmlns:a16="http://schemas.microsoft.com/office/drawing/2014/main" id="{7858482A-AEAF-F40D-F1D3-207121AE9E1B}"/>
              </a:ext>
            </a:extLst>
          </p:cNvPr>
          <p:cNvSpPr txBox="1"/>
          <p:nvPr/>
        </p:nvSpPr>
        <p:spPr>
          <a:xfrm>
            <a:off x="8156767" y="3241040"/>
            <a:ext cx="3566160" cy="3108543"/>
          </a:xfrm>
          <a:prstGeom prst="rect">
            <a:avLst/>
          </a:prstGeom>
          <a:noFill/>
        </p:spPr>
        <p:txBody>
          <a:bodyPr wrap="square" rtlCol="0">
            <a:spAutoFit/>
          </a:bodyPr>
          <a:lstStyle/>
          <a:p>
            <a:pPr algn="ctr"/>
            <a:r>
              <a:rPr lang="en-GB" sz="1400" dirty="0"/>
              <a:t>The enclosure design is complete, fully meeting this part of the deliverable. The 16kg machined aluminium structure is designed for both thermal performance and mechanical stability, integrating seamlessly with the cooling system. It features three independent airflow channels, multiple fans, and carefully placed intake and exhaust vents to optimize heat dissipation. The design process was extensive, requiring precise CAD modelling of every mounting fixture, hole, and thread to ensure a flawless final build. With machining now in progress at AJM Engineering, the enclosure will be in hand within days.</a:t>
            </a:r>
          </a:p>
        </p:txBody>
      </p:sp>
    </p:spTree>
    <p:extLst>
      <p:ext uri="{BB962C8B-B14F-4D97-AF65-F5344CB8AC3E}">
        <p14:creationId xmlns:p14="http://schemas.microsoft.com/office/powerpoint/2010/main" val="20822181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335</TotalTime>
  <Words>345</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Cambria Math</vt:lpstr>
      <vt:lpstr>Retrospect</vt:lpstr>
      <vt:lpstr>Charles Warhurst: Programmable DC Electronic Load Update</vt:lpstr>
      <vt:lpstr>Industry Support &amp; Contributions</vt:lpstr>
      <vt:lpstr>First Deliverable:</vt:lpstr>
      <vt:lpstr>First Deliverable: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Charles Warhurst</dc:creator>
  <cp:lastModifiedBy>(s) Charles Warhurst</cp:lastModifiedBy>
  <cp:revision>5</cp:revision>
  <cp:lastPrinted>2025-03-18T02:54:20Z</cp:lastPrinted>
  <dcterms:created xsi:type="dcterms:W3CDTF">2025-03-17T21:28:18Z</dcterms:created>
  <dcterms:modified xsi:type="dcterms:W3CDTF">2025-03-18T03:04:00Z</dcterms:modified>
</cp:coreProperties>
</file>