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5" r:id="rId3"/>
    <p:sldId id="343" r:id="rId4"/>
    <p:sldId id="335" r:id="rId5"/>
    <p:sldId id="339" r:id="rId6"/>
    <p:sldId id="340" r:id="rId7"/>
    <p:sldId id="341" r:id="rId8"/>
    <p:sldId id="338" r:id="rId9"/>
    <p:sldId id="3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5757"/>
    <a:srgbClr val="FFFFFF"/>
    <a:srgbClr val="FFFFE7"/>
    <a:srgbClr val="FF7979"/>
    <a:srgbClr val="00823B"/>
    <a:srgbClr val="FFFFD5"/>
    <a:srgbClr val="FFFF4F"/>
    <a:srgbClr val="000000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6362" autoAdjust="0"/>
  </p:normalViewPr>
  <p:slideViewPr>
    <p:cSldViewPr snapToGrid="0" snapToObjects="1">
      <p:cViewPr varScale="1">
        <p:scale>
          <a:sx n="106" d="100"/>
          <a:sy n="106" d="100"/>
        </p:scale>
        <p:origin x="22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3CA7E-0545-BE40-8B76-5B3E1CF13061}" type="datetimeFigureOut">
              <a:rPr lang="en-US" smtClean="0"/>
              <a:pPr/>
              <a:t>1/26/2016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89E11-C2AA-DE46-8F0E-B5FEE91FD1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388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FBD02-D10F-984D-9C38-B4A408163C8C}" type="datetimeFigureOut">
              <a:rPr lang="en-US" smtClean="0"/>
              <a:pPr/>
              <a:t>1/26/2016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7F0F-4BF0-F44D-8512-79689177EE8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16156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0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7F0F-4BF0-F44D-8512-79689177EE8A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887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7F0F-4BF0-F44D-8512-79689177EE8A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13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Second generation BASIC languages</a:t>
            </a:r>
          </a:p>
          <a:p>
            <a:pPr marL="171450" indent="-171450">
              <a:buFontTx/>
              <a:buChar char="-"/>
            </a:pPr>
            <a:r>
              <a:rPr lang="en-IE" sz="1200" i="1" dirty="0" smtClean="0">
                <a:latin typeface="Arial" pitchFamily="34" charset="0"/>
                <a:cs typeface="Arial" pitchFamily="34" charset="0"/>
              </a:rPr>
              <a:t>no line numbers  needed</a:t>
            </a:r>
            <a:r>
              <a:rPr lang="en-IE" sz="1200" i="1" baseline="0" dirty="0" smtClean="0">
                <a:latin typeface="Arial" pitchFamily="34" charset="0"/>
                <a:cs typeface="Arial" pitchFamily="34" charset="0"/>
              </a:rPr>
              <a:t> because of :</a:t>
            </a:r>
          </a:p>
          <a:p>
            <a:pPr marL="171450" indent="-171450">
              <a:buFontTx/>
              <a:buChar char="-"/>
            </a:pPr>
            <a:r>
              <a:rPr lang="en-IE" sz="1200" i="1" baseline="0" dirty="0" smtClean="0">
                <a:latin typeface="Arial" pitchFamily="34" charset="0"/>
                <a:cs typeface="Arial" pitchFamily="34" charset="0"/>
              </a:rPr>
              <a:t> Loops rather than GOTOs</a:t>
            </a:r>
          </a:p>
          <a:p>
            <a:pPr marL="171450" indent="-171450">
              <a:buFontTx/>
              <a:buChar char="-"/>
            </a:pPr>
            <a:r>
              <a:rPr lang="en-IE" sz="1200" i="1" baseline="0" dirty="0" smtClean="0">
                <a:latin typeface="Arial" pitchFamily="34" charset="0"/>
                <a:cs typeface="Arial" pitchFamily="34" charset="0"/>
              </a:rPr>
              <a:t> the use functions/subroutines allowed us to </a:t>
            </a:r>
            <a:r>
              <a:rPr lang="en-IE" sz="1200" i="1" baseline="0" dirty="0" err="1" smtClean="0">
                <a:latin typeface="Arial" pitchFamily="34" charset="0"/>
                <a:cs typeface="Arial" pitchFamily="34" charset="0"/>
              </a:rPr>
              <a:t>contorl</a:t>
            </a:r>
            <a:r>
              <a:rPr lang="en-IE" sz="1200" i="1" baseline="0" dirty="0" smtClean="0">
                <a:latin typeface="Arial" pitchFamily="34" charset="0"/>
                <a:cs typeface="Arial" pitchFamily="34" charset="0"/>
              </a:rPr>
              <a:t> the program flow (direct what line/s should be executed next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7F0F-4BF0-F44D-8512-79689177EE8A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24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7F0F-4BF0-F44D-8512-79689177EE8A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19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7F0F-4BF0-F44D-8512-79689177EE8A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87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8288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  <a:alpha val="22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  <a:alpha val="6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b"/>
          <a:lstStyle>
            <a:lvl1pPr>
              <a:defRPr cap="all" baseline="0">
                <a:solidFill>
                  <a:srgbClr val="00206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335699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3356992"/>
            <a:ext cx="2057400" cy="685800"/>
          </a:xfrm>
        </p:spPr>
        <p:txBody>
          <a:bodyPr>
            <a:noAutofit/>
          </a:bodyPr>
          <a:lstStyle>
            <a:lvl1pPr algn="ctr">
              <a:defRPr sz="200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 baseline="0">
                <a:solidFill>
                  <a:srgbClr val="002060"/>
                </a:solidFill>
              </a:defRPr>
            </a:lvl1pPr>
          </a:lstStyle>
          <a:p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5BC947-ED3F-4197-AD5F-9006E201F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82E4FC-6D1A-4F36-8CD7-D60778C7E7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-987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892480" cy="4925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597352"/>
            <a:ext cx="2667000" cy="2606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4" y="6597352"/>
            <a:ext cx="5421083" cy="2606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0" y="1196752"/>
            <a:ext cx="533400" cy="18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55F4B6C6-533A-4F50-BAC9-F4F9948A32A9}" type="slidenum">
              <a:rPr lang="en-US" sz="1400" smtClean="0"/>
              <a:pPr algn="ctr" eaLnBrk="1" latinLnBrk="0" hangingPunct="1"/>
              <a:t>‹#›</a:t>
            </a:fld>
            <a:endParaRPr kumimoji="0" lang="en-US" sz="14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76064" y="1196752"/>
            <a:ext cx="8567936" cy="180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75000"/>
                  <a:alpha val="34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  <a:gs pos="100000">
                <a:schemeClr val="bg1">
                  <a:lumMod val="50000"/>
                  <a:alpha val="76000"/>
                </a:schemeClr>
              </a:gs>
            </a:gsLst>
            <a:lin ang="16800000" scaled="0"/>
            <a:tileRect/>
          </a:gradFill>
          <a:ln w="12700" cap="rnd" cmpd="sng" algn="ctr">
            <a:solidFill>
              <a:schemeClr val="tx1">
                <a:alpha val="6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OOSd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3600" dirty="0" smtClean="0"/>
              <a:t>(Object Orientated Software Development)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903092"/>
            <a:ext cx="4381500" cy="1837308"/>
          </a:xfrm>
        </p:spPr>
        <p:txBody>
          <a:bodyPr/>
          <a:lstStyle/>
          <a:p>
            <a:pPr algn="ctr"/>
            <a:r>
              <a:rPr lang="en-IE" dirty="0" smtClean="0"/>
              <a:t>C # overview</a:t>
            </a:r>
          </a:p>
          <a:p>
            <a:pPr algn="ctr"/>
            <a:endParaRPr lang="en-IE" dirty="0"/>
          </a:p>
          <a:p>
            <a:pPr algn="ctr"/>
            <a:r>
              <a:rPr lang="en-IE" dirty="0" smtClean="0"/>
              <a:t>John Walsh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0" y="347472"/>
            <a:ext cx="8229600" cy="710363"/>
          </a:xfrm>
        </p:spPr>
        <p:txBody>
          <a:bodyPr>
            <a:noAutofit/>
          </a:bodyPr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84995" name="Rectangle 3"/>
          <p:cNvSpPr>
            <a:spLocks noGrp="1"/>
          </p:cNvSpPr>
          <p:nvPr>
            <p:ph sz="quarter" idx="1"/>
          </p:nvPr>
        </p:nvSpPr>
        <p:spPr>
          <a:xfrm>
            <a:off x="251520" y="1828800"/>
            <a:ext cx="8712968" cy="50292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IE" dirty="0" smtClean="0"/>
              <a:t>What is a computer program</a:t>
            </a:r>
          </a:p>
          <a:p>
            <a:pPr lvl="1">
              <a:lnSpc>
                <a:spcPct val="90000"/>
              </a:lnSpc>
            </a:pPr>
            <a:r>
              <a:rPr lang="en-IE" dirty="0" smtClean="0"/>
              <a:t>Programming Language Evolution</a:t>
            </a:r>
          </a:p>
          <a:p>
            <a:pPr lvl="2">
              <a:lnSpc>
                <a:spcPct val="90000"/>
              </a:lnSpc>
            </a:pPr>
            <a:r>
              <a:rPr lang="en-IE" dirty="0" smtClean="0">
                <a:solidFill>
                  <a:srgbClr val="FF0000"/>
                </a:solidFill>
              </a:rPr>
              <a:t>1</a:t>
            </a:r>
            <a:r>
              <a:rPr lang="en-IE" baseline="30000" dirty="0" smtClean="0">
                <a:solidFill>
                  <a:srgbClr val="FF0000"/>
                </a:solidFill>
              </a:rPr>
              <a:t>st</a:t>
            </a:r>
            <a:r>
              <a:rPr lang="en-IE" dirty="0" smtClean="0">
                <a:solidFill>
                  <a:srgbClr val="FF0000"/>
                </a:solidFill>
              </a:rPr>
              <a:t> generation</a:t>
            </a:r>
          </a:p>
          <a:p>
            <a:pPr lvl="3">
              <a:lnSpc>
                <a:spcPct val="90000"/>
              </a:lnSpc>
            </a:pPr>
            <a:r>
              <a:rPr lang="en-IE" dirty="0" smtClean="0"/>
              <a:t>Simple programs : </a:t>
            </a:r>
            <a:r>
              <a:rPr lang="en-IE" b="1" dirty="0" smtClean="0">
                <a:solidFill>
                  <a:srgbClr val="002060"/>
                </a:solidFill>
              </a:rPr>
              <a:t>sequential lines of code</a:t>
            </a:r>
          </a:p>
          <a:p>
            <a:pPr lvl="2">
              <a:lnSpc>
                <a:spcPct val="90000"/>
              </a:lnSpc>
            </a:pPr>
            <a:r>
              <a:rPr lang="en-IE" dirty="0" smtClean="0">
                <a:solidFill>
                  <a:srgbClr val="FF0000"/>
                </a:solidFill>
              </a:rPr>
              <a:t>2</a:t>
            </a:r>
            <a:r>
              <a:rPr lang="en-IE" baseline="30000" dirty="0" smtClean="0">
                <a:solidFill>
                  <a:srgbClr val="FF0000"/>
                </a:solidFill>
              </a:rPr>
              <a:t>nd</a:t>
            </a:r>
            <a:r>
              <a:rPr lang="en-IE" dirty="0" smtClean="0">
                <a:solidFill>
                  <a:srgbClr val="FF0000"/>
                </a:solidFill>
              </a:rPr>
              <a:t> generation</a:t>
            </a:r>
          </a:p>
          <a:p>
            <a:pPr lvl="3">
              <a:lnSpc>
                <a:spcPct val="90000"/>
              </a:lnSpc>
            </a:pPr>
            <a:r>
              <a:rPr lang="en-IE" dirty="0" smtClean="0"/>
              <a:t>Code broken up into </a:t>
            </a:r>
            <a:r>
              <a:rPr lang="en-IE" b="1" dirty="0" smtClean="0">
                <a:solidFill>
                  <a:srgbClr val="002060"/>
                </a:solidFill>
              </a:rPr>
              <a:t>functions</a:t>
            </a:r>
            <a:r>
              <a:rPr lang="en-IE" dirty="0" smtClean="0">
                <a:solidFill>
                  <a:srgbClr val="002060"/>
                </a:solidFill>
              </a:rPr>
              <a:t> </a:t>
            </a:r>
            <a:r>
              <a:rPr lang="en-IE" dirty="0" smtClean="0"/>
              <a:t>(sub-routines)</a:t>
            </a:r>
          </a:p>
          <a:p>
            <a:pPr lvl="2">
              <a:lnSpc>
                <a:spcPct val="90000"/>
              </a:lnSpc>
            </a:pPr>
            <a:r>
              <a:rPr lang="en-IE" dirty="0" smtClean="0">
                <a:solidFill>
                  <a:srgbClr val="FF0000"/>
                </a:solidFill>
              </a:rPr>
              <a:t>3</a:t>
            </a:r>
            <a:r>
              <a:rPr lang="en-IE" baseline="30000" dirty="0" smtClean="0">
                <a:solidFill>
                  <a:srgbClr val="FF0000"/>
                </a:solidFill>
              </a:rPr>
              <a:t>rd</a:t>
            </a:r>
            <a:r>
              <a:rPr lang="en-IE" dirty="0" smtClean="0">
                <a:solidFill>
                  <a:srgbClr val="FF0000"/>
                </a:solidFill>
              </a:rPr>
              <a:t> generation</a:t>
            </a:r>
          </a:p>
          <a:p>
            <a:pPr lvl="3">
              <a:lnSpc>
                <a:spcPct val="90000"/>
              </a:lnSpc>
            </a:pPr>
            <a:r>
              <a:rPr lang="en-IE" dirty="0" smtClean="0"/>
              <a:t>Functions </a:t>
            </a:r>
            <a:r>
              <a:rPr lang="en-IE" dirty="0" smtClean="0"/>
              <a:t>organised into </a:t>
            </a:r>
            <a:r>
              <a:rPr lang="en-IE" b="1" dirty="0" smtClean="0">
                <a:solidFill>
                  <a:srgbClr val="002060"/>
                </a:solidFill>
              </a:rPr>
              <a:t>classes</a:t>
            </a:r>
          </a:p>
          <a:p>
            <a:pPr lvl="3">
              <a:lnSpc>
                <a:spcPct val="90000"/>
              </a:lnSpc>
            </a:pPr>
            <a:r>
              <a:rPr lang="en-IE" dirty="0" smtClean="0"/>
              <a:t>Classes represent objects in the real world</a:t>
            </a:r>
          </a:p>
          <a:p>
            <a:pPr lvl="2">
              <a:lnSpc>
                <a:spcPct val="90000"/>
              </a:lnSpc>
            </a:pP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computer program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3781697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A </a:t>
            </a:r>
            <a:r>
              <a:rPr lang="en-IE" b="1" u="sng" dirty="0" smtClean="0"/>
              <a:t>Sequence</a:t>
            </a:r>
            <a:r>
              <a:rPr lang="en-IE" dirty="0" smtClean="0"/>
              <a:t> of instructions executed on a computer </a:t>
            </a:r>
          </a:p>
          <a:p>
            <a:r>
              <a:rPr lang="en-IE" dirty="0" smtClean="0"/>
              <a:t>Human readable form = source </a:t>
            </a:r>
            <a:r>
              <a:rPr lang="en-IE" u="sng" dirty="0" smtClean="0"/>
              <a:t>code</a:t>
            </a:r>
            <a:r>
              <a:rPr lang="en-IE" dirty="0" smtClean="0"/>
              <a:t> (written in computer language </a:t>
            </a:r>
            <a:r>
              <a:rPr lang="en-IE" dirty="0" err="1" smtClean="0"/>
              <a:t>e.g</a:t>
            </a:r>
            <a:r>
              <a:rPr lang="en-IE" dirty="0" smtClean="0"/>
              <a:t> java, basic, </a:t>
            </a:r>
            <a:r>
              <a:rPr lang="en-IE" dirty="0" err="1" smtClean="0"/>
              <a:t>c++</a:t>
            </a:r>
            <a:r>
              <a:rPr lang="en-IE" dirty="0" smtClean="0"/>
              <a:t>, c#)</a:t>
            </a:r>
            <a:endParaRPr lang="en-IE" u="sng" dirty="0"/>
          </a:p>
          <a:p>
            <a:r>
              <a:rPr lang="en-IE" dirty="0" smtClean="0"/>
              <a:t>This is converted (compiled) into a form that can be executed on the computer = an executable or exe </a:t>
            </a:r>
          </a:p>
          <a:p>
            <a:endParaRPr lang="en-I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6665" y="5569296"/>
            <a:ext cx="271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Source Code</a:t>
            </a:r>
          </a:p>
          <a:p>
            <a:pPr algn="ctr"/>
            <a:r>
              <a:rPr lang="en-IE" i="1" dirty="0"/>
              <a:t>(that can </a:t>
            </a:r>
            <a:r>
              <a:rPr lang="en-IE" i="1" dirty="0" smtClean="0"/>
              <a:t>read by a </a:t>
            </a:r>
            <a:r>
              <a:rPr lang="en-IE" i="1" dirty="0" smtClean="0">
                <a:solidFill>
                  <a:srgbClr val="FF0000"/>
                </a:solidFill>
              </a:rPr>
              <a:t>human</a:t>
            </a:r>
            <a:r>
              <a:rPr lang="en-IE" i="1" dirty="0" smtClean="0"/>
              <a:t>)</a:t>
            </a:r>
            <a:endParaRPr lang="en-IE" i="1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5802524" y="5569913"/>
            <a:ext cx="291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/>
              <a:t>Binary executable</a:t>
            </a:r>
          </a:p>
          <a:p>
            <a:pPr algn="ctr"/>
            <a:r>
              <a:rPr lang="en-IE" i="1" dirty="0" smtClean="0"/>
              <a:t>(that can run on the </a:t>
            </a:r>
            <a:r>
              <a:rPr lang="en-IE" i="1" dirty="0" smtClean="0">
                <a:solidFill>
                  <a:srgbClr val="FF0000"/>
                </a:solidFill>
              </a:rPr>
              <a:t>computer</a:t>
            </a:r>
            <a:r>
              <a:rPr lang="en-IE" i="1" dirty="0" smtClean="0"/>
              <a:t>)</a:t>
            </a:r>
            <a:endParaRPr lang="en-IE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87271" y="5939246"/>
            <a:ext cx="19991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2326" y="556991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0000CC"/>
                </a:solidFill>
              </a:rPr>
              <a:t>compiled</a:t>
            </a:r>
            <a:endParaRPr lang="en-IE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6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Language Evolution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024" y="3112545"/>
            <a:ext cx="4700658" cy="3452146"/>
          </a:xfrm>
          <a:solidFill>
            <a:srgbClr val="FFFFE7">
              <a:alpha val="69804"/>
            </a:srgbClr>
          </a:solidFill>
          <a:ln>
            <a:solidFill>
              <a:schemeClr val="accent1">
                <a:alpha val="71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1</a:t>
            </a:r>
            <a:r>
              <a:rPr lang="en-IE" sz="1400" b="1" dirty="0" smtClean="0"/>
              <a:t> </a:t>
            </a:r>
            <a:r>
              <a:rPr lang="en-IE" sz="1400" b="1" dirty="0" err="1" smtClean="0">
                <a:solidFill>
                  <a:srgbClr val="002060"/>
                </a:solidFill>
              </a:rPr>
              <a:t>cls</a:t>
            </a:r>
            <a:endParaRPr lang="en-IE" sz="14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2</a:t>
            </a:r>
            <a:r>
              <a:rPr lang="en-IE" sz="1400" b="1" dirty="0" smtClean="0"/>
              <a:t> </a:t>
            </a:r>
            <a:r>
              <a:rPr lang="en-IE" sz="1400" b="1" dirty="0">
                <a:solidFill>
                  <a:srgbClr val="002060"/>
                </a:solidFill>
              </a:rPr>
              <a:t>PRINT </a:t>
            </a:r>
            <a:r>
              <a:rPr lang="en-IE" sz="1400" b="1" dirty="0"/>
              <a:t>"Hello, I'm a program!"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3</a:t>
            </a:r>
            <a:r>
              <a:rPr lang="en-IE" sz="1400" b="1" dirty="0" smtClean="0"/>
              <a:t> </a:t>
            </a:r>
            <a:r>
              <a:rPr lang="en-IE" sz="1400" b="1" dirty="0">
                <a:solidFill>
                  <a:srgbClr val="002060"/>
                </a:solidFill>
              </a:rPr>
              <a:t>PRINT </a:t>
            </a:r>
            <a:r>
              <a:rPr lang="en-IE" sz="1400" b="1" dirty="0"/>
              <a:t>"I can </a:t>
            </a:r>
            <a:r>
              <a:rPr lang="en-IE" sz="1400" b="1" dirty="0" smtClean="0"/>
              <a:t>draw </a:t>
            </a:r>
            <a:r>
              <a:rPr lang="en-IE" sz="1400" b="1" dirty="0"/>
              <a:t>Stars"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4</a:t>
            </a:r>
            <a:r>
              <a:rPr lang="en-IE" sz="1400" b="1" dirty="0" smtClean="0"/>
              <a:t> </a:t>
            </a:r>
            <a:r>
              <a:rPr lang="en-IE" sz="1400" b="1" dirty="0">
                <a:solidFill>
                  <a:srgbClr val="002060"/>
                </a:solidFill>
              </a:rPr>
              <a:t>INPUT </a:t>
            </a:r>
            <a:r>
              <a:rPr lang="en-IE" sz="1400" b="1" dirty="0"/>
              <a:t>"How many stars do you want draw: ", N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5 </a:t>
            </a:r>
            <a:r>
              <a:rPr lang="en-IE" sz="1400" b="1" dirty="0" smtClean="0">
                <a:solidFill>
                  <a:srgbClr val="0000CC"/>
                </a:solidFill>
              </a:rPr>
              <a:t>For </a:t>
            </a:r>
            <a:r>
              <a:rPr lang="en-IE" sz="1400" b="1" dirty="0" smtClean="0"/>
              <a:t> </a:t>
            </a:r>
            <a:r>
              <a:rPr lang="en-IE" sz="1400" b="1" dirty="0"/>
              <a:t>I = 1 TO N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6</a:t>
            </a:r>
            <a:r>
              <a:rPr lang="en-IE" sz="1400" b="1" dirty="0" smtClean="0"/>
              <a:t>        </a:t>
            </a:r>
            <a:r>
              <a:rPr lang="en-IE" sz="1400" b="1" dirty="0" smtClean="0">
                <a:solidFill>
                  <a:srgbClr val="002060"/>
                </a:solidFill>
              </a:rPr>
              <a:t>PRINT </a:t>
            </a:r>
            <a:r>
              <a:rPr lang="en-IE" sz="1400" b="1" dirty="0" smtClean="0"/>
              <a:t>“ * "</a:t>
            </a:r>
            <a:endParaRPr lang="en-IE" sz="1400" b="1" dirty="0"/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7</a:t>
            </a:r>
            <a:r>
              <a:rPr lang="en-IE" sz="1400" b="1" dirty="0" smtClean="0"/>
              <a:t> </a:t>
            </a:r>
            <a:r>
              <a:rPr lang="en-IE" sz="1400" b="1" dirty="0">
                <a:solidFill>
                  <a:srgbClr val="0000CC"/>
                </a:solidFill>
              </a:rPr>
              <a:t>Next</a:t>
            </a:r>
            <a:r>
              <a:rPr lang="en-IE" sz="1400" b="1" dirty="0"/>
              <a:t> I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8</a:t>
            </a:r>
            <a:r>
              <a:rPr lang="en-IE" sz="1400" b="1" dirty="0" smtClean="0"/>
              <a:t> </a:t>
            </a:r>
            <a:r>
              <a:rPr lang="en-IE" sz="1400" b="1" dirty="0">
                <a:solidFill>
                  <a:srgbClr val="002060"/>
                </a:solidFill>
              </a:rPr>
              <a:t>INPUT </a:t>
            </a:r>
            <a:r>
              <a:rPr lang="en-IE" sz="1400" b="1" dirty="0"/>
              <a:t>"Do you want another go Yes/No" , x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9</a:t>
            </a:r>
            <a:r>
              <a:rPr lang="en-IE" sz="1400" b="1" dirty="0" smtClean="0"/>
              <a:t> </a:t>
            </a:r>
            <a:r>
              <a:rPr lang="en-IE" sz="1400" b="1" dirty="0">
                <a:solidFill>
                  <a:srgbClr val="0000CC"/>
                </a:solidFill>
              </a:rPr>
              <a:t>IF</a:t>
            </a:r>
            <a:r>
              <a:rPr lang="en-IE" sz="1400" b="1" dirty="0"/>
              <a:t> x = "Yes" </a:t>
            </a:r>
            <a:r>
              <a:rPr lang="en-IE" sz="1400" b="1" dirty="0">
                <a:solidFill>
                  <a:srgbClr val="0000CC"/>
                </a:solidFill>
              </a:rPr>
              <a:t>THEN </a:t>
            </a:r>
            <a:r>
              <a:rPr lang="en-IE" sz="1400" b="1" dirty="0" err="1" smtClean="0">
                <a:solidFill>
                  <a:srgbClr val="0000CC"/>
                </a:solidFill>
              </a:rPr>
              <a:t>Goto</a:t>
            </a:r>
            <a:r>
              <a:rPr lang="en-IE" sz="1400" b="1" dirty="0" smtClean="0">
                <a:solidFill>
                  <a:srgbClr val="0000CC"/>
                </a:solidFill>
              </a:rPr>
              <a:t> </a:t>
            </a:r>
            <a:r>
              <a:rPr lang="en-IE" sz="1400" b="1" dirty="0" smtClean="0"/>
              <a:t>4</a:t>
            </a:r>
            <a:endParaRPr lang="en-IE" sz="1400" b="1" dirty="0"/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400" b="1" dirty="0" smtClean="0">
                <a:solidFill>
                  <a:srgbClr val="FF0000"/>
                </a:solidFill>
              </a:rPr>
              <a:t>10</a:t>
            </a:r>
            <a:r>
              <a:rPr lang="en-IE" sz="1400" b="1" dirty="0" smtClean="0"/>
              <a:t> </a:t>
            </a:r>
            <a:r>
              <a:rPr lang="en-IE" sz="1400" b="1" dirty="0" smtClean="0">
                <a:solidFill>
                  <a:srgbClr val="0000CC"/>
                </a:solidFill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14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96" y="1543127"/>
            <a:ext cx="80079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First </a:t>
            </a:r>
            <a:r>
              <a:rPr lang="en-IE" dirty="0">
                <a:latin typeface="Arial" pitchFamily="34" charset="0"/>
                <a:cs typeface="Arial" pitchFamily="34" charset="0"/>
              </a:rPr>
              <a:t>generation BASIC 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>
                <a:latin typeface="Arial" pitchFamily="34" charset="0"/>
                <a:cs typeface="Arial" pitchFamily="34" charset="0"/>
              </a:rPr>
              <a:t>Execution starts at line 1, then 2, then 3 </a:t>
            </a:r>
            <a:r>
              <a:rPr lang="en-IE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>
                <a:latin typeface="Arial" pitchFamily="34" charset="0"/>
                <a:cs typeface="Arial" pitchFamily="34" charset="0"/>
              </a:rPr>
              <a:t>You can alter this flow using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        :  instruction to jump to a specific line , rather the executing next line in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For.. Next   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:  instruction to allow us to repeat specific lines of code</a:t>
            </a:r>
            <a:endParaRPr lang="en-I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779" y="3112545"/>
            <a:ext cx="3927764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5757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cls</a:t>
            </a: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 the screen</a:t>
            </a:r>
          </a:p>
          <a:p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 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 something to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asks user to enter value on screen. In this example N will contain what the user types into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.. Next  : 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 these lines of code 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decision instruction. In this example if x (which is what the user types into the screen) is Yes, then the execution skips (</a:t>
            </a:r>
            <a:r>
              <a:rPr lang="en-GB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back up to line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when its gets to here the program ends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34246" y="3283527"/>
            <a:ext cx="1392381" cy="0"/>
          </a:xfrm>
          <a:prstGeom prst="straightConnector1">
            <a:avLst/>
          </a:prstGeom>
          <a:ln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91087" y="3714322"/>
            <a:ext cx="1239880" cy="0"/>
          </a:xfrm>
          <a:prstGeom prst="straightConnector1">
            <a:avLst/>
          </a:prstGeom>
          <a:ln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11725" y="4073236"/>
            <a:ext cx="919242" cy="71881"/>
          </a:xfrm>
          <a:prstGeom prst="straightConnector1">
            <a:avLst/>
          </a:prstGeom>
          <a:ln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585353" y="4503911"/>
            <a:ext cx="228097" cy="857798"/>
          </a:xfrm>
          <a:prstGeom prst="rightBrace">
            <a:avLst/>
          </a:prstGeom>
          <a:ln>
            <a:solidFill>
              <a:schemeClr val="accent1"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2813450" y="4932810"/>
            <a:ext cx="2417517" cy="69372"/>
          </a:xfrm>
          <a:prstGeom prst="line">
            <a:avLst/>
          </a:prstGeom>
          <a:ln>
            <a:solidFill>
              <a:schemeClr val="accent1"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09455" y="5431081"/>
            <a:ext cx="2321512" cy="522910"/>
          </a:xfrm>
          <a:prstGeom prst="straightConnector1">
            <a:avLst/>
          </a:prstGeom>
          <a:ln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290918" y="6254940"/>
            <a:ext cx="4023361" cy="221164"/>
          </a:xfrm>
          <a:prstGeom prst="straightConnector1">
            <a:avLst/>
          </a:prstGeom>
          <a:ln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3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Language Evolution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033" y="2483506"/>
            <a:ext cx="4574838" cy="4317223"/>
          </a:xfrm>
          <a:prstGeom prst="rect">
            <a:avLst/>
          </a:prstGeom>
          <a:solidFill>
            <a:srgbClr val="FFFFE7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sz="29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sz="26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/>
              <a:buChar char=""/>
              <a:defRPr kumimoji="0" sz="23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ct val="6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 err="1">
                <a:solidFill>
                  <a:srgbClr val="002060"/>
                </a:solidFill>
              </a:rPr>
              <a:t>cls</a:t>
            </a:r>
            <a:endParaRPr lang="en-IE" sz="1200" b="1" dirty="0">
              <a:solidFill>
                <a:srgbClr val="00206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 </a:t>
            </a:r>
            <a:r>
              <a:rPr lang="en-IE" sz="1200" b="1" dirty="0">
                <a:solidFill>
                  <a:srgbClr val="002060"/>
                </a:solidFill>
              </a:rPr>
              <a:t>PRINT </a:t>
            </a:r>
            <a:r>
              <a:rPr lang="en-IE" sz="1200" b="1" dirty="0"/>
              <a:t>"Hello, I'm a program!"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 </a:t>
            </a:r>
            <a:r>
              <a:rPr lang="en-IE" sz="1200" b="1" dirty="0">
                <a:solidFill>
                  <a:srgbClr val="002060"/>
                </a:solidFill>
              </a:rPr>
              <a:t>PRINT </a:t>
            </a:r>
            <a:r>
              <a:rPr lang="en-IE" sz="1200" b="1" dirty="0"/>
              <a:t>"I can draw Stars"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 </a:t>
            </a:r>
            <a:r>
              <a:rPr lang="en-IE" sz="1200" b="1" dirty="0">
                <a:solidFill>
                  <a:srgbClr val="0000CC"/>
                </a:solidFill>
              </a:rPr>
              <a:t>do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	call </a:t>
            </a:r>
            <a:r>
              <a:rPr lang="en-IE" sz="1200" b="1" dirty="0">
                <a:solidFill>
                  <a:srgbClr val="FF0000"/>
                </a:solidFill>
              </a:rPr>
              <a:t>DrawStars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	INPUT "Do you want another go Yes/No" , x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 </a:t>
            </a:r>
            <a:r>
              <a:rPr lang="en-IE" sz="1200" b="1" dirty="0">
                <a:solidFill>
                  <a:srgbClr val="0000CC"/>
                </a:solidFill>
              </a:rPr>
              <a:t>WHILE</a:t>
            </a:r>
            <a:r>
              <a:rPr lang="en-IE" sz="1200" b="1" dirty="0"/>
              <a:t> X = "</a:t>
            </a:r>
            <a:r>
              <a:rPr lang="en-IE" sz="1200" b="1" dirty="0" smtClean="0"/>
              <a:t>Yes“</a:t>
            </a:r>
            <a:endParaRPr lang="en-IE" sz="1200" b="1" dirty="0"/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 </a:t>
            </a:r>
            <a:r>
              <a:rPr lang="en-IE" sz="1200" b="1" dirty="0">
                <a:solidFill>
                  <a:srgbClr val="0000CC"/>
                </a:solidFill>
              </a:rPr>
              <a:t>END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500" b="1" dirty="0" smtClean="0"/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1100" b="1" dirty="0"/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1200" b="1" dirty="0"/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>
                <a:solidFill>
                  <a:srgbClr val="FF0000"/>
                </a:solidFill>
              </a:rPr>
              <a:t>Sub DrawStars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	</a:t>
            </a:r>
            <a:r>
              <a:rPr lang="en-IE" sz="1200" b="1" dirty="0">
                <a:solidFill>
                  <a:srgbClr val="002060"/>
                </a:solidFill>
              </a:rPr>
              <a:t>INPUT</a:t>
            </a:r>
            <a:r>
              <a:rPr lang="en-IE" sz="1200" b="1" dirty="0"/>
              <a:t> "How many stars do you want draw: ", N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	FOR I = 1 TO N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		</a:t>
            </a:r>
            <a:r>
              <a:rPr lang="en-IE" sz="1200" b="1" dirty="0">
                <a:solidFill>
                  <a:srgbClr val="002060"/>
                </a:solidFill>
              </a:rPr>
              <a:t>PRINT</a:t>
            </a:r>
            <a:r>
              <a:rPr lang="en-IE" sz="1200" b="1" dirty="0"/>
              <a:t> </a:t>
            </a:r>
            <a:r>
              <a:rPr lang="en-IE" sz="1200" b="1" dirty="0" smtClean="0"/>
              <a:t>“ * "</a:t>
            </a:r>
            <a:endParaRPr lang="en-IE" sz="1200" b="1" dirty="0"/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/>
              <a:t>	Next I</a:t>
            </a:r>
          </a:p>
          <a:p>
            <a:pPr mar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>
                <a:solidFill>
                  <a:srgbClr val="FF0000"/>
                </a:solidFill>
              </a:rPr>
              <a:t>End Sub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330" y="1433673"/>
            <a:ext cx="8366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Second </a:t>
            </a:r>
            <a:r>
              <a:rPr lang="en-IE" dirty="0">
                <a:latin typeface="Arial" pitchFamily="34" charset="0"/>
                <a:cs typeface="Arial" pitchFamily="34" charset="0"/>
              </a:rPr>
              <a:t>generation BASIC 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no line numbers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program </a:t>
            </a:r>
            <a:r>
              <a:rPr lang="en-IE" sz="14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broke up 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into subroutines (subs)</a:t>
            </a:r>
            <a:r>
              <a:rPr lang="en-IE" sz="1400" i="1" dirty="0"/>
              <a:t> </a:t>
            </a:r>
            <a:r>
              <a:rPr lang="en-IE" sz="1400" i="1" dirty="0" smtClean="0"/>
              <a:t> (also know as functions)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400" i="1" dirty="0" smtClean="0"/>
              <a:t>WHY</a:t>
            </a:r>
            <a:r>
              <a:rPr lang="en-IE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??? </a:t>
            </a:r>
            <a:endParaRPr lang="en-IE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38594" y="5849759"/>
            <a:ext cx="172316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sz="1400" dirty="0" smtClean="0"/>
              <a:t>Subroutine or function</a:t>
            </a:r>
            <a:endParaRPr lang="en-IE" sz="1400" dirty="0"/>
          </a:p>
        </p:txBody>
      </p:sp>
      <p:sp>
        <p:nvSpPr>
          <p:cNvPr id="11" name="Right Brace 10"/>
          <p:cNvSpPr/>
          <p:nvPr/>
        </p:nvSpPr>
        <p:spPr>
          <a:xfrm>
            <a:off x="4762581" y="5377895"/>
            <a:ext cx="228600" cy="125150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11" idx="1"/>
            <a:endCxn id="7" idx="1"/>
          </p:cNvCxnSpPr>
          <p:nvPr/>
        </p:nvCxnSpPr>
        <p:spPr>
          <a:xfrm>
            <a:off x="4991181" y="6003647"/>
            <a:ext cx="7474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278" y="3195440"/>
            <a:ext cx="418329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/>
              <a:t>Execution jumps to first line of </a:t>
            </a:r>
            <a:r>
              <a:rPr lang="en-IE" sz="1400" dirty="0" err="1" smtClean="0"/>
              <a:t>Drawstars</a:t>
            </a:r>
            <a:r>
              <a:rPr lang="en-IE" sz="1400" dirty="0" smtClean="0"/>
              <a:t> subroutine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/>
              <a:t>Runs through each line in </a:t>
            </a:r>
            <a:r>
              <a:rPr lang="en-IE" sz="1400" dirty="0"/>
              <a:t>the </a:t>
            </a:r>
            <a:r>
              <a:rPr lang="en-IE" sz="1400" dirty="0" err="1"/>
              <a:t>Drawstars</a:t>
            </a:r>
            <a:r>
              <a:rPr lang="en-IE" sz="1400" dirty="0"/>
              <a:t> </a:t>
            </a:r>
            <a:r>
              <a:rPr lang="en-IE" sz="1400" dirty="0" err="1" smtClean="0"/>
              <a:t>subrouting</a:t>
            </a:r>
            <a:endParaRPr lang="en-I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 smtClean="0"/>
              <a:t>Then its </a:t>
            </a:r>
            <a:r>
              <a:rPr lang="en-IE" sz="1400" b="1" dirty="0" smtClean="0"/>
              <a:t>returns</a:t>
            </a:r>
            <a:r>
              <a:rPr lang="en-IE" sz="1400" dirty="0" smtClean="0"/>
              <a:t> to the line AFTER the call to the </a:t>
            </a:r>
            <a:r>
              <a:rPr lang="en-IE" sz="1400" dirty="0" err="1" smtClean="0"/>
              <a:t>Drawstars</a:t>
            </a:r>
            <a:r>
              <a:rPr lang="en-IE" sz="1400" dirty="0" smtClean="0"/>
              <a:t> </a:t>
            </a:r>
            <a:r>
              <a:rPr lang="en-IE" sz="1400" dirty="0" err="1" smtClean="0"/>
              <a:t>subrouting</a:t>
            </a:r>
            <a:endParaRPr lang="en-IE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99423" y="3325091"/>
            <a:ext cx="2505086" cy="34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315169" y="3672493"/>
            <a:ext cx="706580" cy="1504949"/>
          </a:xfrm>
          <a:prstGeom prst="straightConnector1">
            <a:avLst/>
          </a:prstGeom>
          <a:ln w="3175">
            <a:solidFill>
              <a:srgbClr val="FF0000">
                <a:alpha val="46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11724" y="3767005"/>
            <a:ext cx="779821" cy="1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8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Language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2nd generation was an improvement but … !!</a:t>
            </a:r>
          </a:p>
          <a:p>
            <a:r>
              <a:rPr lang="en-GB" dirty="0" smtClean="0"/>
              <a:t>As Programs got bigger an bigger, involving millions of line of code, we still had problems :</a:t>
            </a:r>
          </a:p>
          <a:p>
            <a:pPr lvl="1"/>
            <a:r>
              <a:rPr lang="en-GB" u="sng" dirty="0" smtClean="0"/>
              <a:t>Code maintenance</a:t>
            </a:r>
          </a:p>
          <a:p>
            <a:pPr lvl="2"/>
            <a:r>
              <a:rPr lang="en-GB" dirty="0" smtClean="0"/>
              <a:t>In huge programs we would like to be able to </a:t>
            </a:r>
            <a:r>
              <a:rPr lang="en-GB" b="1" u="sng" dirty="0" smtClean="0"/>
              <a:t>organise</a:t>
            </a:r>
            <a:r>
              <a:rPr lang="en-GB" dirty="0" smtClean="0"/>
              <a:t> out subs/functions in manageable (related) groups (could have thousands of functions!)</a:t>
            </a:r>
          </a:p>
          <a:p>
            <a:pPr lvl="1"/>
            <a:r>
              <a:rPr lang="en-GB" u="sng" dirty="0" smtClean="0"/>
              <a:t>Code (software) development</a:t>
            </a:r>
          </a:p>
          <a:p>
            <a:pPr lvl="2"/>
            <a:r>
              <a:rPr lang="en-GB" dirty="0" smtClean="0"/>
              <a:t>How do we convert complex business requirements into code?</a:t>
            </a:r>
          </a:p>
          <a:p>
            <a:pPr lvl="3"/>
            <a:r>
              <a:rPr lang="en-GB" dirty="0" smtClean="0"/>
              <a:t>Nice if we had a way of converting real objects in the world into code</a:t>
            </a:r>
          </a:p>
          <a:p>
            <a:pPr lvl="3"/>
            <a:r>
              <a:rPr lang="en-GB" dirty="0" smtClean="0"/>
              <a:t>E.g. if we are developing bank system, it would be nice if we could map a bank account ‘object’ into a block of code that acted exactly like the real world bank account</a:t>
            </a:r>
          </a:p>
          <a:p>
            <a:r>
              <a:rPr lang="en-GB" dirty="0" smtClean="0"/>
              <a:t>How do we solve this problem?</a:t>
            </a:r>
          </a:p>
          <a:p>
            <a:pPr lvl="1"/>
            <a:r>
              <a:rPr lang="en-GB" dirty="0" smtClean="0"/>
              <a:t>Using Object Oriented development and </a:t>
            </a:r>
            <a:r>
              <a:rPr lang="en-GB" b="1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55011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Language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 </a:t>
            </a:r>
            <a:r>
              <a:rPr lang="en-GB" dirty="0" smtClean="0"/>
              <a:t>Oriented development views real world as objects (classes)</a:t>
            </a:r>
          </a:p>
          <a:p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Allows us to organise and group our code/functions </a:t>
            </a:r>
          </a:p>
          <a:p>
            <a:pPr lvl="1"/>
            <a:r>
              <a:rPr lang="en-GB" dirty="0" smtClean="0"/>
              <a:t>Classes represent objects in the real world</a:t>
            </a:r>
          </a:p>
          <a:p>
            <a:pPr lvl="1"/>
            <a:r>
              <a:rPr lang="en-GB" dirty="0" smtClean="0"/>
              <a:t>Classes contain </a:t>
            </a:r>
          </a:p>
          <a:p>
            <a:pPr lvl="2"/>
            <a:r>
              <a:rPr lang="en-GB" dirty="0" smtClean="0"/>
              <a:t>information (data about the </a:t>
            </a:r>
            <a:r>
              <a:rPr lang="en-GB" dirty="0" err="1" smtClean="0"/>
              <a:t>obejct</a:t>
            </a:r>
            <a:r>
              <a:rPr lang="en-GB" dirty="0" smtClean="0"/>
              <a:t>) </a:t>
            </a:r>
          </a:p>
          <a:p>
            <a:pPr lvl="2"/>
            <a:r>
              <a:rPr lang="en-GB" dirty="0" smtClean="0"/>
              <a:t>functionality (functions, things the object can do)</a:t>
            </a:r>
          </a:p>
        </p:txBody>
      </p:sp>
    </p:spTree>
    <p:extLst>
      <p:ext uri="{BB962C8B-B14F-4D97-AF65-F5344CB8AC3E}">
        <p14:creationId xmlns:p14="http://schemas.microsoft.com/office/powerpoint/2010/main" val="9466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Language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53368" y="2096073"/>
            <a:ext cx="7425354" cy="4657868"/>
          </a:xfrm>
          <a:solidFill>
            <a:srgbClr val="FFFFE7">
              <a:alpha val="69804"/>
            </a:srgbClr>
          </a:solidFill>
          <a:ln>
            <a:solidFill>
              <a:schemeClr val="accent1">
                <a:alpha val="71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b="1" dirty="0" smtClean="0">
                <a:solidFill>
                  <a:srgbClr val="0000CC"/>
                </a:solidFill>
              </a:rPr>
              <a:t>  </a:t>
            </a:r>
            <a:r>
              <a:rPr lang="en-IE" sz="1200" b="1" dirty="0" smtClean="0">
                <a:solidFill>
                  <a:srgbClr val="FF0000"/>
                </a:solidFill>
              </a:rPr>
              <a:t>Class</a:t>
            </a:r>
            <a:r>
              <a:rPr lang="en-IE" sz="1200" b="1" dirty="0" smtClean="0">
                <a:solidFill>
                  <a:srgbClr val="0000CC"/>
                </a:solidFill>
              </a:rPr>
              <a:t> </a:t>
            </a:r>
            <a:r>
              <a:rPr lang="en-IE" sz="1200" b="1" dirty="0">
                <a:solidFill>
                  <a:srgbClr val="FF0000"/>
                </a:solidFill>
              </a:rPr>
              <a:t>StarsProgram  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</a:t>
            </a:r>
            <a:r>
              <a:rPr lang="en-IE" sz="1200" dirty="0" smtClean="0">
                <a:solidFill>
                  <a:srgbClr val="0000CC"/>
                </a:solidFill>
              </a:rPr>
              <a:t>dim </a:t>
            </a:r>
            <a:r>
              <a:rPr lang="en-IE" sz="1200" dirty="0"/>
              <a:t>NumStars  </a:t>
            </a:r>
            <a:r>
              <a:rPr lang="en-IE" sz="1200" dirty="0">
                <a:solidFill>
                  <a:srgbClr val="0000CC"/>
                </a:solidFill>
              </a:rPr>
              <a:t>as </a:t>
            </a:r>
            <a:r>
              <a:rPr lang="en-IE" sz="1200" dirty="0" smtClean="0">
                <a:solidFill>
                  <a:srgbClr val="0000CC"/>
                </a:solidFill>
              </a:rPr>
              <a:t>integer</a:t>
            </a:r>
            <a:r>
              <a:rPr lang="en-IE" sz="1200" dirty="0">
                <a:solidFill>
                  <a:srgbClr val="0000CC"/>
                </a:solidFill>
              </a:rPr>
              <a:t> </a:t>
            </a:r>
            <a:r>
              <a:rPr lang="en-IE" sz="1200" dirty="0" smtClean="0">
                <a:solidFill>
                  <a:srgbClr val="0000CC"/>
                </a:solidFill>
              </a:rPr>
              <a:t>= 10                 </a:t>
            </a:r>
            <a:r>
              <a:rPr lang="en-IE" sz="1200" i="1" dirty="0" smtClean="0">
                <a:solidFill>
                  <a:srgbClr val="00823B"/>
                </a:solidFill>
              </a:rPr>
              <a:t>//property = </a:t>
            </a:r>
            <a:r>
              <a:rPr lang="en-IE" sz="1200" b="1" i="1" dirty="0" smtClean="0">
                <a:solidFill>
                  <a:srgbClr val="00823B"/>
                </a:solidFill>
              </a:rPr>
              <a:t>data      </a:t>
            </a:r>
            <a:endParaRPr lang="en-IE" sz="1200" b="1" i="1" dirty="0">
              <a:solidFill>
                <a:srgbClr val="00823B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050" dirty="0"/>
              <a:t>	 </a:t>
            </a:r>
            <a:endParaRPr lang="en-IE" sz="105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1050" dirty="0" smtClean="0"/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 smtClean="0"/>
              <a:t>	</a:t>
            </a:r>
            <a:r>
              <a:rPr lang="en-IE" sz="1200" b="1" dirty="0" smtClean="0">
                <a:solidFill>
                  <a:srgbClr val="0000CC"/>
                </a:solidFill>
              </a:rPr>
              <a:t>Sub</a:t>
            </a:r>
            <a:r>
              <a:rPr lang="en-IE" sz="1200" dirty="0" smtClean="0">
                <a:solidFill>
                  <a:srgbClr val="0000CC"/>
                </a:solidFill>
              </a:rPr>
              <a:t> </a:t>
            </a:r>
            <a:r>
              <a:rPr lang="en-IE" sz="1200" dirty="0"/>
              <a:t>Main</a:t>
            </a:r>
            <a:r>
              <a:rPr lang="en-IE" sz="1200" dirty="0" smtClean="0"/>
              <a:t>()                              </a:t>
            </a:r>
            <a:r>
              <a:rPr lang="en-IE" sz="1200" dirty="0" smtClean="0">
                <a:solidFill>
                  <a:srgbClr val="00B050"/>
                </a:solidFill>
              </a:rPr>
              <a:t>‘</a:t>
            </a:r>
            <a:r>
              <a:rPr lang="en-IE" sz="1200" dirty="0" smtClean="0">
                <a:solidFill>
                  <a:srgbClr val="00823B"/>
                </a:solidFill>
              </a:rPr>
              <a:t>’Main() is the entry point.. where the program will start from</a:t>
            </a:r>
            <a:endParaRPr lang="en-IE" sz="1200" dirty="0">
              <a:solidFill>
                <a:srgbClr val="00823B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	</a:t>
            </a:r>
            <a:r>
              <a:rPr lang="en-IE" sz="1200" dirty="0" smtClean="0">
                <a:solidFill>
                  <a:srgbClr val="0000CC"/>
                </a:solidFill>
              </a:rPr>
              <a:t>dim</a:t>
            </a:r>
            <a:r>
              <a:rPr lang="en-IE" sz="1200" dirty="0" smtClean="0"/>
              <a:t> x as </a:t>
            </a:r>
            <a:r>
              <a:rPr lang="en-IE" sz="1200" dirty="0" smtClean="0">
                <a:solidFill>
                  <a:srgbClr val="0000CC"/>
                </a:solidFill>
              </a:rPr>
              <a:t>string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>
                <a:solidFill>
                  <a:srgbClr val="0000CC"/>
                </a:solidFill>
              </a:rPr>
              <a:t>	</a:t>
            </a:r>
            <a:r>
              <a:rPr lang="en-IE" sz="1200" dirty="0" smtClean="0">
                <a:solidFill>
                  <a:srgbClr val="0000CC"/>
                </a:solidFill>
              </a:rPr>
              <a:t>	do</a:t>
            </a:r>
            <a:endParaRPr lang="en-IE" sz="1200" dirty="0">
              <a:solidFill>
                <a:srgbClr val="0000CC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	</a:t>
            </a:r>
            <a:r>
              <a:rPr lang="en-IE" sz="1200" dirty="0" smtClean="0"/>
              <a:t>       call </a:t>
            </a:r>
            <a:r>
              <a:rPr lang="en-IE" sz="1200" dirty="0" err="1" smtClean="0"/>
              <a:t>DrawStars</a:t>
            </a:r>
            <a:r>
              <a:rPr lang="en-IE" sz="1200" dirty="0" smtClean="0"/>
              <a:t> </a:t>
            </a:r>
            <a:r>
              <a:rPr lang="en-IE" sz="1200" dirty="0"/>
              <a:t>(</a:t>
            </a:r>
            <a:r>
              <a:rPr lang="en-IE" sz="1200" dirty="0" err="1"/>
              <a:t>NumStars</a:t>
            </a:r>
            <a:r>
              <a:rPr lang="en-IE" sz="1200" dirty="0"/>
              <a:t> )		</a:t>
            </a:r>
            <a:r>
              <a:rPr lang="en-IE" sz="1200" dirty="0" smtClean="0"/>
              <a:t>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 </a:t>
            </a:r>
            <a:r>
              <a:rPr lang="en-IE" sz="1200" dirty="0" smtClean="0"/>
              <a:t>                                                INPUT </a:t>
            </a:r>
            <a:r>
              <a:rPr lang="en-IE" sz="1200" dirty="0"/>
              <a:t>"Do you want another go Yes/No" </a:t>
            </a:r>
            <a:r>
              <a:rPr lang="en-IE" sz="1200" dirty="0" smtClean="0"/>
              <a:t>, x</a:t>
            </a:r>
            <a:endParaRPr lang="en-IE" sz="12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	</a:t>
            </a:r>
            <a:r>
              <a:rPr lang="en-IE" sz="1200" dirty="0">
                <a:solidFill>
                  <a:srgbClr val="0000CC"/>
                </a:solidFill>
              </a:rPr>
              <a:t>While</a:t>
            </a:r>
            <a:r>
              <a:rPr lang="en-IE" sz="1200" dirty="0"/>
              <a:t> </a:t>
            </a:r>
            <a:r>
              <a:rPr lang="en-IE" sz="1200" dirty="0" smtClean="0"/>
              <a:t>x = </a:t>
            </a:r>
            <a:r>
              <a:rPr lang="en-IE" sz="1200" dirty="0"/>
              <a:t>"Yes"	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    </a:t>
            </a:r>
            <a:r>
              <a:rPr lang="en-IE" sz="1200" dirty="0" smtClean="0"/>
              <a:t>	</a:t>
            </a:r>
            <a:r>
              <a:rPr lang="en-IE" sz="1200" dirty="0" smtClean="0">
                <a:solidFill>
                  <a:srgbClr val="0000CC"/>
                </a:solidFill>
              </a:rPr>
              <a:t>End </a:t>
            </a:r>
            <a:r>
              <a:rPr lang="en-IE" sz="1200" dirty="0">
                <a:solidFill>
                  <a:srgbClr val="0000CC"/>
                </a:solidFill>
              </a:rPr>
              <a:t>Sub</a:t>
            </a:r>
            <a:r>
              <a:rPr lang="en-IE" sz="1200" dirty="0"/>
              <a:t>	</a:t>
            </a:r>
            <a:endParaRPr lang="en-IE" sz="1200" dirty="0" smtClean="0"/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12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</a:t>
            </a:r>
            <a:endParaRPr lang="en-IE" sz="1200" dirty="0" smtClean="0"/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 smtClean="0"/>
              <a:t>	</a:t>
            </a:r>
            <a:r>
              <a:rPr lang="en-IE" sz="1200" dirty="0" smtClean="0">
                <a:solidFill>
                  <a:srgbClr val="0000CC"/>
                </a:solidFill>
              </a:rPr>
              <a:t>Sub</a:t>
            </a:r>
            <a:r>
              <a:rPr lang="en-IE" sz="1200" dirty="0" smtClean="0"/>
              <a:t>  </a:t>
            </a:r>
            <a:r>
              <a:rPr lang="en-IE" sz="1200" dirty="0" err="1" smtClean="0"/>
              <a:t>DrawStars</a:t>
            </a:r>
            <a:r>
              <a:rPr lang="en-IE" sz="1200" dirty="0" smtClean="0"/>
              <a:t>( dim </a:t>
            </a:r>
            <a:r>
              <a:rPr lang="en-IE" sz="1200" dirty="0" err="1" smtClean="0"/>
              <a:t>num</a:t>
            </a:r>
            <a:r>
              <a:rPr lang="en-IE" sz="1200" dirty="0" smtClean="0"/>
              <a:t> as integer)	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 smtClean="0"/>
              <a:t>		</a:t>
            </a:r>
            <a:r>
              <a:rPr lang="en-IE" sz="1200" dirty="0" smtClean="0">
                <a:solidFill>
                  <a:srgbClr val="0000CC"/>
                </a:solidFill>
              </a:rPr>
              <a:t>dim</a:t>
            </a:r>
            <a:r>
              <a:rPr lang="en-IE" sz="1200" dirty="0" smtClean="0"/>
              <a:t> </a:t>
            </a:r>
            <a:r>
              <a:rPr lang="en-IE" sz="1200" dirty="0" err="1" smtClean="0"/>
              <a:t>i</a:t>
            </a:r>
            <a:r>
              <a:rPr lang="en-IE" sz="1200" dirty="0" smtClean="0"/>
              <a:t> as </a:t>
            </a:r>
            <a:r>
              <a:rPr lang="en-IE" sz="1200" dirty="0" smtClean="0">
                <a:solidFill>
                  <a:srgbClr val="0000CC"/>
                </a:solidFill>
              </a:rPr>
              <a:t>integer</a:t>
            </a:r>
            <a:r>
              <a:rPr lang="en-IE" sz="1200" dirty="0" smtClean="0"/>
              <a:t>	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 smtClean="0"/>
              <a:t>       		 </a:t>
            </a:r>
            <a:r>
              <a:rPr lang="en-IE" sz="1200" dirty="0" smtClean="0">
                <a:solidFill>
                  <a:srgbClr val="0000CC"/>
                </a:solidFill>
              </a:rPr>
              <a:t>FOR</a:t>
            </a:r>
            <a:r>
              <a:rPr lang="en-IE" sz="1200" dirty="0" smtClean="0"/>
              <a:t> </a:t>
            </a:r>
            <a:r>
              <a:rPr lang="en-IE" sz="1200" dirty="0" err="1" smtClean="0"/>
              <a:t>i</a:t>
            </a:r>
            <a:r>
              <a:rPr lang="en-IE" sz="1200" dirty="0" smtClean="0"/>
              <a:t> = 1 </a:t>
            </a:r>
            <a:r>
              <a:rPr lang="en-IE" sz="1200" dirty="0" smtClean="0">
                <a:solidFill>
                  <a:srgbClr val="0000CC"/>
                </a:solidFill>
              </a:rPr>
              <a:t>TO</a:t>
            </a:r>
            <a:r>
              <a:rPr lang="en-IE" sz="1200" dirty="0" smtClean="0"/>
              <a:t> </a:t>
            </a:r>
            <a:r>
              <a:rPr lang="en-IE" sz="1200" dirty="0" err="1"/>
              <a:t>num</a:t>
            </a:r>
            <a:r>
              <a:rPr lang="en-IE" sz="1200" dirty="0"/>
              <a:t> </a:t>
            </a:r>
            <a:endParaRPr lang="en-IE" sz="1200" dirty="0" smtClean="0"/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		PRINT "*"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	Next I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/>
              <a:t>	</a:t>
            </a:r>
            <a:r>
              <a:rPr lang="en-IE" sz="1200" dirty="0" smtClean="0">
                <a:solidFill>
                  <a:srgbClr val="0000CC"/>
                </a:solidFill>
              </a:rPr>
              <a:t>End sub</a:t>
            </a:r>
            <a:r>
              <a:rPr lang="en-IE" sz="12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200" dirty="0" smtClean="0">
                <a:solidFill>
                  <a:srgbClr val="0000CC"/>
                </a:solidFill>
              </a:rPr>
              <a:t>  </a:t>
            </a:r>
            <a:r>
              <a:rPr lang="en-IE" sz="1200" b="1" dirty="0" smtClean="0">
                <a:solidFill>
                  <a:srgbClr val="FF0000"/>
                </a:solidFill>
              </a:rPr>
              <a:t>End</a:t>
            </a:r>
            <a:r>
              <a:rPr lang="en-IE" sz="1200" b="1" dirty="0" smtClean="0">
                <a:solidFill>
                  <a:srgbClr val="0000CC"/>
                </a:solidFill>
              </a:rPr>
              <a:t> </a:t>
            </a:r>
            <a:r>
              <a:rPr lang="en-IE" sz="1200" b="1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3310"/>
            <a:ext cx="8294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Third  generation </a:t>
            </a:r>
            <a:r>
              <a:rPr lang="en-IE" dirty="0">
                <a:latin typeface="Arial" pitchFamily="34" charset="0"/>
                <a:cs typeface="Arial" pitchFamily="34" charset="0"/>
              </a:rPr>
              <a:t>BASIC 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languages  (Object Orientated)</a:t>
            </a:r>
          </a:p>
          <a:p>
            <a:r>
              <a:rPr lang="en-IE" sz="1400" i="1" dirty="0">
                <a:latin typeface="Arial" pitchFamily="34" charset="0"/>
                <a:cs typeface="Arial" pitchFamily="34" charset="0"/>
              </a:rPr>
              <a:t>-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World is viewed as </a:t>
            </a:r>
            <a:r>
              <a:rPr lang="en-IE" sz="1400" b="1" i="1" u="sng" dirty="0" smtClean="0">
                <a:latin typeface="Arial" pitchFamily="34" charset="0"/>
                <a:cs typeface="Arial" pitchFamily="34" charset="0"/>
              </a:rPr>
              <a:t>objects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 that have </a:t>
            </a:r>
            <a:r>
              <a:rPr lang="en-IE" sz="1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  (</a:t>
            </a:r>
            <a:r>
              <a:rPr lang="en-IE" sz="1400" i="1" dirty="0" err="1" smtClean="0">
                <a:latin typeface="Arial" pitchFamily="34" charset="0"/>
                <a:cs typeface="Arial" pitchFamily="34" charset="0"/>
              </a:rPr>
              <a:t>numstars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 below) and </a:t>
            </a:r>
            <a:r>
              <a:rPr lang="en-IE" sz="1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functionality</a:t>
            </a:r>
            <a:r>
              <a:rPr lang="en-IE" sz="1400" i="1" dirty="0" smtClean="0">
                <a:latin typeface="Arial" pitchFamily="34" charset="0"/>
                <a:cs typeface="Arial" pitchFamily="34" charset="0"/>
              </a:rPr>
              <a:t> (subroutines 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66606" y="3021746"/>
            <a:ext cx="280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087713" y="2486168"/>
            <a:ext cx="280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flipH="1" flipV="1">
            <a:off x="1701417" y="2431409"/>
            <a:ext cx="274312" cy="222668"/>
          </a:xfrm>
          <a:prstGeom prst="rightBrace">
            <a:avLst/>
          </a:prstGeom>
          <a:ln>
            <a:solidFill>
              <a:srgbClr val="FF7979">
                <a:alpha val="9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49" y="2169590"/>
            <a:ext cx="553998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"/>
              </a:rPr>
              <a:t>Properties</a:t>
            </a:r>
          </a:p>
          <a:p>
            <a:pPr algn="ctr"/>
            <a:r>
              <a:rPr lang="en-IE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"/>
              </a:rPr>
              <a:t>(data)</a:t>
            </a:r>
            <a:endParaRPr lang="en-IE" sz="1200" b="1" dirty="0">
              <a:solidFill>
                <a:schemeClr val="tx1">
                  <a:lumMod val="50000"/>
                  <a:lumOff val="50000"/>
                </a:schemeClr>
              </a:solidFill>
              <a:latin typeface="Arial "/>
            </a:endParaRPr>
          </a:p>
        </p:txBody>
      </p:sp>
      <p:sp>
        <p:nvSpPr>
          <p:cNvPr id="11" name="Right Brace 10"/>
          <p:cNvSpPr/>
          <p:nvPr/>
        </p:nvSpPr>
        <p:spPr>
          <a:xfrm flipH="1" flipV="1">
            <a:off x="1807226" y="3177297"/>
            <a:ext cx="455003" cy="1375403"/>
          </a:xfrm>
          <a:prstGeom prst="rightBrace">
            <a:avLst/>
          </a:prstGeom>
          <a:ln>
            <a:solidFill>
              <a:srgbClr val="FF7979">
                <a:alpha val="9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84" y="3850258"/>
            <a:ext cx="584775" cy="13463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Methods</a:t>
            </a:r>
            <a:r>
              <a:rPr lang="en-I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E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(functionality)</a:t>
            </a:r>
            <a:endParaRPr lang="en-IE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648" y="2805008"/>
            <a:ext cx="430887" cy="15733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E" sz="1600" b="1" dirty="0" smtClean="0">
                <a:solidFill>
                  <a:srgbClr val="FF0000"/>
                </a:solidFill>
              </a:rPr>
              <a:t>Class</a:t>
            </a:r>
            <a:r>
              <a:rPr lang="en-I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consists of </a:t>
            </a:r>
            <a:endParaRPr lang="en-I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flipH="1" flipV="1">
            <a:off x="1824493" y="5196563"/>
            <a:ext cx="455003" cy="1095534"/>
          </a:xfrm>
          <a:prstGeom prst="rightBrace">
            <a:avLst/>
          </a:prstGeom>
          <a:ln>
            <a:solidFill>
              <a:srgbClr val="FF7979">
                <a:alpha val="9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12" idx="3"/>
            <a:endCxn id="11" idx="1"/>
          </p:cNvCxnSpPr>
          <p:nvPr/>
        </p:nvCxnSpPr>
        <p:spPr>
          <a:xfrm flipV="1">
            <a:off x="1011959" y="3864998"/>
            <a:ext cx="795267" cy="658413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1011959" y="4523411"/>
            <a:ext cx="812534" cy="1220919"/>
          </a:xfrm>
          <a:prstGeom prst="straightConnector1">
            <a:avLst/>
          </a:prstGeom>
          <a:ln>
            <a:solidFill>
              <a:srgbClr val="FF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11959" y="2541462"/>
            <a:ext cx="689459" cy="0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41501" y="1373720"/>
            <a:ext cx="3132138" cy="1717464"/>
          </a:xfrm>
          <a:solidFill>
            <a:srgbClr val="FFFFE7">
              <a:alpha val="69804"/>
            </a:srgbClr>
          </a:solidFill>
          <a:ln>
            <a:solidFill>
              <a:schemeClr val="accent1">
                <a:alpha val="71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900" dirty="0" smtClean="0">
                <a:solidFill>
                  <a:srgbClr val="FF0000"/>
                </a:solidFill>
              </a:rPr>
              <a:t>1</a:t>
            </a:r>
            <a:r>
              <a:rPr lang="en-IE" sz="900" dirty="0" smtClean="0"/>
              <a:t> </a:t>
            </a:r>
            <a:r>
              <a:rPr lang="en-IE" sz="900" dirty="0" err="1" smtClean="0">
                <a:solidFill>
                  <a:srgbClr val="002060"/>
                </a:solidFill>
              </a:rPr>
              <a:t>cls</a:t>
            </a:r>
            <a:endParaRPr lang="en-IE" sz="9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900" dirty="0" smtClean="0">
                <a:solidFill>
                  <a:srgbClr val="FF0000"/>
                </a:solidFill>
              </a:rPr>
              <a:t>2</a:t>
            </a:r>
            <a:r>
              <a:rPr lang="en-IE" sz="900" dirty="0" smtClean="0"/>
              <a:t> </a:t>
            </a:r>
            <a:r>
              <a:rPr lang="en-IE" sz="900" dirty="0">
                <a:solidFill>
                  <a:srgbClr val="002060"/>
                </a:solidFill>
              </a:rPr>
              <a:t>PRINT </a:t>
            </a:r>
            <a:r>
              <a:rPr lang="en-IE" sz="900" dirty="0"/>
              <a:t>"I can </a:t>
            </a:r>
            <a:r>
              <a:rPr lang="en-IE" sz="900" dirty="0" smtClean="0"/>
              <a:t>draw </a:t>
            </a:r>
            <a:r>
              <a:rPr lang="en-IE" sz="900" dirty="0"/>
              <a:t>Stars"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900" dirty="0" smtClean="0">
                <a:solidFill>
                  <a:srgbClr val="FF0000"/>
                </a:solidFill>
              </a:rPr>
              <a:t>4</a:t>
            </a:r>
            <a:r>
              <a:rPr lang="en-IE" sz="900" dirty="0" smtClean="0"/>
              <a:t> </a:t>
            </a:r>
            <a:r>
              <a:rPr lang="en-IE" sz="900" dirty="0">
                <a:solidFill>
                  <a:srgbClr val="002060"/>
                </a:solidFill>
              </a:rPr>
              <a:t>INPUT </a:t>
            </a:r>
            <a:r>
              <a:rPr lang="en-IE" sz="900" dirty="0"/>
              <a:t>"How many stars do you want draw: ", N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900" dirty="0" smtClean="0">
                <a:solidFill>
                  <a:srgbClr val="FF0000"/>
                </a:solidFill>
              </a:rPr>
              <a:t>5 </a:t>
            </a:r>
            <a:r>
              <a:rPr lang="en-IE" sz="900" dirty="0" smtClean="0">
                <a:solidFill>
                  <a:srgbClr val="0000CC"/>
                </a:solidFill>
              </a:rPr>
              <a:t>For </a:t>
            </a:r>
            <a:r>
              <a:rPr lang="en-IE" sz="900" dirty="0" smtClean="0"/>
              <a:t> </a:t>
            </a:r>
            <a:r>
              <a:rPr lang="en-IE" sz="900" dirty="0"/>
              <a:t>I = 1 TO N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900" dirty="0" smtClean="0">
                <a:solidFill>
                  <a:srgbClr val="FF0000"/>
                </a:solidFill>
              </a:rPr>
              <a:t>6</a:t>
            </a:r>
            <a:r>
              <a:rPr lang="en-IE" sz="900" dirty="0" smtClean="0"/>
              <a:t>        </a:t>
            </a:r>
            <a:r>
              <a:rPr lang="en-IE" sz="900" dirty="0" smtClean="0">
                <a:solidFill>
                  <a:srgbClr val="002060"/>
                </a:solidFill>
              </a:rPr>
              <a:t>PRINT </a:t>
            </a:r>
            <a:r>
              <a:rPr lang="en-IE" sz="900" dirty="0" smtClean="0"/>
              <a:t>“ </a:t>
            </a:r>
            <a:r>
              <a:rPr lang="en-IE" sz="900" b="1" dirty="0" smtClean="0"/>
              <a:t>*</a:t>
            </a:r>
            <a:r>
              <a:rPr lang="en-IE" sz="900" dirty="0" smtClean="0"/>
              <a:t> "</a:t>
            </a:r>
            <a:endParaRPr lang="en-IE" sz="900" dirty="0"/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900" dirty="0" smtClean="0">
                <a:solidFill>
                  <a:srgbClr val="FF0000"/>
                </a:solidFill>
              </a:rPr>
              <a:t>7</a:t>
            </a:r>
            <a:r>
              <a:rPr lang="en-IE" sz="900" dirty="0" smtClean="0"/>
              <a:t> </a:t>
            </a:r>
            <a:r>
              <a:rPr lang="en-IE" sz="900" dirty="0">
                <a:solidFill>
                  <a:srgbClr val="0000CC"/>
                </a:solidFill>
              </a:rPr>
              <a:t>Next</a:t>
            </a:r>
            <a:r>
              <a:rPr lang="en-IE" sz="900" dirty="0"/>
              <a:t> I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1100" dirty="0" smtClean="0">
                <a:solidFill>
                  <a:srgbClr val="FF0000"/>
                </a:solidFill>
              </a:rPr>
              <a:t>ETC ….</a:t>
            </a:r>
            <a:endParaRPr lang="en-IE" sz="11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37809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Recap</a:t>
            </a:r>
            <a:endParaRPr lang="en-IE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501" y="4209790"/>
            <a:ext cx="3228938" cy="2440120"/>
          </a:xfrm>
          <a:prstGeom prst="rect">
            <a:avLst/>
          </a:prstGeom>
          <a:solidFill>
            <a:srgbClr val="FFFFE7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sz="29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sz="26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/>
              <a:buChar char=""/>
              <a:defRPr kumimoji="0" sz="23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ct val="6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 err="1">
                <a:solidFill>
                  <a:srgbClr val="002060"/>
                </a:solidFill>
              </a:rPr>
              <a:t>cls</a:t>
            </a:r>
            <a:endParaRPr lang="en-IE" sz="800" dirty="0">
              <a:solidFill>
                <a:srgbClr val="002060"/>
              </a:solidFill>
            </a:endParaRP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 smtClean="0">
                <a:solidFill>
                  <a:srgbClr val="002060"/>
                </a:solidFill>
              </a:rPr>
              <a:t>PRINT </a:t>
            </a:r>
            <a:r>
              <a:rPr lang="en-IE" sz="800" dirty="0"/>
              <a:t>"I can draw Stars"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 smtClean="0">
                <a:solidFill>
                  <a:srgbClr val="0000CC"/>
                </a:solidFill>
              </a:rPr>
              <a:t>do</a:t>
            </a:r>
            <a:endParaRPr lang="en-IE" sz="800" dirty="0">
              <a:solidFill>
                <a:srgbClr val="0000CC"/>
              </a:solidFill>
            </a:endParaRP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b="1" dirty="0" smtClean="0"/>
              <a:t>           </a:t>
            </a:r>
            <a:r>
              <a:rPr lang="en-IE" sz="800" b="1" dirty="0" smtClean="0"/>
              <a:t> </a:t>
            </a:r>
            <a:r>
              <a:rPr lang="en-IE" sz="800" b="1" dirty="0" smtClean="0">
                <a:solidFill>
                  <a:srgbClr val="FF0000"/>
                </a:solidFill>
              </a:rPr>
              <a:t>call </a:t>
            </a:r>
            <a:r>
              <a:rPr lang="en-IE" sz="800" b="1" dirty="0">
                <a:solidFill>
                  <a:srgbClr val="FF0000"/>
                </a:solidFill>
              </a:rPr>
              <a:t>DrawStars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/>
              <a:t> </a:t>
            </a:r>
            <a:r>
              <a:rPr lang="en-IE" sz="800" dirty="0" smtClean="0"/>
              <a:t>          </a:t>
            </a:r>
            <a:r>
              <a:rPr lang="en-IE" sz="800" dirty="0" smtClean="0"/>
              <a:t> </a:t>
            </a:r>
            <a:r>
              <a:rPr lang="en-IE" sz="800" dirty="0" smtClean="0"/>
              <a:t>INPUT </a:t>
            </a:r>
            <a:r>
              <a:rPr lang="en-IE" sz="800" dirty="0"/>
              <a:t>"Do you want another go Yes/No" , x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/>
              <a:t> </a:t>
            </a:r>
            <a:r>
              <a:rPr lang="en-IE" sz="800" dirty="0">
                <a:solidFill>
                  <a:srgbClr val="0000CC"/>
                </a:solidFill>
              </a:rPr>
              <a:t>WHILE</a:t>
            </a:r>
            <a:r>
              <a:rPr lang="en-IE" sz="800" dirty="0"/>
              <a:t> X = "</a:t>
            </a:r>
            <a:r>
              <a:rPr lang="en-IE" sz="800" dirty="0" smtClean="0"/>
              <a:t>Yes“</a:t>
            </a:r>
            <a:endParaRPr lang="en-IE" sz="800" dirty="0"/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/>
              <a:t> </a:t>
            </a:r>
            <a:r>
              <a:rPr lang="en-IE" sz="800" dirty="0" smtClean="0">
                <a:solidFill>
                  <a:srgbClr val="0000CC"/>
                </a:solidFill>
              </a:rPr>
              <a:t>END</a:t>
            </a:r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800" dirty="0" smtClean="0"/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E" sz="800" dirty="0"/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b="1" dirty="0">
                <a:solidFill>
                  <a:srgbClr val="FF0000"/>
                </a:solidFill>
              </a:rPr>
              <a:t>Sub DrawStars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/>
              <a:t> </a:t>
            </a:r>
            <a:r>
              <a:rPr lang="en-IE" sz="800" dirty="0" smtClean="0"/>
              <a:t>     </a:t>
            </a:r>
            <a:r>
              <a:rPr lang="en-IE" sz="800" dirty="0" smtClean="0"/>
              <a:t>     </a:t>
            </a:r>
            <a:r>
              <a:rPr lang="en-IE" sz="800" dirty="0" smtClean="0">
                <a:solidFill>
                  <a:srgbClr val="002060"/>
                </a:solidFill>
              </a:rPr>
              <a:t>INPUT</a:t>
            </a:r>
            <a:r>
              <a:rPr lang="en-IE" sz="800" dirty="0" smtClean="0"/>
              <a:t> </a:t>
            </a:r>
            <a:r>
              <a:rPr lang="en-IE" sz="800" dirty="0"/>
              <a:t>"How many stars do you want draw: ", N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/>
              <a:t> </a:t>
            </a:r>
            <a:r>
              <a:rPr lang="en-IE" sz="800" dirty="0" smtClean="0"/>
              <a:t>     </a:t>
            </a:r>
            <a:r>
              <a:rPr lang="en-IE" sz="800" dirty="0" smtClean="0"/>
              <a:t>     </a:t>
            </a:r>
            <a:r>
              <a:rPr lang="en-IE" sz="800" dirty="0" smtClean="0"/>
              <a:t>FOR </a:t>
            </a:r>
            <a:r>
              <a:rPr lang="en-IE" sz="800" dirty="0"/>
              <a:t>I = 1 TO N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 smtClean="0">
                <a:solidFill>
                  <a:srgbClr val="002060"/>
                </a:solidFill>
              </a:rPr>
              <a:t>                  PRINT</a:t>
            </a:r>
            <a:r>
              <a:rPr lang="en-IE" sz="800" dirty="0" smtClean="0"/>
              <a:t> </a:t>
            </a:r>
            <a:r>
              <a:rPr lang="en-IE" sz="800" dirty="0" smtClean="0"/>
              <a:t>“ </a:t>
            </a:r>
            <a:r>
              <a:rPr lang="en-IE" sz="800" b="1" dirty="0" smtClean="0"/>
              <a:t>*</a:t>
            </a:r>
            <a:r>
              <a:rPr lang="en-IE" sz="800" dirty="0" smtClean="0"/>
              <a:t> "</a:t>
            </a:r>
            <a:endParaRPr lang="en-IE" sz="800" dirty="0"/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dirty="0"/>
              <a:t> </a:t>
            </a:r>
            <a:r>
              <a:rPr lang="en-IE" sz="800" dirty="0" smtClean="0"/>
              <a:t>          </a:t>
            </a:r>
            <a:r>
              <a:rPr lang="en-IE" sz="800" dirty="0" smtClean="0"/>
              <a:t>Next </a:t>
            </a:r>
            <a:r>
              <a:rPr lang="en-IE" sz="800" dirty="0"/>
              <a:t>I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E" sz="800" b="1" dirty="0">
                <a:solidFill>
                  <a:srgbClr val="FF0000"/>
                </a:solidFill>
              </a:rPr>
              <a:t>End Sub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29318" y="1946148"/>
            <a:ext cx="3778013" cy="4176746"/>
          </a:xfrm>
          <a:prstGeom prst="rect">
            <a:avLst/>
          </a:prstGeom>
          <a:solidFill>
            <a:srgbClr val="FFFFE7">
              <a:alpha val="69804"/>
            </a:srgbClr>
          </a:solidFill>
          <a:ln>
            <a:solidFill>
              <a:schemeClr val="accent1">
                <a:alpha val="71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sz="29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sz="26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/>
              <a:buChar char=""/>
              <a:defRPr kumimoji="0" sz="23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ct val="65000"/>
              <a:buFont typeface="Wingdings"/>
              <a:buChar char=""/>
              <a:defRPr kumimoji="0" sz="2000" kern="1400" spc="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1050" b="1" dirty="0" smtClean="0">
                <a:solidFill>
                  <a:srgbClr val="FF0000"/>
                </a:solidFill>
              </a:rPr>
              <a:t>Class</a:t>
            </a:r>
            <a:r>
              <a:rPr lang="en-IE" sz="1050" b="1" dirty="0" smtClean="0">
                <a:solidFill>
                  <a:srgbClr val="0000CC"/>
                </a:solidFill>
              </a:rPr>
              <a:t> </a:t>
            </a:r>
            <a:r>
              <a:rPr lang="en-IE" sz="1000" b="1" dirty="0" err="1" smtClean="0">
                <a:solidFill>
                  <a:srgbClr val="FF0000"/>
                </a:solidFill>
              </a:rPr>
              <a:t>StarsProgram</a:t>
            </a:r>
            <a:r>
              <a:rPr lang="en-IE" sz="10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endParaRPr lang="en-IE" sz="900" dirty="0" smtClean="0"/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r>
              <a:rPr lang="en-IE" sz="900" dirty="0" smtClean="0">
                <a:solidFill>
                  <a:srgbClr val="0000CC"/>
                </a:solidFill>
              </a:rPr>
              <a:t>dim </a:t>
            </a:r>
            <a:r>
              <a:rPr lang="en-IE" sz="900" dirty="0" err="1" smtClean="0"/>
              <a:t>NumStars</a:t>
            </a:r>
            <a:r>
              <a:rPr lang="en-IE" sz="900" dirty="0" smtClean="0"/>
              <a:t>  </a:t>
            </a:r>
            <a:r>
              <a:rPr lang="en-IE" sz="900" dirty="0" smtClean="0">
                <a:solidFill>
                  <a:srgbClr val="0000CC"/>
                </a:solidFill>
              </a:rPr>
              <a:t>as integer = 10</a:t>
            </a:r>
            <a:endParaRPr lang="en-IE" sz="900" b="1" i="1" dirty="0" smtClean="0">
              <a:solidFill>
                <a:srgbClr val="00823B"/>
              </a:solidFill>
            </a:endParaRPr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endParaRPr lang="en-IE" sz="900" dirty="0" smtClean="0"/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endParaRPr lang="en-IE" sz="900" dirty="0" smtClean="0"/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r>
              <a:rPr lang="en-IE" sz="900" b="1" dirty="0" smtClean="0">
                <a:solidFill>
                  <a:srgbClr val="0000CC"/>
                </a:solidFill>
              </a:rPr>
              <a:t>Sub</a:t>
            </a:r>
            <a:r>
              <a:rPr lang="en-IE" sz="900" dirty="0" smtClean="0">
                <a:solidFill>
                  <a:srgbClr val="0000CC"/>
                </a:solidFill>
              </a:rPr>
              <a:t> </a:t>
            </a:r>
            <a:r>
              <a:rPr lang="en-IE" sz="900" dirty="0" smtClean="0"/>
              <a:t>Main()                              </a:t>
            </a:r>
            <a:r>
              <a:rPr lang="en-IE" sz="900" dirty="0" smtClean="0">
                <a:solidFill>
                  <a:srgbClr val="00B050"/>
                </a:solidFill>
              </a:rPr>
              <a:t>‘</a:t>
            </a:r>
            <a:endParaRPr lang="en-IE" sz="900" dirty="0" smtClean="0">
              <a:solidFill>
                <a:srgbClr val="00823B"/>
              </a:solidFill>
            </a:endParaRP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r>
              <a:rPr lang="en-IE" sz="800" dirty="0" smtClean="0"/>
              <a:t>       </a:t>
            </a:r>
            <a:r>
              <a:rPr lang="en-IE" sz="800" dirty="0" smtClean="0">
                <a:solidFill>
                  <a:srgbClr val="0000CC"/>
                </a:solidFill>
              </a:rPr>
              <a:t>dim</a:t>
            </a:r>
            <a:r>
              <a:rPr lang="en-IE" sz="800" dirty="0" smtClean="0"/>
              <a:t> x as </a:t>
            </a:r>
            <a:r>
              <a:rPr lang="en-IE" sz="800" dirty="0" smtClean="0">
                <a:solidFill>
                  <a:srgbClr val="0000CC"/>
                </a:solidFill>
              </a:rPr>
              <a:t>string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>
                <a:solidFill>
                  <a:srgbClr val="0000CC"/>
                </a:solidFill>
              </a:rPr>
              <a:t>	        do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/>
              <a:t>	</a:t>
            </a:r>
            <a:r>
              <a:rPr lang="en-IE" sz="800" dirty="0"/>
              <a:t> </a:t>
            </a:r>
            <a:r>
              <a:rPr lang="en-IE" sz="800" dirty="0" smtClean="0"/>
              <a:t>                call </a:t>
            </a:r>
            <a:r>
              <a:rPr lang="en-IE" sz="800" dirty="0" err="1" smtClean="0"/>
              <a:t>DrawStars</a:t>
            </a:r>
            <a:r>
              <a:rPr lang="en-IE" sz="800" dirty="0" smtClean="0"/>
              <a:t> (</a:t>
            </a:r>
            <a:r>
              <a:rPr lang="en-IE" sz="800" dirty="0" err="1" smtClean="0"/>
              <a:t>NumStars</a:t>
            </a:r>
            <a:r>
              <a:rPr lang="en-IE" sz="800" dirty="0" smtClean="0"/>
              <a:t> )		      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/>
              <a:t>                                              INPUT "Do you want another go Yes/No" , x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/>
              <a:t>	          </a:t>
            </a:r>
            <a:r>
              <a:rPr lang="en-IE" sz="800" dirty="0" smtClean="0">
                <a:solidFill>
                  <a:srgbClr val="0000CC"/>
                </a:solidFill>
              </a:rPr>
              <a:t>While</a:t>
            </a:r>
            <a:r>
              <a:rPr lang="en-IE" sz="800" dirty="0" smtClean="0"/>
              <a:t> x = "Yes"</a:t>
            </a:r>
            <a:r>
              <a:rPr lang="en-IE" sz="900" dirty="0" smtClean="0"/>
              <a:t>	        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    	</a:t>
            </a:r>
            <a:r>
              <a:rPr lang="en-IE" sz="900" b="1" dirty="0" smtClean="0">
                <a:solidFill>
                  <a:srgbClr val="0000CC"/>
                </a:solidFill>
              </a:rPr>
              <a:t>End Sub</a:t>
            </a:r>
            <a:r>
              <a:rPr lang="en-IE" sz="900" dirty="0" smtClean="0"/>
              <a:t>	</a:t>
            </a:r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endParaRPr lang="en-IE" sz="900" dirty="0" smtClean="0"/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endParaRPr lang="en-IE" sz="900" dirty="0" smtClean="0"/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r>
              <a:rPr lang="en-IE" sz="900" b="1" dirty="0" smtClean="0">
                <a:solidFill>
                  <a:srgbClr val="0000CC"/>
                </a:solidFill>
              </a:rPr>
              <a:t>Sub</a:t>
            </a:r>
            <a:r>
              <a:rPr lang="en-IE" sz="900" dirty="0" smtClean="0"/>
              <a:t>  </a:t>
            </a:r>
            <a:r>
              <a:rPr lang="en-IE" sz="900" dirty="0" err="1" smtClean="0"/>
              <a:t>DrawStars</a:t>
            </a:r>
            <a:r>
              <a:rPr lang="en-IE" sz="900" dirty="0" smtClean="0"/>
              <a:t>( dim </a:t>
            </a:r>
            <a:r>
              <a:rPr lang="en-IE" sz="900" dirty="0" err="1" smtClean="0"/>
              <a:t>num</a:t>
            </a:r>
            <a:r>
              <a:rPr lang="en-IE" sz="900" dirty="0" smtClean="0"/>
              <a:t> as integer)	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r>
              <a:rPr lang="en-IE" sz="800" dirty="0" smtClean="0"/>
              <a:t>            </a:t>
            </a:r>
            <a:r>
              <a:rPr lang="en-IE" sz="800" dirty="0" smtClean="0">
                <a:solidFill>
                  <a:srgbClr val="0000CC"/>
                </a:solidFill>
              </a:rPr>
              <a:t>dim</a:t>
            </a:r>
            <a:r>
              <a:rPr lang="en-IE" sz="800" dirty="0" smtClean="0"/>
              <a:t> </a:t>
            </a:r>
            <a:r>
              <a:rPr lang="en-IE" sz="800" dirty="0" err="1" smtClean="0"/>
              <a:t>i</a:t>
            </a:r>
            <a:r>
              <a:rPr lang="en-IE" sz="800" dirty="0" smtClean="0"/>
              <a:t> as </a:t>
            </a:r>
            <a:r>
              <a:rPr lang="en-IE" sz="800" dirty="0" smtClean="0">
                <a:solidFill>
                  <a:srgbClr val="0000CC"/>
                </a:solidFill>
              </a:rPr>
              <a:t>integer</a:t>
            </a:r>
            <a:r>
              <a:rPr lang="en-IE" sz="800" dirty="0" smtClean="0"/>
              <a:t>	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/>
              <a:t>       	             </a:t>
            </a:r>
            <a:r>
              <a:rPr lang="en-IE" sz="800" dirty="0" smtClean="0">
                <a:solidFill>
                  <a:srgbClr val="0000CC"/>
                </a:solidFill>
              </a:rPr>
              <a:t>FOR</a:t>
            </a:r>
            <a:r>
              <a:rPr lang="en-IE" sz="800" dirty="0" smtClean="0"/>
              <a:t> </a:t>
            </a:r>
            <a:r>
              <a:rPr lang="en-IE" sz="800" dirty="0" err="1" smtClean="0"/>
              <a:t>i</a:t>
            </a:r>
            <a:r>
              <a:rPr lang="en-IE" sz="800" dirty="0" smtClean="0"/>
              <a:t> = 1 </a:t>
            </a:r>
            <a:r>
              <a:rPr lang="en-IE" sz="800" dirty="0" smtClean="0">
                <a:solidFill>
                  <a:srgbClr val="0000CC"/>
                </a:solidFill>
              </a:rPr>
              <a:t>TO</a:t>
            </a:r>
            <a:r>
              <a:rPr lang="en-IE" sz="800" dirty="0" smtClean="0"/>
              <a:t> </a:t>
            </a:r>
            <a:r>
              <a:rPr lang="en-IE" sz="800" dirty="0" err="1" smtClean="0"/>
              <a:t>num</a:t>
            </a:r>
            <a:r>
              <a:rPr lang="en-IE" sz="800" dirty="0" smtClean="0"/>
              <a:t> 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/>
              <a:t>	       	PRINT "*"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800" dirty="0" smtClean="0"/>
              <a:t>	              Next I</a:t>
            </a:r>
          </a:p>
          <a:p>
            <a:pPr marL="0" indent="0" defTabSz="914400">
              <a:lnSpc>
                <a:spcPct val="7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900" dirty="0" smtClean="0"/>
              <a:t>	</a:t>
            </a:r>
            <a:r>
              <a:rPr lang="en-IE" sz="900" b="1" dirty="0" smtClean="0">
                <a:solidFill>
                  <a:srgbClr val="0000CC"/>
                </a:solidFill>
              </a:rPr>
              <a:t>End sub</a:t>
            </a:r>
            <a:r>
              <a:rPr lang="en-IE" sz="900" dirty="0" smtClean="0"/>
              <a:t>	</a:t>
            </a:r>
          </a:p>
          <a:p>
            <a:pPr marL="0" indent="0" defTabSz="9144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/>
              <a:buNone/>
            </a:pPr>
            <a:r>
              <a:rPr lang="en-IE" sz="1000" dirty="0" smtClean="0">
                <a:solidFill>
                  <a:srgbClr val="0000CC"/>
                </a:solidFill>
              </a:rPr>
              <a:t>  </a:t>
            </a:r>
            <a:r>
              <a:rPr lang="en-IE" sz="1000" b="1" dirty="0" smtClean="0">
                <a:solidFill>
                  <a:srgbClr val="FF0000"/>
                </a:solidFill>
              </a:rPr>
              <a:t>End</a:t>
            </a:r>
            <a:r>
              <a:rPr lang="en-IE" sz="1000" b="1" dirty="0" smtClean="0">
                <a:solidFill>
                  <a:srgbClr val="0000CC"/>
                </a:solidFill>
              </a:rPr>
              <a:t> </a:t>
            </a:r>
            <a:r>
              <a:rPr lang="en-IE" sz="1050" b="1" dirty="0" smtClean="0">
                <a:solidFill>
                  <a:srgbClr val="FF0000"/>
                </a:solidFill>
              </a:rPr>
              <a:t>Class</a:t>
            </a:r>
            <a:endParaRPr lang="en-IE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83" y="695599"/>
            <a:ext cx="437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1</a:t>
            </a:r>
            <a:r>
              <a:rPr lang="en-GB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GB" b="1" u="sng" dirty="0" smtClean="0">
                <a:solidFill>
                  <a:srgbClr val="FF0000"/>
                </a:solidFill>
              </a:rPr>
              <a:t> Generation </a:t>
            </a:r>
            <a:r>
              <a:rPr lang="en-GB" dirty="0" smtClean="0"/>
              <a:t>: Sequential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600" dirty="0" smtClean="0"/>
              <a:t>Hard to manage and leads to code duplication</a:t>
            </a: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683" y="3338418"/>
            <a:ext cx="444044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2</a:t>
            </a:r>
            <a:r>
              <a:rPr lang="en-GB" b="1" u="sng" baseline="30000" dirty="0" smtClean="0">
                <a:solidFill>
                  <a:srgbClr val="FF0000"/>
                </a:solidFill>
              </a:rPr>
              <a:t>nd </a:t>
            </a:r>
            <a:r>
              <a:rPr lang="en-GB" b="1" u="sng" dirty="0" smtClean="0">
                <a:solidFill>
                  <a:srgbClr val="FF0000"/>
                </a:solidFill>
              </a:rPr>
              <a:t> Generation </a:t>
            </a:r>
            <a:r>
              <a:rPr lang="en-GB" dirty="0"/>
              <a:t>: </a:t>
            </a:r>
            <a:r>
              <a:rPr lang="en-GB" dirty="0" smtClean="0"/>
              <a:t>Subs/functions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Easier to manage : code organized into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minimises code duplication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4722067" y="668543"/>
            <a:ext cx="3868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3</a:t>
            </a:r>
            <a:r>
              <a:rPr lang="en-GB" b="1" u="sng" baseline="30000" dirty="0" smtClean="0">
                <a:solidFill>
                  <a:srgbClr val="FF0000"/>
                </a:solidFill>
              </a:rPr>
              <a:t>nd </a:t>
            </a:r>
            <a:r>
              <a:rPr lang="en-GB" b="1" u="sng" dirty="0" smtClean="0">
                <a:solidFill>
                  <a:srgbClr val="FF0000"/>
                </a:solidFill>
              </a:rPr>
              <a:t> Generation </a:t>
            </a:r>
            <a:r>
              <a:rPr lang="en-GB" dirty="0"/>
              <a:t>: </a:t>
            </a:r>
            <a:r>
              <a:rPr lang="en-GB" dirty="0" smtClean="0"/>
              <a:t> OO &amp;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Classes represents real world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Group functions into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53081"/>
            <a:ext cx="9144000" cy="21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9878" y="514134"/>
            <a:ext cx="0" cy="634386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9986" y="2294965"/>
            <a:ext cx="369332" cy="32590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Functions (and data) now placed inside a class</a:t>
            </a:r>
            <a:endParaRPr lang="en-IE" sz="1100" i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015274" y="2294965"/>
            <a:ext cx="179294" cy="3442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670439" y="5576852"/>
            <a:ext cx="738664" cy="1095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Code organized into functions</a:t>
            </a:r>
            <a:endParaRPr lang="en-IE" sz="1100" i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576937" y="5809129"/>
            <a:ext cx="205451" cy="64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03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20891</TotalTime>
  <Words>813</Words>
  <Application>Microsoft Office PowerPoint</Application>
  <PresentationFormat>On-screen Show (4:3)</PresentationFormat>
  <Paragraphs>187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</vt:lpstr>
      <vt:lpstr>Calibri</vt:lpstr>
      <vt:lpstr>Tw Cen MT</vt:lpstr>
      <vt:lpstr>Wingdings</vt:lpstr>
      <vt:lpstr>Wingdings 2</vt:lpstr>
      <vt:lpstr>Median</vt:lpstr>
      <vt:lpstr>OOSd  (Object Orientated Software Development)</vt:lpstr>
      <vt:lpstr>Overview</vt:lpstr>
      <vt:lpstr>What is a computer program</vt:lpstr>
      <vt:lpstr>Programming Language Evolution</vt:lpstr>
      <vt:lpstr>Programming Language Evolution</vt:lpstr>
      <vt:lpstr>Programming Language Evolution</vt:lpstr>
      <vt:lpstr>Programming Language Evolution</vt:lpstr>
      <vt:lpstr>Programming Language Evolution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_x0016_Network Security and Forensic Computing</dc:title>
  <dc:creator>john Walsh</dc:creator>
  <cp:lastModifiedBy>John Walsh</cp:lastModifiedBy>
  <cp:revision>226</cp:revision>
  <dcterms:created xsi:type="dcterms:W3CDTF">2009-10-06T11:38:07Z</dcterms:created>
  <dcterms:modified xsi:type="dcterms:W3CDTF">2016-01-26T14:26:54Z</dcterms:modified>
</cp:coreProperties>
</file>