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26"/>
  </p:notesMasterIdLst>
  <p:handoutMasterIdLst>
    <p:handoutMasterId r:id="rId27"/>
  </p:handoutMasterIdLst>
  <p:sldIdLst>
    <p:sldId id="256" r:id="rId2"/>
    <p:sldId id="305" r:id="rId3"/>
    <p:sldId id="336" r:id="rId4"/>
    <p:sldId id="311" r:id="rId5"/>
    <p:sldId id="312" r:id="rId6"/>
    <p:sldId id="314" r:id="rId7"/>
    <p:sldId id="313" r:id="rId8"/>
    <p:sldId id="316" r:id="rId9"/>
    <p:sldId id="319" r:id="rId10"/>
    <p:sldId id="318" r:id="rId11"/>
    <p:sldId id="317" r:id="rId12"/>
    <p:sldId id="320" r:id="rId13"/>
    <p:sldId id="321" r:id="rId14"/>
    <p:sldId id="322" r:id="rId15"/>
    <p:sldId id="323" r:id="rId16"/>
    <p:sldId id="324" r:id="rId17"/>
    <p:sldId id="325" r:id="rId18"/>
    <p:sldId id="326" r:id="rId19"/>
    <p:sldId id="327" r:id="rId20"/>
    <p:sldId id="328" r:id="rId21"/>
    <p:sldId id="329" r:id="rId22"/>
    <p:sldId id="331" r:id="rId23"/>
    <p:sldId id="332" r:id="rId24"/>
    <p:sldId id="33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7979"/>
    <a:srgbClr val="000000"/>
    <a:srgbClr val="FF5757"/>
    <a:srgbClr val="00823B"/>
    <a:srgbClr val="FFFF97"/>
    <a:srgbClr val="FFFF4F"/>
    <a:srgbClr val="FFFFE7"/>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0719" autoAdjust="0"/>
  </p:normalViewPr>
  <p:slideViewPr>
    <p:cSldViewPr snapToGrid="0" snapToObjects="1">
      <p:cViewPr varScale="1">
        <p:scale>
          <a:sx n="59" d="100"/>
          <a:sy n="59" d="100"/>
        </p:scale>
        <p:origin x="990"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63CA7E-0545-BE40-8B76-5B3E1CF13061}" type="datetimeFigureOut">
              <a:rPr lang="en-US" smtClean="0"/>
              <a:pPr/>
              <a:t>1/26/2016</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B89E11-C2AA-DE46-8F0E-B5FEE91FD1A2}" type="slidenum">
              <a:rPr lang="en-IE" smtClean="0"/>
              <a:pPr/>
              <a:t>‹#›</a:t>
            </a:fld>
            <a:endParaRPr lang="en-IE"/>
          </a:p>
        </p:txBody>
      </p:sp>
    </p:spTree>
    <p:extLst>
      <p:ext uri="{BB962C8B-B14F-4D97-AF65-F5344CB8AC3E}">
        <p14:creationId xmlns:p14="http://schemas.microsoft.com/office/powerpoint/2010/main" val="2960388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FBD02-D10F-984D-9C38-B4A408163C8C}" type="datetimeFigureOut">
              <a:rPr lang="en-US" smtClean="0"/>
              <a:pPr/>
              <a:t>1/26/2016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587F0F-4BF0-F44D-8512-79689177EE8A}" type="slidenum">
              <a:rPr lang="en-IE" smtClean="0"/>
              <a:pPr/>
              <a:t>‹#›</a:t>
            </a:fld>
            <a:endParaRPr lang="en-IE"/>
          </a:p>
        </p:txBody>
      </p:sp>
    </p:spTree>
    <p:extLst>
      <p:ext uri="{BB962C8B-B14F-4D97-AF65-F5344CB8AC3E}">
        <p14:creationId xmlns:p14="http://schemas.microsoft.com/office/powerpoint/2010/main" val="37216156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0139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613506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469202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74721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normAutofit fontScale="40000" lnSpcReduction="20000"/>
          </a:bodyPr>
          <a:lstStyle/>
          <a:p>
            <a:r>
              <a:rPr lang="en-US" sz="1200" dirty="0" smtClean="0"/>
              <a:t>Software Development Methodology</a:t>
            </a:r>
          </a:p>
          <a:p>
            <a:endParaRPr lang="en-US" b="1" dirty="0" smtClean="0"/>
          </a:p>
          <a:p>
            <a:r>
              <a:rPr lang="en-US" b="1" dirty="0" smtClean="0"/>
              <a:t>Problem</a:t>
            </a:r>
            <a:endParaRPr lang="en-US" dirty="0" smtClean="0"/>
          </a:p>
          <a:p>
            <a:pPr>
              <a:buFont typeface="Wingdings" pitchFamily="2" charset="2"/>
              <a:buNone/>
            </a:pPr>
            <a:endParaRPr lang="en-US" dirty="0" smtClean="0"/>
          </a:p>
          <a:p>
            <a:pPr>
              <a:buFont typeface="Wingdings" pitchFamily="2" charset="2"/>
              <a:buNone/>
            </a:pPr>
            <a:r>
              <a:rPr lang="en-US" dirty="0" smtClean="0"/>
              <a:t>“To convert fabric measured in square meters to square yards”</a:t>
            </a:r>
            <a:endParaRPr lang="en-US" b="1" u="sng" dirty="0" smtClean="0"/>
          </a:p>
          <a:p>
            <a:endParaRPr lang="en-US" b="1" u="sng" dirty="0" smtClean="0"/>
          </a:p>
          <a:p>
            <a:r>
              <a:rPr lang="en-US" b="1" u="sng" dirty="0" smtClean="0"/>
              <a:t>1. Analysis</a:t>
            </a:r>
          </a:p>
          <a:p>
            <a:r>
              <a:rPr lang="en-US" dirty="0" smtClean="0"/>
              <a:t>Define the input and output</a:t>
            </a:r>
          </a:p>
          <a:p>
            <a:r>
              <a:rPr lang="en-US" b="1" dirty="0" smtClean="0"/>
              <a:t>Input</a:t>
            </a:r>
            <a:r>
              <a:rPr lang="en-US" dirty="0" smtClean="0"/>
              <a:t> = The fabric size in square </a:t>
            </a:r>
            <a:r>
              <a:rPr lang="en-US" dirty="0" err="1" smtClean="0"/>
              <a:t>metres</a:t>
            </a:r>
            <a:r>
              <a:rPr lang="en-US" dirty="0" smtClean="0"/>
              <a:t>, 10</a:t>
            </a:r>
          </a:p>
          <a:p>
            <a:r>
              <a:rPr lang="en-US" b="1" dirty="0" smtClean="0"/>
              <a:t>Output</a:t>
            </a:r>
            <a:r>
              <a:rPr lang="en-US" dirty="0" smtClean="0"/>
              <a:t> = The fabric size in square yards</a:t>
            </a:r>
          </a:p>
          <a:p>
            <a:pPr>
              <a:buFont typeface="Wingdings" pitchFamily="2" charset="2"/>
              <a:buNone/>
            </a:pPr>
            <a:r>
              <a:rPr lang="en-US" dirty="0" smtClean="0"/>
              <a:t>    Anything else (e.g.) formula that you know already</a:t>
            </a:r>
          </a:p>
          <a:p>
            <a:r>
              <a:rPr lang="en-US" dirty="0" smtClean="0"/>
              <a:t>Formula:1 square </a:t>
            </a:r>
            <a:r>
              <a:rPr lang="en-US" dirty="0" err="1" smtClean="0"/>
              <a:t>metre</a:t>
            </a:r>
            <a:r>
              <a:rPr lang="en-US" dirty="0" smtClean="0"/>
              <a:t> = 1.196 square yards</a:t>
            </a:r>
          </a:p>
          <a:p>
            <a:endParaRPr lang="en-US" dirty="0" smtClean="0"/>
          </a:p>
          <a:p>
            <a:r>
              <a:rPr lang="en-US" b="1" u="sng" dirty="0" smtClean="0"/>
              <a:t>2. Design</a:t>
            </a:r>
          </a:p>
          <a:p>
            <a:pPr marL="609600" indent="-609600"/>
            <a:r>
              <a:rPr lang="en-US" dirty="0" smtClean="0"/>
              <a:t>Formulate the algorithm i.e. the steps needed to solve the problem</a:t>
            </a:r>
          </a:p>
          <a:p>
            <a:pPr marL="609600" indent="-609600"/>
            <a:r>
              <a:rPr lang="en-US" dirty="0" smtClean="0"/>
              <a:t>Algorithm (</a:t>
            </a:r>
            <a:r>
              <a:rPr lang="en-US" dirty="0" err="1" smtClean="0"/>
              <a:t>Pseudocode</a:t>
            </a:r>
            <a:r>
              <a:rPr lang="en-US" dirty="0" smtClean="0"/>
              <a:t>)</a:t>
            </a:r>
          </a:p>
          <a:p>
            <a:pPr marL="609600" indent="-609600">
              <a:buFont typeface="Wingdings" pitchFamily="2" charset="2"/>
              <a:buNone/>
            </a:pPr>
            <a:r>
              <a:rPr lang="en-US" dirty="0" smtClean="0"/>
              <a:t>Begin</a:t>
            </a:r>
          </a:p>
          <a:p>
            <a:pPr marL="990600" lvl="1" indent="-533400">
              <a:buFont typeface="Wingdings" pitchFamily="2" charset="2"/>
              <a:buAutoNum type="arabicPeriod"/>
            </a:pPr>
            <a:r>
              <a:rPr lang="en-US" dirty="0" smtClean="0"/>
              <a:t>Input the fabric size in square </a:t>
            </a:r>
            <a:r>
              <a:rPr lang="en-US" dirty="0" err="1" smtClean="0"/>
              <a:t>metres</a:t>
            </a:r>
            <a:endParaRPr lang="en-US" dirty="0" smtClean="0"/>
          </a:p>
          <a:p>
            <a:pPr marL="990600" lvl="1" indent="-533400">
              <a:buFont typeface="Wingdings" pitchFamily="2" charset="2"/>
              <a:buAutoNum type="arabicPeriod"/>
            </a:pPr>
            <a:r>
              <a:rPr lang="en-US" dirty="0" smtClean="0"/>
              <a:t>Convert the fabric size to square yards</a:t>
            </a:r>
          </a:p>
          <a:p>
            <a:pPr marL="990600" lvl="1" indent="-533400">
              <a:buFont typeface="Wingdings" pitchFamily="2" charset="2"/>
              <a:buAutoNum type="arabicPeriod"/>
            </a:pPr>
            <a:r>
              <a:rPr lang="en-US" dirty="0" smtClean="0"/>
              <a:t>Output the fabric size in square yards</a:t>
            </a:r>
          </a:p>
          <a:p>
            <a:pPr marL="609600" indent="-609600">
              <a:buFont typeface="Wingdings" pitchFamily="2" charset="2"/>
              <a:buNone/>
            </a:pPr>
            <a:r>
              <a:rPr lang="en-US" dirty="0" smtClean="0"/>
              <a:t>End</a:t>
            </a:r>
          </a:p>
          <a:p>
            <a:pPr marL="609600" indent="-609600">
              <a:buFont typeface="Wingdings" pitchFamily="2" charset="2"/>
              <a:buNone/>
            </a:pPr>
            <a:endParaRPr lang="en-US" dirty="0" smtClean="0"/>
          </a:p>
          <a:p>
            <a:pPr marL="609600" indent="-609600">
              <a:buFont typeface="Wingdings" pitchFamily="2" charset="2"/>
              <a:buNone/>
            </a:pPr>
            <a:endParaRPr lang="en-US" dirty="0" smtClean="0"/>
          </a:p>
          <a:p>
            <a:pPr marL="609600" indent="-609600">
              <a:buFont typeface="Wingdings" pitchFamily="2" charset="2"/>
              <a:buNone/>
            </a:pPr>
            <a:r>
              <a:rPr lang="en-US" b="1" u="sng" dirty="0" smtClean="0"/>
              <a:t>3.</a:t>
            </a:r>
            <a:r>
              <a:rPr lang="en-US" b="1" u="sng" baseline="0" dirty="0" smtClean="0"/>
              <a:t> </a:t>
            </a:r>
            <a:r>
              <a:rPr lang="en-US" b="1" u="sng" dirty="0" smtClean="0"/>
              <a:t>Refining our algorithm</a:t>
            </a:r>
          </a:p>
          <a:p>
            <a:r>
              <a:rPr lang="en-US" sz="2400" dirty="0" smtClean="0"/>
              <a:t>Take any step from above that is not detailed enough and add the additional detail so it can easily be converted to statements in a programming language i.e. C#</a:t>
            </a:r>
          </a:p>
          <a:p>
            <a:r>
              <a:rPr lang="en-US" sz="2400" dirty="0" smtClean="0"/>
              <a:t>Step 2(above) is </a:t>
            </a:r>
          </a:p>
          <a:p>
            <a:pPr lvl="1"/>
            <a:r>
              <a:rPr lang="en-US" dirty="0" smtClean="0"/>
              <a:t>Convert the fabric size to square yards</a:t>
            </a:r>
          </a:p>
          <a:p>
            <a:r>
              <a:rPr lang="en-US" sz="2400" dirty="0" smtClean="0"/>
              <a:t>Refinement of Step 2</a:t>
            </a:r>
          </a:p>
          <a:p>
            <a:pPr lvl="1"/>
            <a:r>
              <a:rPr lang="en-US" dirty="0" smtClean="0"/>
              <a:t>fabric size in square yards = 1.196 * fabric size in square meters</a:t>
            </a:r>
          </a:p>
          <a:p>
            <a:pPr marL="609600" indent="-609600">
              <a:buFont typeface="Wingdings" pitchFamily="2" charset="2"/>
              <a:buNone/>
            </a:pPr>
            <a:endParaRPr lang="en-US" dirty="0" smtClean="0"/>
          </a:p>
          <a:p>
            <a:pPr marL="609600" indent="-609600">
              <a:buFont typeface="Wingdings" pitchFamily="2" charset="2"/>
              <a:buNone/>
            </a:pPr>
            <a:r>
              <a:rPr lang="en-US" b="1" u="sng" dirty="0" smtClean="0"/>
              <a:t>4.</a:t>
            </a:r>
            <a:r>
              <a:rPr lang="en-US" b="1" u="sng" baseline="0" dirty="0" smtClean="0"/>
              <a:t> Write </a:t>
            </a:r>
            <a:r>
              <a:rPr lang="en-US" b="1" u="sng" baseline="0" dirty="0" err="1" smtClean="0"/>
              <a:t>pseudoCode</a:t>
            </a:r>
            <a:endParaRPr lang="en-US" b="1" u="sng" baseline="0" dirty="0" smtClean="0"/>
          </a:p>
          <a:p>
            <a:pPr marL="609600" indent="-609600">
              <a:buFont typeface="Wingdings" pitchFamily="2" charset="2"/>
              <a:buNone/>
            </a:pPr>
            <a:r>
              <a:rPr lang="en-US" dirty="0" smtClean="0"/>
              <a:t>Begin</a:t>
            </a:r>
          </a:p>
          <a:p>
            <a:pPr marL="609600" indent="-609600">
              <a:buFont typeface="Lucida Sans" pitchFamily="34" charset="0"/>
              <a:buAutoNum type="arabicPeriod"/>
            </a:pPr>
            <a:r>
              <a:rPr lang="en-US" dirty="0" err="1" smtClean="0"/>
              <a:t>fabricSizeMetres</a:t>
            </a:r>
            <a:r>
              <a:rPr lang="en-US" dirty="0" smtClean="0"/>
              <a:t> = 10</a:t>
            </a:r>
          </a:p>
          <a:p>
            <a:pPr marL="609600" indent="-609600">
              <a:buFont typeface="Lucida Sans" pitchFamily="34" charset="0"/>
              <a:buAutoNum type="arabicPeriod"/>
            </a:pPr>
            <a:r>
              <a:rPr lang="en-US" dirty="0" err="1" smtClean="0"/>
              <a:t>fabricSizeYards</a:t>
            </a:r>
            <a:r>
              <a:rPr lang="en-US" dirty="0" smtClean="0"/>
              <a:t> = 1.196 * </a:t>
            </a:r>
            <a:r>
              <a:rPr lang="en-US" dirty="0" err="1" smtClean="0"/>
              <a:t>fabricSizeMetres</a:t>
            </a:r>
            <a:endParaRPr lang="en-US" dirty="0" smtClean="0"/>
          </a:p>
          <a:p>
            <a:pPr marL="609600" indent="-609600">
              <a:buFont typeface="Lucida Sans" pitchFamily="34" charset="0"/>
              <a:buAutoNum type="arabicPeriod"/>
            </a:pPr>
            <a:r>
              <a:rPr lang="en-US" dirty="0" smtClean="0"/>
              <a:t>Output </a:t>
            </a:r>
            <a:r>
              <a:rPr lang="en-US" dirty="0" err="1" smtClean="0"/>
              <a:t>fabricSizeYards</a:t>
            </a:r>
            <a:r>
              <a:rPr lang="en-US" dirty="0" smtClean="0"/>
              <a:t> </a:t>
            </a:r>
          </a:p>
          <a:p>
            <a:pPr marL="609600" indent="-609600">
              <a:buFont typeface="Wingdings" pitchFamily="2" charset="2"/>
              <a:buNone/>
            </a:pPr>
            <a:r>
              <a:rPr lang="en-US" dirty="0" smtClean="0"/>
              <a:t>End</a:t>
            </a:r>
          </a:p>
          <a:p>
            <a:pPr marL="609600" indent="-609600">
              <a:buFont typeface="Wingdings" pitchFamily="2" charset="2"/>
              <a:buNone/>
            </a:pPr>
            <a:endParaRPr lang="en-US" dirty="0" smtClean="0"/>
          </a:p>
          <a:p>
            <a:pPr marL="609600" indent="-609600">
              <a:buFont typeface="Wingdings" pitchFamily="2" charset="2"/>
              <a:buNone/>
            </a:pPr>
            <a:r>
              <a:rPr lang="en-US" b="1" u="sng" dirty="0" smtClean="0"/>
              <a:t>5.  Implementation (of the solution)</a:t>
            </a:r>
          </a:p>
          <a:p>
            <a:r>
              <a:rPr lang="en-US" dirty="0" smtClean="0"/>
              <a:t>Code the program in a computer language</a:t>
            </a:r>
          </a:p>
          <a:p>
            <a:pPr lvl="1"/>
            <a:r>
              <a:rPr lang="en-US" dirty="0" smtClean="0"/>
              <a:t>Define the areas in memory to hold the data(variables)</a:t>
            </a:r>
          </a:p>
          <a:p>
            <a:pPr lvl="1"/>
            <a:r>
              <a:rPr lang="en-US" dirty="0" smtClean="0"/>
              <a:t>Define any constant values</a:t>
            </a:r>
          </a:p>
          <a:p>
            <a:pPr lvl="1"/>
            <a:r>
              <a:rPr lang="en-US" dirty="0" smtClean="0"/>
              <a:t>Convert the steps to C#  code (</a:t>
            </a:r>
            <a:r>
              <a:rPr lang="en-US" dirty="0" err="1" smtClean="0"/>
              <a:t>FabricConversion.cs</a:t>
            </a:r>
            <a:r>
              <a:rPr lang="en-US" dirty="0" smtClean="0"/>
              <a:t>)</a:t>
            </a:r>
          </a:p>
          <a:p>
            <a:pPr lvl="1"/>
            <a:endParaRPr lang="en-US" dirty="0" smtClean="0"/>
          </a:p>
          <a:p>
            <a:pPr lvl="1"/>
            <a:endParaRPr lang="en-US" dirty="0" smtClean="0"/>
          </a:p>
          <a:p>
            <a:pPr>
              <a:lnSpc>
                <a:spcPct val="80000"/>
              </a:lnSpc>
              <a:buFont typeface="Wingdings" pitchFamily="2" charset="2"/>
              <a:buNone/>
            </a:pPr>
            <a:r>
              <a:rPr lang="en-US" sz="1400" b="1" dirty="0" smtClean="0"/>
              <a:t>public class</a:t>
            </a:r>
            <a:r>
              <a:rPr lang="en-US" sz="1400" dirty="0" smtClean="0"/>
              <a:t> </a:t>
            </a:r>
            <a:r>
              <a:rPr lang="en-US" sz="1400" dirty="0" err="1" smtClean="0"/>
              <a:t>FabricConversion</a:t>
            </a:r>
            <a:endParaRPr lang="en-US" sz="1400" dirty="0" smtClean="0"/>
          </a:p>
          <a:p>
            <a:pPr>
              <a:lnSpc>
                <a:spcPct val="80000"/>
              </a:lnSpc>
              <a:buFont typeface="Wingdings" pitchFamily="2" charset="2"/>
              <a:buNone/>
            </a:pPr>
            <a:r>
              <a:rPr lang="en-US" sz="1400" b="1" dirty="0" smtClean="0"/>
              <a:t>{</a:t>
            </a:r>
          </a:p>
          <a:p>
            <a:pPr>
              <a:lnSpc>
                <a:spcPct val="80000"/>
              </a:lnSpc>
              <a:buFont typeface="Wingdings" pitchFamily="2" charset="2"/>
              <a:buNone/>
            </a:pPr>
            <a:r>
              <a:rPr lang="en-US" sz="1400" b="1" dirty="0" smtClean="0"/>
              <a:t>  public static void main(String </a:t>
            </a:r>
            <a:r>
              <a:rPr lang="en-US" sz="1400" b="1" dirty="0" err="1" smtClean="0"/>
              <a:t>args</a:t>
            </a:r>
            <a:r>
              <a:rPr lang="en-US" sz="1400" b="1" dirty="0" smtClean="0"/>
              <a:t>[])</a:t>
            </a:r>
          </a:p>
          <a:p>
            <a:pPr>
              <a:lnSpc>
                <a:spcPct val="80000"/>
              </a:lnSpc>
              <a:buFont typeface="Wingdings" pitchFamily="2" charset="2"/>
              <a:buNone/>
            </a:pPr>
            <a:r>
              <a:rPr lang="en-US" sz="1400" b="1" dirty="0" smtClean="0"/>
              <a:t>  {</a:t>
            </a:r>
          </a:p>
          <a:p>
            <a:pPr>
              <a:lnSpc>
                <a:spcPct val="80000"/>
              </a:lnSpc>
              <a:buFont typeface="Wingdings" pitchFamily="2" charset="2"/>
              <a:buNone/>
            </a:pPr>
            <a:r>
              <a:rPr lang="en-US" sz="1400" b="1" dirty="0" smtClean="0"/>
              <a:t>     </a:t>
            </a:r>
            <a:r>
              <a:rPr lang="en-US" sz="1400" dirty="0" smtClean="0"/>
              <a:t>//your code goes here</a:t>
            </a:r>
          </a:p>
          <a:p>
            <a:pPr>
              <a:lnSpc>
                <a:spcPct val="80000"/>
              </a:lnSpc>
              <a:buFont typeface="Wingdings" pitchFamily="2" charset="2"/>
              <a:buNone/>
            </a:pPr>
            <a:r>
              <a:rPr lang="en-US" sz="1400" dirty="0" smtClean="0"/>
              <a:t>     //specify data first</a:t>
            </a:r>
          </a:p>
          <a:p>
            <a:pPr>
              <a:lnSpc>
                <a:spcPct val="80000"/>
              </a:lnSpc>
              <a:buFont typeface="Wingdings" pitchFamily="2" charset="2"/>
              <a:buNone/>
            </a:pPr>
            <a:r>
              <a:rPr lang="en-US" sz="1400" dirty="0" smtClean="0"/>
              <a:t>     //then steps converted from </a:t>
            </a:r>
            <a:r>
              <a:rPr lang="en-US" sz="1400" dirty="0" err="1" smtClean="0"/>
              <a:t>pseudocode</a:t>
            </a:r>
            <a:r>
              <a:rPr lang="en-US" sz="1400" dirty="0" smtClean="0"/>
              <a:t> solution</a:t>
            </a:r>
            <a:endParaRPr lang="en-US" sz="1400" b="1" dirty="0" smtClean="0"/>
          </a:p>
          <a:p>
            <a:pPr>
              <a:lnSpc>
                <a:spcPct val="80000"/>
              </a:lnSpc>
              <a:buFont typeface="Wingdings" pitchFamily="2" charset="2"/>
              <a:buNone/>
            </a:pPr>
            <a:r>
              <a:rPr lang="en-US" sz="1400" b="1" dirty="0" smtClean="0"/>
              <a:t>  }</a:t>
            </a:r>
          </a:p>
          <a:p>
            <a:pPr>
              <a:lnSpc>
                <a:spcPct val="80000"/>
              </a:lnSpc>
              <a:buFont typeface="Wingdings" pitchFamily="2" charset="2"/>
              <a:buNone/>
            </a:pPr>
            <a:r>
              <a:rPr lang="en-US" sz="1400" b="1" dirty="0" smtClean="0"/>
              <a:t>}</a:t>
            </a:r>
          </a:p>
          <a:p>
            <a:pPr lvl="1"/>
            <a:endParaRPr lang="en-US" dirty="0" smtClean="0"/>
          </a:p>
          <a:p>
            <a:pPr marL="609600" indent="-609600">
              <a:buFont typeface="Wingdings" pitchFamily="2" charset="2"/>
              <a:buNone/>
            </a:pPr>
            <a:endParaRPr lang="en-US" dirty="0" smtClean="0"/>
          </a:p>
          <a:p>
            <a:pPr marL="609600" indent="-609600">
              <a:buFont typeface="Wingdings" pitchFamily="2" charset="2"/>
              <a:buNone/>
            </a:pPr>
            <a:endParaRPr lang="en-US" dirty="0" smtClean="0"/>
          </a:p>
          <a:p>
            <a:endParaRPr lang="en-US" dirty="0" smtClean="0"/>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933036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56408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01718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26832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lvl="1" eaLnBrk="1" hangingPunct="1">
              <a:buFontTx/>
              <a:buChar char="•"/>
            </a:pPr>
            <a:r>
              <a:rPr lang="en-IE" sz="2400" dirty="0" smtClean="0">
                <a:latin typeface="Times New Roman" pitchFamily="18" charset="0"/>
                <a:cs typeface="Times New Roman" pitchFamily="18" charset="0"/>
              </a:rPr>
              <a:t>Operators can also be classified according to the number of operands that they require. </a:t>
            </a:r>
          </a:p>
          <a:p>
            <a:pPr lvl="4" eaLnBrk="1" hangingPunct="1">
              <a:buFontTx/>
              <a:buChar char="•"/>
            </a:pPr>
            <a:r>
              <a:rPr lang="en-GB" sz="2400" dirty="0" smtClean="0">
                <a:latin typeface="Times New Roman" pitchFamily="18" charset="0"/>
                <a:cs typeface="Times New Roman" pitchFamily="18" charset="0"/>
              </a:rPr>
              <a:t>Binary = 2 operands e.g. a + b;</a:t>
            </a:r>
          </a:p>
          <a:p>
            <a:pPr lvl="4" eaLnBrk="1" hangingPunct="1">
              <a:buFontTx/>
              <a:buChar char="•"/>
            </a:pPr>
            <a:r>
              <a:rPr lang="en-GB" sz="2400" dirty="0" smtClean="0">
                <a:latin typeface="Times New Roman" pitchFamily="18" charset="0"/>
                <a:cs typeface="Times New Roman" pitchFamily="18" charset="0"/>
              </a:rPr>
              <a:t>Unary = 1 operand e.g. -,e.g. - (a + b), a++;</a:t>
            </a:r>
          </a:p>
          <a:p>
            <a:pPr lvl="4" eaLnBrk="1" hangingPunct="1">
              <a:buFontTx/>
              <a:buChar char="•"/>
            </a:pPr>
            <a:r>
              <a:rPr lang="en-GB" sz="2400" dirty="0" smtClean="0">
                <a:latin typeface="Times New Roman" pitchFamily="18" charset="0"/>
                <a:cs typeface="Times New Roman" pitchFamily="18" charset="0"/>
              </a:rPr>
              <a:t>Ternary = 3 operands</a:t>
            </a: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58465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lvl="1" eaLnBrk="1" hangingPunct="1"/>
            <a:r>
              <a:rPr lang="en-IE" sz="2400" dirty="0" smtClean="0">
                <a:latin typeface="Times New Roman" pitchFamily="18" charset="0"/>
                <a:cs typeface="Times New Roman" pitchFamily="18" charset="0"/>
              </a:rPr>
              <a:t>++ x ;   //prefix </a:t>
            </a:r>
            <a:r>
              <a:rPr lang="en-IE" sz="2400" dirty="0" err="1" smtClean="0">
                <a:latin typeface="Times New Roman" pitchFamily="18" charset="0"/>
                <a:cs typeface="Times New Roman" pitchFamily="18" charset="0"/>
              </a:rPr>
              <a:t>incemention</a:t>
            </a:r>
            <a:endParaRPr lang="en-IE" sz="2400" dirty="0" smtClean="0">
              <a:latin typeface="Times New Roman" pitchFamily="18" charset="0"/>
              <a:cs typeface="Times New Roman" pitchFamily="18" charset="0"/>
            </a:endParaRPr>
          </a:p>
          <a:p>
            <a:pPr lvl="1" eaLnBrk="1" hangingPunct="1"/>
            <a:r>
              <a:rPr lang="en-IE" sz="2400" dirty="0" smtClean="0">
                <a:latin typeface="Times New Roman" pitchFamily="18" charset="0"/>
                <a:cs typeface="Times New Roman" pitchFamily="18" charset="0"/>
              </a:rPr>
              <a:t>x++;     // postfix </a:t>
            </a:r>
            <a:r>
              <a:rPr lang="en-IE" sz="2400" dirty="0" err="1" smtClean="0">
                <a:latin typeface="Times New Roman" pitchFamily="18" charset="0"/>
                <a:cs typeface="Times New Roman" pitchFamily="18" charset="0"/>
              </a:rPr>
              <a:t>incremention</a:t>
            </a:r>
            <a:r>
              <a:rPr lang="en-IE" sz="2400" dirty="0" smtClean="0">
                <a:latin typeface="Times New Roman" pitchFamily="18" charset="0"/>
                <a:cs typeface="Times New Roman" pitchFamily="18" charset="0"/>
              </a:rPr>
              <a:t> </a:t>
            </a: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14985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normAutofit fontScale="40000" lnSpcReduction="20000"/>
          </a:bodyPr>
          <a:lstStyle/>
          <a:p>
            <a:r>
              <a:rPr lang="en-US" sz="1200" dirty="0" smtClean="0"/>
              <a:t>Software Development Methodology</a:t>
            </a:r>
          </a:p>
          <a:p>
            <a:endParaRPr lang="en-US" b="1" dirty="0" smtClean="0"/>
          </a:p>
          <a:p>
            <a:r>
              <a:rPr lang="en-US" b="1" dirty="0" smtClean="0"/>
              <a:t>Problem</a:t>
            </a:r>
            <a:endParaRPr lang="en-US" dirty="0" smtClean="0"/>
          </a:p>
          <a:p>
            <a:pPr>
              <a:buFont typeface="Wingdings" pitchFamily="2" charset="2"/>
              <a:buNone/>
            </a:pPr>
            <a:endParaRPr lang="en-US" dirty="0" smtClean="0"/>
          </a:p>
          <a:p>
            <a:pPr>
              <a:buFont typeface="Wingdings" pitchFamily="2" charset="2"/>
              <a:buNone/>
            </a:pPr>
            <a:r>
              <a:rPr lang="en-US" dirty="0" smtClean="0"/>
              <a:t>“To convert fabric measured in square meters to square yards”</a:t>
            </a:r>
            <a:endParaRPr lang="en-US" b="1" u="sng" dirty="0" smtClean="0"/>
          </a:p>
          <a:p>
            <a:endParaRPr lang="en-US" b="1" u="sng" dirty="0" smtClean="0"/>
          </a:p>
          <a:p>
            <a:r>
              <a:rPr lang="en-US" b="1" u="sng" dirty="0" smtClean="0"/>
              <a:t>1. Analysis</a:t>
            </a:r>
          </a:p>
          <a:p>
            <a:r>
              <a:rPr lang="en-US" dirty="0" smtClean="0"/>
              <a:t>Define the input and output</a:t>
            </a:r>
          </a:p>
          <a:p>
            <a:r>
              <a:rPr lang="en-US" b="1" dirty="0" smtClean="0"/>
              <a:t>Input</a:t>
            </a:r>
            <a:r>
              <a:rPr lang="en-US" dirty="0" smtClean="0"/>
              <a:t> = The fabric size in square </a:t>
            </a:r>
            <a:r>
              <a:rPr lang="en-US" dirty="0" err="1" smtClean="0"/>
              <a:t>metres</a:t>
            </a:r>
            <a:r>
              <a:rPr lang="en-US" dirty="0" smtClean="0"/>
              <a:t>, 10</a:t>
            </a:r>
          </a:p>
          <a:p>
            <a:r>
              <a:rPr lang="en-US" b="1" dirty="0" smtClean="0"/>
              <a:t>Output</a:t>
            </a:r>
            <a:r>
              <a:rPr lang="en-US" dirty="0" smtClean="0"/>
              <a:t> = The fabric size in square yards</a:t>
            </a:r>
          </a:p>
          <a:p>
            <a:pPr>
              <a:buFont typeface="Wingdings" pitchFamily="2" charset="2"/>
              <a:buNone/>
            </a:pPr>
            <a:r>
              <a:rPr lang="en-US" dirty="0" smtClean="0"/>
              <a:t>    Anything else (e.g.) formula that you know already</a:t>
            </a:r>
          </a:p>
          <a:p>
            <a:r>
              <a:rPr lang="en-US" dirty="0" smtClean="0"/>
              <a:t>Formula:1 square </a:t>
            </a:r>
            <a:r>
              <a:rPr lang="en-US" dirty="0" err="1" smtClean="0"/>
              <a:t>metre</a:t>
            </a:r>
            <a:r>
              <a:rPr lang="en-US" dirty="0" smtClean="0"/>
              <a:t> = 1.196 square yards</a:t>
            </a:r>
          </a:p>
          <a:p>
            <a:endParaRPr lang="en-US" dirty="0" smtClean="0"/>
          </a:p>
          <a:p>
            <a:r>
              <a:rPr lang="en-US" b="1" u="sng" dirty="0" smtClean="0"/>
              <a:t>2. Design</a:t>
            </a:r>
          </a:p>
          <a:p>
            <a:pPr marL="609600" indent="-609600"/>
            <a:r>
              <a:rPr lang="en-US" dirty="0" smtClean="0"/>
              <a:t>Formulate the algorithm i.e. the steps needed to solve the problem</a:t>
            </a:r>
          </a:p>
          <a:p>
            <a:pPr marL="609600" indent="-609600"/>
            <a:r>
              <a:rPr lang="en-US" dirty="0" smtClean="0"/>
              <a:t>Algorithm (</a:t>
            </a:r>
            <a:r>
              <a:rPr lang="en-US" dirty="0" err="1" smtClean="0"/>
              <a:t>Pseudocode</a:t>
            </a:r>
            <a:r>
              <a:rPr lang="en-US" dirty="0" smtClean="0"/>
              <a:t>)</a:t>
            </a:r>
          </a:p>
          <a:p>
            <a:pPr marL="609600" indent="-609600">
              <a:buFont typeface="Wingdings" pitchFamily="2" charset="2"/>
              <a:buNone/>
            </a:pPr>
            <a:r>
              <a:rPr lang="en-US" dirty="0" smtClean="0"/>
              <a:t>Begin</a:t>
            </a:r>
          </a:p>
          <a:p>
            <a:pPr marL="990600" lvl="1" indent="-533400">
              <a:buFont typeface="Wingdings" pitchFamily="2" charset="2"/>
              <a:buAutoNum type="arabicPeriod"/>
            </a:pPr>
            <a:r>
              <a:rPr lang="en-US" dirty="0" smtClean="0"/>
              <a:t>Input the fabric size in square </a:t>
            </a:r>
            <a:r>
              <a:rPr lang="en-US" dirty="0" err="1" smtClean="0"/>
              <a:t>metres</a:t>
            </a:r>
            <a:endParaRPr lang="en-US" dirty="0" smtClean="0"/>
          </a:p>
          <a:p>
            <a:pPr marL="990600" lvl="1" indent="-533400">
              <a:buFont typeface="Wingdings" pitchFamily="2" charset="2"/>
              <a:buAutoNum type="arabicPeriod"/>
            </a:pPr>
            <a:r>
              <a:rPr lang="en-US" dirty="0" smtClean="0"/>
              <a:t>Convert the fabric size to square yards</a:t>
            </a:r>
          </a:p>
          <a:p>
            <a:pPr marL="990600" lvl="1" indent="-533400">
              <a:buFont typeface="Wingdings" pitchFamily="2" charset="2"/>
              <a:buAutoNum type="arabicPeriod"/>
            </a:pPr>
            <a:r>
              <a:rPr lang="en-US" dirty="0" smtClean="0"/>
              <a:t>Output the fabric size in square yards</a:t>
            </a:r>
          </a:p>
          <a:p>
            <a:pPr marL="609600" indent="-609600">
              <a:buFont typeface="Wingdings" pitchFamily="2" charset="2"/>
              <a:buNone/>
            </a:pPr>
            <a:r>
              <a:rPr lang="en-US" dirty="0" smtClean="0"/>
              <a:t>End</a:t>
            </a:r>
          </a:p>
          <a:p>
            <a:pPr marL="609600" indent="-609600">
              <a:buFont typeface="Wingdings" pitchFamily="2" charset="2"/>
              <a:buNone/>
            </a:pPr>
            <a:endParaRPr lang="en-US" dirty="0" smtClean="0"/>
          </a:p>
          <a:p>
            <a:pPr marL="609600" indent="-609600">
              <a:buFont typeface="Wingdings" pitchFamily="2" charset="2"/>
              <a:buNone/>
            </a:pPr>
            <a:endParaRPr lang="en-US" dirty="0" smtClean="0"/>
          </a:p>
          <a:p>
            <a:pPr marL="609600" indent="-609600">
              <a:buFont typeface="Wingdings" pitchFamily="2" charset="2"/>
              <a:buNone/>
            </a:pPr>
            <a:r>
              <a:rPr lang="en-US" b="1" u="sng" dirty="0" smtClean="0"/>
              <a:t>3.</a:t>
            </a:r>
            <a:r>
              <a:rPr lang="en-US" b="1" u="sng" baseline="0" dirty="0" smtClean="0"/>
              <a:t> </a:t>
            </a:r>
            <a:r>
              <a:rPr lang="en-US" b="1" u="sng" dirty="0" smtClean="0"/>
              <a:t>Refining our algorithm</a:t>
            </a:r>
          </a:p>
          <a:p>
            <a:r>
              <a:rPr lang="en-US" sz="2400" dirty="0" smtClean="0"/>
              <a:t>Take any step from above that is not detailed enough and add the additional detail so it can easily be converted to statements in a programming language i.e. C#</a:t>
            </a:r>
          </a:p>
          <a:p>
            <a:r>
              <a:rPr lang="en-US" sz="2400" dirty="0" smtClean="0"/>
              <a:t>Step 2(above) is </a:t>
            </a:r>
          </a:p>
          <a:p>
            <a:pPr lvl="1"/>
            <a:r>
              <a:rPr lang="en-US" dirty="0" smtClean="0"/>
              <a:t>Convert the fabric size to square yards</a:t>
            </a:r>
          </a:p>
          <a:p>
            <a:r>
              <a:rPr lang="en-US" sz="2400" dirty="0" smtClean="0"/>
              <a:t>Refinement of Step 2</a:t>
            </a:r>
          </a:p>
          <a:p>
            <a:pPr lvl="1"/>
            <a:r>
              <a:rPr lang="en-US" dirty="0" smtClean="0"/>
              <a:t>fabric size in square yards = 1.196 * fabric size in square meters</a:t>
            </a:r>
          </a:p>
          <a:p>
            <a:pPr marL="609600" indent="-609600">
              <a:buFont typeface="Wingdings" pitchFamily="2" charset="2"/>
              <a:buNone/>
            </a:pPr>
            <a:endParaRPr lang="en-US" dirty="0" smtClean="0"/>
          </a:p>
          <a:p>
            <a:pPr marL="609600" indent="-609600">
              <a:buFont typeface="Wingdings" pitchFamily="2" charset="2"/>
              <a:buNone/>
            </a:pPr>
            <a:r>
              <a:rPr lang="en-US" b="1" u="sng" dirty="0" smtClean="0"/>
              <a:t>4.</a:t>
            </a:r>
            <a:r>
              <a:rPr lang="en-US" b="1" u="sng" baseline="0" dirty="0" smtClean="0"/>
              <a:t> Write </a:t>
            </a:r>
            <a:r>
              <a:rPr lang="en-US" b="1" u="sng" baseline="0" dirty="0" err="1" smtClean="0"/>
              <a:t>pseudoCode</a:t>
            </a:r>
            <a:endParaRPr lang="en-US" b="1" u="sng" baseline="0" dirty="0" smtClean="0"/>
          </a:p>
          <a:p>
            <a:pPr marL="609600" indent="-609600">
              <a:buFont typeface="Wingdings" pitchFamily="2" charset="2"/>
              <a:buNone/>
            </a:pPr>
            <a:r>
              <a:rPr lang="en-US" dirty="0" smtClean="0"/>
              <a:t>Begin</a:t>
            </a:r>
          </a:p>
          <a:p>
            <a:pPr marL="609600" indent="-609600">
              <a:buFont typeface="Lucida Sans" pitchFamily="34" charset="0"/>
              <a:buAutoNum type="arabicPeriod"/>
            </a:pPr>
            <a:r>
              <a:rPr lang="en-US" dirty="0" err="1" smtClean="0"/>
              <a:t>fabricSizeMetres</a:t>
            </a:r>
            <a:r>
              <a:rPr lang="en-US" dirty="0" smtClean="0"/>
              <a:t> = 10</a:t>
            </a:r>
          </a:p>
          <a:p>
            <a:pPr marL="609600" indent="-609600">
              <a:buFont typeface="Lucida Sans" pitchFamily="34" charset="0"/>
              <a:buAutoNum type="arabicPeriod"/>
            </a:pPr>
            <a:r>
              <a:rPr lang="en-US" dirty="0" err="1" smtClean="0"/>
              <a:t>fabricSizeYards</a:t>
            </a:r>
            <a:r>
              <a:rPr lang="en-US" dirty="0" smtClean="0"/>
              <a:t> = 1.196 * </a:t>
            </a:r>
            <a:r>
              <a:rPr lang="en-US" dirty="0" err="1" smtClean="0"/>
              <a:t>fabricSizeMetres</a:t>
            </a:r>
            <a:endParaRPr lang="en-US" dirty="0" smtClean="0"/>
          </a:p>
          <a:p>
            <a:pPr marL="609600" indent="-609600">
              <a:buFont typeface="Lucida Sans" pitchFamily="34" charset="0"/>
              <a:buAutoNum type="arabicPeriod"/>
            </a:pPr>
            <a:r>
              <a:rPr lang="en-US" dirty="0" smtClean="0"/>
              <a:t>Output </a:t>
            </a:r>
            <a:r>
              <a:rPr lang="en-US" dirty="0" err="1" smtClean="0"/>
              <a:t>fabricSizeYards</a:t>
            </a:r>
            <a:r>
              <a:rPr lang="en-US" dirty="0" smtClean="0"/>
              <a:t> </a:t>
            </a:r>
          </a:p>
          <a:p>
            <a:pPr marL="609600" indent="-609600">
              <a:buFont typeface="Wingdings" pitchFamily="2" charset="2"/>
              <a:buNone/>
            </a:pPr>
            <a:r>
              <a:rPr lang="en-US" dirty="0" smtClean="0"/>
              <a:t>End</a:t>
            </a:r>
          </a:p>
          <a:p>
            <a:pPr marL="609600" indent="-609600">
              <a:buFont typeface="Wingdings" pitchFamily="2" charset="2"/>
              <a:buNone/>
            </a:pPr>
            <a:endParaRPr lang="en-US" dirty="0" smtClean="0"/>
          </a:p>
          <a:p>
            <a:pPr marL="609600" indent="-609600">
              <a:buFont typeface="Wingdings" pitchFamily="2" charset="2"/>
              <a:buNone/>
            </a:pPr>
            <a:r>
              <a:rPr lang="en-US" b="1" u="sng" dirty="0" smtClean="0"/>
              <a:t>5.  Implementation (of the solution)</a:t>
            </a:r>
          </a:p>
          <a:p>
            <a:r>
              <a:rPr lang="en-US" dirty="0" smtClean="0"/>
              <a:t>Code the program in a computer language</a:t>
            </a:r>
          </a:p>
          <a:p>
            <a:pPr lvl="1"/>
            <a:r>
              <a:rPr lang="en-US" dirty="0" smtClean="0"/>
              <a:t>Define the areas in memory to hold the data(variables)</a:t>
            </a:r>
          </a:p>
          <a:p>
            <a:pPr lvl="1"/>
            <a:r>
              <a:rPr lang="en-US" dirty="0" smtClean="0"/>
              <a:t>Define any constant values</a:t>
            </a:r>
          </a:p>
          <a:p>
            <a:pPr lvl="1"/>
            <a:r>
              <a:rPr lang="en-US" dirty="0" smtClean="0"/>
              <a:t>Convert the steps to C#  code (</a:t>
            </a:r>
            <a:r>
              <a:rPr lang="en-US" dirty="0" err="1" smtClean="0"/>
              <a:t>FabricConversion.cs</a:t>
            </a:r>
            <a:r>
              <a:rPr lang="en-US" dirty="0" smtClean="0"/>
              <a:t>)</a:t>
            </a:r>
          </a:p>
          <a:p>
            <a:pPr lvl="1"/>
            <a:endParaRPr lang="en-US" dirty="0" smtClean="0"/>
          </a:p>
          <a:p>
            <a:pPr lvl="1"/>
            <a:endParaRPr lang="en-US" dirty="0" smtClean="0"/>
          </a:p>
          <a:p>
            <a:pPr>
              <a:lnSpc>
                <a:spcPct val="80000"/>
              </a:lnSpc>
              <a:buFont typeface="Wingdings" pitchFamily="2" charset="2"/>
              <a:buNone/>
            </a:pPr>
            <a:r>
              <a:rPr lang="en-US" sz="1400" b="1" dirty="0" smtClean="0"/>
              <a:t>public class</a:t>
            </a:r>
            <a:r>
              <a:rPr lang="en-US" sz="1400" dirty="0" smtClean="0"/>
              <a:t> </a:t>
            </a:r>
            <a:r>
              <a:rPr lang="en-US" sz="1400" dirty="0" err="1" smtClean="0"/>
              <a:t>FabricConversion</a:t>
            </a:r>
            <a:endParaRPr lang="en-US" sz="1400" dirty="0" smtClean="0"/>
          </a:p>
          <a:p>
            <a:pPr>
              <a:lnSpc>
                <a:spcPct val="80000"/>
              </a:lnSpc>
              <a:buFont typeface="Wingdings" pitchFamily="2" charset="2"/>
              <a:buNone/>
            </a:pPr>
            <a:r>
              <a:rPr lang="en-US" sz="1400" b="1" dirty="0" smtClean="0"/>
              <a:t>{</a:t>
            </a:r>
          </a:p>
          <a:p>
            <a:pPr>
              <a:lnSpc>
                <a:spcPct val="80000"/>
              </a:lnSpc>
              <a:buFont typeface="Wingdings" pitchFamily="2" charset="2"/>
              <a:buNone/>
            </a:pPr>
            <a:r>
              <a:rPr lang="en-US" sz="1400" b="1" dirty="0" smtClean="0"/>
              <a:t>  public static void main(String </a:t>
            </a:r>
            <a:r>
              <a:rPr lang="en-US" sz="1400" b="1" dirty="0" err="1" smtClean="0"/>
              <a:t>args</a:t>
            </a:r>
            <a:r>
              <a:rPr lang="en-US" sz="1400" b="1" dirty="0" smtClean="0"/>
              <a:t>[])</a:t>
            </a:r>
          </a:p>
          <a:p>
            <a:pPr>
              <a:lnSpc>
                <a:spcPct val="80000"/>
              </a:lnSpc>
              <a:buFont typeface="Wingdings" pitchFamily="2" charset="2"/>
              <a:buNone/>
            </a:pPr>
            <a:r>
              <a:rPr lang="en-US" sz="1400" b="1" dirty="0" smtClean="0"/>
              <a:t>  {</a:t>
            </a:r>
          </a:p>
          <a:p>
            <a:pPr>
              <a:lnSpc>
                <a:spcPct val="80000"/>
              </a:lnSpc>
              <a:buFont typeface="Wingdings" pitchFamily="2" charset="2"/>
              <a:buNone/>
            </a:pPr>
            <a:r>
              <a:rPr lang="en-US" sz="1400" b="1" dirty="0" smtClean="0"/>
              <a:t>     </a:t>
            </a:r>
            <a:r>
              <a:rPr lang="en-US" sz="1400" dirty="0" smtClean="0"/>
              <a:t>//your code goes here</a:t>
            </a:r>
          </a:p>
          <a:p>
            <a:pPr>
              <a:lnSpc>
                <a:spcPct val="80000"/>
              </a:lnSpc>
              <a:buFont typeface="Wingdings" pitchFamily="2" charset="2"/>
              <a:buNone/>
            </a:pPr>
            <a:r>
              <a:rPr lang="en-US" sz="1400" dirty="0" smtClean="0"/>
              <a:t>     //specify data first</a:t>
            </a:r>
          </a:p>
          <a:p>
            <a:pPr>
              <a:lnSpc>
                <a:spcPct val="80000"/>
              </a:lnSpc>
              <a:buFont typeface="Wingdings" pitchFamily="2" charset="2"/>
              <a:buNone/>
            </a:pPr>
            <a:r>
              <a:rPr lang="en-US" sz="1400" dirty="0" smtClean="0"/>
              <a:t>     //then steps converted from </a:t>
            </a:r>
            <a:r>
              <a:rPr lang="en-US" sz="1400" dirty="0" err="1" smtClean="0"/>
              <a:t>pseudocode</a:t>
            </a:r>
            <a:r>
              <a:rPr lang="en-US" sz="1400" dirty="0" smtClean="0"/>
              <a:t> solution</a:t>
            </a:r>
            <a:endParaRPr lang="en-US" sz="1400" b="1" dirty="0" smtClean="0"/>
          </a:p>
          <a:p>
            <a:pPr>
              <a:lnSpc>
                <a:spcPct val="80000"/>
              </a:lnSpc>
              <a:buFont typeface="Wingdings" pitchFamily="2" charset="2"/>
              <a:buNone/>
            </a:pPr>
            <a:r>
              <a:rPr lang="en-US" sz="1400" b="1" dirty="0" smtClean="0"/>
              <a:t>  }</a:t>
            </a:r>
          </a:p>
          <a:p>
            <a:pPr>
              <a:lnSpc>
                <a:spcPct val="80000"/>
              </a:lnSpc>
              <a:buFont typeface="Wingdings" pitchFamily="2" charset="2"/>
              <a:buNone/>
            </a:pPr>
            <a:r>
              <a:rPr lang="en-US" sz="1400" b="1" dirty="0" smtClean="0"/>
              <a:t>}</a:t>
            </a:r>
          </a:p>
          <a:p>
            <a:pPr lvl="1"/>
            <a:endParaRPr lang="en-US" dirty="0" smtClean="0"/>
          </a:p>
          <a:p>
            <a:pPr marL="609600" indent="-609600">
              <a:buFont typeface="Wingdings" pitchFamily="2" charset="2"/>
              <a:buNone/>
            </a:pPr>
            <a:endParaRPr lang="en-US" dirty="0" smtClean="0"/>
          </a:p>
          <a:p>
            <a:pPr marL="609600" indent="-609600">
              <a:buFont typeface="Wingdings" pitchFamily="2" charset="2"/>
              <a:buNone/>
            </a:pPr>
            <a:endParaRPr lang="en-US" dirty="0" smtClean="0"/>
          </a:p>
          <a:p>
            <a:endParaRPr lang="en-US" dirty="0" smtClean="0"/>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67728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95570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37656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010119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688556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alphaModFix amt="8000"/>
            <a:lum/>
          </a:blip>
          <a:srcRect/>
          <a:tile tx="0" ty="0" sx="100000" sy="100000" flip="none" algn="tl"/>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0" y="1412776"/>
            <a:ext cx="9144000" cy="1828800"/>
          </a:xfrm>
          <a:gradFill flip="none" rotWithShape="1">
            <a:gsLst>
              <a:gs pos="0">
                <a:schemeClr val="accent5">
                  <a:lumMod val="20000"/>
                  <a:lumOff val="80000"/>
                  <a:shade val="30000"/>
                  <a:satMod val="115000"/>
                  <a:alpha val="22000"/>
                </a:schemeClr>
              </a:gs>
              <a:gs pos="50000">
                <a:schemeClr val="accent5">
                  <a:lumMod val="20000"/>
                  <a:lumOff val="80000"/>
                  <a:shade val="67500"/>
                  <a:satMod val="115000"/>
                  <a:alpha val="60000"/>
                </a:schemeClr>
              </a:gs>
              <a:gs pos="100000">
                <a:schemeClr val="accent5">
                  <a:lumMod val="20000"/>
                  <a:lumOff val="80000"/>
                  <a:shade val="100000"/>
                  <a:satMod val="115000"/>
                </a:schemeClr>
              </a:gs>
            </a:gsLst>
            <a:path path="circle">
              <a:fillToRect l="100000" t="100000"/>
            </a:path>
            <a:tileRect r="-100000" b="-100000"/>
          </a:gradFill>
          <a:ln>
            <a:solidFill>
              <a:schemeClr val="accent6">
                <a:lumMod val="20000"/>
                <a:lumOff val="80000"/>
              </a:schemeClr>
            </a:solidFill>
          </a:ln>
        </p:spPr>
        <p:txBody>
          <a:bodyPr anchor="b"/>
          <a:lstStyle>
            <a:lvl1pPr>
              <a:defRPr cap="all" baseline="0">
                <a:solidFill>
                  <a:srgbClr val="002060"/>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438400" y="3356992"/>
            <a:ext cx="6705600" cy="685800"/>
          </a:xfrm>
        </p:spPr>
        <p:txBody>
          <a:bodyPr anchor="ctr">
            <a:normAutofit/>
          </a:bodyPr>
          <a:lstStyle>
            <a:lvl1pPr marL="0" indent="0" algn="l">
              <a:buNone/>
              <a:defRPr sz="2600" baseline="0">
                <a:solidFill>
                  <a:srgbClr val="00206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0" y="3356992"/>
            <a:ext cx="2057400" cy="685800"/>
          </a:xfrm>
        </p:spPr>
        <p:txBody>
          <a:bodyPr>
            <a:noAutofit/>
          </a:bodyPr>
          <a:lstStyle>
            <a:lvl1pPr algn="ctr">
              <a:defRPr sz="2000" baseline="0">
                <a:solidFill>
                  <a:srgbClr val="002060"/>
                </a:solidFill>
              </a:defRPr>
            </a:lvl1pPr>
          </a:lstStyle>
          <a:p>
            <a:pPr>
              <a:defRPr/>
            </a:pP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b="1" baseline="0">
                <a:solidFill>
                  <a:srgbClr val="002060"/>
                </a:solidFill>
              </a:defRPr>
            </a:lvl1pPr>
          </a:lstStyle>
          <a:p>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dirty="0"/>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pPr>
              <a:defRPr/>
            </a:pPr>
            <a:fld id="{55F4B6C6-533A-4F50-BAC9-F4F9948A32A9}" type="slidenum">
              <a:rPr lang="en-US" smtClean="0"/>
              <a:pPr>
                <a:defRPr/>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IE"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a:xfrm>
            <a:off x="0" y="1340768"/>
            <a:ext cx="467544" cy="180000"/>
          </a:xfrm>
          <a:prstGeom prst="rect">
            <a:avLst/>
          </a:prstGeom>
        </p:spPr>
        <p:txBody>
          <a:bodyPr/>
          <a:lstStyle/>
          <a:p>
            <a:pPr>
              <a:defRPr/>
            </a:pPr>
            <a:fld id="{55F4B6C6-533A-4F50-BAC9-F4F9948A32A9}"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IE"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pPr>
              <a:defRPr/>
            </a:pPr>
            <a:fld id="{55F4B6C6-533A-4F50-BAC9-F4F9948A32A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Date Placeholder 7"/>
          <p:cNvSpPr>
            <a:spLocks noGrp="1"/>
          </p:cNvSpPr>
          <p:nvPr>
            <p:ph type="dt" sz="half" idx="10"/>
          </p:nvPr>
        </p:nvSpPr>
        <p:spPr/>
        <p:txBody>
          <a:bodyPr/>
          <a:lstStyle/>
          <a:p>
            <a:pPr>
              <a:defRPr/>
            </a:pPr>
            <a:endParaRPr lang="en-US" dirty="0"/>
          </a:p>
        </p:txBody>
      </p:sp>
      <p:sp>
        <p:nvSpPr>
          <p:cNvPr id="10" name="Slide Number Placeholder 9"/>
          <p:cNvSpPr>
            <a:spLocks noGrp="1"/>
          </p:cNvSpPr>
          <p:nvPr>
            <p:ph type="sldNum" sz="quarter" idx="11"/>
          </p:nvPr>
        </p:nvSpPr>
        <p:spPr>
          <a:xfrm>
            <a:off x="0" y="1340768"/>
            <a:ext cx="467544" cy="180000"/>
          </a:xfrm>
          <a:prstGeom prst="rect">
            <a:avLst/>
          </a:prstGeom>
        </p:spPr>
        <p:txBody>
          <a:bodyPr/>
          <a:lstStyle/>
          <a:p>
            <a:pPr>
              <a:defRPr/>
            </a:pPr>
            <a:fld id="{55F4B6C6-533A-4F50-BAC9-F4F9948A32A9}" type="slidenum">
              <a:rPr lang="en-US" smtClean="0"/>
              <a:pPr>
                <a:defRPr/>
              </a:pPr>
              <a:t>‹#›</a:t>
            </a:fld>
            <a:endParaRPr lang="en-US" dirty="0"/>
          </a:p>
        </p:txBody>
      </p:sp>
      <p:sp>
        <p:nvSpPr>
          <p:cNvPr id="11" name="Footer Placeholder 10"/>
          <p:cNvSpPr>
            <a:spLocks noGrp="1"/>
          </p:cNvSpPr>
          <p:nvPr>
            <p:ph type="ftr" sz="quarter" idx="12"/>
          </p:nvPr>
        </p:nvSpPr>
        <p:spPr/>
        <p:txBody>
          <a:bodyPr/>
          <a:lstStyle/>
          <a:p>
            <a:endParaRPr lang="en-IE" dirty="0"/>
          </a:p>
        </p:txBody>
      </p:sp>
      <p:sp>
        <p:nvSpPr>
          <p:cNvPr id="12" name="Title 1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024" y="44624"/>
            <a:ext cx="8153400" cy="824136"/>
          </a:xfrm>
        </p:spPr>
        <p:txBody>
          <a:bodyPr>
            <a:normAutofit/>
          </a:bodyPr>
          <a:lstStyle>
            <a:lvl1pPr>
              <a:defRPr sz="4400" b="1">
                <a:solidFill>
                  <a:srgbClr val="002060"/>
                </a:solidFill>
                <a:latin typeface="Calibri" pitchFamily="34" charset="0"/>
                <a:cs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51520" y="1600200"/>
            <a:ext cx="8712968" cy="5069160"/>
          </a:xfrm>
        </p:spPr>
        <p:txBody>
          <a:bodyPr/>
          <a:lstStyle>
            <a:lvl1pPr>
              <a:lnSpc>
                <a:spcPct val="110000"/>
              </a:lnSpc>
              <a:spcBef>
                <a:spcPts val="600"/>
              </a:spcBef>
              <a:spcAft>
                <a:spcPts val="600"/>
              </a:spcAft>
              <a:defRPr kern="1400" spc="0" baseline="0">
                <a:latin typeface="Arial" pitchFamily="34" charset="0"/>
                <a:cs typeface="Arial" pitchFamily="34" charset="0"/>
              </a:defRPr>
            </a:lvl1pPr>
            <a:lvl2pPr>
              <a:lnSpc>
                <a:spcPct val="110000"/>
              </a:lnSpc>
              <a:spcBef>
                <a:spcPts val="600"/>
              </a:spcBef>
              <a:spcAft>
                <a:spcPts val="600"/>
              </a:spcAft>
              <a:defRPr kern="1400" spc="0" baseline="0">
                <a:latin typeface="Arial" pitchFamily="34" charset="0"/>
                <a:cs typeface="Arial" pitchFamily="34" charset="0"/>
              </a:defRPr>
            </a:lvl2pPr>
            <a:lvl3pPr>
              <a:lnSpc>
                <a:spcPct val="110000"/>
              </a:lnSpc>
              <a:spcBef>
                <a:spcPts val="600"/>
              </a:spcBef>
              <a:spcAft>
                <a:spcPts val="600"/>
              </a:spcAft>
              <a:defRPr kern="1400" spc="0" baseline="0">
                <a:latin typeface="Arial" pitchFamily="34" charset="0"/>
                <a:cs typeface="Arial" pitchFamily="34" charset="0"/>
              </a:defRPr>
            </a:lvl3pPr>
            <a:lvl4pPr>
              <a:lnSpc>
                <a:spcPct val="110000"/>
              </a:lnSpc>
              <a:spcBef>
                <a:spcPts val="600"/>
              </a:spcBef>
              <a:spcAft>
                <a:spcPts val="600"/>
              </a:spcAft>
              <a:defRPr kern="1400" spc="0" baseline="0">
                <a:latin typeface="Arial" pitchFamily="34" charset="0"/>
                <a:cs typeface="Arial" pitchFamily="34" charset="0"/>
              </a:defRPr>
            </a:lvl4pPr>
            <a:lvl5pPr>
              <a:lnSpc>
                <a:spcPct val="110000"/>
              </a:lnSpc>
              <a:spcBef>
                <a:spcPts val="600"/>
              </a:spcBef>
              <a:spcAft>
                <a:spcPts val="600"/>
              </a:spcAft>
              <a:defRPr kern="1400" spc="0" baseline="0">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024" y="44624"/>
            <a:ext cx="8153400" cy="824136"/>
          </a:xfrm>
        </p:spPr>
        <p:txBody>
          <a:bodyPr>
            <a:normAutofit/>
          </a:bodyPr>
          <a:lstStyle>
            <a:lvl1pPr>
              <a:defRPr sz="4400" b="1">
                <a:solidFill>
                  <a:srgbClr val="002060"/>
                </a:solidFill>
                <a:latin typeface="Calibri" pitchFamily="34" charset="0"/>
                <a:cs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51520" y="1600200"/>
            <a:ext cx="8712968" cy="5069160"/>
          </a:xfrm>
        </p:spPr>
        <p:txBody>
          <a:bodyPr/>
          <a:lstStyle>
            <a:lvl1pPr>
              <a:lnSpc>
                <a:spcPct val="100000"/>
              </a:lnSpc>
              <a:spcBef>
                <a:spcPts val="600"/>
              </a:spcBef>
              <a:spcAft>
                <a:spcPts val="600"/>
              </a:spcAft>
              <a:defRPr kern="1400" spc="0" baseline="0">
                <a:latin typeface="Arial" pitchFamily="34" charset="0"/>
                <a:cs typeface="Arial" pitchFamily="34" charset="0"/>
              </a:defRPr>
            </a:lvl1pPr>
            <a:lvl2pPr>
              <a:lnSpc>
                <a:spcPct val="100000"/>
              </a:lnSpc>
              <a:spcBef>
                <a:spcPts val="600"/>
              </a:spcBef>
              <a:spcAft>
                <a:spcPts val="600"/>
              </a:spcAft>
              <a:defRPr kern="1400" spc="0" baseline="0">
                <a:latin typeface="Arial" pitchFamily="34" charset="0"/>
                <a:cs typeface="Arial" pitchFamily="34" charset="0"/>
              </a:defRPr>
            </a:lvl2pPr>
            <a:lvl3pPr>
              <a:lnSpc>
                <a:spcPct val="100000"/>
              </a:lnSpc>
              <a:spcBef>
                <a:spcPts val="600"/>
              </a:spcBef>
              <a:spcAft>
                <a:spcPts val="600"/>
              </a:spcAft>
              <a:defRPr kern="1400" spc="0" baseline="0">
                <a:latin typeface="Arial" pitchFamily="34" charset="0"/>
                <a:cs typeface="Arial" pitchFamily="34" charset="0"/>
              </a:defRPr>
            </a:lvl3pPr>
            <a:lvl4pPr>
              <a:lnSpc>
                <a:spcPct val="100000"/>
              </a:lnSpc>
              <a:spcBef>
                <a:spcPts val="600"/>
              </a:spcBef>
              <a:spcAft>
                <a:spcPts val="600"/>
              </a:spcAft>
              <a:defRPr kern="1400" spc="0" baseline="0">
                <a:latin typeface="Arial" pitchFamily="34" charset="0"/>
                <a:cs typeface="Arial" pitchFamily="34" charset="0"/>
              </a:defRPr>
            </a:lvl4pPr>
            <a:lvl5pPr>
              <a:lnSpc>
                <a:spcPct val="100000"/>
              </a:lnSpc>
              <a:spcBef>
                <a:spcPts val="600"/>
              </a:spcBef>
              <a:spcAft>
                <a:spcPts val="600"/>
              </a:spcAft>
              <a:defRPr kern="1400" spc="0" baseline="0">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dirty="0"/>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pPr>
              <a:defRPr/>
            </a:pPr>
            <a:fld id="{55F4B6C6-533A-4F50-BAC9-F4F9948A32A9}" type="slidenum">
              <a:rPr lang="en-US" smtClean="0"/>
              <a:pPr>
                <a:defRPr/>
              </a:pPr>
              <a:t>‹#›</a:t>
            </a:fld>
            <a:endParaRPr lang="en-US" dirty="0"/>
          </a:p>
        </p:txBody>
      </p:sp>
      <p:sp>
        <p:nvSpPr>
          <p:cNvPr id="14" name="Footer Placeholder 13"/>
          <p:cNvSpPr>
            <a:spLocks noGrp="1"/>
          </p:cNvSpPr>
          <p:nvPr>
            <p:ph type="ftr" sz="quarter" idx="12"/>
          </p:nvPr>
        </p:nvSpPr>
        <p:spPr/>
        <p:txBody>
          <a:bodyPr/>
          <a:lstStyle/>
          <a:p>
            <a:endParaRPr lang="en-I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dirty="0"/>
          </a:p>
        </p:txBody>
      </p:sp>
      <p:sp>
        <p:nvSpPr>
          <p:cNvPr id="10" name="Slide Number Placeholder 9"/>
          <p:cNvSpPr>
            <a:spLocks noGrp="1"/>
          </p:cNvSpPr>
          <p:nvPr>
            <p:ph type="sldNum" sz="quarter" idx="16"/>
          </p:nvPr>
        </p:nvSpPr>
        <p:spPr>
          <a:xfrm>
            <a:off x="0" y="1340768"/>
            <a:ext cx="467544" cy="180000"/>
          </a:xfrm>
          <a:prstGeom prst="rect">
            <a:avLst/>
          </a:prstGeom>
        </p:spPr>
        <p:txBody>
          <a:bodyPr rtlCol="0"/>
          <a:lstStyle/>
          <a:p>
            <a:pPr>
              <a:defRPr/>
            </a:pPr>
            <a:fld id="{55F4B6C6-533A-4F50-BAC9-F4F9948A32A9}" type="slidenum">
              <a:rPr lang="en-US" smtClean="0"/>
              <a:pPr>
                <a:defRPr/>
              </a:pPr>
              <a:t>‹#›</a:t>
            </a:fld>
            <a:endParaRPr lang="en-US" dirty="0"/>
          </a:p>
        </p:txBody>
      </p:sp>
      <p:sp>
        <p:nvSpPr>
          <p:cNvPr id="12" name="Footer Placeholder 11"/>
          <p:cNvSpPr>
            <a:spLocks noGrp="1"/>
          </p:cNvSpPr>
          <p:nvPr>
            <p:ph type="ftr" sz="quarter" idx="17"/>
          </p:nvPr>
        </p:nvSpPr>
        <p:spPr/>
        <p:txBody>
          <a:bodyPr rtlCol="0"/>
          <a:lstStyle/>
          <a:p>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dirty="0"/>
          </a:p>
        </p:txBody>
      </p:sp>
      <p:sp>
        <p:nvSpPr>
          <p:cNvPr id="12" name="Slide Number Placeholder 11"/>
          <p:cNvSpPr>
            <a:spLocks noGrp="1"/>
          </p:cNvSpPr>
          <p:nvPr>
            <p:ph type="sldNum" sz="quarter" idx="16"/>
          </p:nvPr>
        </p:nvSpPr>
        <p:spPr>
          <a:xfrm>
            <a:off x="0" y="1340768"/>
            <a:ext cx="467544" cy="180000"/>
          </a:xfrm>
          <a:prstGeom prst="rect">
            <a:avLst/>
          </a:prstGeom>
        </p:spPr>
        <p:txBody>
          <a:bodyPr rtlCol="0"/>
          <a:lstStyle/>
          <a:p>
            <a:pPr>
              <a:defRPr/>
            </a:pPr>
            <a:fld id="{55F4B6C6-533A-4F50-BAC9-F4F9948A32A9}" type="slidenum">
              <a:rPr lang="en-US" smtClean="0"/>
              <a:pPr>
                <a:defRPr/>
              </a:pPr>
              <a:t>‹#›</a:t>
            </a:fld>
            <a:endParaRPr lang="en-US" dirty="0"/>
          </a:p>
        </p:txBody>
      </p:sp>
      <p:sp>
        <p:nvSpPr>
          <p:cNvPr id="14" name="Footer Placeholder 13"/>
          <p:cNvSpPr>
            <a:spLocks noGrp="1"/>
          </p:cNvSpPr>
          <p:nvPr>
            <p:ph type="ftr" sz="quarter" idx="17"/>
          </p:nvPr>
        </p:nvSpPr>
        <p:spPr/>
        <p:txBody>
          <a:bodyPr rtlCol="0"/>
          <a:lstStyle/>
          <a:p>
            <a:endParaRPr lang="en-IE"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a:xfrm>
            <a:off x="0" y="1340768"/>
            <a:ext cx="467544" cy="180000"/>
          </a:xfrm>
          <a:prstGeom prst="rect">
            <a:avLst/>
          </a:prstGeom>
        </p:spPr>
        <p:txBody>
          <a:bodyPr/>
          <a:lstStyle>
            <a:lvl1pPr>
              <a:defRPr>
                <a:solidFill>
                  <a:srgbClr val="FFFFFF"/>
                </a:solidFill>
              </a:defRPr>
            </a:lvl1pPr>
          </a:lstStyle>
          <a:p>
            <a:pPr>
              <a:defRPr/>
            </a:pPr>
            <a:fld id="{3B5BC947-ED3F-4197-AD5F-9006E201F9B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9D82E4FC-6D1A-4F36-8CD7-D60778C7E734}"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a:xfrm>
            <a:off x="0" y="1340768"/>
            <a:ext cx="467544" cy="180000"/>
          </a:xfrm>
          <a:prstGeom prst="rect">
            <a:avLst/>
          </a:prstGeom>
        </p:spPr>
        <p:txBody>
          <a:bodyPr/>
          <a:lstStyle>
            <a:lvl1pPr>
              <a:defRPr>
                <a:solidFill>
                  <a:srgbClr val="FFFFFF"/>
                </a:solidFill>
              </a:defRPr>
            </a:lvl1pPr>
          </a:lstStyle>
          <a:p>
            <a:pPr>
              <a:defRPr/>
            </a:pPr>
            <a:fld id="{55F4B6C6-533A-4F50-BAC9-F4F9948A32A9}" type="slidenum">
              <a:rPr lang="en-US" smtClean="0"/>
              <a:pPr>
                <a:defRPr/>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79512" y="-9872"/>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251520" y="1628800"/>
            <a:ext cx="8892480" cy="4925144"/>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77000" y="6597352"/>
            <a:ext cx="2667000" cy="260648"/>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dirty="0"/>
          </a:p>
        </p:txBody>
      </p:sp>
      <p:sp>
        <p:nvSpPr>
          <p:cNvPr id="3" name="Footer Placeholder 2"/>
          <p:cNvSpPr>
            <a:spLocks noGrp="1"/>
          </p:cNvSpPr>
          <p:nvPr>
            <p:ph type="ftr" sz="quarter" idx="3"/>
          </p:nvPr>
        </p:nvSpPr>
        <p:spPr>
          <a:xfrm>
            <a:off x="467544" y="6597352"/>
            <a:ext cx="5421083" cy="260648"/>
          </a:xfrm>
          <a:prstGeom prst="rect">
            <a:avLst/>
          </a:prstGeom>
        </p:spPr>
        <p:txBody>
          <a:bodyPr vert="horz" anchor="ctr"/>
          <a:lstStyle>
            <a:lvl1pPr algn="r" eaLnBrk="1" latinLnBrk="0" hangingPunct="1">
              <a:defRPr kumimoji="0" sz="1400">
                <a:solidFill>
                  <a:schemeClr val="tx2"/>
                </a:solidFill>
              </a:defRPr>
            </a:lvl1pPr>
          </a:lstStyle>
          <a:p>
            <a:endParaRPr lang="en-IE" dirty="0"/>
          </a:p>
        </p:txBody>
      </p:sp>
      <p:sp>
        <p:nvSpPr>
          <p:cNvPr id="8" name="Rectangle 7"/>
          <p:cNvSpPr/>
          <p:nvPr/>
        </p:nvSpPr>
        <p:spPr>
          <a:xfrm>
            <a:off x="0" y="1196752"/>
            <a:ext cx="533400" cy="1800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fld id="{55F4B6C6-533A-4F50-BAC9-F4F9948A32A9}" type="slidenum">
              <a:rPr lang="en-US" sz="1400" smtClean="0"/>
              <a:pPr algn="ctr" eaLnBrk="1" latinLnBrk="0" hangingPunct="1"/>
              <a:t>‹#›</a:t>
            </a:fld>
            <a:endParaRPr kumimoji="0" lang="en-US" sz="1400" dirty="0"/>
          </a:p>
        </p:txBody>
      </p:sp>
      <p:sp>
        <p:nvSpPr>
          <p:cNvPr id="9" name="Rectangle 8"/>
          <p:cNvSpPr/>
          <p:nvPr userDrawn="1"/>
        </p:nvSpPr>
        <p:spPr>
          <a:xfrm>
            <a:off x="576064" y="1196752"/>
            <a:ext cx="8567936" cy="180000"/>
          </a:xfrm>
          <a:prstGeom prst="rect">
            <a:avLst/>
          </a:prstGeom>
          <a:gradFill flip="none" rotWithShape="1">
            <a:gsLst>
              <a:gs pos="69000">
                <a:schemeClr val="bg1">
                  <a:lumMod val="75000"/>
                  <a:alpha val="34000"/>
                </a:schemeClr>
              </a:gs>
              <a:gs pos="100000">
                <a:schemeClr val="bg1">
                  <a:lumMod val="50000"/>
                  <a:alpha val="83000"/>
                </a:schemeClr>
              </a:gs>
              <a:gs pos="100000">
                <a:schemeClr val="bg1">
                  <a:lumMod val="50000"/>
                  <a:alpha val="76000"/>
                </a:schemeClr>
              </a:gs>
            </a:gsLst>
            <a:lin ang="16800000" scaled="0"/>
            <a:tileRect/>
          </a:gradFill>
          <a:ln w="12700" cap="rnd" cmpd="sng" algn="ctr">
            <a:solidFill>
              <a:schemeClr val="tx1">
                <a:alpha val="6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sldNum="0" hdr="0" ftr="0" dt="0"/>
  <p:txStyles>
    <p:titleStyle>
      <a:lvl1pPr algn="l" rtl="0" eaLnBrk="1" latinLnBrk="0" hangingPunct="1">
        <a:spcBef>
          <a:spcPct val="0"/>
        </a:spcBef>
        <a:buNone/>
        <a:defRPr kumimoji="0" sz="4500" kern="1200" baseline="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lnSpc>
          <a:spcPct val="150000"/>
        </a:lnSpc>
        <a:spcBef>
          <a:spcPts val="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GB" dirty="0" err="1" smtClean="0"/>
              <a:t>OOSd</a:t>
            </a:r>
            <a:r>
              <a:rPr lang="en-GB" dirty="0" smtClean="0"/>
              <a:t> </a:t>
            </a:r>
            <a:br>
              <a:rPr lang="en-GB" dirty="0" smtClean="0"/>
            </a:br>
            <a:r>
              <a:rPr lang="en-GB" sz="3600" dirty="0" smtClean="0"/>
              <a:t>(Object Orientated Software Development)</a:t>
            </a:r>
            <a:endParaRPr lang="en-IE" dirty="0"/>
          </a:p>
        </p:txBody>
      </p:sp>
      <p:sp>
        <p:nvSpPr>
          <p:cNvPr id="3" name="Subtitle 2"/>
          <p:cNvSpPr>
            <a:spLocks noGrp="1"/>
          </p:cNvSpPr>
          <p:nvPr>
            <p:ph type="subTitle" idx="1"/>
          </p:nvPr>
        </p:nvSpPr>
        <p:spPr>
          <a:xfrm>
            <a:off x="2438400" y="3903092"/>
            <a:ext cx="5213684" cy="1837308"/>
          </a:xfrm>
        </p:spPr>
        <p:txBody>
          <a:bodyPr>
            <a:normAutofit lnSpcReduction="10000"/>
          </a:bodyPr>
          <a:lstStyle/>
          <a:p>
            <a:pPr algn="ctr"/>
            <a:r>
              <a:rPr lang="en-IE" dirty="0" smtClean="0"/>
              <a:t>C # </a:t>
            </a:r>
            <a:r>
              <a:rPr lang="en-IE" dirty="0" smtClean="0"/>
              <a:t>overview</a:t>
            </a:r>
          </a:p>
          <a:p>
            <a:pPr algn="ctr"/>
            <a:r>
              <a:rPr lang="en-IE" dirty="0" smtClean="0"/>
              <a:t>Programming Elements and constructs</a:t>
            </a:r>
            <a:endParaRPr lang="en-IE" dirty="0" smtClean="0"/>
          </a:p>
          <a:p>
            <a:pPr algn="ctr"/>
            <a:endParaRPr lang="en-IE" dirty="0"/>
          </a:p>
          <a:p>
            <a:pPr algn="ctr"/>
            <a:r>
              <a:rPr lang="en-IE" dirty="0" smtClean="0"/>
              <a:t>John Walsh</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String</a:t>
            </a:r>
            <a:endParaRPr lang="en-IE" dirty="0"/>
          </a:p>
        </p:txBody>
      </p:sp>
      <p:sp>
        <p:nvSpPr>
          <p:cNvPr id="84995" name="Rectangle 3"/>
          <p:cNvSpPr>
            <a:spLocks noGrp="1"/>
          </p:cNvSpPr>
          <p:nvPr>
            <p:ph sz="quarter" idx="1"/>
          </p:nvPr>
        </p:nvSpPr>
        <p:spPr>
          <a:xfrm>
            <a:off x="251520" y="1600200"/>
            <a:ext cx="8892480" cy="5069160"/>
          </a:xfrm>
        </p:spPr>
        <p:txBody>
          <a:bodyPr>
            <a:normAutofit/>
          </a:bodyPr>
          <a:lstStyle/>
          <a:p>
            <a:pPr marL="548640" indent="-411480">
              <a:lnSpc>
                <a:spcPct val="80000"/>
              </a:lnSpc>
              <a:spcAft>
                <a:spcPts val="0"/>
              </a:spcAft>
              <a:buClr>
                <a:schemeClr val="tx1">
                  <a:shade val="95000"/>
                </a:schemeClr>
              </a:buClr>
              <a:buFont typeface="Wingdings 2"/>
              <a:buChar char=""/>
              <a:defRPr/>
            </a:pPr>
            <a:endParaRPr lang="en-IE" sz="2400" dirty="0" smtClean="0">
              <a:latin typeface="Arial "/>
            </a:endParaRPr>
          </a:p>
          <a:p>
            <a:pPr marL="480060" indent="-342900">
              <a:lnSpc>
                <a:spcPct val="80000"/>
              </a:lnSpc>
              <a:spcAft>
                <a:spcPts val="0"/>
              </a:spcAft>
              <a:buClr>
                <a:schemeClr val="tx1">
                  <a:shade val="95000"/>
                </a:schemeClr>
              </a:buClr>
              <a:buFont typeface="Wingdings" pitchFamily="2" charset="2"/>
              <a:buChar char="§"/>
              <a:defRPr/>
            </a:pPr>
            <a:r>
              <a:rPr lang="en-IE" sz="2400" dirty="0" smtClean="0">
                <a:latin typeface="Arial "/>
              </a:rPr>
              <a:t>Some string methods :</a:t>
            </a:r>
          </a:p>
          <a:p>
            <a:pPr marL="137160" indent="0">
              <a:lnSpc>
                <a:spcPct val="80000"/>
              </a:lnSpc>
              <a:spcAft>
                <a:spcPts val="0"/>
              </a:spcAft>
              <a:buClr>
                <a:schemeClr val="tx1">
                  <a:shade val="95000"/>
                </a:schemeClr>
              </a:buClr>
              <a:buNone/>
              <a:defRPr/>
            </a:pPr>
            <a:endParaRPr lang="en-US" sz="2400" dirty="0" smtClean="0"/>
          </a:p>
          <a:p>
            <a:pPr marL="137160" indent="0">
              <a:lnSpc>
                <a:spcPct val="80000"/>
              </a:lnSpc>
              <a:spcAft>
                <a:spcPts val="0"/>
              </a:spcAft>
              <a:buClr>
                <a:schemeClr val="tx1">
                  <a:shade val="95000"/>
                </a:schemeClr>
              </a:buClr>
              <a:buNone/>
              <a:defRPr/>
            </a:pPr>
            <a:endParaRPr lang="en-US" sz="2400" dirty="0" smtClean="0"/>
          </a:p>
          <a:p>
            <a:pPr marL="457200" lvl="1" indent="0">
              <a:lnSpc>
                <a:spcPct val="80000"/>
              </a:lnSpc>
              <a:spcAft>
                <a:spcPts val="0"/>
              </a:spcAft>
              <a:buClr>
                <a:schemeClr val="tx1">
                  <a:shade val="95000"/>
                </a:schemeClr>
              </a:buClr>
              <a:buNone/>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700" dirty="0"/>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sp>
        <p:nvSpPr>
          <p:cNvPr id="9" name="TextBox 8"/>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solidFill>
                  <a:srgbClr val="FF0000"/>
                </a:solidFill>
              </a:rPr>
              <a:t>OO Design</a:t>
            </a:r>
          </a:p>
          <a:p>
            <a:r>
              <a:rPr lang="en-IE" sz="1200" dirty="0" smtClean="0"/>
              <a:t>Objects</a:t>
            </a:r>
          </a:p>
          <a:p>
            <a:r>
              <a:rPr lang="en-IE" sz="1200" dirty="0" smtClean="0"/>
              <a:t>Classes</a:t>
            </a:r>
          </a:p>
          <a:p>
            <a:r>
              <a:rPr lang="en-IE" sz="1200" dirty="0" err="1" smtClean="0"/>
              <a:t>Encapsulatin</a:t>
            </a:r>
            <a:endParaRPr lang="en-IE" sz="1200" dirty="0" smtClean="0"/>
          </a:p>
          <a:p>
            <a:r>
              <a:rPr lang="en-IE" sz="1200" dirty="0" smtClean="0"/>
              <a:t>Inheritance</a:t>
            </a:r>
          </a:p>
          <a:p>
            <a:r>
              <a:rPr lang="en-IE" sz="1200" dirty="0" smtClean="0"/>
              <a:t>Polymorphism</a:t>
            </a:r>
            <a:endParaRPr lang="en-US" sz="1200" dirty="0"/>
          </a:p>
        </p:txBody>
      </p:sp>
      <p:sp>
        <p:nvSpPr>
          <p:cNvPr id="2" name="Rectangle 1"/>
          <p:cNvSpPr/>
          <p:nvPr/>
        </p:nvSpPr>
        <p:spPr>
          <a:xfrm>
            <a:off x="464950" y="2804736"/>
            <a:ext cx="8679050" cy="1754326"/>
          </a:xfrm>
          <a:prstGeom prst="rect">
            <a:avLst/>
          </a:prstGeom>
        </p:spPr>
        <p:txBody>
          <a:bodyPr wrap="square">
            <a:spAutoFit/>
          </a:bodyPr>
          <a:lstStyle/>
          <a:p>
            <a:r>
              <a:rPr lang="en-IE" dirty="0" smtClean="0">
                <a:solidFill>
                  <a:srgbClr val="0000CC"/>
                </a:solidFill>
              </a:rPr>
              <a:t>string</a:t>
            </a:r>
            <a:r>
              <a:rPr lang="en-IE" dirty="0" smtClean="0"/>
              <a:t> </a:t>
            </a:r>
            <a:r>
              <a:rPr lang="en-IE" dirty="0" err="1"/>
              <a:t>str</a:t>
            </a:r>
            <a:r>
              <a:rPr lang="en-IE" dirty="0"/>
              <a:t> = </a:t>
            </a:r>
            <a:r>
              <a:rPr lang="en-IE" dirty="0">
                <a:solidFill>
                  <a:srgbClr val="C00000"/>
                </a:solidFill>
              </a:rPr>
              <a:t>"</a:t>
            </a:r>
            <a:r>
              <a:rPr lang="en-IE" dirty="0" err="1">
                <a:solidFill>
                  <a:srgbClr val="C00000"/>
                </a:solidFill>
              </a:rPr>
              <a:t>abc</a:t>
            </a:r>
            <a:r>
              <a:rPr lang="en-IE" dirty="0">
                <a:solidFill>
                  <a:srgbClr val="C00000"/>
                </a:solidFill>
              </a:rPr>
              <a:t>";</a:t>
            </a:r>
          </a:p>
          <a:p>
            <a:r>
              <a:rPr lang="en-IE" dirty="0" err="1" smtClean="0">
                <a:solidFill>
                  <a:srgbClr val="0000CC"/>
                </a:solidFill>
              </a:rPr>
              <a:t>int</a:t>
            </a:r>
            <a:r>
              <a:rPr lang="en-IE" dirty="0" smtClean="0">
                <a:solidFill>
                  <a:srgbClr val="0000CC"/>
                </a:solidFill>
              </a:rPr>
              <a:t>     </a:t>
            </a:r>
            <a:r>
              <a:rPr lang="en-IE" dirty="0" err="1" smtClean="0"/>
              <a:t>len</a:t>
            </a:r>
            <a:r>
              <a:rPr lang="en-IE" dirty="0" smtClean="0"/>
              <a:t> </a:t>
            </a:r>
            <a:r>
              <a:rPr lang="en-IE" dirty="0"/>
              <a:t>= </a:t>
            </a:r>
            <a:r>
              <a:rPr lang="en-IE" dirty="0" err="1"/>
              <a:t>str.Length</a:t>
            </a:r>
            <a:r>
              <a:rPr lang="en-IE" dirty="0"/>
              <a:t>;           </a:t>
            </a:r>
            <a:r>
              <a:rPr lang="en-IE" dirty="0">
                <a:solidFill>
                  <a:srgbClr val="00B050"/>
                </a:solidFill>
              </a:rPr>
              <a:t>//returns </a:t>
            </a:r>
            <a:r>
              <a:rPr lang="en-IE" dirty="0" smtClean="0">
                <a:solidFill>
                  <a:srgbClr val="00B050"/>
                </a:solidFill>
              </a:rPr>
              <a:t>length of </a:t>
            </a:r>
            <a:r>
              <a:rPr lang="en-IE" dirty="0">
                <a:solidFill>
                  <a:srgbClr val="00B050"/>
                </a:solidFill>
              </a:rPr>
              <a:t>string </a:t>
            </a:r>
            <a:r>
              <a:rPr lang="en-IE" dirty="0" err="1">
                <a:solidFill>
                  <a:srgbClr val="00B050"/>
                </a:solidFill>
              </a:rPr>
              <a:t>ie</a:t>
            </a:r>
            <a:r>
              <a:rPr lang="en-IE" dirty="0">
                <a:solidFill>
                  <a:srgbClr val="00B050"/>
                </a:solidFill>
              </a:rPr>
              <a:t>. 3 . Length is property, not method!</a:t>
            </a:r>
          </a:p>
          <a:p>
            <a:r>
              <a:rPr lang="en-IE" dirty="0" smtClean="0">
                <a:solidFill>
                  <a:srgbClr val="0000CC"/>
                </a:solidFill>
              </a:rPr>
              <a:t>bool</a:t>
            </a:r>
            <a:r>
              <a:rPr lang="en-IE" dirty="0" smtClean="0"/>
              <a:t>  </a:t>
            </a:r>
            <a:r>
              <a:rPr lang="en-IE" dirty="0" err="1" smtClean="0"/>
              <a:t>trueorfalse</a:t>
            </a:r>
            <a:r>
              <a:rPr lang="en-IE" dirty="0" smtClean="0"/>
              <a:t> </a:t>
            </a:r>
            <a:r>
              <a:rPr lang="en-IE" dirty="0"/>
              <a:t>= </a:t>
            </a:r>
            <a:r>
              <a:rPr lang="en-IE" dirty="0" err="1"/>
              <a:t>str.Contains</a:t>
            </a:r>
            <a:r>
              <a:rPr lang="en-IE" dirty="0"/>
              <a:t>(</a:t>
            </a:r>
            <a:r>
              <a:rPr lang="en-IE" dirty="0">
                <a:solidFill>
                  <a:srgbClr val="C00000"/>
                </a:solidFill>
              </a:rPr>
              <a:t>"</a:t>
            </a:r>
            <a:r>
              <a:rPr lang="en-IE" dirty="0" err="1">
                <a:solidFill>
                  <a:srgbClr val="C00000"/>
                </a:solidFill>
              </a:rPr>
              <a:t>ab</a:t>
            </a:r>
            <a:r>
              <a:rPr lang="en-IE" dirty="0">
                <a:solidFill>
                  <a:srgbClr val="C00000"/>
                </a:solidFill>
              </a:rPr>
              <a:t>"</a:t>
            </a:r>
            <a:r>
              <a:rPr lang="en-IE" dirty="0"/>
              <a:t>);  </a:t>
            </a:r>
            <a:r>
              <a:rPr lang="en-IE" dirty="0">
                <a:solidFill>
                  <a:srgbClr val="00B050"/>
                </a:solidFill>
              </a:rPr>
              <a:t>//returns </a:t>
            </a:r>
            <a:r>
              <a:rPr lang="en-IE" dirty="0" err="1">
                <a:solidFill>
                  <a:srgbClr val="00B050"/>
                </a:solidFill>
              </a:rPr>
              <a:t>boolean</a:t>
            </a:r>
            <a:r>
              <a:rPr lang="en-IE" dirty="0">
                <a:solidFill>
                  <a:srgbClr val="00B050"/>
                </a:solidFill>
              </a:rPr>
              <a:t> (true or false) value</a:t>
            </a:r>
          </a:p>
          <a:p>
            <a:r>
              <a:rPr lang="en-IE" dirty="0" err="1" smtClean="0">
                <a:solidFill>
                  <a:srgbClr val="0000CC"/>
                </a:solidFill>
              </a:rPr>
              <a:t>int</a:t>
            </a:r>
            <a:r>
              <a:rPr lang="en-IE" dirty="0" smtClean="0">
                <a:solidFill>
                  <a:srgbClr val="0000CC"/>
                </a:solidFill>
              </a:rPr>
              <a:t>     </a:t>
            </a:r>
            <a:r>
              <a:rPr lang="en-IE" dirty="0" err="1" smtClean="0"/>
              <a:t>pos</a:t>
            </a:r>
            <a:r>
              <a:rPr lang="en-IE" dirty="0" smtClean="0"/>
              <a:t> </a:t>
            </a:r>
            <a:r>
              <a:rPr lang="en-IE" dirty="0"/>
              <a:t>= </a:t>
            </a:r>
            <a:r>
              <a:rPr lang="en-IE" dirty="0" err="1"/>
              <a:t>str.IndexOf</a:t>
            </a:r>
            <a:r>
              <a:rPr lang="en-IE" dirty="0"/>
              <a:t>(</a:t>
            </a:r>
            <a:r>
              <a:rPr lang="en-IE" dirty="0">
                <a:solidFill>
                  <a:srgbClr val="C00000"/>
                </a:solidFill>
              </a:rPr>
              <a:t>'b</a:t>
            </a:r>
            <a:r>
              <a:rPr lang="en-IE" dirty="0"/>
              <a:t>');   </a:t>
            </a:r>
            <a:r>
              <a:rPr lang="en-IE" dirty="0">
                <a:solidFill>
                  <a:srgbClr val="00B050"/>
                </a:solidFill>
              </a:rPr>
              <a:t>//return position of first </a:t>
            </a:r>
            <a:r>
              <a:rPr lang="en-IE" dirty="0" smtClean="0">
                <a:solidFill>
                  <a:srgbClr val="00B050"/>
                </a:solidFill>
              </a:rPr>
              <a:t>occurrence  of </a:t>
            </a:r>
            <a:r>
              <a:rPr lang="en-IE" dirty="0">
                <a:solidFill>
                  <a:srgbClr val="00B050"/>
                </a:solidFill>
              </a:rPr>
              <a:t>character b </a:t>
            </a:r>
          </a:p>
          <a:p>
            <a:endParaRPr lang="en-IE" dirty="0"/>
          </a:p>
          <a:p>
            <a:r>
              <a:rPr lang="en-IE" dirty="0" smtClean="0">
                <a:solidFill>
                  <a:srgbClr val="0000CC"/>
                </a:solidFill>
              </a:rPr>
              <a:t>string</a:t>
            </a:r>
            <a:r>
              <a:rPr lang="en-IE" dirty="0" smtClean="0"/>
              <a:t> </a:t>
            </a:r>
            <a:r>
              <a:rPr lang="en-IE" dirty="0"/>
              <a:t>big = </a:t>
            </a:r>
            <a:r>
              <a:rPr lang="en-IE" dirty="0" err="1"/>
              <a:t>str</a:t>
            </a:r>
            <a:r>
              <a:rPr lang="en-IE" dirty="0"/>
              <a:t> + </a:t>
            </a:r>
            <a:r>
              <a:rPr lang="en-IE" dirty="0">
                <a:solidFill>
                  <a:srgbClr val="C00000"/>
                </a:solidFill>
              </a:rPr>
              <a:t>"</a:t>
            </a:r>
            <a:r>
              <a:rPr lang="en-IE" dirty="0" err="1">
                <a:solidFill>
                  <a:srgbClr val="C00000"/>
                </a:solidFill>
              </a:rPr>
              <a:t>def</a:t>
            </a:r>
            <a:r>
              <a:rPr lang="en-IE" dirty="0">
                <a:solidFill>
                  <a:srgbClr val="C00000"/>
                </a:solidFill>
              </a:rPr>
              <a:t>"</a:t>
            </a:r>
            <a:r>
              <a:rPr lang="en-IE" dirty="0"/>
              <a:t>;   //string </a:t>
            </a:r>
            <a:r>
              <a:rPr lang="en-IE" dirty="0" err="1"/>
              <a:t>concatanation</a:t>
            </a:r>
            <a:endParaRPr lang="en-IE" dirty="0"/>
          </a:p>
        </p:txBody>
      </p:sp>
    </p:spTree>
    <p:extLst>
      <p:ext uri="{BB962C8B-B14F-4D97-AF65-F5344CB8AC3E}">
        <p14:creationId xmlns:p14="http://schemas.microsoft.com/office/powerpoint/2010/main" val="1660279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Console</a:t>
            </a:r>
            <a:endParaRPr lang="en-IE" dirty="0"/>
          </a:p>
        </p:txBody>
      </p:sp>
      <p:sp>
        <p:nvSpPr>
          <p:cNvPr id="84995" name="Rectangle 3"/>
          <p:cNvSpPr>
            <a:spLocks noGrp="1"/>
          </p:cNvSpPr>
          <p:nvPr>
            <p:ph sz="quarter" idx="1"/>
          </p:nvPr>
        </p:nvSpPr>
        <p:spPr>
          <a:xfrm>
            <a:off x="251520" y="1600200"/>
            <a:ext cx="8892480" cy="817536"/>
          </a:xfrm>
        </p:spPr>
        <p:txBody>
          <a:bodyPr>
            <a:normAutofit/>
          </a:bodyPr>
          <a:lstStyle/>
          <a:p>
            <a:pPr marL="480060" indent="-342900">
              <a:lnSpc>
                <a:spcPct val="80000"/>
              </a:lnSpc>
              <a:spcAft>
                <a:spcPts val="0"/>
              </a:spcAft>
              <a:buClr>
                <a:schemeClr val="tx1">
                  <a:shade val="95000"/>
                </a:schemeClr>
              </a:buClr>
              <a:buFont typeface="Wingdings" pitchFamily="2" charset="2"/>
              <a:buChar char="§"/>
              <a:defRPr/>
            </a:pPr>
            <a:r>
              <a:rPr lang="en-IE" sz="2400" dirty="0" smtClean="0">
                <a:latin typeface="Arial "/>
              </a:rPr>
              <a:t>The ‘Console’ class provides methods that allow us to print output to the screen and accept input from the user</a:t>
            </a:r>
          </a:p>
          <a:p>
            <a:pPr marL="548640" indent="-411480">
              <a:lnSpc>
                <a:spcPct val="80000"/>
              </a:lnSpc>
              <a:spcAft>
                <a:spcPts val="0"/>
              </a:spcAft>
              <a:buClr>
                <a:schemeClr val="tx1">
                  <a:shade val="95000"/>
                </a:schemeClr>
              </a:buClr>
              <a:buFont typeface="Wingdings 2"/>
              <a:buChar char=""/>
              <a:defRPr/>
            </a:pPr>
            <a:endParaRPr lang="en-US" sz="2400" dirty="0"/>
          </a:p>
          <a:p>
            <a:pPr marL="548640" indent="-411480">
              <a:lnSpc>
                <a:spcPct val="80000"/>
              </a:lnSpc>
              <a:spcAft>
                <a:spcPts val="0"/>
              </a:spcAft>
              <a:buClr>
                <a:schemeClr val="tx1">
                  <a:shade val="95000"/>
                </a:schemeClr>
              </a:buClr>
              <a:buFont typeface="Wingdings 2"/>
              <a:buChar char=""/>
              <a:defRPr/>
            </a:pPr>
            <a:endParaRPr lang="en-US" sz="2400" dirty="0"/>
          </a:p>
          <a:p>
            <a:pPr marL="548640" indent="-411480">
              <a:lnSpc>
                <a:spcPct val="80000"/>
              </a:lnSpc>
              <a:spcAft>
                <a:spcPts val="0"/>
              </a:spcAft>
              <a:buClr>
                <a:schemeClr val="tx1">
                  <a:shade val="95000"/>
                </a:schemeClr>
              </a:buClr>
              <a:buFont typeface="Wingdings 2"/>
              <a:buChar char=""/>
              <a:defRPr/>
            </a:pPr>
            <a:endParaRPr lang="en-US" sz="2400" dirty="0" smtClean="0"/>
          </a:p>
          <a:p>
            <a:pPr marL="457200" lvl="1" indent="0">
              <a:lnSpc>
                <a:spcPct val="80000"/>
              </a:lnSpc>
              <a:spcAft>
                <a:spcPts val="0"/>
              </a:spcAft>
              <a:buClr>
                <a:schemeClr val="tx1">
                  <a:shade val="95000"/>
                </a:schemeClr>
              </a:buClr>
              <a:buNone/>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700" dirty="0"/>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6" y="2293749"/>
            <a:ext cx="8919109" cy="4564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157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IF Statement</a:t>
            </a:r>
            <a:endParaRPr lang="en-IE" dirty="0"/>
          </a:p>
        </p:txBody>
      </p:sp>
      <p:sp>
        <p:nvSpPr>
          <p:cNvPr id="84995" name="Rectangle 3"/>
          <p:cNvSpPr>
            <a:spLocks noGrp="1"/>
          </p:cNvSpPr>
          <p:nvPr>
            <p:ph sz="quarter" idx="1"/>
          </p:nvPr>
        </p:nvSpPr>
        <p:spPr>
          <a:xfrm>
            <a:off x="251520" y="1410159"/>
            <a:ext cx="8892480" cy="5069160"/>
          </a:xfrm>
        </p:spPr>
        <p:txBody>
          <a:bodyPr>
            <a:normAutofit/>
          </a:bodyPr>
          <a:lstStyle/>
          <a:p>
            <a:r>
              <a:rPr lang="en-GB" dirty="0"/>
              <a:t>Most programs we write need to make decisions </a:t>
            </a:r>
          </a:p>
          <a:p>
            <a:pPr lvl="1"/>
            <a:r>
              <a:rPr lang="en-GB" dirty="0"/>
              <a:t>A condition is tested and the program operates </a:t>
            </a:r>
            <a:r>
              <a:rPr lang="en-GB" dirty="0" smtClean="0"/>
              <a:t>differently </a:t>
            </a:r>
            <a:r>
              <a:rPr lang="en-GB" dirty="0"/>
              <a:t>based on the outcome of the </a:t>
            </a:r>
            <a:r>
              <a:rPr lang="en-GB" dirty="0" smtClean="0"/>
              <a:t>test</a:t>
            </a:r>
          </a:p>
          <a:p>
            <a:pPr marL="457200" lvl="1" indent="0">
              <a:lnSpc>
                <a:spcPct val="80000"/>
              </a:lnSpc>
              <a:spcAft>
                <a:spcPts val="0"/>
              </a:spcAft>
              <a:buClr>
                <a:schemeClr val="tx1">
                  <a:shade val="95000"/>
                </a:schemeClr>
              </a:buClr>
              <a:buNone/>
              <a:defRPr/>
            </a:pPr>
            <a:endParaRPr lang="en-US" sz="2100" dirty="0" smtClean="0"/>
          </a:p>
          <a:p>
            <a:pPr marL="457200" lvl="1" indent="0">
              <a:lnSpc>
                <a:spcPct val="80000"/>
              </a:lnSpc>
              <a:spcAft>
                <a:spcPts val="0"/>
              </a:spcAft>
              <a:buClr>
                <a:schemeClr val="tx1">
                  <a:shade val="95000"/>
                </a:schemeClr>
              </a:buClr>
              <a:buNone/>
              <a:defRPr/>
            </a:pPr>
            <a:r>
              <a:rPr lang="en-US" sz="2100" dirty="0"/>
              <a:t>	</a:t>
            </a:r>
            <a:endParaRPr lang="en-US" sz="2100" dirty="0" smtClean="0"/>
          </a:p>
          <a:p>
            <a:pPr marL="1143000" lvl="2" indent="-411480">
              <a:lnSpc>
                <a:spcPct val="80000"/>
              </a:lnSpc>
              <a:spcAft>
                <a:spcPts val="0"/>
              </a:spcAft>
              <a:buClr>
                <a:schemeClr val="tx1">
                  <a:shade val="95000"/>
                </a:schemeClr>
              </a:buClr>
              <a:buFont typeface="Wingdings 2"/>
              <a:buChar char=""/>
              <a:defRPr/>
            </a:pPr>
            <a:endParaRPr lang="en-US" sz="1800" dirty="0"/>
          </a:p>
          <a:p>
            <a:pPr marL="548640" indent="-411480">
              <a:lnSpc>
                <a:spcPct val="80000"/>
              </a:lnSpc>
              <a:spcAft>
                <a:spcPts val="0"/>
              </a:spcAft>
              <a:buClr>
                <a:schemeClr val="tx1">
                  <a:shade val="95000"/>
                </a:schemeClr>
              </a:buClr>
              <a:buFont typeface="Wingdings 2"/>
              <a:buChar char=""/>
              <a:defRPr/>
            </a:pPr>
            <a:endParaRPr lang="en-US" sz="2400" dirty="0"/>
          </a:p>
          <a:p>
            <a:pPr marL="548640" indent="-411480">
              <a:lnSpc>
                <a:spcPct val="80000"/>
              </a:lnSpc>
              <a:spcAft>
                <a:spcPts val="0"/>
              </a:spcAft>
              <a:buClr>
                <a:schemeClr val="tx1">
                  <a:shade val="95000"/>
                </a:schemeClr>
              </a:buClr>
              <a:buFont typeface="Wingdings 2"/>
              <a:buChar char=""/>
              <a:defRPr/>
            </a:pPr>
            <a:endParaRPr lang="en-US" sz="2400" dirty="0" smtClean="0"/>
          </a:p>
          <a:p>
            <a:pPr marL="457200" lvl="1" indent="0">
              <a:lnSpc>
                <a:spcPct val="80000"/>
              </a:lnSpc>
              <a:spcAft>
                <a:spcPts val="0"/>
              </a:spcAft>
              <a:buClr>
                <a:schemeClr val="tx1">
                  <a:shade val="95000"/>
                </a:schemeClr>
              </a:buClr>
              <a:buNone/>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700" dirty="0"/>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119034"/>
            <a:ext cx="5921725" cy="1651411"/>
          </a:xfrm>
          <a:prstGeom prst="rect">
            <a:avLst/>
          </a:prstGeom>
          <a:noFill/>
          <a:ln w="9525">
            <a:solidFill>
              <a:schemeClr val="tx1">
                <a:alpha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920197"/>
            <a:ext cx="5699829" cy="1826653"/>
          </a:xfrm>
          <a:prstGeom prst="rect">
            <a:avLst/>
          </a:prstGeom>
          <a:noFill/>
          <a:ln w="9525">
            <a:solidFill>
              <a:schemeClr val="tx1">
                <a:alpha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036231" y="5381861"/>
            <a:ext cx="1813301" cy="1200329"/>
          </a:xfrm>
          <a:prstGeom prst="rect">
            <a:avLst/>
          </a:prstGeom>
          <a:noFill/>
        </p:spPr>
        <p:txBody>
          <a:bodyPr wrap="square" rtlCol="0">
            <a:spAutoFit/>
          </a:bodyPr>
          <a:lstStyle/>
          <a:p>
            <a:r>
              <a:rPr lang="en-IE" dirty="0" smtClean="0"/>
              <a:t>Use   {   }    to indicate start and end of condition  block</a:t>
            </a:r>
            <a:endParaRPr lang="en-IE" dirty="0"/>
          </a:p>
        </p:txBody>
      </p:sp>
      <p:cxnSp>
        <p:nvCxnSpPr>
          <p:cNvPr id="10" name="Straight Arrow Connector 9"/>
          <p:cNvCxnSpPr/>
          <p:nvPr/>
        </p:nvCxnSpPr>
        <p:spPr>
          <a:xfrm flipH="1" flipV="1">
            <a:off x="619932" y="5501898"/>
            <a:ext cx="6416299" cy="77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9932" y="6183824"/>
            <a:ext cx="64162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297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IF Statement : More examples</a:t>
            </a:r>
            <a:endParaRPr lang="en-IE"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53449"/>
            <a:ext cx="3938184" cy="2823275"/>
          </a:xfrm>
          <a:prstGeom prst="rect">
            <a:avLst/>
          </a:prstGeom>
          <a:noFill/>
          <a:ln w="9525">
            <a:solidFill>
              <a:schemeClr val="tx1">
                <a:alpha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655192"/>
            <a:ext cx="4448175" cy="2017474"/>
          </a:xfrm>
          <a:prstGeom prst="rect">
            <a:avLst/>
          </a:prstGeom>
          <a:noFill/>
          <a:ln w="9525">
            <a:solidFill>
              <a:schemeClr val="tx1">
                <a:alpha val="82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44475" y="5613014"/>
            <a:ext cx="2825710" cy="369332"/>
          </a:xfrm>
          <a:prstGeom prst="rect">
            <a:avLst/>
          </a:prstGeom>
          <a:noFill/>
        </p:spPr>
        <p:txBody>
          <a:bodyPr wrap="none" rtlCol="0">
            <a:spAutoFit/>
          </a:bodyPr>
          <a:lstStyle/>
          <a:p>
            <a:r>
              <a:rPr lang="en-IE" dirty="0" smtClean="0"/>
              <a:t>Nested IF     (if inside an if !)</a:t>
            </a:r>
            <a:endParaRPr lang="en-IE" dirty="0"/>
          </a:p>
        </p:txBody>
      </p:sp>
      <p:cxnSp>
        <p:nvCxnSpPr>
          <p:cNvPr id="6" name="Straight Arrow Connector 5"/>
          <p:cNvCxnSpPr>
            <a:stCxn id="4" idx="1"/>
          </p:cNvCxnSpPr>
          <p:nvPr/>
        </p:nvCxnSpPr>
        <p:spPr>
          <a:xfrm flipH="1">
            <a:off x="3023785" y="5797680"/>
            <a:ext cx="2820690" cy="217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652" y="1453450"/>
            <a:ext cx="3533328" cy="2823274"/>
          </a:xfrm>
          <a:prstGeom prst="rect">
            <a:avLst/>
          </a:prstGeom>
          <a:noFill/>
          <a:ln w="9525">
            <a:solidFill>
              <a:schemeClr val="tx1">
                <a:alpha val="64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770897" y="1453449"/>
            <a:ext cx="2296904" cy="646331"/>
          </a:xfrm>
          <a:prstGeom prst="rect">
            <a:avLst/>
          </a:prstGeom>
          <a:solidFill>
            <a:srgbClr val="FFFFD5"/>
          </a:solidFill>
        </p:spPr>
        <p:txBody>
          <a:bodyPr wrap="square" rtlCol="0">
            <a:spAutoFit/>
          </a:bodyPr>
          <a:lstStyle/>
          <a:p>
            <a:r>
              <a:rPr lang="en-IE" u="sng" dirty="0" smtClean="0">
                <a:solidFill>
                  <a:srgbClr val="FF0000"/>
                </a:solidFill>
              </a:rPr>
              <a:t>Careful!! </a:t>
            </a:r>
            <a:r>
              <a:rPr lang="en-IE" dirty="0" smtClean="0"/>
              <a:t>This else refers to preceding if</a:t>
            </a:r>
            <a:endParaRPr lang="en-IE" dirty="0"/>
          </a:p>
        </p:txBody>
      </p:sp>
      <p:cxnSp>
        <p:nvCxnSpPr>
          <p:cNvPr id="13" name="Straight Arrow Connector 12"/>
          <p:cNvCxnSpPr/>
          <p:nvPr/>
        </p:nvCxnSpPr>
        <p:spPr>
          <a:xfrm flipH="1">
            <a:off x="5181600" y="1914525"/>
            <a:ext cx="1589296"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81600" y="1914525"/>
            <a:ext cx="1589296"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771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Switch Statement</a:t>
            </a:r>
            <a:endParaRPr lang="en-IE" dirty="0"/>
          </a:p>
        </p:txBody>
      </p:sp>
      <p:sp>
        <p:nvSpPr>
          <p:cNvPr id="9" name="TextBox 8"/>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solidFill>
                  <a:srgbClr val="FF0000"/>
                </a:solidFill>
              </a:rPr>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884" y="1858182"/>
            <a:ext cx="3448212" cy="3612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63" y="1552575"/>
            <a:ext cx="4959539" cy="5305425"/>
          </a:xfrm>
          <a:prstGeom prst="rect">
            <a:avLst/>
          </a:prstGeom>
          <a:solidFill>
            <a:srgbClr val="FF0000"/>
          </a:solidFill>
          <a:ln w="9525">
            <a:solidFill>
              <a:schemeClr val="tx1"/>
            </a:solidFill>
            <a:miter lim="800000"/>
            <a:headEnd/>
            <a:tailEnd/>
          </a:ln>
          <a:effectLst/>
        </p:spPr>
      </p:pic>
      <p:sp>
        <p:nvSpPr>
          <p:cNvPr id="2" name="TextBox 1"/>
          <p:cNvSpPr txBox="1"/>
          <p:nvPr/>
        </p:nvSpPr>
        <p:spPr>
          <a:xfrm>
            <a:off x="465434" y="5714999"/>
            <a:ext cx="2400300" cy="923330"/>
          </a:xfrm>
          <a:prstGeom prst="rect">
            <a:avLst/>
          </a:prstGeom>
          <a:solidFill>
            <a:srgbClr val="FFFFD5"/>
          </a:solidFill>
          <a:ln>
            <a:solidFill>
              <a:schemeClr val="tx1">
                <a:alpha val="38000"/>
              </a:schemeClr>
            </a:solidFill>
          </a:ln>
        </p:spPr>
        <p:txBody>
          <a:bodyPr wrap="square" rtlCol="0">
            <a:spAutoFit/>
          </a:bodyPr>
          <a:lstStyle/>
          <a:p>
            <a:r>
              <a:rPr lang="en-IE" dirty="0" smtClean="0"/>
              <a:t>This If statement can be written as switch statement</a:t>
            </a:r>
            <a:endParaRPr lang="en-IE" dirty="0"/>
          </a:p>
        </p:txBody>
      </p:sp>
      <p:sp>
        <p:nvSpPr>
          <p:cNvPr id="3" name="TextBox 2"/>
          <p:cNvSpPr txBox="1"/>
          <p:nvPr/>
        </p:nvSpPr>
        <p:spPr>
          <a:xfrm>
            <a:off x="7429501" y="3114675"/>
            <a:ext cx="1314450" cy="1477328"/>
          </a:xfrm>
          <a:prstGeom prst="rect">
            <a:avLst/>
          </a:prstGeom>
          <a:solidFill>
            <a:srgbClr val="FFFFD5"/>
          </a:solidFill>
          <a:ln>
            <a:solidFill>
              <a:schemeClr val="tx1">
                <a:alpha val="46000"/>
              </a:schemeClr>
            </a:solidFill>
          </a:ln>
        </p:spPr>
        <p:txBody>
          <a:bodyPr wrap="square" rtlCol="0">
            <a:spAutoFit/>
          </a:bodyPr>
          <a:lstStyle/>
          <a:p>
            <a:r>
              <a:rPr lang="en-IE" b="1" u="sng" dirty="0" smtClean="0">
                <a:solidFill>
                  <a:srgbClr val="C00000"/>
                </a:solidFill>
              </a:rPr>
              <a:t>NB</a:t>
            </a:r>
            <a:r>
              <a:rPr lang="en-IE" dirty="0" smtClean="0"/>
              <a:t>: Need </a:t>
            </a:r>
            <a:r>
              <a:rPr lang="en-IE" b="1" dirty="0" smtClean="0"/>
              <a:t>break</a:t>
            </a:r>
            <a:r>
              <a:rPr lang="en-IE" dirty="0" smtClean="0"/>
              <a:t> to ‘</a:t>
            </a:r>
            <a:r>
              <a:rPr lang="en-IE" i="1" dirty="0" smtClean="0"/>
              <a:t>break out</a:t>
            </a:r>
            <a:r>
              <a:rPr lang="en-IE" dirty="0" smtClean="0"/>
              <a:t>’ of switch statement</a:t>
            </a:r>
          </a:p>
        </p:txBody>
      </p:sp>
      <p:cxnSp>
        <p:nvCxnSpPr>
          <p:cNvPr id="7" name="Straight Arrow Connector 6"/>
          <p:cNvCxnSpPr/>
          <p:nvPr/>
        </p:nvCxnSpPr>
        <p:spPr>
          <a:xfrm flipV="1">
            <a:off x="1057275" y="5470902"/>
            <a:ext cx="190500" cy="339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095500" y="5592951"/>
            <a:ext cx="1819275" cy="583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105400" y="3181350"/>
            <a:ext cx="2324101"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56071" y="1858182"/>
            <a:ext cx="1977729" cy="338554"/>
          </a:xfrm>
          <a:prstGeom prst="rect">
            <a:avLst/>
          </a:prstGeom>
          <a:solidFill>
            <a:srgbClr val="FFFFD5"/>
          </a:solidFill>
          <a:ln>
            <a:solidFill>
              <a:schemeClr val="tx1">
                <a:alpha val="38000"/>
              </a:schemeClr>
            </a:solidFill>
          </a:ln>
        </p:spPr>
        <p:txBody>
          <a:bodyPr wrap="square" rtlCol="0">
            <a:spAutoFit/>
          </a:bodyPr>
          <a:lstStyle/>
          <a:p>
            <a:r>
              <a:rPr lang="en-IE" sz="1600" b="1" dirty="0" smtClean="0"/>
              <a:t>==</a:t>
            </a:r>
            <a:r>
              <a:rPr lang="en-IE" sz="1600" dirty="0" smtClean="0"/>
              <a:t>   </a:t>
            </a:r>
            <a:r>
              <a:rPr lang="en-IE" sz="1400" dirty="0" smtClean="0"/>
              <a:t>equality operator</a:t>
            </a:r>
            <a:endParaRPr lang="en-IE" sz="1400" dirty="0"/>
          </a:p>
        </p:txBody>
      </p:sp>
      <p:cxnSp>
        <p:nvCxnSpPr>
          <p:cNvPr id="18" name="Straight Arrow Connector 17"/>
          <p:cNvCxnSpPr/>
          <p:nvPr/>
        </p:nvCxnSpPr>
        <p:spPr>
          <a:xfrm flipH="1">
            <a:off x="1104900" y="2196736"/>
            <a:ext cx="727371" cy="24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902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Logical Operators</a:t>
            </a:r>
            <a:endParaRPr lang="en-IE"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566862"/>
            <a:ext cx="7778292" cy="46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11430" y="1370051"/>
            <a:ext cx="2608720" cy="1846659"/>
          </a:xfrm>
          <a:prstGeom prst="rect">
            <a:avLst/>
          </a:prstGeom>
          <a:solidFill>
            <a:srgbClr val="FFFFD5"/>
          </a:solidFill>
          <a:ln>
            <a:solidFill>
              <a:schemeClr val="tx1">
                <a:alpha val="46000"/>
              </a:schemeClr>
            </a:solidFill>
          </a:ln>
        </p:spPr>
        <p:txBody>
          <a:bodyPr wrap="square" rtlCol="0">
            <a:spAutoFit/>
          </a:bodyPr>
          <a:lstStyle/>
          <a:p>
            <a:r>
              <a:rPr lang="en-IE" sz="1600" dirty="0" smtClean="0">
                <a:solidFill>
                  <a:srgbClr val="C00000"/>
                </a:solidFill>
              </a:rPr>
              <a:t>==    equality operator</a:t>
            </a:r>
          </a:p>
          <a:p>
            <a:r>
              <a:rPr lang="en-IE" sz="1600" dirty="0" smtClean="0">
                <a:solidFill>
                  <a:srgbClr val="C00000"/>
                </a:solidFill>
              </a:rPr>
              <a:t>&amp;&amp;    Logical and</a:t>
            </a:r>
          </a:p>
          <a:p>
            <a:r>
              <a:rPr lang="en-IE" sz="1600" dirty="0" smtClean="0">
                <a:solidFill>
                  <a:srgbClr val="C00000"/>
                </a:solidFill>
              </a:rPr>
              <a:t>||      logical or</a:t>
            </a:r>
          </a:p>
          <a:p>
            <a:r>
              <a:rPr lang="en-IE" sz="1600" dirty="0" smtClean="0">
                <a:solidFill>
                  <a:srgbClr val="C00000"/>
                </a:solidFill>
              </a:rPr>
              <a:t>!        Not operator</a:t>
            </a:r>
          </a:p>
          <a:p>
            <a:r>
              <a:rPr lang="en-IE" sz="1600" dirty="0" smtClean="0">
                <a:solidFill>
                  <a:srgbClr val="C00000"/>
                </a:solidFill>
              </a:rPr>
              <a:t>%     mod (remainder when</a:t>
            </a:r>
          </a:p>
          <a:p>
            <a:r>
              <a:rPr lang="en-IE" sz="1600" dirty="0">
                <a:solidFill>
                  <a:srgbClr val="C00000"/>
                </a:solidFill>
              </a:rPr>
              <a:t>	</a:t>
            </a:r>
            <a:r>
              <a:rPr lang="en-IE" sz="1600" dirty="0" smtClean="0">
                <a:solidFill>
                  <a:srgbClr val="C00000"/>
                </a:solidFill>
              </a:rPr>
              <a:t>you do integer division</a:t>
            </a:r>
          </a:p>
          <a:p>
            <a:endParaRPr lang="en-IE" dirty="0" smtClean="0"/>
          </a:p>
        </p:txBody>
      </p:sp>
      <p:sp>
        <p:nvSpPr>
          <p:cNvPr id="8" name="TextBox 7"/>
          <p:cNvSpPr txBox="1"/>
          <p:nvPr/>
        </p:nvSpPr>
        <p:spPr>
          <a:xfrm>
            <a:off x="2524125" y="2225159"/>
            <a:ext cx="2414828" cy="369332"/>
          </a:xfrm>
          <a:prstGeom prst="rect">
            <a:avLst/>
          </a:prstGeom>
          <a:solidFill>
            <a:srgbClr val="FFFFD5">
              <a:alpha val="41000"/>
            </a:srgbClr>
          </a:solidFill>
          <a:ln>
            <a:solidFill>
              <a:schemeClr val="tx1">
                <a:alpha val="40000"/>
              </a:schemeClr>
            </a:solidFill>
          </a:ln>
        </p:spPr>
        <p:txBody>
          <a:bodyPr wrap="none" rtlCol="0">
            <a:spAutoFit/>
          </a:bodyPr>
          <a:lstStyle/>
          <a:p>
            <a:r>
              <a:rPr lang="en-IE" i="1" dirty="0" smtClean="0">
                <a:solidFill>
                  <a:srgbClr val="C00000"/>
                </a:solidFill>
              </a:rPr>
              <a:t>Don’t get these confused</a:t>
            </a:r>
            <a:endParaRPr lang="en-IE" i="1" dirty="0">
              <a:solidFill>
                <a:srgbClr val="C00000"/>
              </a:solidFill>
            </a:endParaRPr>
          </a:p>
        </p:txBody>
      </p:sp>
      <p:cxnSp>
        <p:nvCxnSpPr>
          <p:cNvPr id="12" name="Straight Arrow Connector 11"/>
          <p:cNvCxnSpPr/>
          <p:nvPr/>
        </p:nvCxnSpPr>
        <p:spPr>
          <a:xfrm flipH="1" flipV="1">
            <a:off x="1876425" y="2143125"/>
            <a:ext cx="5715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181100" y="2409825"/>
            <a:ext cx="1304925"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293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Iteration / Looping</a:t>
            </a:r>
            <a:endParaRPr lang="en-IE" dirty="0"/>
          </a:p>
        </p:txBody>
      </p:sp>
      <p:sp>
        <p:nvSpPr>
          <p:cNvPr id="84995" name="Rectangle 3"/>
          <p:cNvSpPr>
            <a:spLocks noGrp="1"/>
          </p:cNvSpPr>
          <p:nvPr>
            <p:ph sz="quarter" idx="1"/>
          </p:nvPr>
        </p:nvSpPr>
        <p:spPr>
          <a:xfrm>
            <a:off x="251520" y="1600200"/>
            <a:ext cx="8892480" cy="5257800"/>
          </a:xfrm>
        </p:spPr>
        <p:txBody>
          <a:bodyPr>
            <a:normAutofit/>
          </a:bodyPr>
          <a:lstStyle/>
          <a:p>
            <a:pPr>
              <a:lnSpc>
                <a:spcPct val="80000"/>
              </a:lnSpc>
            </a:pPr>
            <a:r>
              <a:rPr lang="en-IE" sz="3200" dirty="0" smtClean="0"/>
              <a:t>while </a:t>
            </a:r>
            <a:r>
              <a:rPr lang="en-IE" sz="3200" dirty="0"/>
              <a:t>loop</a:t>
            </a:r>
          </a:p>
          <a:p>
            <a:pPr>
              <a:lnSpc>
                <a:spcPct val="80000"/>
              </a:lnSpc>
            </a:pPr>
            <a:r>
              <a:rPr lang="en-IE" sz="3200" dirty="0" err="1"/>
              <a:t>do..while</a:t>
            </a:r>
            <a:r>
              <a:rPr lang="en-IE" sz="3200" dirty="0"/>
              <a:t> loop</a:t>
            </a:r>
          </a:p>
          <a:p>
            <a:pPr>
              <a:lnSpc>
                <a:spcPct val="80000"/>
              </a:lnSpc>
            </a:pPr>
            <a:r>
              <a:rPr lang="en-IE" sz="3200" dirty="0"/>
              <a:t>for loop</a:t>
            </a:r>
          </a:p>
          <a:p>
            <a:pPr lvl="1">
              <a:buFontTx/>
              <a:buChar char="•"/>
            </a:pPr>
            <a:endParaRPr lang="en-IE" sz="2400" dirty="0">
              <a:latin typeface="Times New Roman" pitchFamily="18" charset="0"/>
              <a:cs typeface="Times New Roman" pitchFamily="18" charset="0"/>
            </a:endParaRPr>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27837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 While  &amp;&amp;  </a:t>
            </a:r>
            <a:r>
              <a:rPr lang="en-IE" dirty="0" err="1" smtClean="0">
                <a:latin typeface="Times New Roman" pitchFamily="18" charset="0"/>
                <a:cs typeface="Times New Roman" pitchFamily="18" charset="0"/>
              </a:rPr>
              <a:t>Do..While</a:t>
            </a:r>
            <a:endParaRPr lang="en-I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6" y="4611648"/>
            <a:ext cx="3700462" cy="2114550"/>
          </a:xfrm>
          <a:prstGeom prst="rect">
            <a:avLst/>
          </a:prstGeom>
          <a:noFill/>
          <a:ln w="9525">
            <a:solidFill>
              <a:schemeClr val="tx1">
                <a:alpha val="61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169" y="4282559"/>
            <a:ext cx="1712328" cy="369332"/>
          </a:xfrm>
          <a:prstGeom prst="rect">
            <a:avLst/>
          </a:prstGeom>
          <a:noFill/>
        </p:spPr>
        <p:txBody>
          <a:bodyPr wrap="none" rtlCol="0">
            <a:spAutoFit/>
          </a:bodyPr>
          <a:lstStyle/>
          <a:p>
            <a:r>
              <a:rPr lang="en-IE" b="1" u="sng" dirty="0" smtClean="0"/>
              <a:t>Do .. While loop</a:t>
            </a:r>
            <a:endParaRPr lang="en-IE" b="1" u="sng" dirty="0"/>
          </a:p>
        </p:txBody>
      </p:sp>
      <p:sp>
        <p:nvSpPr>
          <p:cNvPr id="11" name="TextBox 10"/>
          <p:cNvSpPr txBox="1"/>
          <p:nvPr/>
        </p:nvSpPr>
        <p:spPr>
          <a:xfrm>
            <a:off x="539169" y="1427202"/>
            <a:ext cx="1204176" cy="369332"/>
          </a:xfrm>
          <a:prstGeom prst="rect">
            <a:avLst/>
          </a:prstGeom>
          <a:noFill/>
        </p:spPr>
        <p:txBody>
          <a:bodyPr wrap="none" rtlCol="0">
            <a:spAutoFit/>
          </a:bodyPr>
          <a:lstStyle/>
          <a:p>
            <a:r>
              <a:rPr lang="en-IE" b="1" u="sng" dirty="0" smtClean="0"/>
              <a:t>While loop</a:t>
            </a:r>
            <a:endParaRPr lang="en-IE" b="1" u="sng"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69" y="1764268"/>
            <a:ext cx="5648325" cy="2390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00626" y="4549676"/>
            <a:ext cx="3543300" cy="2215991"/>
          </a:xfrm>
          <a:prstGeom prst="rect">
            <a:avLst/>
          </a:prstGeom>
          <a:noFill/>
        </p:spPr>
        <p:txBody>
          <a:bodyPr wrap="square" rtlCol="0">
            <a:spAutoFit/>
          </a:bodyPr>
          <a:lstStyle/>
          <a:p>
            <a:r>
              <a:rPr lang="en-IE" dirty="0" err="1" smtClean="0"/>
              <a:t>Do..While</a:t>
            </a:r>
            <a:r>
              <a:rPr lang="en-IE" dirty="0" smtClean="0"/>
              <a:t>  syntax :  </a:t>
            </a:r>
          </a:p>
          <a:p>
            <a:pPr lvl="1"/>
            <a:r>
              <a:rPr lang="en-GB" sz="1600" i="1" dirty="0"/>
              <a:t>do { </a:t>
            </a:r>
          </a:p>
          <a:p>
            <a:pPr lvl="1"/>
            <a:r>
              <a:rPr lang="en-GB" sz="1600" b="1" i="1" dirty="0"/>
              <a:t>	Statements</a:t>
            </a:r>
          </a:p>
          <a:p>
            <a:pPr lvl="1"/>
            <a:r>
              <a:rPr lang="en-GB" sz="1600" i="1" dirty="0"/>
              <a:t> } while ( </a:t>
            </a:r>
            <a:r>
              <a:rPr lang="en-GB" sz="1600" b="1" i="1" dirty="0"/>
              <a:t>condition</a:t>
            </a:r>
            <a:r>
              <a:rPr lang="en-GB" sz="1600" i="1" dirty="0"/>
              <a:t> ); </a:t>
            </a:r>
          </a:p>
          <a:p>
            <a:endParaRPr lang="en-IE" dirty="0"/>
          </a:p>
          <a:p>
            <a:r>
              <a:rPr lang="en-IE" dirty="0" smtClean="0"/>
              <a:t>Always loops </a:t>
            </a:r>
            <a:r>
              <a:rPr lang="en-IE" u="sng" dirty="0" smtClean="0"/>
              <a:t>at least </a:t>
            </a:r>
            <a:r>
              <a:rPr lang="en-IE" dirty="0" smtClean="0"/>
              <a:t>once  (</a:t>
            </a:r>
            <a:r>
              <a:rPr lang="en-IE" i="1" dirty="0" smtClean="0"/>
              <a:t>because loop condition test comes after loop body</a:t>
            </a:r>
            <a:r>
              <a:rPr lang="en-IE" dirty="0" smtClean="0"/>
              <a:t>)</a:t>
            </a:r>
            <a:endParaRPr lang="en-IE" dirty="0"/>
          </a:p>
        </p:txBody>
      </p:sp>
      <p:cxnSp>
        <p:nvCxnSpPr>
          <p:cNvPr id="6" name="Straight Arrow Connector 5"/>
          <p:cNvCxnSpPr/>
          <p:nvPr/>
        </p:nvCxnSpPr>
        <p:spPr>
          <a:xfrm flipH="1">
            <a:off x="4505325" y="5657671"/>
            <a:ext cx="4953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4119" y="1925478"/>
            <a:ext cx="1858009" cy="1255728"/>
          </a:xfrm>
          <a:prstGeom prst="rect">
            <a:avLst/>
          </a:prstGeom>
          <a:noFill/>
        </p:spPr>
        <p:txBody>
          <a:bodyPr wrap="none" rtlCol="0">
            <a:spAutoFit/>
          </a:bodyPr>
          <a:lstStyle/>
          <a:p>
            <a:pPr>
              <a:lnSpc>
                <a:spcPct val="80000"/>
              </a:lnSpc>
              <a:buFont typeface="Wingdings" pitchFamily="2" charset="2"/>
              <a:buNone/>
            </a:pPr>
            <a:r>
              <a:rPr lang="en-GB" dirty="0" smtClean="0"/>
              <a:t>Syntax  :</a:t>
            </a:r>
          </a:p>
          <a:p>
            <a:pPr>
              <a:lnSpc>
                <a:spcPct val="80000"/>
              </a:lnSpc>
              <a:buFont typeface="Wingdings" pitchFamily="2" charset="2"/>
              <a:buNone/>
            </a:pPr>
            <a:r>
              <a:rPr lang="en-GB" i="1" dirty="0" smtClean="0"/>
              <a:t>while </a:t>
            </a:r>
            <a:r>
              <a:rPr lang="en-GB" i="1" dirty="0"/>
              <a:t>(condition) { </a:t>
            </a:r>
          </a:p>
          <a:p>
            <a:pPr lvl="1">
              <a:lnSpc>
                <a:spcPct val="80000"/>
              </a:lnSpc>
              <a:buFont typeface="Wingdings" pitchFamily="2" charset="2"/>
              <a:buNone/>
            </a:pPr>
            <a:r>
              <a:rPr lang="en-GB" sz="1600" i="1" dirty="0"/>
              <a:t>statement(s) </a:t>
            </a:r>
          </a:p>
          <a:p>
            <a:pPr>
              <a:lnSpc>
                <a:spcPct val="80000"/>
              </a:lnSpc>
              <a:buFont typeface="Wingdings" pitchFamily="2" charset="2"/>
              <a:buNone/>
            </a:pPr>
            <a:r>
              <a:rPr lang="en-GB" i="1" dirty="0" smtClean="0"/>
              <a:t>  } </a:t>
            </a:r>
            <a:endParaRPr lang="en-GB" i="1" dirty="0"/>
          </a:p>
          <a:p>
            <a:endParaRPr lang="en-IE" dirty="0"/>
          </a:p>
        </p:txBody>
      </p:sp>
      <p:cxnSp>
        <p:nvCxnSpPr>
          <p:cNvPr id="10" name="Straight Arrow Connector 9"/>
          <p:cNvCxnSpPr>
            <a:stCxn id="7" idx="1"/>
          </p:cNvCxnSpPr>
          <p:nvPr/>
        </p:nvCxnSpPr>
        <p:spPr>
          <a:xfrm flipH="1">
            <a:off x="6553200" y="2553342"/>
            <a:ext cx="3509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29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For loop</a:t>
            </a:r>
            <a:endParaRPr lang="en-IE" dirty="0"/>
          </a:p>
        </p:txBody>
      </p:sp>
      <p:sp>
        <p:nvSpPr>
          <p:cNvPr id="11" name="TextBox 10"/>
          <p:cNvSpPr txBox="1"/>
          <p:nvPr/>
        </p:nvSpPr>
        <p:spPr>
          <a:xfrm>
            <a:off x="539169" y="1427202"/>
            <a:ext cx="1029000" cy="369332"/>
          </a:xfrm>
          <a:prstGeom prst="rect">
            <a:avLst/>
          </a:prstGeom>
          <a:noFill/>
        </p:spPr>
        <p:txBody>
          <a:bodyPr wrap="none" rtlCol="0">
            <a:spAutoFit/>
          </a:bodyPr>
          <a:lstStyle/>
          <a:p>
            <a:r>
              <a:rPr lang="en-IE" b="1" u="sng" dirty="0" smtClean="0"/>
              <a:t>For  loop</a:t>
            </a:r>
            <a:endParaRPr lang="en-IE" b="1" u="sng"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038991"/>
            <a:ext cx="5894984" cy="206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7"/>
          <p:cNvSpPr txBox="1">
            <a:spLocks noChangeArrowheads="1"/>
          </p:cNvSpPr>
          <p:nvPr/>
        </p:nvSpPr>
        <p:spPr bwMode="auto">
          <a:xfrm>
            <a:off x="2494756" y="1691329"/>
            <a:ext cx="1101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GB"/>
            </a:defPPr>
            <a:lvl1pPr algn="l" rtl="0" fontAlgn="base">
              <a:spcBef>
                <a:spcPct val="0"/>
              </a:spcBef>
              <a:spcAft>
                <a:spcPct val="0"/>
              </a:spcAft>
              <a:defRPr kern="1200">
                <a:solidFill>
                  <a:schemeClr val="tx1"/>
                </a:solidFill>
                <a:latin typeface="Arial" charset="0"/>
                <a:ea typeface="+mn-ea"/>
                <a:cs typeface="Times New Roman" pitchFamily="18" charset="0"/>
              </a:defRPr>
            </a:lvl1pPr>
            <a:lvl2pPr marL="457200" algn="l" rtl="0" fontAlgn="base">
              <a:spcBef>
                <a:spcPct val="0"/>
              </a:spcBef>
              <a:spcAft>
                <a:spcPct val="0"/>
              </a:spcAft>
              <a:defRPr kern="1200">
                <a:solidFill>
                  <a:schemeClr val="tx1"/>
                </a:solidFill>
                <a:latin typeface="Arial" charset="0"/>
                <a:ea typeface="+mn-ea"/>
                <a:cs typeface="Times New Roman" pitchFamily="18" charset="0"/>
              </a:defRPr>
            </a:lvl2pPr>
            <a:lvl3pPr marL="914400" algn="l" rtl="0" fontAlgn="base">
              <a:spcBef>
                <a:spcPct val="0"/>
              </a:spcBef>
              <a:spcAft>
                <a:spcPct val="0"/>
              </a:spcAft>
              <a:defRPr kern="1200">
                <a:solidFill>
                  <a:schemeClr val="tx1"/>
                </a:solidFill>
                <a:latin typeface="Arial" charset="0"/>
                <a:ea typeface="+mn-ea"/>
                <a:cs typeface="Times New Roman" pitchFamily="18" charset="0"/>
              </a:defRPr>
            </a:lvl3pPr>
            <a:lvl4pPr marL="1371600" algn="l" rtl="0" fontAlgn="base">
              <a:spcBef>
                <a:spcPct val="0"/>
              </a:spcBef>
              <a:spcAft>
                <a:spcPct val="0"/>
              </a:spcAft>
              <a:defRPr kern="1200">
                <a:solidFill>
                  <a:schemeClr val="tx1"/>
                </a:solidFill>
                <a:latin typeface="Arial" charset="0"/>
                <a:ea typeface="+mn-ea"/>
                <a:cs typeface="Times New Roman" pitchFamily="18" charset="0"/>
              </a:defRPr>
            </a:lvl4pPr>
            <a:lvl5pPr marL="1828800" algn="l" rtl="0" fontAlgn="base">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a:lstStyle>
          <a:p>
            <a:r>
              <a:rPr lang="en-IE" sz="1400" dirty="0"/>
              <a:t>initialisation</a:t>
            </a:r>
            <a:endParaRPr lang="en-GB" sz="1400" dirty="0"/>
          </a:p>
        </p:txBody>
      </p:sp>
      <p:sp>
        <p:nvSpPr>
          <p:cNvPr id="13" name="Text Box 8"/>
          <p:cNvSpPr txBox="1">
            <a:spLocks noChangeArrowheads="1"/>
          </p:cNvSpPr>
          <p:nvPr/>
        </p:nvSpPr>
        <p:spPr bwMode="auto">
          <a:xfrm>
            <a:off x="3855244" y="1720546"/>
            <a:ext cx="636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GB"/>
            </a:defPPr>
            <a:lvl1pPr algn="l" rtl="0" fontAlgn="base">
              <a:spcBef>
                <a:spcPct val="0"/>
              </a:spcBef>
              <a:spcAft>
                <a:spcPct val="0"/>
              </a:spcAft>
              <a:defRPr kern="1200">
                <a:solidFill>
                  <a:schemeClr val="tx1"/>
                </a:solidFill>
                <a:latin typeface="Arial" charset="0"/>
                <a:ea typeface="+mn-ea"/>
                <a:cs typeface="Times New Roman" pitchFamily="18" charset="0"/>
              </a:defRPr>
            </a:lvl1pPr>
            <a:lvl2pPr marL="457200" algn="l" rtl="0" fontAlgn="base">
              <a:spcBef>
                <a:spcPct val="0"/>
              </a:spcBef>
              <a:spcAft>
                <a:spcPct val="0"/>
              </a:spcAft>
              <a:defRPr kern="1200">
                <a:solidFill>
                  <a:schemeClr val="tx1"/>
                </a:solidFill>
                <a:latin typeface="Arial" charset="0"/>
                <a:ea typeface="+mn-ea"/>
                <a:cs typeface="Times New Roman" pitchFamily="18" charset="0"/>
              </a:defRPr>
            </a:lvl2pPr>
            <a:lvl3pPr marL="914400" algn="l" rtl="0" fontAlgn="base">
              <a:spcBef>
                <a:spcPct val="0"/>
              </a:spcBef>
              <a:spcAft>
                <a:spcPct val="0"/>
              </a:spcAft>
              <a:defRPr kern="1200">
                <a:solidFill>
                  <a:schemeClr val="tx1"/>
                </a:solidFill>
                <a:latin typeface="Arial" charset="0"/>
                <a:ea typeface="+mn-ea"/>
                <a:cs typeface="Times New Roman" pitchFamily="18" charset="0"/>
              </a:defRPr>
            </a:lvl3pPr>
            <a:lvl4pPr marL="1371600" algn="l" rtl="0" fontAlgn="base">
              <a:spcBef>
                <a:spcPct val="0"/>
              </a:spcBef>
              <a:spcAft>
                <a:spcPct val="0"/>
              </a:spcAft>
              <a:defRPr kern="1200">
                <a:solidFill>
                  <a:schemeClr val="tx1"/>
                </a:solidFill>
                <a:latin typeface="Arial" charset="0"/>
                <a:ea typeface="+mn-ea"/>
                <a:cs typeface="Times New Roman" pitchFamily="18" charset="0"/>
              </a:defRPr>
            </a:lvl4pPr>
            <a:lvl5pPr marL="1828800" algn="l" rtl="0" fontAlgn="base">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a:lstStyle>
          <a:p>
            <a:r>
              <a:rPr lang="en-IE" sz="1400" dirty="0"/>
              <a:t>guard</a:t>
            </a:r>
            <a:endParaRPr lang="en-GB" sz="1400" dirty="0"/>
          </a:p>
        </p:txBody>
      </p:sp>
      <p:sp>
        <p:nvSpPr>
          <p:cNvPr id="14" name="Text Box 10"/>
          <p:cNvSpPr txBox="1">
            <a:spLocks noChangeArrowheads="1"/>
          </p:cNvSpPr>
          <p:nvPr/>
        </p:nvSpPr>
        <p:spPr bwMode="auto">
          <a:xfrm>
            <a:off x="4967884" y="1758004"/>
            <a:ext cx="1355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GB"/>
            </a:defPPr>
            <a:lvl1pPr algn="l" rtl="0" fontAlgn="base">
              <a:spcBef>
                <a:spcPct val="0"/>
              </a:spcBef>
              <a:spcAft>
                <a:spcPct val="0"/>
              </a:spcAft>
              <a:defRPr kern="1200">
                <a:solidFill>
                  <a:schemeClr val="tx1"/>
                </a:solidFill>
                <a:latin typeface="Arial" charset="0"/>
                <a:ea typeface="+mn-ea"/>
                <a:cs typeface="Times New Roman" pitchFamily="18" charset="0"/>
              </a:defRPr>
            </a:lvl1pPr>
            <a:lvl2pPr marL="457200" algn="l" rtl="0" fontAlgn="base">
              <a:spcBef>
                <a:spcPct val="0"/>
              </a:spcBef>
              <a:spcAft>
                <a:spcPct val="0"/>
              </a:spcAft>
              <a:defRPr kern="1200">
                <a:solidFill>
                  <a:schemeClr val="tx1"/>
                </a:solidFill>
                <a:latin typeface="Arial" charset="0"/>
                <a:ea typeface="+mn-ea"/>
                <a:cs typeface="Times New Roman" pitchFamily="18" charset="0"/>
              </a:defRPr>
            </a:lvl2pPr>
            <a:lvl3pPr marL="914400" algn="l" rtl="0" fontAlgn="base">
              <a:spcBef>
                <a:spcPct val="0"/>
              </a:spcBef>
              <a:spcAft>
                <a:spcPct val="0"/>
              </a:spcAft>
              <a:defRPr kern="1200">
                <a:solidFill>
                  <a:schemeClr val="tx1"/>
                </a:solidFill>
                <a:latin typeface="Arial" charset="0"/>
                <a:ea typeface="+mn-ea"/>
                <a:cs typeface="Times New Roman" pitchFamily="18" charset="0"/>
              </a:defRPr>
            </a:lvl3pPr>
            <a:lvl4pPr marL="1371600" algn="l" rtl="0" fontAlgn="base">
              <a:spcBef>
                <a:spcPct val="0"/>
              </a:spcBef>
              <a:spcAft>
                <a:spcPct val="0"/>
              </a:spcAft>
              <a:defRPr kern="1200">
                <a:solidFill>
                  <a:schemeClr val="tx1"/>
                </a:solidFill>
                <a:latin typeface="Arial" charset="0"/>
                <a:ea typeface="+mn-ea"/>
                <a:cs typeface="Times New Roman" pitchFamily="18" charset="0"/>
              </a:defRPr>
            </a:lvl4pPr>
            <a:lvl5pPr marL="1828800" algn="l" rtl="0" fontAlgn="base">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a:lstStyle>
          <a:p>
            <a:r>
              <a:rPr lang="en-IE" sz="1400" dirty="0"/>
              <a:t>Make progress</a:t>
            </a:r>
            <a:endParaRPr lang="en-GB" sz="1400" dirty="0"/>
          </a:p>
        </p:txBody>
      </p:sp>
      <p:cxnSp>
        <p:nvCxnSpPr>
          <p:cNvPr id="5" name="Straight Arrow Connector 4"/>
          <p:cNvCxnSpPr/>
          <p:nvPr/>
        </p:nvCxnSpPr>
        <p:spPr>
          <a:xfrm flipH="1">
            <a:off x="1733549" y="1896436"/>
            <a:ext cx="1312069" cy="756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71812" y="1953266"/>
            <a:ext cx="1049337" cy="742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2"/>
          </p:cNvCxnSpPr>
          <p:nvPr/>
        </p:nvCxnSpPr>
        <p:spPr>
          <a:xfrm flipH="1">
            <a:off x="4419600" y="2062804"/>
            <a:ext cx="1226147" cy="632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2876" y="4324350"/>
            <a:ext cx="7696200" cy="2425279"/>
          </a:xfrm>
          <a:prstGeom prst="rect">
            <a:avLst/>
          </a:prstGeom>
          <a:noFill/>
        </p:spPr>
        <p:txBody>
          <a:bodyPr wrap="square" rtlCol="0">
            <a:spAutoFit/>
          </a:bodyPr>
          <a:lstStyle/>
          <a:p>
            <a:pPr marL="285750" indent="-285750">
              <a:lnSpc>
                <a:spcPct val="80000"/>
              </a:lnSpc>
              <a:buFont typeface="Arial" pitchFamily="34" charset="0"/>
              <a:buChar char="•"/>
            </a:pPr>
            <a:r>
              <a:rPr lang="en-IE" sz="1600" dirty="0"/>
              <a:t>The initialisation part is executed only once at the start of the statement</a:t>
            </a:r>
          </a:p>
          <a:p>
            <a:pPr marL="285750" indent="-285750">
              <a:lnSpc>
                <a:spcPct val="80000"/>
              </a:lnSpc>
              <a:buFont typeface="Arial" pitchFamily="34" charset="0"/>
              <a:buChar char="•"/>
            </a:pPr>
            <a:r>
              <a:rPr lang="en-IE" sz="1600" dirty="0"/>
              <a:t>Then the guard expression is tested, </a:t>
            </a:r>
          </a:p>
          <a:p>
            <a:pPr marL="742950" lvl="1" indent="-285750">
              <a:lnSpc>
                <a:spcPct val="80000"/>
              </a:lnSpc>
              <a:buFont typeface="Arial" pitchFamily="34" charset="0"/>
              <a:buChar char="•"/>
            </a:pPr>
            <a:r>
              <a:rPr lang="en-IE" sz="1400" dirty="0"/>
              <a:t>if the expression evaluates to true, the loop is entered and the body is executed</a:t>
            </a:r>
          </a:p>
          <a:p>
            <a:pPr marL="742950" lvl="1" indent="-285750">
              <a:lnSpc>
                <a:spcPct val="80000"/>
              </a:lnSpc>
              <a:buFont typeface="Arial" pitchFamily="34" charset="0"/>
              <a:buChar char="•"/>
            </a:pPr>
            <a:r>
              <a:rPr lang="en-IE" sz="1400" dirty="0"/>
              <a:t>If the expression evaluates to false the </a:t>
            </a:r>
            <a:r>
              <a:rPr lang="en-IE" sz="1400" dirty="0" smtClean="0"/>
              <a:t>loop body </a:t>
            </a:r>
            <a:r>
              <a:rPr lang="en-IE" sz="1400" dirty="0"/>
              <a:t>is skipped and program execution continues after the closing brace of the loop.</a:t>
            </a:r>
          </a:p>
          <a:p>
            <a:pPr marL="285750" indent="-285750">
              <a:lnSpc>
                <a:spcPct val="80000"/>
              </a:lnSpc>
              <a:buFont typeface="Arial" pitchFamily="34" charset="0"/>
              <a:buChar char="•"/>
            </a:pPr>
            <a:r>
              <a:rPr lang="en-IE" sz="1600" dirty="0"/>
              <a:t>If the loop body had been executed, when the closing brace of the loop body is reached, control returns back to the for statement, the make progress part of the statement is executed, and the guard expression is tested again.</a:t>
            </a:r>
          </a:p>
          <a:p>
            <a:pPr marL="285750" indent="-285750">
              <a:buFont typeface="Arial" pitchFamily="34" charset="0"/>
              <a:buChar char="•"/>
            </a:pPr>
            <a:r>
              <a:rPr lang="en-IE" dirty="0"/>
              <a:t>If the expression evaluates to true, the loop is entered again and the cycle continues, if the expression evaluates to false the loop exits.</a:t>
            </a:r>
          </a:p>
          <a:p>
            <a:endParaRPr lang="en-IE" dirty="0"/>
          </a:p>
        </p:txBody>
      </p:sp>
    </p:spTree>
    <p:extLst>
      <p:ext uri="{BB962C8B-B14F-4D97-AF65-F5344CB8AC3E}">
        <p14:creationId xmlns:p14="http://schemas.microsoft.com/office/powerpoint/2010/main" val="2918050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IE" dirty="0"/>
              <a:t>Questions</a:t>
            </a:r>
          </a:p>
        </p:txBody>
      </p:sp>
      <p:sp>
        <p:nvSpPr>
          <p:cNvPr id="61443" name="Rectangle 3"/>
          <p:cNvSpPr>
            <a:spLocks noGrp="1" noChangeArrowheads="1"/>
          </p:cNvSpPr>
          <p:nvPr>
            <p:ph type="body" idx="1"/>
          </p:nvPr>
        </p:nvSpPr>
        <p:spPr/>
        <p:txBody>
          <a:bodyPr>
            <a:normAutofit fontScale="77500" lnSpcReduction="20000"/>
          </a:bodyPr>
          <a:lstStyle/>
          <a:p>
            <a:pPr>
              <a:lnSpc>
                <a:spcPct val="80000"/>
              </a:lnSpc>
            </a:pPr>
            <a:r>
              <a:rPr lang="en-IE" sz="1800" dirty="0"/>
              <a:t>What is the output of the following</a:t>
            </a:r>
          </a:p>
          <a:p>
            <a:pPr lvl="1">
              <a:lnSpc>
                <a:spcPct val="80000"/>
              </a:lnSpc>
              <a:buFont typeface="Wingdings" pitchFamily="2" charset="2"/>
              <a:buNone/>
            </a:pPr>
            <a:r>
              <a:rPr lang="en-IE" sz="1700" dirty="0" smtClean="0">
                <a:solidFill>
                  <a:srgbClr val="002060"/>
                </a:solidFill>
              </a:rPr>
              <a:t>for ( </a:t>
            </a:r>
            <a:r>
              <a:rPr lang="en-IE" sz="1700" dirty="0" err="1" smtClean="0">
                <a:solidFill>
                  <a:srgbClr val="002060"/>
                </a:solidFill>
              </a:rPr>
              <a:t>int</a:t>
            </a:r>
            <a:r>
              <a:rPr lang="en-IE" sz="1700" dirty="0" smtClean="0">
                <a:solidFill>
                  <a:srgbClr val="002060"/>
                </a:solidFill>
              </a:rPr>
              <a:t> </a:t>
            </a:r>
            <a:r>
              <a:rPr lang="en-IE" sz="1700" dirty="0" err="1" smtClean="0">
                <a:solidFill>
                  <a:srgbClr val="002060"/>
                </a:solidFill>
              </a:rPr>
              <a:t>i</a:t>
            </a:r>
            <a:r>
              <a:rPr lang="en-IE" sz="1700" dirty="0" smtClean="0">
                <a:solidFill>
                  <a:srgbClr val="002060"/>
                </a:solidFill>
              </a:rPr>
              <a:t> = 0; </a:t>
            </a:r>
            <a:r>
              <a:rPr lang="en-IE" sz="1700" dirty="0" err="1" smtClean="0">
                <a:solidFill>
                  <a:srgbClr val="002060"/>
                </a:solidFill>
              </a:rPr>
              <a:t>i</a:t>
            </a:r>
            <a:r>
              <a:rPr lang="en-IE" sz="1700" dirty="0" smtClean="0">
                <a:solidFill>
                  <a:srgbClr val="002060"/>
                </a:solidFill>
              </a:rPr>
              <a:t> &lt; 5; </a:t>
            </a:r>
            <a:r>
              <a:rPr lang="en-IE" sz="1700" dirty="0" err="1" smtClean="0">
                <a:solidFill>
                  <a:srgbClr val="002060"/>
                </a:solidFill>
              </a:rPr>
              <a:t>i</a:t>
            </a:r>
            <a:r>
              <a:rPr lang="en-IE" sz="1700" dirty="0" smtClean="0">
                <a:solidFill>
                  <a:srgbClr val="002060"/>
                </a:solidFill>
              </a:rPr>
              <a:t>++ ){</a:t>
            </a:r>
          </a:p>
          <a:p>
            <a:pPr lvl="1">
              <a:lnSpc>
                <a:spcPct val="80000"/>
              </a:lnSpc>
              <a:buNone/>
            </a:pPr>
            <a:r>
              <a:rPr lang="en-IE" sz="1700" dirty="0" smtClean="0">
                <a:solidFill>
                  <a:srgbClr val="002060"/>
                </a:solidFill>
              </a:rPr>
              <a:t>	 </a:t>
            </a:r>
            <a:r>
              <a:rPr lang="en-IE" sz="1500" dirty="0" err="1" smtClean="0">
                <a:solidFill>
                  <a:srgbClr val="002060"/>
                </a:solidFill>
              </a:rPr>
              <a:t>Console.WriteLine</a:t>
            </a:r>
            <a:r>
              <a:rPr lang="en-IE" sz="1700" dirty="0" smtClean="0">
                <a:solidFill>
                  <a:srgbClr val="002060"/>
                </a:solidFill>
              </a:rPr>
              <a:t>( </a:t>
            </a:r>
            <a:r>
              <a:rPr lang="en-IE" sz="1700" dirty="0" err="1" smtClean="0">
                <a:solidFill>
                  <a:srgbClr val="002060"/>
                </a:solidFill>
              </a:rPr>
              <a:t>i</a:t>
            </a:r>
            <a:r>
              <a:rPr lang="en-IE" sz="1700" dirty="0" smtClean="0">
                <a:solidFill>
                  <a:srgbClr val="002060"/>
                </a:solidFill>
              </a:rPr>
              <a:t> + " " ); </a:t>
            </a:r>
          </a:p>
          <a:p>
            <a:pPr lvl="1">
              <a:lnSpc>
                <a:spcPct val="80000"/>
              </a:lnSpc>
              <a:buNone/>
            </a:pPr>
            <a:r>
              <a:rPr lang="en-IE" sz="1700" dirty="0" smtClean="0">
                <a:solidFill>
                  <a:srgbClr val="002060"/>
                </a:solidFill>
              </a:rPr>
              <a:t>} </a:t>
            </a:r>
          </a:p>
          <a:p>
            <a:pPr lvl="2">
              <a:lnSpc>
                <a:spcPct val="80000"/>
              </a:lnSpc>
              <a:buFontTx/>
              <a:buNone/>
            </a:pPr>
            <a:endParaRPr lang="en-IE" sz="1500" dirty="0" smtClean="0">
              <a:solidFill>
                <a:srgbClr val="002060"/>
              </a:solidFill>
            </a:endParaRPr>
          </a:p>
          <a:p>
            <a:pPr lvl="1">
              <a:lnSpc>
                <a:spcPct val="80000"/>
              </a:lnSpc>
              <a:buFont typeface="Wingdings" pitchFamily="2" charset="2"/>
              <a:buNone/>
            </a:pPr>
            <a:r>
              <a:rPr lang="en-IE" sz="1700" dirty="0" smtClean="0">
                <a:solidFill>
                  <a:srgbClr val="002060"/>
                </a:solidFill>
              </a:rPr>
              <a:t>for ( </a:t>
            </a:r>
            <a:r>
              <a:rPr lang="en-IE" sz="1700" dirty="0" err="1" smtClean="0">
                <a:solidFill>
                  <a:srgbClr val="002060"/>
                </a:solidFill>
              </a:rPr>
              <a:t>int</a:t>
            </a:r>
            <a:r>
              <a:rPr lang="en-IE" sz="1700" dirty="0" smtClean="0">
                <a:solidFill>
                  <a:srgbClr val="002060"/>
                </a:solidFill>
              </a:rPr>
              <a:t> j = 10; j &gt; 5; j-- ) {</a:t>
            </a:r>
          </a:p>
          <a:p>
            <a:pPr lvl="1">
              <a:lnSpc>
                <a:spcPct val="80000"/>
              </a:lnSpc>
              <a:buNone/>
            </a:pPr>
            <a:r>
              <a:rPr lang="en-IE" sz="1700" dirty="0" smtClean="0">
                <a:solidFill>
                  <a:srgbClr val="002060"/>
                </a:solidFill>
              </a:rPr>
              <a:t>	 </a:t>
            </a:r>
            <a:r>
              <a:rPr lang="en-IE" sz="1500" dirty="0" err="1" smtClean="0">
                <a:solidFill>
                  <a:srgbClr val="002060"/>
                </a:solidFill>
              </a:rPr>
              <a:t>Console.WriteLine</a:t>
            </a:r>
            <a:r>
              <a:rPr lang="en-IE" sz="1700" dirty="0" smtClean="0">
                <a:solidFill>
                  <a:srgbClr val="002060"/>
                </a:solidFill>
              </a:rPr>
              <a:t>( j + " " ); </a:t>
            </a:r>
          </a:p>
          <a:p>
            <a:pPr lvl="1">
              <a:lnSpc>
                <a:spcPct val="80000"/>
              </a:lnSpc>
              <a:buNone/>
            </a:pPr>
            <a:r>
              <a:rPr lang="en-IE" sz="1700" dirty="0" smtClean="0">
                <a:solidFill>
                  <a:srgbClr val="002060"/>
                </a:solidFill>
              </a:rPr>
              <a:t>} </a:t>
            </a:r>
          </a:p>
          <a:p>
            <a:pPr lvl="1">
              <a:lnSpc>
                <a:spcPct val="80000"/>
              </a:lnSpc>
              <a:buFont typeface="Wingdings" pitchFamily="2" charset="2"/>
              <a:buNone/>
            </a:pPr>
            <a:endParaRPr lang="en-IE" sz="1800" dirty="0" smtClean="0"/>
          </a:p>
          <a:p>
            <a:pPr>
              <a:lnSpc>
                <a:spcPct val="80000"/>
              </a:lnSpc>
            </a:pPr>
            <a:r>
              <a:rPr lang="en-IE" sz="1800" dirty="0" smtClean="0"/>
              <a:t>What </a:t>
            </a:r>
            <a:r>
              <a:rPr lang="en-IE" sz="1800" dirty="0"/>
              <a:t>must the test be so that the following fragment prints out the integers 5 through and including 15? </a:t>
            </a:r>
          </a:p>
          <a:p>
            <a:pPr lvl="1">
              <a:lnSpc>
                <a:spcPct val="80000"/>
              </a:lnSpc>
              <a:buFont typeface="Wingdings" pitchFamily="2" charset="2"/>
              <a:buNone/>
            </a:pPr>
            <a:r>
              <a:rPr lang="en-IE" sz="1700" dirty="0">
                <a:solidFill>
                  <a:srgbClr val="002060"/>
                </a:solidFill>
              </a:rPr>
              <a:t>for ( </a:t>
            </a:r>
            <a:r>
              <a:rPr lang="en-IE" sz="1700" dirty="0" err="1">
                <a:solidFill>
                  <a:srgbClr val="002060"/>
                </a:solidFill>
              </a:rPr>
              <a:t>int</a:t>
            </a:r>
            <a:r>
              <a:rPr lang="en-IE" sz="1700" dirty="0">
                <a:solidFill>
                  <a:srgbClr val="002060"/>
                </a:solidFill>
              </a:rPr>
              <a:t> j = 5; ________ ; j++ ) { </a:t>
            </a:r>
          </a:p>
          <a:p>
            <a:pPr lvl="1">
              <a:lnSpc>
                <a:spcPct val="80000"/>
              </a:lnSpc>
              <a:buFont typeface="Wingdings" pitchFamily="2" charset="2"/>
              <a:buNone/>
            </a:pPr>
            <a:r>
              <a:rPr lang="en-IE" sz="1700" dirty="0">
                <a:solidFill>
                  <a:srgbClr val="002060"/>
                </a:solidFill>
              </a:rPr>
              <a:t>	 </a:t>
            </a:r>
            <a:r>
              <a:rPr lang="en-IE" sz="1700" dirty="0" err="1">
                <a:solidFill>
                  <a:srgbClr val="002060"/>
                </a:solidFill>
              </a:rPr>
              <a:t>Console.WriteLine</a:t>
            </a:r>
            <a:r>
              <a:rPr lang="en-IE" sz="1700" dirty="0">
                <a:solidFill>
                  <a:srgbClr val="002060"/>
                </a:solidFill>
              </a:rPr>
              <a:t>( j + " " ); </a:t>
            </a:r>
            <a:endParaRPr lang="en-IE" sz="1700" dirty="0" smtClean="0">
              <a:solidFill>
                <a:srgbClr val="002060"/>
              </a:solidFill>
            </a:endParaRPr>
          </a:p>
          <a:p>
            <a:pPr lvl="1">
              <a:lnSpc>
                <a:spcPct val="80000"/>
              </a:lnSpc>
              <a:buFont typeface="Wingdings" pitchFamily="2" charset="2"/>
              <a:buNone/>
            </a:pPr>
            <a:r>
              <a:rPr lang="en-IE" sz="1700" dirty="0" smtClean="0">
                <a:solidFill>
                  <a:srgbClr val="002060"/>
                </a:solidFill>
              </a:rPr>
              <a:t>}</a:t>
            </a:r>
            <a:endParaRPr lang="en-IE" sz="1700" dirty="0">
              <a:solidFill>
                <a:srgbClr val="002060"/>
              </a:solidFill>
            </a:endParaRPr>
          </a:p>
          <a:p>
            <a:pPr lvl="1">
              <a:lnSpc>
                <a:spcPct val="80000"/>
              </a:lnSpc>
            </a:pPr>
            <a:endParaRPr lang="en-IE" sz="1800" dirty="0"/>
          </a:p>
          <a:p>
            <a:pPr>
              <a:lnSpc>
                <a:spcPct val="80000"/>
              </a:lnSpc>
            </a:pPr>
            <a:r>
              <a:rPr lang="en-IE" sz="1800" dirty="0"/>
              <a:t>What must the </a:t>
            </a:r>
            <a:r>
              <a:rPr lang="en-IE" sz="1800" i="1" dirty="0"/>
              <a:t>change</a:t>
            </a:r>
            <a:r>
              <a:rPr lang="en-IE" sz="1800" dirty="0"/>
              <a:t> be so that the following fragment prints out the even integers 0 2 4 6 8 10</a:t>
            </a:r>
            <a:r>
              <a:rPr lang="en-IE" sz="2100" dirty="0"/>
              <a:t>? </a:t>
            </a:r>
          </a:p>
          <a:p>
            <a:pPr lvl="1">
              <a:lnSpc>
                <a:spcPct val="80000"/>
              </a:lnSpc>
              <a:buFont typeface="Wingdings" pitchFamily="2" charset="2"/>
              <a:buNone/>
            </a:pPr>
            <a:r>
              <a:rPr lang="en-IE" sz="1500" dirty="0">
                <a:solidFill>
                  <a:srgbClr val="002060"/>
                </a:solidFill>
              </a:rPr>
              <a:t>for ( </a:t>
            </a:r>
            <a:r>
              <a:rPr lang="en-IE" sz="1500" dirty="0" err="1">
                <a:solidFill>
                  <a:srgbClr val="002060"/>
                </a:solidFill>
              </a:rPr>
              <a:t>int</a:t>
            </a:r>
            <a:r>
              <a:rPr lang="en-IE" sz="1500" dirty="0">
                <a:solidFill>
                  <a:srgbClr val="002060"/>
                </a:solidFill>
              </a:rPr>
              <a:t> j = 0; j &lt;= 10; _______ ) </a:t>
            </a:r>
          </a:p>
          <a:p>
            <a:pPr lvl="1">
              <a:lnSpc>
                <a:spcPct val="80000"/>
              </a:lnSpc>
              <a:buFont typeface="Wingdings" pitchFamily="2" charset="2"/>
              <a:buNone/>
            </a:pPr>
            <a:r>
              <a:rPr lang="en-IE" sz="1500" dirty="0">
                <a:solidFill>
                  <a:srgbClr val="002060"/>
                </a:solidFill>
              </a:rPr>
              <a:t>	 </a:t>
            </a:r>
            <a:r>
              <a:rPr lang="en-IE" sz="1500" dirty="0" err="1">
                <a:solidFill>
                  <a:srgbClr val="002060"/>
                </a:solidFill>
              </a:rPr>
              <a:t>Console.WriteLine</a:t>
            </a:r>
            <a:r>
              <a:rPr lang="en-IE" sz="1500" dirty="0">
                <a:solidFill>
                  <a:srgbClr val="002060"/>
                </a:solidFill>
              </a:rPr>
              <a:t> </a:t>
            </a:r>
            <a:r>
              <a:rPr lang="en-IE" sz="1500" dirty="0" smtClean="0">
                <a:solidFill>
                  <a:srgbClr val="002060"/>
                </a:solidFill>
              </a:rPr>
              <a:t>( </a:t>
            </a:r>
            <a:r>
              <a:rPr lang="en-IE" sz="1500" dirty="0">
                <a:solidFill>
                  <a:srgbClr val="002060"/>
                </a:solidFill>
              </a:rPr>
              <a:t>j + " " ); </a:t>
            </a:r>
          </a:p>
          <a:p>
            <a:pPr lvl="1">
              <a:lnSpc>
                <a:spcPct val="80000"/>
              </a:lnSpc>
              <a:buFont typeface="Wingdings" pitchFamily="2" charset="2"/>
              <a:buNone/>
            </a:pPr>
            <a:endParaRPr lang="en-IE" sz="1800" dirty="0"/>
          </a:p>
        </p:txBody>
      </p:sp>
    </p:spTree>
    <p:extLst>
      <p:ext uri="{BB962C8B-B14F-4D97-AF65-F5344CB8AC3E}">
        <p14:creationId xmlns:p14="http://schemas.microsoft.com/office/powerpoint/2010/main" val="336754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Overview</a:t>
            </a:r>
            <a:endParaRPr lang="en-IE" dirty="0"/>
          </a:p>
        </p:txBody>
      </p:sp>
      <p:sp>
        <p:nvSpPr>
          <p:cNvPr id="84995" name="Rectangle 3"/>
          <p:cNvSpPr>
            <a:spLocks noGrp="1"/>
          </p:cNvSpPr>
          <p:nvPr>
            <p:ph sz="quarter" idx="1"/>
          </p:nvPr>
        </p:nvSpPr>
        <p:spPr>
          <a:xfrm>
            <a:off x="251520" y="1409700"/>
            <a:ext cx="8712968" cy="5448300"/>
          </a:xfrm>
        </p:spPr>
        <p:txBody>
          <a:bodyPr>
            <a:normAutofit fontScale="70000" lnSpcReduction="20000"/>
          </a:bodyPr>
          <a:lstStyle/>
          <a:p>
            <a:pPr lvl="1">
              <a:lnSpc>
                <a:spcPct val="90000"/>
              </a:lnSpc>
            </a:pPr>
            <a:r>
              <a:rPr lang="en-IE" dirty="0" smtClean="0"/>
              <a:t>Programming </a:t>
            </a:r>
            <a:r>
              <a:rPr lang="en-IE" dirty="0" smtClean="0"/>
              <a:t>Elements &amp; constructs</a:t>
            </a:r>
          </a:p>
          <a:p>
            <a:pPr lvl="2">
              <a:lnSpc>
                <a:spcPct val="90000"/>
              </a:lnSpc>
            </a:pPr>
            <a:r>
              <a:rPr lang="en-IE" dirty="0" smtClean="0"/>
              <a:t>Variables &amp; constants</a:t>
            </a:r>
          </a:p>
          <a:p>
            <a:pPr lvl="2">
              <a:lnSpc>
                <a:spcPct val="90000"/>
              </a:lnSpc>
            </a:pPr>
            <a:r>
              <a:rPr lang="en-IE" dirty="0" smtClean="0"/>
              <a:t>operators</a:t>
            </a:r>
          </a:p>
          <a:p>
            <a:pPr lvl="2">
              <a:lnSpc>
                <a:spcPct val="90000"/>
              </a:lnSpc>
            </a:pPr>
            <a:r>
              <a:rPr lang="en-IE" dirty="0" smtClean="0"/>
              <a:t>Software Development Method  </a:t>
            </a:r>
            <a:r>
              <a:rPr lang="en-IE" sz="2000" i="1" dirty="0" smtClean="0"/>
              <a:t>(Analysis, Design, Refine Algorithm, Pseudo Code, Implementation)</a:t>
            </a:r>
            <a:endParaRPr lang="en-IE" i="1" dirty="0" smtClean="0"/>
          </a:p>
          <a:p>
            <a:pPr lvl="2">
              <a:lnSpc>
                <a:spcPct val="90000"/>
              </a:lnSpc>
            </a:pPr>
            <a:r>
              <a:rPr lang="en-IE" dirty="0" smtClean="0"/>
              <a:t>String</a:t>
            </a:r>
          </a:p>
          <a:p>
            <a:pPr lvl="2">
              <a:lnSpc>
                <a:spcPct val="90000"/>
              </a:lnSpc>
            </a:pPr>
            <a:r>
              <a:rPr lang="en-IE" dirty="0" smtClean="0"/>
              <a:t>Console</a:t>
            </a:r>
          </a:p>
          <a:p>
            <a:pPr lvl="2">
              <a:lnSpc>
                <a:spcPct val="90000"/>
              </a:lnSpc>
            </a:pPr>
            <a:r>
              <a:rPr lang="en-IE" dirty="0" smtClean="0"/>
              <a:t>IF Statement</a:t>
            </a:r>
          </a:p>
          <a:p>
            <a:pPr lvl="2">
              <a:lnSpc>
                <a:spcPct val="90000"/>
              </a:lnSpc>
            </a:pPr>
            <a:r>
              <a:rPr lang="en-IE" dirty="0" smtClean="0"/>
              <a:t>Switch Statement</a:t>
            </a:r>
          </a:p>
          <a:p>
            <a:pPr lvl="2">
              <a:lnSpc>
                <a:spcPct val="90000"/>
              </a:lnSpc>
            </a:pPr>
            <a:r>
              <a:rPr lang="en-IE" dirty="0" smtClean="0"/>
              <a:t>Logical Operators</a:t>
            </a:r>
          </a:p>
          <a:p>
            <a:pPr lvl="3">
              <a:lnSpc>
                <a:spcPct val="90000"/>
              </a:lnSpc>
            </a:pPr>
            <a:r>
              <a:rPr lang="en-IE" dirty="0" smtClean="0"/>
              <a:t>Iteration / Looping</a:t>
            </a:r>
          </a:p>
          <a:p>
            <a:pPr lvl="3">
              <a:lnSpc>
                <a:spcPct val="90000"/>
              </a:lnSpc>
            </a:pPr>
            <a:r>
              <a:rPr lang="en-IE" dirty="0" smtClean="0"/>
              <a:t>While  &amp;&amp;  Do..While</a:t>
            </a:r>
          </a:p>
          <a:p>
            <a:pPr lvl="3">
              <a:lnSpc>
                <a:spcPct val="90000"/>
              </a:lnSpc>
            </a:pPr>
            <a:r>
              <a:rPr lang="en-IE" dirty="0" smtClean="0"/>
              <a:t>For loop</a:t>
            </a:r>
          </a:p>
          <a:p>
            <a:pPr lvl="2">
              <a:lnSpc>
                <a:spcPct val="90000"/>
              </a:lnSpc>
            </a:pPr>
            <a:r>
              <a:rPr lang="en-IE" dirty="0" smtClean="0"/>
              <a:t>Arrays</a:t>
            </a:r>
          </a:p>
          <a:p>
            <a:pPr lvl="3">
              <a:lnSpc>
                <a:spcPct val="90000"/>
              </a:lnSpc>
            </a:pPr>
            <a:r>
              <a:rPr lang="en-IE" dirty="0" smtClean="0"/>
              <a:t>Elements of Arrays</a:t>
            </a:r>
          </a:p>
          <a:p>
            <a:pPr lvl="3">
              <a:lnSpc>
                <a:spcPct val="90000"/>
              </a:lnSpc>
            </a:pPr>
            <a:r>
              <a:rPr lang="en-IE" dirty="0" smtClean="0"/>
              <a:t>Assigning Values Example</a:t>
            </a:r>
          </a:p>
          <a:p>
            <a:pPr lvl="3">
              <a:lnSpc>
                <a:spcPct val="90000"/>
              </a:lnSpc>
            </a:pPr>
            <a:r>
              <a:rPr lang="en-IE" dirty="0" smtClean="0"/>
              <a:t>Using Array Length</a:t>
            </a:r>
            <a:r>
              <a:rPr lang="en-US" dirty="0" smtClean="0"/>
              <a:t>)</a:t>
            </a:r>
            <a:endParaRPr lang="en-I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IE" b="1" dirty="0"/>
              <a:t>Arrays</a:t>
            </a:r>
          </a:p>
        </p:txBody>
      </p:sp>
      <p:sp>
        <p:nvSpPr>
          <p:cNvPr id="3075" name="Rectangle 3"/>
          <p:cNvSpPr>
            <a:spLocks noGrp="1" noRot="1" noChangeArrowheads="1"/>
          </p:cNvSpPr>
          <p:nvPr>
            <p:ph type="body" idx="1"/>
          </p:nvPr>
        </p:nvSpPr>
        <p:spPr>
          <a:xfrm>
            <a:off x="301625" y="1600200"/>
            <a:ext cx="8540750" cy="3105150"/>
          </a:xfrm>
        </p:spPr>
        <p:txBody>
          <a:bodyPr>
            <a:normAutofit fontScale="70000" lnSpcReduction="20000"/>
          </a:bodyPr>
          <a:lstStyle/>
          <a:p>
            <a:pPr>
              <a:lnSpc>
                <a:spcPct val="80000"/>
              </a:lnSpc>
            </a:pPr>
            <a:endParaRPr lang="en-GB" sz="2000" dirty="0" smtClean="0"/>
          </a:p>
          <a:p>
            <a:pPr>
              <a:lnSpc>
                <a:spcPct val="80000"/>
              </a:lnSpc>
            </a:pPr>
            <a:r>
              <a:rPr lang="en-GB" sz="2000" dirty="0" smtClean="0"/>
              <a:t>Arrays are used when we want to stores a large amount of data (e.g. store a 100 numbers)</a:t>
            </a:r>
          </a:p>
          <a:p>
            <a:pPr>
              <a:lnSpc>
                <a:spcPct val="80000"/>
              </a:lnSpc>
            </a:pPr>
            <a:r>
              <a:rPr lang="en-GB" sz="2000" dirty="0" smtClean="0"/>
              <a:t>An </a:t>
            </a:r>
            <a:r>
              <a:rPr lang="en-GB" sz="2000" dirty="0"/>
              <a:t>array is </a:t>
            </a:r>
            <a:r>
              <a:rPr lang="en-GB" sz="2000" dirty="0" smtClean="0"/>
              <a:t>a (fixed number) </a:t>
            </a:r>
            <a:r>
              <a:rPr lang="en-GB" sz="2000" dirty="0"/>
              <a:t>collection of data items that all have the same name and data type.</a:t>
            </a:r>
          </a:p>
          <a:p>
            <a:pPr>
              <a:lnSpc>
                <a:spcPct val="80000"/>
              </a:lnSpc>
            </a:pPr>
            <a:r>
              <a:rPr lang="en-GB" sz="2000" dirty="0"/>
              <a:t>You can think of an array as a row of post-office boxes...</a:t>
            </a:r>
          </a:p>
          <a:p>
            <a:pPr lvl="1">
              <a:lnSpc>
                <a:spcPct val="80000"/>
              </a:lnSpc>
            </a:pPr>
            <a:r>
              <a:rPr lang="en-GB" sz="1800" dirty="0"/>
              <a:t>each box has its own number</a:t>
            </a:r>
          </a:p>
          <a:p>
            <a:pPr lvl="1">
              <a:lnSpc>
                <a:spcPct val="80000"/>
              </a:lnSpc>
            </a:pPr>
            <a:r>
              <a:rPr lang="en-GB" sz="1800" dirty="0"/>
              <a:t>you can expect each box to contain something</a:t>
            </a:r>
          </a:p>
          <a:p>
            <a:pPr>
              <a:lnSpc>
                <a:spcPct val="80000"/>
              </a:lnSpc>
            </a:pPr>
            <a:r>
              <a:rPr lang="en-GB" sz="2000" dirty="0"/>
              <a:t>In </a:t>
            </a:r>
            <a:r>
              <a:rPr lang="en-GB" sz="2000" dirty="0" smtClean="0"/>
              <a:t>C# (or </a:t>
            </a:r>
            <a:r>
              <a:rPr lang="en-GB" sz="2000" dirty="0"/>
              <a:t>any other programming language) an array consists of</a:t>
            </a:r>
          </a:p>
          <a:p>
            <a:pPr lvl="1">
              <a:lnSpc>
                <a:spcPct val="80000"/>
              </a:lnSpc>
            </a:pPr>
            <a:r>
              <a:rPr lang="en-GB" sz="1800" dirty="0"/>
              <a:t>a row of storage locations, each labelled with a number (“index”)</a:t>
            </a:r>
          </a:p>
          <a:p>
            <a:pPr lvl="1">
              <a:lnSpc>
                <a:spcPct val="80000"/>
              </a:lnSpc>
            </a:pPr>
            <a:r>
              <a:rPr lang="en-GB" sz="1800" dirty="0"/>
              <a:t>the data stored at an index location is called an array </a:t>
            </a:r>
            <a:r>
              <a:rPr lang="en-GB" sz="1800" b="1" dirty="0"/>
              <a:t>element</a:t>
            </a:r>
          </a:p>
          <a:p>
            <a:pPr>
              <a:lnSpc>
                <a:spcPct val="80000"/>
              </a:lnSpc>
            </a:pPr>
            <a:r>
              <a:rPr lang="en-GB" sz="2000" dirty="0"/>
              <a:t>Array elements can be any type of data you have seen so far</a:t>
            </a:r>
          </a:p>
          <a:p>
            <a:pPr lvl="1">
              <a:lnSpc>
                <a:spcPct val="80000"/>
              </a:lnSpc>
            </a:pPr>
            <a:r>
              <a:rPr lang="en-GB" sz="1800" dirty="0"/>
              <a:t>There is one major restriction: they must all be of the same type</a:t>
            </a:r>
          </a:p>
          <a:p>
            <a:pPr lvl="1">
              <a:lnSpc>
                <a:spcPct val="80000"/>
              </a:lnSpc>
              <a:buFont typeface="Wingdings" pitchFamily="2" charset="2"/>
              <a:buNone/>
            </a:pPr>
            <a:endParaRPr lang="en-GB" sz="1800" dirty="0"/>
          </a:p>
        </p:txBody>
      </p:sp>
      <p:grpSp>
        <p:nvGrpSpPr>
          <p:cNvPr id="3088" name="Group 16"/>
          <p:cNvGrpSpPr>
            <a:grpSpLocks/>
          </p:cNvGrpSpPr>
          <p:nvPr/>
        </p:nvGrpSpPr>
        <p:grpSpPr bwMode="auto">
          <a:xfrm>
            <a:off x="1511300" y="5008882"/>
            <a:ext cx="6553200" cy="1662113"/>
            <a:chOff x="952" y="3022"/>
            <a:chExt cx="4128" cy="1047"/>
          </a:xfrm>
        </p:grpSpPr>
        <p:sp>
          <p:nvSpPr>
            <p:cNvPr id="3077" name="Rectangle 5"/>
            <p:cNvSpPr>
              <a:spLocks noChangeArrowheads="1"/>
            </p:cNvSpPr>
            <p:nvPr/>
          </p:nvSpPr>
          <p:spPr bwMode="auto">
            <a:xfrm>
              <a:off x="1020" y="3022"/>
              <a:ext cx="68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a:latin typeface="Arial" charset="0"/>
                </a:rPr>
                <a:t>element</a:t>
              </a:r>
            </a:p>
            <a:p>
              <a:pPr algn="ctr"/>
              <a:r>
                <a:rPr lang="en-IE">
                  <a:latin typeface="Arial" charset="0"/>
                </a:rPr>
                <a:t>0</a:t>
              </a:r>
            </a:p>
          </p:txBody>
        </p:sp>
        <p:sp>
          <p:nvSpPr>
            <p:cNvPr id="3078" name="Rectangle 6"/>
            <p:cNvSpPr>
              <a:spLocks noChangeArrowheads="1"/>
            </p:cNvSpPr>
            <p:nvPr/>
          </p:nvSpPr>
          <p:spPr bwMode="auto">
            <a:xfrm>
              <a:off x="1701" y="3022"/>
              <a:ext cx="68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latin typeface="Arial" charset="0"/>
                </a:rPr>
                <a:t>element</a:t>
              </a:r>
            </a:p>
            <a:p>
              <a:pPr algn="ctr"/>
              <a:r>
                <a:rPr lang="en-IE" dirty="0">
                  <a:latin typeface="Arial" charset="0"/>
                </a:rPr>
                <a:t>1</a:t>
              </a:r>
            </a:p>
          </p:txBody>
        </p:sp>
        <p:sp>
          <p:nvSpPr>
            <p:cNvPr id="3079" name="Rectangle 7"/>
            <p:cNvSpPr>
              <a:spLocks noChangeArrowheads="1"/>
            </p:cNvSpPr>
            <p:nvPr/>
          </p:nvSpPr>
          <p:spPr bwMode="auto">
            <a:xfrm>
              <a:off x="2381" y="3022"/>
              <a:ext cx="68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a:latin typeface="Arial" charset="0"/>
                </a:rPr>
                <a:t>element</a:t>
              </a:r>
            </a:p>
            <a:p>
              <a:pPr algn="ctr"/>
              <a:r>
                <a:rPr lang="en-IE">
                  <a:latin typeface="Arial" charset="0"/>
                </a:rPr>
                <a:t>2</a:t>
              </a:r>
            </a:p>
          </p:txBody>
        </p:sp>
        <p:sp>
          <p:nvSpPr>
            <p:cNvPr id="3080" name="Rectangle 8"/>
            <p:cNvSpPr>
              <a:spLocks noChangeArrowheads="1"/>
            </p:cNvSpPr>
            <p:nvPr/>
          </p:nvSpPr>
          <p:spPr bwMode="auto">
            <a:xfrm>
              <a:off x="4195" y="3022"/>
              <a:ext cx="681"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a:latin typeface="Arial" charset="0"/>
                </a:rPr>
                <a:t>element</a:t>
              </a:r>
            </a:p>
            <a:p>
              <a:pPr algn="ctr"/>
              <a:r>
                <a:rPr lang="en-IE">
                  <a:latin typeface="Arial" charset="0"/>
                </a:rPr>
                <a:t>n-1</a:t>
              </a:r>
            </a:p>
          </p:txBody>
        </p:sp>
        <p:sp>
          <p:nvSpPr>
            <p:cNvPr id="3081" name="Rectangle 9"/>
            <p:cNvSpPr>
              <a:spLocks noChangeArrowheads="1"/>
            </p:cNvSpPr>
            <p:nvPr/>
          </p:nvSpPr>
          <p:spPr bwMode="auto">
            <a:xfrm>
              <a:off x="3061" y="3022"/>
              <a:ext cx="1134"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a:latin typeface="Arial" charset="0"/>
                </a:rPr>
                <a:t>.....</a:t>
              </a:r>
            </a:p>
          </p:txBody>
        </p:sp>
        <p:sp>
          <p:nvSpPr>
            <p:cNvPr id="3082" name="Rectangle 10"/>
            <p:cNvSpPr>
              <a:spLocks noChangeArrowheads="1"/>
            </p:cNvSpPr>
            <p:nvPr/>
          </p:nvSpPr>
          <p:spPr bwMode="auto">
            <a:xfrm>
              <a:off x="952" y="3339"/>
              <a:ext cx="41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IE" dirty="0">
                  <a:latin typeface="Arial" charset="0"/>
                </a:rPr>
                <a:t>[0]        	 [1]             [2]          		     </a:t>
              </a:r>
              <a:r>
                <a:rPr lang="en-IE" dirty="0" smtClean="0">
                  <a:latin typeface="Arial" charset="0"/>
                </a:rPr>
                <a:t>               </a:t>
              </a:r>
              <a:r>
                <a:rPr lang="en-IE" dirty="0">
                  <a:latin typeface="Arial" charset="0"/>
                </a:rPr>
                <a:t>[n-1</a:t>
              </a:r>
              <a:r>
                <a:rPr lang="en-IE" dirty="0" smtClean="0">
                  <a:latin typeface="Arial" charset="0"/>
                </a:rPr>
                <a:t>] </a:t>
              </a:r>
              <a:endParaRPr lang="en-IE" dirty="0">
                <a:latin typeface="Arial" charset="0"/>
              </a:endParaRPr>
            </a:p>
          </p:txBody>
        </p:sp>
        <p:sp>
          <p:nvSpPr>
            <p:cNvPr id="3083" name="Rectangle 11"/>
            <p:cNvSpPr>
              <a:spLocks noChangeArrowheads="1"/>
            </p:cNvSpPr>
            <p:nvPr/>
          </p:nvSpPr>
          <p:spPr bwMode="auto">
            <a:xfrm>
              <a:off x="2425" y="3838"/>
              <a:ext cx="6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b="1">
                  <a:latin typeface="Arial" charset="0"/>
                </a:rPr>
                <a:t>indexes</a:t>
              </a:r>
              <a:endParaRPr lang="en-IE" b="1">
                <a:latin typeface="Arial" charset="0"/>
              </a:endParaRPr>
            </a:p>
          </p:txBody>
        </p:sp>
        <p:sp>
          <p:nvSpPr>
            <p:cNvPr id="3084" name="Line 12"/>
            <p:cNvSpPr>
              <a:spLocks noChangeShapeType="1"/>
            </p:cNvSpPr>
            <p:nvPr/>
          </p:nvSpPr>
          <p:spPr bwMode="auto">
            <a:xfrm flipH="1" flipV="1">
              <a:off x="1474" y="3521"/>
              <a:ext cx="952"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5" name="Line 13"/>
            <p:cNvSpPr>
              <a:spLocks noChangeShapeType="1"/>
            </p:cNvSpPr>
            <p:nvPr/>
          </p:nvSpPr>
          <p:spPr bwMode="auto">
            <a:xfrm flipH="1" flipV="1">
              <a:off x="2064" y="3566"/>
              <a:ext cx="543"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6" name="Line 14"/>
            <p:cNvSpPr>
              <a:spLocks noChangeShapeType="1"/>
            </p:cNvSpPr>
            <p:nvPr/>
          </p:nvSpPr>
          <p:spPr bwMode="auto">
            <a:xfrm flipH="1" flipV="1">
              <a:off x="2653" y="3521"/>
              <a:ext cx="136"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7" name="Line 15"/>
            <p:cNvSpPr>
              <a:spLocks noChangeShapeType="1"/>
            </p:cNvSpPr>
            <p:nvPr/>
          </p:nvSpPr>
          <p:spPr bwMode="auto">
            <a:xfrm flipV="1">
              <a:off x="3016" y="3566"/>
              <a:ext cx="1361"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Tree>
    <p:extLst>
      <p:ext uri="{BB962C8B-B14F-4D97-AF65-F5344CB8AC3E}">
        <p14:creationId xmlns:p14="http://schemas.microsoft.com/office/powerpoint/2010/main" val="591010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250825" y="0"/>
            <a:ext cx="8540750" cy="1143000"/>
          </a:xfrm>
        </p:spPr>
        <p:txBody>
          <a:bodyPr/>
          <a:lstStyle/>
          <a:p>
            <a:r>
              <a:rPr lang="en-IE" dirty="0"/>
              <a:t>Elements of Arrays</a:t>
            </a:r>
            <a:endParaRPr lang="en-GB" dirty="0"/>
          </a:p>
        </p:txBody>
      </p:sp>
      <p:sp>
        <p:nvSpPr>
          <p:cNvPr id="58371" name="Rectangle 3"/>
          <p:cNvSpPr>
            <a:spLocks noGrp="1" noRot="1" noChangeArrowheads="1"/>
          </p:cNvSpPr>
          <p:nvPr>
            <p:ph type="body" idx="1"/>
          </p:nvPr>
        </p:nvSpPr>
        <p:spPr>
          <a:xfrm>
            <a:off x="250825" y="1533525"/>
            <a:ext cx="8736421" cy="5219972"/>
          </a:xfrm>
        </p:spPr>
        <p:txBody>
          <a:bodyPr>
            <a:normAutofit fontScale="92500" lnSpcReduction="20000"/>
          </a:bodyPr>
          <a:lstStyle/>
          <a:p>
            <a:pPr>
              <a:lnSpc>
                <a:spcPct val="100000"/>
              </a:lnSpc>
            </a:pPr>
            <a:r>
              <a:rPr lang="en-IE" sz="2800" dirty="0"/>
              <a:t>Arrays are complex variables that hold multiple instances of the data type they are created with. </a:t>
            </a:r>
            <a:endParaRPr lang="en-IE" sz="2800" dirty="0" smtClean="0"/>
          </a:p>
          <a:p>
            <a:pPr>
              <a:lnSpc>
                <a:spcPct val="100000"/>
              </a:lnSpc>
            </a:pPr>
            <a:r>
              <a:rPr lang="en-IE" sz="2800" dirty="0" smtClean="0"/>
              <a:t>That means :</a:t>
            </a:r>
          </a:p>
          <a:p>
            <a:pPr lvl="1">
              <a:lnSpc>
                <a:spcPct val="100000"/>
              </a:lnSpc>
            </a:pPr>
            <a:r>
              <a:rPr lang="en-IE" sz="2500" dirty="0" smtClean="0"/>
              <a:t>if </a:t>
            </a:r>
            <a:r>
              <a:rPr lang="en-IE" sz="2500" dirty="0"/>
              <a:t>you create an array of type </a:t>
            </a:r>
            <a:r>
              <a:rPr lang="en-IE" sz="2500" dirty="0">
                <a:solidFill>
                  <a:srgbClr val="002060"/>
                </a:solidFill>
              </a:rPr>
              <a:t>String</a:t>
            </a:r>
            <a:r>
              <a:rPr lang="en-IE" sz="2500" dirty="0"/>
              <a:t>, there are several </a:t>
            </a:r>
            <a:r>
              <a:rPr lang="en-IE" sz="2500" dirty="0">
                <a:solidFill>
                  <a:srgbClr val="002060"/>
                </a:solidFill>
              </a:rPr>
              <a:t>S</a:t>
            </a:r>
            <a:r>
              <a:rPr lang="en-IE" sz="2500" dirty="0" smtClean="0">
                <a:solidFill>
                  <a:srgbClr val="002060"/>
                </a:solidFill>
              </a:rPr>
              <a:t>trings</a:t>
            </a:r>
            <a:r>
              <a:rPr lang="en-IE" sz="2500" dirty="0" smtClean="0"/>
              <a:t> </a:t>
            </a:r>
            <a:r>
              <a:rPr lang="en-IE" sz="2500" dirty="0"/>
              <a:t>in the variable, not just </a:t>
            </a:r>
            <a:r>
              <a:rPr lang="en-IE" sz="2500" dirty="0" smtClean="0"/>
              <a:t>one.</a:t>
            </a:r>
          </a:p>
          <a:p>
            <a:pPr lvl="1">
              <a:lnSpc>
                <a:spcPct val="100000"/>
              </a:lnSpc>
            </a:pPr>
            <a:r>
              <a:rPr lang="en-IE" sz="2800" dirty="0" smtClean="0"/>
              <a:t>If </a:t>
            </a:r>
            <a:r>
              <a:rPr lang="en-IE" sz="2800" dirty="0"/>
              <a:t>you create an array of 10 </a:t>
            </a:r>
            <a:r>
              <a:rPr lang="en-IE" sz="2800" dirty="0">
                <a:solidFill>
                  <a:srgbClr val="002060"/>
                </a:solidFill>
              </a:rPr>
              <a:t>integers</a:t>
            </a:r>
            <a:r>
              <a:rPr lang="en-IE" sz="2800" dirty="0"/>
              <a:t>, there are 10 </a:t>
            </a:r>
            <a:r>
              <a:rPr lang="en-IE" sz="2800" dirty="0">
                <a:solidFill>
                  <a:srgbClr val="002060"/>
                </a:solidFill>
              </a:rPr>
              <a:t>integers</a:t>
            </a:r>
            <a:r>
              <a:rPr lang="en-IE" sz="2800" dirty="0"/>
              <a:t> in the one variable. </a:t>
            </a:r>
          </a:p>
          <a:p>
            <a:pPr>
              <a:lnSpc>
                <a:spcPct val="100000"/>
              </a:lnSpc>
            </a:pPr>
            <a:endParaRPr lang="en-IE" sz="2800" dirty="0"/>
          </a:p>
          <a:p>
            <a:pPr>
              <a:lnSpc>
                <a:spcPct val="100000"/>
              </a:lnSpc>
            </a:pPr>
            <a:r>
              <a:rPr lang="en-IE" sz="2800" dirty="0"/>
              <a:t>Each array has the following: </a:t>
            </a:r>
          </a:p>
          <a:p>
            <a:pPr lvl="1">
              <a:lnSpc>
                <a:spcPct val="100000"/>
              </a:lnSpc>
            </a:pPr>
            <a:r>
              <a:rPr lang="en-IE" sz="2400" dirty="0"/>
              <a:t>data type</a:t>
            </a:r>
          </a:p>
          <a:p>
            <a:pPr lvl="1">
              <a:lnSpc>
                <a:spcPct val="100000"/>
              </a:lnSpc>
            </a:pPr>
            <a:r>
              <a:rPr lang="en-IE" sz="2400" dirty="0"/>
              <a:t>name</a:t>
            </a:r>
          </a:p>
          <a:p>
            <a:pPr lvl="1">
              <a:lnSpc>
                <a:spcPct val="100000"/>
              </a:lnSpc>
            </a:pPr>
            <a:r>
              <a:rPr lang="en-IE" sz="2400" dirty="0"/>
              <a:t>size</a:t>
            </a:r>
          </a:p>
          <a:p>
            <a:pPr>
              <a:lnSpc>
                <a:spcPct val="100000"/>
              </a:lnSpc>
              <a:buFont typeface="Arial" charset="0"/>
              <a:buNone/>
            </a:pPr>
            <a:endParaRPr lang="en-IE" sz="1800" dirty="0">
              <a:latin typeface="Courier New" pitchFamily="49" charset="0"/>
            </a:endParaRPr>
          </a:p>
        </p:txBody>
      </p:sp>
    </p:spTree>
    <p:extLst>
      <p:ext uri="{BB962C8B-B14F-4D97-AF65-F5344CB8AC3E}">
        <p14:creationId xmlns:p14="http://schemas.microsoft.com/office/powerpoint/2010/main" val="2833410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IE" dirty="0"/>
              <a:t>Assigning Values Example</a:t>
            </a:r>
            <a:endParaRPr lang="en-GB" dirty="0"/>
          </a:p>
        </p:txBody>
      </p:sp>
      <p:sp>
        <p:nvSpPr>
          <p:cNvPr id="38915" name="Rectangle 3"/>
          <p:cNvSpPr>
            <a:spLocks noGrp="1" noRot="1" noChangeArrowheads="1"/>
          </p:cNvSpPr>
          <p:nvPr>
            <p:ph type="body" idx="1"/>
          </p:nvPr>
        </p:nvSpPr>
        <p:spPr>
          <a:xfrm>
            <a:off x="0" y="1600200"/>
            <a:ext cx="9144000" cy="5069160"/>
          </a:xfrm>
        </p:spPr>
        <p:txBody>
          <a:bodyPr>
            <a:normAutofit fontScale="77500" lnSpcReduction="20000"/>
          </a:bodyPr>
          <a:lstStyle/>
          <a:p>
            <a:pPr>
              <a:lnSpc>
                <a:spcPct val="120000"/>
              </a:lnSpc>
            </a:pPr>
            <a:r>
              <a:rPr lang="en-IE" sz="2800" dirty="0"/>
              <a:t>Setting values in the array is the same as setting normal variables, with the exception that you have to use the square brackets to tell </a:t>
            </a:r>
            <a:r>
              <a:rPr lang="en-IE" sz="2800" dirty="0" smtClean="0"/>
              <a:t>C# which </a:t>
            </a:r>
            <a:r>
              <a:rPr lang="en-IE" sz="2800" dirty="0"/>
              <a:t>value in the array you are setting</a:t>
            </a:r>
            <a:r>
              <a:rPr lang="en-IE" sz="2800" dirty="0" smtClean="0"/>
              <a:t>.</a:t>
            </a:r>
          </a:p>
          <a:p>
            <a:pPr>
              <a:lnSpc>
                <a:spcPct val="120000"/>
              </a:lnSpc>
            </a:pPr>
            <a:endParaRPr lang="en-IE" sz="2800" dirty="0"/>
          </a:p>
          <a:p>
            <a:pPr lvl="2">
              <a:lnSpc>
                <a:spcPct val="120000"/>
              </a:lnSpc>
              <a:buFont typeface="Arial" charset="0"/>
              <a:buNone/>
            </a:pPr>
            <a:r>
              <a:rPr lang="en-IE" dirty="0" err="1">
                <a:latin typeface="Arial" charset="0"/>
              </a:rPr>
              <a:t>int</a:t>
            </a:r>
            <a:r>
              <a:rPr lang="en-IE" dirty="0">
                <a:latin typeface="Arial" charset="0"/>
              </a:rPr>
              <a:t>[] </a:t>
            </a:r>
            <a:r>
              <a:rPr lang="en-IE" dirty="0" err="1">
                <a:latin typeface="Arial" charset="0"/>
              </a:rPr>
              <a:t>nums</a:t>
            </a:r>
            <a:r>
              <a:rPr lang="en-IE" dirty="0">
                <a:latin typeface="Arial" charset="0"/>
              </a:rPr>
              <a:t> = new </a:t>
            </a:r>
            <a:r>
              <a:rPr lang="en-IE" dirty="0" err="1">
                <a:latin typeface="Arial" charset="0"/>
              </a:rPr>
              <a:t>int</a:t>
            </a:r>
            <a:r>
              <a:rPr lang="en-IE" dirty="0">
                <a:latin typeface="Arial" charset="0"/>
              </a:rPr>
              <a:t>[10</a:t>
            </a:r>
            <a:r>
              <a:rPr lang="en-IE" sz="1800" dirty="0" smtClean="0">
                <a:latin typeface="Arial" charset="0"/>
              </a:rPr>
              <a:t>];          </a:t>
            </a:r>
            <a:r>
              <a:rPr lang="en-IE" sz="1800" dirty="0" smtClean="0">
                <a:solidFill>
                  <a:schemeClr val="accent1">
                    <a:lumMod val="50000"/>
                  </a:schemeClr>
                </a:solidFill>
                <a:latin typeface="Arial" charset="0"/>
              </a:rPr>
              <a:t>//create an array of 10 </a:t>
            </a:r>
            <a:r>
              <a:rPr lang="en-IE" sz="1800" dirty="0" err="1" smtClean="0">
                <a:solidFill>
                  <a:schemeClr val="accent1">
                    <a:lumMod val="50000"/>
                  </a:schemeClr>
                </a:solidFill>
                <a:latin typeface="Arial" charset="0"/>
              </a:rPr>
              <a:t>ints</a:t>
            </a:r>
            <a:r>
              <a:rPr lang="en-IE" sz="1800" dirty="0" smtClean="0">
                <a:solidFill>
                  <a:schemeClr val="accent1">
                    <a:lumMod val="50000"/>
                  </a:schemeClr>
                </a:solidFill>
                <a:latin typeface="Arial" charset="0"/>
              </a:rPr>
              <a:t>      (</a:t>
            </a:r>
            <a:r>
              <a:rPr lang="en-IE" sz="1800" i="1" dirty="0">
                <a:solidFill>
                  <a:schemeClr val="accent1">
                    <a:lumMod val="50000"/>
                  </a:schemeClr>
                </a:solidFill>
                <a:latin typeface="Arial" charset="0"/>
              </a:rPr>
              <a:t>10  elements =&gt;   positions 0 to 9</a:t>
            </a:r>
            <a:r>
              <a:rPr lang="en-IE" sz="1800" dirty="0" smtClean="0">
                <a:solidFill>
                  <a:schemeClr val="accent1">
                    <a:lumMod val="50000"/>
                  </a:schemeClr>
                </a:solidFill>
                <a:latin typeface="Arial" charset="0"/>
              </a:rPr>
              <a:t>)</a:t>
            </a:r>
            <a:endParaRPr lang="en-IE" dirty="0">
              <a:solidFill>
                <a:schemeClr val="accent1">
                  <a:lumMod val="50000"/>
                </a:schemeClr>
              </a:solidFill>
              <a:latin typeface="Arial" charset="0"/>
            </a:endParaRPr>
          </a:p>
          <a:p>
            <a:pPr lvl="2">
              <a:lnSpc>
                <a:spcPct val="120000"/>
              </a:lnSpc>
              <a:buNone/>
            </a:pPr>
            <a:r>
              <a:rPr lang="en-IE" dirty="0" err="1" smtClean="0">
                <a:latin typeface="Arial" charset="0"/>
              </a:rPr>
              <a:t>nums</a:t>
            </a:r>
            <a:r>
              <a:rPr lang="en-IE" dirty="0" smtClean="0">
                <a:latin typeface="Arial" charset="0"/>
              </a:rPr>
              <a:t>[5] = 20;     </a:t>
            </a:r>
            <a:r>
              <a:rPr lang="en-IE" sz="1700" dirty="0" smtClean="0">
                <a:solidFill>
                  <a:schemeClr val="accent1">
                    <a:lumMod val="50000"/>
                  </a:schemeClr>
                </a:solidFill>
                <a:latin typeface="Arial" charset="0"/>
              </a:rPr>
              <a:t>//set element at position 5 to 20</a:t>
            </a:r>
            <a:endParaRPr lang="en-IE" dirty="0" smtClean="0">
              <a:latin typeface="Arial" charset="0"/>
            </a:endParaRPr>
          </a:p>
          <a:p>
            <a:pPr lvl="2">
              <a:lnSpc>
                <a:spcPct val="120000"/>
              </a:lnSpc>
              <a:buNone/>
            </a:pPr>
            <a:r>
              <a:rPr lang="en-IE" dirty="0" err="1" smtClean="0">
                <a:latin typeface="Arial" charset="0"/>
              </a:rPr>
              <a:t>nums</a:t>
            </a:r>
            <a:r>
              <a:rPr lang="en-IE" dirty="0" smtClean="0">
                <a:latin typeface="Arial" charset="0"/>
              </a:rPr>
              <a:t>[8</a:t>
            </a:r>
            <a:r>
              <a:rPr lang="en-IE" dirty="0">
                <a:latin typeface="Arial" charset="0"/>
              </a:rPr>
              <a:t>] = 2</a:t>
            </a:r>
            <a:r>
              <a:rPr lang="en-IE" dirty="0" smtClean="0">
                <a:latin typeface="Arial" charset="0"/>
              </a:rPr>
              <a:t>;       </a:t>
            </a:r>
            <a:r>
              <a:rPr lang="en-IE" sz="1700" dirty="0" smtClean="0">
                <a:solidFill>
                  <a:schemeClr val="accent1">
                    <a:lumMod val="50000"/>
                  </a:schemeClr>
                </a:solidFill>
                <a:latin typeface="Arial" charset="0"/>
              </a:rPr>
              <a:t>//</a:t>
            </a:r>
            <a:r>
              <a:rPr lang="en-IE" sz="1700" dirty="0">
                <a:solidFill>
                  <a:schemeClr val="accent1">
                    <a:lumMod val="50000"/>
                  </a:schemeClr>
                </a:solidFill>
                <a:latin typeface="Arial" charset="0"/>
              </a:rPr>
              <a:t>set element at position 5 to </a:t>
            </a:r>
            <a:r>
              <a:rPr lang="en-IE" sz="1700" dirty="0" smtClean="0">
                <a:solidFill>
                  <a:schemeClr val="accent1">
                    <a:lumMod val="50000"/>
                  </a:schemeClr>
                </a:solidFill>
                <a:latin typeface="Arial" charset="0"/>
              </a:rPr>
              <a:t>20</a:t>
            </a:r>
            <a:endParaRPr lang="en-IE" dirty="0" smtClean="0">
              <a:latin typeface="Arial" charset="0"/>
            </a:endParaRPr>
          </a:p>
          <a:p>
            <a:pPr lvl="2">
              <a:lnSpc>
                <a:spcPct val="120000"/>
              </a:lnSpc>
              <a:buNone/>
            </a:pPr>
            <a:r>
              <a:rPr lang="en-IE" dirty="0" err="1" smtClean="0">
                <a:latin typeface="Arial" charset="0"/>
              </a:rPr>
              <a:t>nums</a:t>
            </a:r>
            <a:r>
              <a:rPr lang="en-IE" dirty="0" smtClean="0">
                <a:latin typeface="Arial" charset="0"/>
              </a:rPr>
              <a:t>[0] </a:t>
            </a:r>
            <a:r>
              <a:rPr lang="en-IE" dirty="0">
                <a:latin typeface="Arial" charset="0"/>
              </a:rPr>
              <a:t>= </a:t>
            </a:r>
            <a:r>
              <a:rPr lang="en-IE" dirty="0" smtClean="0">
                <a:latin typeface="Arial" charset="0"/>
              </a:rPr>
              <a:t>9;      </a:t>
            </a:r>
            <a:r>
              <a:rPr lang="en-IE" sz="1600" dirty="0" smtClean="0">
                <a:solidFill>
                  <a:schemeClr val="accent1">
                    <a:lumMod val="50000"/>
                  </a:schemeClr>
                </a:solidFill>
                <a:latin typeface="Arial" charset="0"/>
              </a:rPr>
              <a:t>//remember index starts at 0, so first element is [0]</a:t>
            </a:r>
          </a:p>
          <a:p>
            <a:pPr lvl="2">
              <a:lnSpc>
                <a:spcPct val="120000"/>
              </a:lnSpc>
              <a:buNone/>
            </a:pPr>
            <a:r>
              <a:rPr lang="en-IE" dirty="0" err="1" smtClean="0">
                <a:latin typeface="Arial" charset="0"/>
              </a:rPr>
              <a:t>nums</a:t>
            </a:r>
            <a:r>
              <a:rPr lang="en-IE" dirty="0" smtClean="0">
                <a:latin typeface="Arial" charset="0"/>
              </a:rPr>
              <a:t>[9] </a:t>
            </a:r>
            <a:r>
              <a:rPr lang="en-IE" dirty="0">
                <a:latin typeface="Arial" charset="0"/>
              </a:rPr>
              <a:t>= </a:t>
            </a:r>
            <a:r>
              <a:rPr lang="en-IE" dirty="0" smtClean="0">
                <a:latin typeface="Arial" charset="0"/>
              </a:rPr>
              <a:t>3;      </a:t>
            </a:r>
            <a:r>
              <a:rPr lang="en-IE" sz="1700" dirty="0">
                <a:solidFill>
                  <a:schemeClr val="accent1">
                    <a:lumMod val="50000"/>
                  </a:schemeClr>
                </a:solidFill>
                <a:latin typeface="Arial" charset="0"/>
              </a:rPr>
              <a:t>//remember </a:t>
            </a:r>
            <a:r>
              <a:rPr lang="en-IE" sz="1700" dirty="0" smtClean="0">
                <a:solidFill>
                  <a:schemeClr val="accent1">
                    <a:lumMod val="50000"/>
                  </a:schemeClr>
                </a:solidFill>
                <a:latin typeface="Arial" charset="0"/>
              </a:rPr>
              <a:t> last index is at position 9,:    (</a:t>
            </a:r>
            <a:r>
              <a:rPr lang="en-IE" sz="1700" i="1" dirty="0" smtClean="0">
                <a:solidFill>
                  <a:schemeClr val="accent1">
                    <a:lumMod val="50000"/>
                  </a:schemeClr>
                </a:solidFill>
                <a:latin typeface="Arial" charset="0"/>
              </a:rPr>
              <a:t>10  elements =&gt;   positions 0 to 9)</a:t>
            </a:r>
            <a:endParaRPr lang="en-IE" i="1" dirty="0">
              <a:latin typeface="Arial" charset="0"/>
            </a:endParaRPr>
          </a:p>
          <a:p>
            <a:pPr lvl="2">
              <a:lnSpc>
                <a:spcPct val="120000"/>
              </a:lnSpc>
              <a:buNone/>
            </a:pPr>
            <a:endParaRPr lang="en-IE" sz="2800" dirty="0" smtClean="0"/>
          </a:p>
          <a:p>
            <a:pPr>
              <a:lnSpc>
                <a:spcPct val="120000"/>
              </a:lnSpc>
            </a:pPr>
            <a:r>
              <a:rPr lang="en-IE" sz="2800" dirty="0" smtClean="0"/>
              <a:t>Remember</a:t>
            </a:r>
            <a:r>
              <a:rPr lang="en-IE" sz="2800" dirty="0"/>
              <a:t>, you can place any value you like in a array, as long as it is of the same type that the array was declared with. </a:t>
            </a:r>
            <a:endParaRPr lang="en-GB" sz="2800" dirty="0"/>
          </a:p>
        </p:txBody>
      </p:sp>
    </p:spTree>
    <p:extLst>
      <p:ext uri="{BB962C8B-B14F-4D97-AF65-F5344CB8AC3E}">
        <p14:creationId xmlns:p14="http://schemas.microsoft.com/office/powerpoint/2010/main" val="3461791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117567" y="1760315"/>
            <a:ext cx="8229600" cy="5130800"/>
          </a:xfrm>
        </p:spPr>
        <p:txBody>
          <a:bodyPr>
            <a:normAutofit fontScale="92500" lnSpcReduction="10000"/>
          </a:bodyPr>
          <a:lstStyle/>
          <a:p>
            <a:pPr>
              <a:lnSpc>
                <a:spcPct val="80000"/>
              </a:lnSpc>
              <a:buFont typeface="Arial" charset="0"/>
              <a:buNone/>
            </a:pPr>
            <a:r>
              <a:rPr lang="en-IE" sz="1400" dirty="0" err="1">
                <a:latin typeface="Arial" charset="0"/>
              </a:rPr>
              <a:t>salesFigure</a:t>
            </a:r>
            <a:r>
              <a:rPr lang="en-IE" sz="1400" dirty="0">
                <a:latin typeface="Arial" charset="0"/>
              </a:rPr>
              <a:t>[0] = 2000;</a:t>
            </a:r>
          </a:p>
          <a:p>
            <a:pPr>
              <a:lnSpc>
                <a:spcPct val="80000"/>
              </a:lnSpc>
              <a:buFont typeface="Arial" charset="0"/>
              <a:buNone/>
            </a:pPr>
            <a:r>
              <a:rPr lang="en-IE" sz="1400" dirty="0" err="1">
                <a:latin typeface="Arial" charset="0"/>
              </a:rPr>
              <a:t>salesFigure</a:t>
            </a:r>
            <a:r>
              <a:rPr lang="en-IE" sz="1400" dirty="0">
                <a:latin typeface="Arial" charset="0"/>
              </a:rPr>
              <a:t>[2] = 5000;</a:t>
            </a:r>
          </a:p>
          <a:p>
            <a:pPr>
              <a:lnSpc>
                <a:spcPct val="80000"/>
              </a:lnSpc>
              <a:buFont typeface="Arial" charset="0"/>
              <a:buNone/>
            </a:pPr>
            <a:r>
              <a:rPr lang="en-IE" sz="1400" dirty="0" err="1">
                <a:latin typeface="Arial" charset="0"/>
              </a:rPr>
              <a:t>salesFigure</a:t>
            </a:r>
            <a:r>
              <a:rPr lang="en-IE" sz="1400" dirty="0">
                <a:latin typeface="Arial" charset="0"/>
              </a:rPr>
              <a:t>[19] = 120;</a:t>
            </a:r>
          </a:p>
          <a:p>
            <a:pPr>
              <a:lnSpc>
                <a:spcPct val="80000"/>
              </a:lnSpc>
              <a:buFont typeface="Arial" charset="0"/>
              <a:buNone/>
            </a:pPr>
            <a:endParaRPr lang="en-IE" sz="1400" dirty="0">
              <a:latin typeface="Arial" charset="0"/>
            </a:endParaRPr>
          </a:p>
          <a:p>
            <a:pPr>
              <a:lnSpc>
                <a:spcPct val="80000"/>
              </a:lnSpc>
              <a:buFont typeface="Arial" charset="0"/>
              <a:buNone/>
            </a:pPr>
            <a:r>
              <a:rPr lang="en-IE" sz="1400" b="1" dirty="0">
                <a:solidFill>
                  <a:srgbClr val="00B050"/>
                </a:solidFill>
                <a:latin typeface="Arial" charset="0"/>
              </a:rPr>
              <a:t>//Say </a:t>
            </a:r>
            <a:r>
              <a:rPr lang="en-IE" sz="1400" b="1" dirty="0" err="1">
                <a:solidFill>
                  <a:srgbClr val="00B050"/>
                </a:solidFill>
                <a:latin typeface="Arial" charset="0"/>
              </a:rPr>
              <a:t>i</a:t>
            </a:r>
            <a:r>
              <a:rPr lang="en-IE" sz="1400" b="1" dirty="0">
                <a:solidFill>
                  <a:srgbClr val="00B050"/>
                </a:solidFill>
                <a:latin typeface="Arial" charset="0"/>
              </a:rPr>
              <a:t> is an </a:t>
            </a:r>
            <a:r>
              <a:rPr lang="en-IE" sz="1400" b="1" dirty="0" err="1">
                <a:solidFill>
                  <a:srgbClr val="00B050"/>
                </a:solidFill>
                <a:latin typeface="Arial" charset="0"/>
              </a:rPr>
              <a:t>int</a:t>
            </a:r>
            <a:r>
              <a:rPr lang="en-IE" sz="1400" b="1" dirty="0">
                <a:solidFill>
                  <a:srgbClr val="00B050"/>
                </a:solidFill>
                <a:latin typeface="Arial" charset="0"/>
              </a:rPr>
              <a:t>;    </a:t>
            </a:r>
            <a:r>
              <a:rPr lang="en-IE" sz="1400" b="1" dirty="0" smtClean="0">
                <a:solidFill>
                  <a:srgbClr val="00B050"/>
                </a:solidFill>
                <a:latin typeface="Arial" charset="0"/>
              </a:rPr>
              <a:t>then </a:t>
            </a:r>
            <a:endParaRPr lang="en-IE" sz="1400" b="1" dirty="0">
              <a:solidFill>
                <a:srgbClr val="00B050"/>
              </a:solidFill>
              <a:latin typeface="Arial" charset="0"/>
            </a:endParaRPr>
          </a:p>
          <a:p>
            <a:pPr>
              <a:lnSpc>
                <a:spcPct val="80000"/>
              </a:lnSpc>
              <a:buFont typeface="Arial" charset="0"/>
              <a:buNone/>
            </a:pPr>
            <a:r>
              <a:rPr lang="en-IE" sz="1400" dirty="0" err="1" smtClean="0">
                <a:latin typeface="Arial" charset="0"/>
              </a:rPr>
              <a:t>salesFigure</a:t>
            </a:r>
            <a:r>
              <a:rPr lang="en-IE" sz="1400" dirty="0" smtClean="0">
                <a:latin typeface="Arial" charset="0"/>
              </a:rPr>
              <a:t>[2</a:t>
            </a:r>
            <a:r>
              <a:rPr lang="en-IE" sz="1400" dirty="0">
                <a:latin typeface="Arial" charset="0"/>
              </a:rPr>
              <a:t>] = 64</a:t>
            </a:r>
            <a:r>
              <a:rPr lang="en-IE" sz="1400" dirty="0">
                <a:solidFill>
                  <a:srgbClr val="00B050"/>
                </a:solidFill>
                <a:latin typeface="Arial" charset="0"/>
              </a:rPr>
              <a:t>;    //is equivalent to </a:t>
            </a:r>
          </a:p>
          <a:p>
            <a:pPr>
              <a:lnSpc>
                <a:spcPct val="80000"/>
              </a:lnSpc>
              <a:buFont typeface="Arial" charset="0"/>
              <a:buNone/>
            </a:pPr>
            <a:endParaRPr lang="en-IE" sz="1400" dirty="0">
              <a:latin typeface="Arial" charset="0"/>
            </a:endParaRPr>
          </a:p>
          <a:p>
            <a:pPr>
              <a:lnSpc>
                <a:spcPct val="80000"/>
              </a:lnSpc>
              <a:buFont typeface="Arial" charset="0"/>
              <a:buNone/>
            </a:pPr>
            <a:r>
              <a:rPr lang="en-IE" sz="1400" dirty="0" err="1" smtClean="0">
                <a:latin typeface="Arial" charset="0"/>
              </a:rPr>
              <a:t>Int</a:t>
            </a:r>
            <a:r>
              <a:rPr lang="en-IE" sz="1400" dirty="0" smtClean="0">
                <a:latin typeface="Arial" charset="0"/>
              </a:rPr>
              <a:t>  </a:t>
            </a:r>
            <a:r>
              <a:rPr lang="en-IE" sz="1400" dirty="0" err="1" smtClean="0">
                <a:latin typeface="Arial" charset="0"/>
              </a:rPr>
              <a:t>i</a:t>
            </a:r>
            <a:r>
              <a:rPr lang="en-IE" sz="1400" dirty="0" smtClean="0">
                <a:latin typeface="Arial" charset="0"/>
              </a:rPr>
              <a:t> </a:t>
            </a:r>
            <a:r>
              <a:rPr lang="en-IE" sz="1400" dirty="0">
                <a:latin typeface="Arial" charset="0"/>
              </a:rPr>
              <a:t>= 2;</a:t>
            </a:r>
          </a:p>
          <a:p>
            <a:pPr>
              <a:lnSpc>
                <a:spcPct val="80000"/>
              </a:lnSpc>
              <a:buFont typeface="Arial" charset="0"/>
              <a:buNone/>
            </a:pPr>
            <a:r>
              <a:rPr lang="en-IE" sz="1400" dirty="0" err="1">
                <a:latin typeface="Arial" charset="0"/>
              </a:rPr>
              <a:t>salesFigure</a:t>
            </a:r>
            <a:r>
              <a:rPr lang="en-IE" sz="1400" dirty="0">
                <a:latin typeface="Arial" charset="0"/>
              </a:rPr>
              <a:t>[</a:t>
            </a:r>
            <a:r>
              <a:rPr lang="en-IE" sz="1400" dirty="0" err="1">
                <a:latin typeface="Arial" charset="0"/>
              </a:rPr>
              <a:t>i</a:t>
            </a:r>
            <a:r>
              <a:rPr lang="en-IE" sz="1400" dirty="0">
                <a:latin typeface="Arial" charset="0"/>
              </a:rPr>
              <a:t>] = 64;</a:t>
            </a:r>
            <a:r>
              <a:rPr lang="en-IE" sz="1400" dirty="0"/>
              <a:t>  </a:t>
            </a:r>
          </a:p>
          <a:p>
            <a:pPr>
              <a:lnSpc>
                <a:spcPct val="80000"/>
              </a:lnSpc>
              <a:buFont typeface="Arial" charset="0"/>
              <a:buNone/>
            </a:pPr>
            <a:endParaRPr lang="en-IE" sz="1400" dirty="0"/>
          </a:p>
          <a:p>
            <a:pPr>
              <a:lnSpc>
                <a:spcPct val="80000"/>
              </a:lnSpc>
              <a:buFont typeface="Arial" charset="0"/>
              <a:buNone/>
            </a:pPr>
            <a:r>
              <a:rPr lang="en-IE" sz="1400" b="1" dirty="0"/>
              <a:t>What  values does the array hold now?</a:t>
            </a:r>
          </a:p>
          <a:p>
            <a:pPr>
              <a:lnSpc>
                <a:spcPct val="80000"/>
              </a:lnSpc>
              <a:buFont typeface="Arial" charset="0"/>
              <a:buNone/>
            </a:pPr>
            <a:endParaRPr lang="en-IE" sz="1400" b="1" dirty="0"/>
          </a:p>
          <a:p>
            <a:pPr>
              <a:lnSpc>
                <a:spcPct val="80000"/>
              </a:lnSpc>
              <a:buFont typeface="Arial" charset="0"/>
              <a:buNone/>
            </a:pPr>
            <a:r>
              <a:rPr lang="en-IE" sz="1400" dirty="0"/>
              <a:t>Consider the following:</a:t>
            </a:r>
          </a:p>
          <a:p>
            <a:pPr>
              <a:lnSpc>
                <a:spcPct val="80000"/>
              </a:lnSpc>
              <a:buFont typeface="Arial" charset="0"/>
              <a:buNone/>
            </a:pPr>
            <a:r>
              <a:rPr lang="en-IE" sz="1400" dirty="0" err="1">
                <a:latin typeface="Arial" charset="0"/>
              </a:rPr>
              <a:t>salesFigure</a:t>
            </a:r>
            <a:r>
              <a:rPr lang="en-IE" sz="1400" dirty="0">
                <a:latin typeface="Arial" charset="0"/>
              </a:rPr>
              <a:t>[0] = 10;</a:t>
            </a:r>
          </a:p>
          <a:p>
            <a:pPr>
              <a:lnSpc>
                <a:spcPct val="80000"/>
              </a:lnSpc>
              <a:buFont typeface="Arial" charset="0"/>
              <a:buNone/>
            </a:pPr>
            <a:r>
              <a:rPr lang="en-IE" sz="1400" dirty="0" err="1">
                <a:latin typeface="Arial" charset="0"/>
              </a:rPr>
              <a:t>salesFigure</a:t>
            </a:r>
            <a:r>
              <a:rPr lang="en-IE" sz="1400" dirty="0">
                <a:latin typeface="Arial" charset="0"/>
              </a:rPr>
              <a:t>[1] = 35;</a:t>
            </a:r>
          </a:p>
          <a:p>
            <a:pPr>
              <a:lnSpc>
                <a:spcPct val="80000"/>
              </a:lnSpc>
              <a:buFont typeface="Arial" charset="0"/>
              <a:buNone/>
            </a:pPr>
            <a:r>
              <a:rPr lang="en-IE" sz="1400" dirty="0" err="1">
                <a:latin typeface="Arial" charset="0"/>
              </a:rPr>
              <a:t>salesFigure</a:t>
            </a:r>
            <a:r>
              <a:rPr lang="en-IE" sz="1400" dirty="0">
                <a:latin typeface="Arial" charset="0"/>
              </a:rPr>
              <a:t>[2] = </a:t>
            </a:r>
            <a:r>
              <a:rPr lang="en-IE" sz="1400" dirty="0" err="1">
                <a:latin typeface="Arial" charset="0"/>
              </a:rPr>
              <a:t>salesFigure</a:t>
            </a:r>
            <a:r>
              <a:rPr lang="en-IE" sz="1400" dirty="0">
                <a:latin typeface="Arial" charset="0"/>
              </a:rPr>
              <a:t>[0] + </a:t>
            </a:r>
            <a:r>
              <a:rPr lang="en-IE" sz="1400" dirty="0" err="1">
                <a:latin typeface="Arial" charset="0"/>
              </a:rPr>
              <a:t>salesFigure</a:t>
            </a:r>
            <a:r>
              <a:rPr lang="en-IE" sz="1400" dirty="0">
                <a:latin typeface="Arial" charset="0"/>
              </a:rPr>
              <a:t>[1];</a:t>
            </a:r>
          </a:p>
          <a:p>
            <a:pPr>
              <a:lnSpc>
                <a:spcPct val="80000"/>
              </a:lnSpc>
              <a:buFont typeface="Arial" charset="0"/>
              <a:buNone/>
            </a:pPr>
            <a:r>
              <a:rPr lang="en-IE" sz="1400" b="1" dirty="0"/>
              <a:t>What  values does the array hold now?</a:t>
            </a:r>
          </a:p>
          <a:p>
            <a:pPr>
              <a:lnSpc>
                <a:spcPct val="80000"/>
              </a:lnSpc>
              <a:buFont typeface="Arial" charset="0"/>
              <a:buNone/>
            </a:pPr>
            <a:endParaRPr lang="en-IE" sz="1400" dirty="0"/>
          </a:p>
          <a:p>
            <a:pPr>
              <a:lnSpc>
                <a:spcPct val="80000"/>
              </a:lnSpc>
              <a:buFont typeface="Arial" charset="0"/>
              <a:buNone/>
            </a:pPr>
            <a:endParaRPr lang="en-IE" sz="1400" dirty="0"/>
          </a:p>
          <a:p>
            <a:pPr>
              <a:lnSpc>
                <a:spcPct val="80000"/>
              </a:lnSpc>
              <a:buFont typeface="Arial" charset="0"/>
              <a:buNone/>
            </a:pPr>
            <a:endParaRPr lang="en-IE" sz="1400" dirty="0"/>
          </a:p>
        </p:txBody>
      </p:sp>
      <p:sp>
        <p:nvSpPr>
          <p:cNvPr id="27653" name="Rectangle 5"/>
          <p:cNvSpPr>
            <a:spLocks noChangeArrowheads="1"/>
          </p:cNvSpPr>
          <p:nvPr/>
        </p:nvSpPr>
        <p:spPr bwMode="auto">
          <a:xfrm>
            <a:off x="2674260" y="1753326"/>
            <a:ext cx="122555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a:latin typeface="Arial" charset="0"/>
            </a:endParaRPr>
          </a:p>
          <a:p>
            <a:pPr algn="ctr"/>
            <a:r>
              <a:rPr lang="en-IE" sz="1400">
                <a:latin typeface="Arial" charset="0"/>
              </a:rPr>
              <a:t>2000</a:t>
            </a:r>
          </a:p>
        </p:txBody>
      </p:sp>
      <p:sp>
        <p:nvSpPr>
          <p:cNvPr id="27654" name="Rectangle 6"/>
          <p:cNvSpPr>
            <a:spLocks noChangeArrowheads="1"/>
          </p:cNvSpPr>
          <p:nvPr/>
        </p:nvSpPr>
        <p:spPr bwMode="auto">
          <a:xfrm>
            <a:off x="3899810" y="1753326"/>
            <a:ext cx="1222375"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sz="1400">
              <a:latin typeface="Arial" charset="0"/>
            </a:endParaRPr>
          </a:p>
          <a:p>
            <a:pPr algn="ctr"/>
            <a:r>
              <a:rPr lang="en-IE" sz="1400">
                <a:latin typeface="Arial" charset="0"/>
              </a:rPr>
              <a:t>0</a:t>
            </a:r>
          </a:p>
        </p:txBody>
      </p:sp>
      <p:sp>
        <p:nvSpPr>
          <p:cNvPr id="27655" name="Rectangle 7"/>
          <p:cNvSpPr>
            <a:spLocks noChangeArrowheads="1"/>
          </p:cNvSpPr>
          <p:nvPr/>
        </p:nvSpPr>
        <p:spPr bwMode="auto">
          <a:xfrm>
            <a:off x="5122185" y="1753326"/>
            <a:ext cx="122555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sz="1400" dirty="0">
              <a:latin typeface="Arial" charset="0"/>
            </a:endParaRPr>
          </a:p>
          <a:p>
            <a:pPr algn="ctr"/>
            <a:r>
              <a:rPr lang="en-IE" sz="1400" dirty="0">
                <a:latin typeface="Arial" charset="0"/>
              </a:rPr>
              <a:t>5000</a:t>
            </a:r>
          </a:p>
        </p:txBody>
      </p:sp>
      <p:sp>
        <p:nvSpPr>
          <p:cNvPr id="27656" name="Rectangle 8"/>
          <p:cNvSpPr>
            <a:spLocks noChangeArrowheads="1"/>
          </p:cNvSpPr>
          <p:nvPr/>
        </p:nvSpPr>
        <p:spPr bwMode="auto">
          <a:xfrm>
            <a:off x="7643135" y="1753326"/>
            <a:ext cx="1439863"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1400">
                <a:latin typeface="Arial" charset="0"/>
              </a:rPr>
              <a:t> 120</a:t>
            </a:r>
          </a:p>
        </p:txBody>
      </p:sp>
      <p:sp>
        <p:nvSpPr>
          <p:cNvPr id="27657" name="Rectangle 9"/>
          <p:cNvSpPr>
            <a:spLocks noChangeArrowheads="1"/>
          </p:cNvSpPr>
          <p:nvPr/>
        </p:nvSpPr>
        <p:spPr bwMode="auto">
          <a:xfrm>
            <a:off x="6347735" y="1753326"/>
            <a:ext cx="12954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a:latin typeface="Arial" charset="0"/>
              </a:rPr>
              <a:t>.....</a:t>
            </a:r>
          </a:p>
        </p:txBody>
      </p:sp>
      <p:sp>
        <p:nvSpPr>
          <p:cNvPr id="27658" name="Rectangle 10"/>
          <p:cNvSpPr>
            <a:spLocks noChangeArrowheads="1"/>
          </p:cNvSpPr>
          <p:nvPr/>
        </p:nvSpPr>
        <p:spPr bwMode="auto">
          <a:xfrm>
            <a:off x="2602823" y="2256564"/>
            <a:ext cx="655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IE">
                <a:latin typeface="Arial" charset="0"/>
              </a:rPr>
              <a:t>[0]        	 [1]             [2]          		      [n-1]</a:t>
            </a:r>
          </a:p>
        </p:txBody>
      </p:sp>
      <p:sp>
        <p:nvSpPr>
          <p:cNvPr id="27659" name="Rectangle 11"/>
          <p:cNvSpPr>
            <a:spLocks noChangeArrowheads="1"/>
          </p:cNvSpPr>
          <p:nvPr/>
        </p:nvSpPr>
        <p:spPr bwMode="auto">
          <a:xfrm>
            <a:off x="5049160" y="3048726"/>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b="1">
                <a:latin typeface="Arial" charset="0"/>
              </a:rPr>
              <a:t>indexes</a:t>
            </a:r>
            <a:endParaRPr lang="en-IE" b="1">
              <a:latin typeface="Arial" charset="0"/>
            </a:endParaRPr>
          </a:p>
        </p:txBody>
      </p:sp>
      <p:sp>
        <p:nvSpPr>
          <p:cNvPr id="27660" name="Line 12"/>
          <p:cNvSpPr>
            <a:spLocks noChangeShapeType="1"/>
          </p:cNvSpPr>
          <p:nvPr/>
        </p:nvSpPr>
        <p:spPr bwMode="auto">
          <a:xfrm flipH="1" flipV="1">
            <a:off x="3539448" y="2545489"/>
            <a:ext cx="15113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661" name="Line 13"/>
          <p:cNvSpPr>
            <a:spLocks noChangeShapeType="1"/>
          </p:cNvSpPr>
          <p:nvPr/>
        </p:nvSpPr>
        <p:spPr bwMode="auto">
          <a:xfrm flipH="1" flipV="1">
            <a:off x="4476073" y="2616926"/>
            <a:ext cx="862012"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662" name="Line 14"/>
          <p:cNvSpPr>
            <a:spLocks noChangeShapeType="1"/>
          </p:cNvSpPr>
          <p:nvPr/>
        </p:nvSpPr>
        <p:spPr bwMode="auto">
          <a:xfrm flipV="1">
            <a:off x="5566685" y="2494689"/>
            <a:ext cx="60325" cy="554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663" name="Line 15"/>
          <p:cNvSpPr>
            <a:spLocks noChangeShapeType="1"/>
          </p:cNvSpPr>
          <p:nvPr/>
        </p:nvSpPr>
        <p:spPr bwMode="auto">
          <a:xfrm flipV="1">
            <a:off x="5987373" y="2616926"/>
            <a:ext cx="2160587"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7664" name="Rectangle 16"/>
          <p:cNvSpPr>
            <a:spLocks noChangeArrowheads="1"/>
          </p:cNvSpPr>
          <p:nvPr/>
        </p:nvSpPr>
        <p:spPr bwMode="auto">
          <a:xfrm>
            <a:off x="5219023" y="1394551"/>
            <a:ext cx="11382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E" sz="1200">
                <a:latin typeface="Arial" charset="0"/>
              </a:rPr>
              <a:t>salesFigure[2]</a:t>
            </a:r>
          </a:p>
        </p:txBody>
      </p:sp>
      <p:sp>
        <p:nvSpPr>
          <p:cNvPr id="27665" name="Rectangle 17"/>
          <p:cNvSpPr>
            <a:spLocks noChangeArrowheads="1"/>
          </p:cNvSpPr>
          <p:nvPr/>
        </p:nvSpPr>
        <p:spPr bwMode="auto">
          <a:xfrm>
            <a:off x="4066498" y="1394551"/>
            <a:ext cx="11382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E" sz="1200">
                <a:latin typeface="Arial" charset="0"/>
              </a:rPr>
              <a:t>salesFigure[1]</a:t>
            </a:r>
          </a:p>
        </p:txBody>
      </p:sp>
      <p:sp>
        <p:nvSpPr>
          <p:cNvPr id="27666" name="Rectangle 18"/>
          <p:cNvSpPr>
            <a:spLocks noChangeArrowheads="1"/>
          </p:cNvSpPr>
          <p:nvPr/>
        </p:nvSpPr>
        <p:spPr bwMode="auto">
          <a:xfrm>
            <a:off x="2242460" y="1392964"/>
            <a:ext cx="17287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IE" sz="1200" dirty="0" smtClean="0">
                <a:latin typeface="Arial" charset="0"/>
              </a:rPr>
              <a:t>       </a:t>
            </a:r>
            <a:r>
              <a:rPr lang="en-IE" sz="1200" dirty="0" err="1" smtClean="0">
                <a:latin typeface="Arial" charset="0"/>
              </a:rPr>
              <a:t>salesFigure</a:t>
            </a:r>
            <a:r>
              <a:rPr lang="en-IE" sz="1200" dirty="0" smtClean="0">
                <a:latin typeface="Arial" charset="0"/>
              </a:rPr>
              <a:t>[0</a:t>
            </a:r>
            <a:r>
              <a:rPr lang="en-IE" sz="1200" dirty="0">
                <a:latin typeface="Arial" charset="0"/>
              </a:rPr>
              <a:t>]</a:t>
            </a:r>
          </a:p>
        </p:txBody>
      </p:sp>
      <p:sp>
        <p:nvSpPr>
          <p:cNvPr id="27667" name="Rectangle 19"/>
          <p:cNvSpPr>
            <a:spLocks noChangeArrowheads="1"/>
          </p:cNvSpPr>
          <p:nvPr/>
        </p:nvSpPr>
        <p:spPr bwMode="auto">
          <a:xfrm>
            <a:off x="7697110" y="1394551"/>
            <a:ext cx="1222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IE" sz="1200">
                <a:latin typeface="Arial" charset="0"/>
              </a:rPr>
              <a:t>salesFigure[19]</a:t>
            </a:r>
          </a:p>
        </p:txBody>
      </p:sp>
      <p:sp>
        <p:nvSpPr>
          <p:cNvPr id="19" name="Rectangle 2"/>
          <p:cNvSpPr>
            <a:spLocks noGrp="1" noRot="1" noChangeArrowheads="1"/>
          </p:cNvSpPr>
          <p:nvPr>
            <p:ph type="title"/>
          </p:nvPr>
        </p:nvSpPr>
        <p:spPr>
          <a:xfrm>
            <a:off x="235024" y="44624"/>
            <a:ext cx="8153400" cy="824136"/>
          </a:xfrm>
        </p:spPr>
        <p:txBody>
          <a:bodyPr/>
          <a:lstStyle/>
          <a:p>
            <a:r>
              <a:rPr lang="en-IE" dirty="0"/>
              <a:t>Assigning Values Example</a:t>
            </a:r>
            <a:endParaRPr lang="en-GB" dirty="0"/>
          </a:p>
        </p:txBody>
      </p:sp>
    </p:spTree>
    <p:extLst>
      <p:ext uri="{BB962C8B-B14F-4D97-AF65-F5344CB8AC3E}">
        <p14:creationId xmlns:p14="http://schemas.microsoft.com/office/powerpoint/2010/main" val="4142857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r>
              <a:rPr lang="en-GB" b="1" dirty="0"/>
              <a:t>Using Array Length</a:t>
            </a:r>
            <a:endParaRPr lang="en-IE" b="1" dirty="0"/>
          </a:p>
        </p:txBody>
      </p:sp>
      <p:sp>
        <p:nvSpPr>
          <p:cNvPr id="63491" name="Rectangle 3"/>
          <p:cNvSpPr>
            <a:spLocks noGrp="1" noRot="1" noChangeArrowheads="1"/>
          </p:cNvSpPr>
          <p:nvPr>
            <p:ph type="body" idx="1"/>
          </p:nvPr>
        </p:nvSpPr>
        <p:spPr/>
        <p:txBody>
          <a:bodyPr>
            <a:normAutofit fontScale="92500" lnSpcReduction="10000"/>
          </a:bodyPr>
          <a:lstStyle/>
          <a:p>
            <a:pPr>
              <a:lnSpc>
                <a:spcPct val="100000"/>
              </a:lnSpc>
            </a:pPr>
            <a:r>
              <a:rPr lang="en-GB" sz="2800" dirty="0"/>
              <a:t>When you work with arrays you must ensure the index you use remains in the range zero up to </a:t>
            </a:r>
            <a:r>
              <a:rPr lang="en-GB" sz="2800" dirty="0">
                <a:solidFill>
                  <a:srgbClr val="FF0000"/>
                </a:solidFill>
              </a:rPr>
              <a:t>length -1</a:t>
            </a:r>
            <a:r>
              <a:rPr lang="en-GB" sz="2800" dirty="0"/>
              <a:t>. </a:t>
            </a:r>
          </a:p>
          <a:p>
            <a:pPr lvl="1">
              <a:lnSpc>
                <a:spcPct val="100000"/>
              </a:lnSpc>
            </a:pPr>
            <a:r>
              <a:rPr lang="en-GB" sz="2400" dirty="0"/>
              <a:t>To access all elements of the salary array (previous slides)	, you can use the number </a:t>
            </a:r>
            <a:r>
              <a:rPr lang="en-GB" sz="2400" dirty="0" smtClean="0"/>
              <a:t>20 </a:t>
            </a:r>
            <a:r>
              <a:rPr lang="en-GB" sz="2400" dirty="0"/>
              <a:t>explicitly, </a:t>
            </a:r>
            <a:r>
              <a:rPr lang="en-GB" sz="2400" dirty="0" err="1"/>
              <a:t>ie</a:t>
            </a:r>
            <a:r>
              <a:rPr lang="en-GB" sz="2400" dirty="0"/>
              <a:t>, </a:t>
            </a:r>
          </a:p>
          <a:p>
            <a:pPr lvl="2">
              <a:lnSpc>
                <a:spcPct val="100000"/>
              </a:lnSpc>
              <a:buFont typeface="Arial" charset="0"/>
              <a:buNone/>
            </a:pPr>
            <a:r>
              <a:rPr lang="en-GB" sz="2000" dirty="0">
                <a:latin typeface="Arial" charset="0"/>
              </a:rPr>
              <a:t>for (x = 0; x </a:t>
            </a:r>
            <a:r>
              <a:rPr lang="en-GB" sz="2000" b="1" dirty="0">
                <a:solidFill>
                  <a:srgbClr val="FF0000"/>
                </a:solidFill>
                <a:latin typeface="Arial" charset="0"/>
              </a:rPr>
              <a:t>&lt;</a:t>
            </a:r>
            <a:r>
              <a:rPr lang="en-GB" sz="2000" dirty="0">
                <a:latin typeface="Arial" charset="0"/>
              </a:rPr>
              <a:t> </a:t>
            </a:r>
            <a:r>
              <a:rPr lang="en-GB" sz="2000" dirty="0" smtClean="0">
                <a:latin typeface="Arial" charset="0"/>
              </a:rPr>
              <a:t>20; </a:t>
            </a:r>
            <a:r>
              <a:rPr lang="en-GB" sz="2000" dirty="0">
                <a:latin typeface="Arial" charset="0"/>
              </a:rPr>
              <a:t>x++) </a:t>
            </a:r>
          </a:p>
          <a:p>
            <a:pPr lvl="1">
              <a:lnSpc>
                <a:spcPct val="100000"/>
              </a:lnSpc>
            </a:pPr>
            <a:r>
              <a:rPr lang="en-GB" sz="2400" dirty="0"/>
              <a:t>But, if you modify your program to hold more or fewer array elements you must remember to find and replace each reference to 4. </a:t>
            </a:r>
          </a:p>
          <a:p>
            <a:pPr>
              <a:lnSpc>
                <a:spcPct val="100000"/>
              </a:lnSpc>
            </a:pPr>
            <a:r>
              <a:rPr lang="en-GB" sz="2800" dirty="0"/>
              <a:t>A better technique is to use </a:t>
            </a:r>
            <a:r>
              <a:rPr lang="en-GB" sz="2800" b="1" dirty="0" err="1"/>
              <a:t>salary.length</a:t>
            </a:r>
            <a:endParaRPr lang="en-GB" sz="2800" b="1" dirty="0"/>
          </a:p>
          <a:p>
            <a:pPr lvl="1">
              <a:lnSpc>
                <a:spcPct val="100000"/>
              </a:lnSpc>
              <a:buFont typeface="Wingdings" pitchFamily="2" charset="2"/>
              <a:buNone/>
            </a:pPr>
            <a:r>
              <a:rPr lang="en-GB" sz="2000" dirty="0" err="1"/>
              <a:t>ie</a:t>
            </a:r>
            <a:r>
              <a:rPr lang="en-GB" sz="2000" dirty="0"/>
              <a:t>. </a:t>
            </a:r>
            <a:r>
              <a:rPr lang="en-GB" sz="2000" dirty="0">
                <a:latin typeface="Arial" charset="0"/>
              </a:rPr>
              <a:t>for (x = 0; x &lt; </a:t>
            </a:r>
            <a:r>
              <a:rPr lang="en-GB" sz="2000" dirty="0" err="1">
                <a:latin typeface="Arial" charset="0"/>
              </a:rPr>
              <a:t>salary.length</a:t>
            </a:r>
            <a:r>
              <a:rPr lang="en-GB" sz="2000" dirty="0">
                <a:latin typeface="Arial" charset="0"/>
              </a:rPr>
              <a:t>; x++) </a:t>
            </a:r>
          </a:p>
          <a:p>
            <a:pPr lvl="1">
              <a:lnSpc>
                <a:spcPct val="100000"/>
              </a:lnSpc>
            </a:pPr>
            <a:r>
              <a:rPr lang="en-GB" sz="2400" dirty="0"/>
              <a:t>That way, even if you change the size of the array, the array will always use the correct maximum length.</a:t>
            </a:r>
          </a:p>
        </p:txBody>
      </p:sp>
    </p:spTree>
    <p:extLst>
      <p:ext uri="{BB962C8B-B14F-4D97-AF65-F5344CB8AC3E}">
        <p14:creationId xmlns:p14="http://schemas.microsoft.com/office/powerpoint/2010/main" val="3635962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Programming Elements &amp; </a:t>
            </a:r>
            <a:r>
              <a:rPr lang="en-IE" dirty="0" smtClean="0"/>
              <a:t>Constructs</a:t>
            </a:r>
            <a:endParaRPr lang="en-IE" dirty="0"/>
          </a:p>
        </p:txBody>
      </p:sp>
      <p:sp>
        <p:nvSpPr>
          <p:cNvPr id="3" name="Content Placeholder 2"/>
          <p:cNvSpPr>
            <a:spLocks noGrp="1"/>
          </p:cNvSpPr>
          <p:nvPr>
            <p:ph sz="quarter" idx="1"/>
          </p:nvPr>
        </p:nvSpPr>
        <p:spPr>
          <a:xfrm>
            <a:off x="251520" y="1564105"/>
            <a:ext cx="8712968" cy="5069160"/>
          </a:xfrm>
        </p:spPr>
        <p:txBody>
          <a:bodyPr>
            <a:normAutofit fontScale="55000" lnSpcReduction="20000"/>
          </a:bodyPr>
          <a:lstStyle/>
          <a:p>
            <a:pPr>
              <a:lnSpc>
                <a:spcPct val="90000"/>
              </a:lnSpc>
            </a:pPr>
            <a:r>
              <a:rPr lang="en-IE" dirty="0" smtClean="0"/>
              <a:t>Variables </a:t>
            </a:r>
            <a:r>
              <a:rPr lang="en-IE" dirty="0"/>
              <a:t>&amp; constants</a:t>
            </a:r>
          </a:p>
          <a:p>
            <a:pPr>
              <a:lnSpc>
                <a:spcPct val="90000"/>
              </a:lnSpc>
            </a:pPr>
            <a:r>
              <a:rPr lang="en-IE" dirty="0"/>
              <a:t>operators</a:t>
            </a:r>
          </a:p>
          <a:p>
            <a:pPr>
              <a:lnSpc>
                <a:spcPct val="90000"/>
              </a:lnSpc>
            </a:pPr>
            <a:r>
              <a:rPr lang="en-IE" dirty="0"/>
              <a:t>Software Development Method  </a:t>
            </a:r>
            <a:endParaRPr lang="en-IE" i="1" dirty="0"/>
          </a:p>
          <a:p>
            <a:pPr lvl="1">
              <a:lnSpc>
                <a:spcPct val="90000"/>
              </a:lnSpc>
            </a:pPr>
            <a:r>
              <a:rPr lang="en-IE" i="1" dirty="0" smtClean="0"/>
              <a:t>Analysis</a:t>
            </a:r>
            <a:r>
              <a:rPr lang="en-IE" i="1" dirty="0"/>
              <a:t>, Design, Refine Algorithm, Pseudo Code, Implementation)</a:t>
            </a:r>
          </a:p>
          <a:p>
            <a:pPr>
              <a:lnSpc>
                <a:spcPct val="90000"/>
              </a:lnSpc>
            </a:pPr>
            <a:r>
              <a:rPr lang="en-IE" dirty="0"/>
              <a:t>String</a:t>
            </a:r>
          </a:p>
          <a:p>
            <a:pPr>
              <a:lnSpc>
                <a:spcPct val="90000"/>
              </a:lnSpc>
            </a:pPr>
            <a:r>
              <a:rPr lang="en-IE" dirty="0"/>
              <a:t>Console</a:t>
            </a:r>
          </a:p>
          <a:p>
            <a:pPr>
              <a:lnSpc>
                <a:spcPct val="90000"/>
              </a:lnSpc>
            </a:pPr>
            <a:r>
              <a:rPr lang="en-IE" dirty="0"/>
              <a:t>IF Statement</a:t>
            </a:r>
          </a:p>
          <a:p>
            <a:pPr>
              <a:lnSpc>
                <a:spcPct val="90000"/>
              </a:lnSpc>
            </a:pPr>
            <a:r>
              <a:rPr lang="en-IE" dirty="0"/>
              <a:t>Switch Statement</a:t>
            </a:r>
          </a:p>
          <a:p>
            <a:pPr>
              <a:lnSpc>
                <a:spcPct val="90000"/>
              </a:lnSpc>
            </a:pPr>
            <a:r>
              <a:rPr lang="en-IE" dirty="0"/>
              <a:t>Logical Operators</a:t>
            </a:r>
          </a:p>
          <a:p>
            <a:pPr lvl="1">
              <a:lnSpc>
                <a:spcPct val="90000"/>
              </a:lnSpc>
            </a:pPr>
            <a:r>
              <a:rPr lang="en-IE" dirty="0"/>
              <a:t>Iteration / Looping</a:t>
            </a:r>
          </a:p>
          <a:p>
            <a:pPr lvl="1">
              <a:lnSpc>
                <a:spcPct val="90000"/>
              </a:lnSpc>
            </a:pPr>
            <a:r>
              <a:rPr lang="en-IE" dirty="0"/>
              <a:t>While  &amp;&amp;  </a:t>
            </a:r>
            <a:r>
              <a:rPr lang="en-IE" dirty="0" err="1"/>
              <a:t>Do..While</a:t>
            </a:r>
            <a:endParaRPr lang="en-IE" dirty="0"/>
          </a:p>
          <a:p>
            <a:pPr lvl="1">
              <a:lnSpc>
                <a:spcPct val="90000"/>
              </a:lnSpc>
            </a:pPr>
            <a:r>
              <a:rPr lang="en-IE" dirty="0"/>
              <a:t>For loop</a:t>
            </a:r>
          </a:p>
          <a:p>
            <a:pPr>
              <a:lnSpc>
                <a:spcPct val="90000"/>
              </a:lnSpc>
            </a:pPr>
            <a:r>
              <a:rPr lang="en-IE" dirty="0"/>
              <a:t>Arrays</a:t>
            </a:r>
          </a:p>
          <a:p>
            <a:pPr lvl="1">
              <a:lnSpc>
                <a:spcPct val="90000"/>
              </a:lnSpc>
            </a:pPr>
            <a:r>
              <a:rPr lang="en-IE" dirty="0"/>
              <a:t>Elements of Arrays</a:t>
            </a:r>
          </a:p>
          <a:p>
            <a:pPr lvl="1">
              <a:lnSpc>
                <a:spcPct val="90000"/>
              </a:lnSpc>
            </a:pPr>
            <a:r>
              <a:rPr lang="en-IE" dirty="0"/>
              <a:t>Assigning Values Example</a:t>
            </a:r>
          </a:p>
          <a:p>
            <a:pPr lvl="1">
              <a:lnSpc>
                <a:spcPct val="90000"/>
              </a:lnSpc>
            </a:pPr>
            <a:r>
              <a:rPr lang="en-IE" dirty="0"/>
              <a:t>Using Array Length</a:t>
            </a:r>
            <a:r>
              <a:rPr lang="en-US" dirty="0"/>
              <a:t>)</a:t>
            </a:r>
            <a:endParaRPr lang="en-IE" dirty="0"/>
          </a:p>
          <a:p>
            <a:endParaRPr lang="en-IE" dirty="0"/>
          </a:p>
        </p:txBody>
      </p:sp>
    </p:spTree>
    <p:extLst>
      <p:ext uri="{BB962C8B-B14F-4D97-AF65-F5344CB8AC3E}">
        <p14:creationId xmlns:p14="http://schemas.microsoft.com/office/powerpoint/2010/main" val="380534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GB" dirty="0" smtClean="0"/>
              <a:t>Variables &amp; constants</a:t>
            </a:r>
            <a:endParaRPr lang="en-IE" dirty="0"/>
          </a:p>
        </p:txBody>
      </p:sp>
      <p:sp>
        <p:nvSpPr>
          <p:cNvPr id="84995" name="Rectangle 3"/>
          <p:cNvSpPr>
            <a:spLocks noGrp="1"/>
          </p:cNvSpPr>
          <p:nvPr>
            <p:ph sz="quarter" idx="1"/>
          </p:nvPr>
        </p:nvSpPr>
        <p:spPr/>
        <p:txBody>
          <a:bodyPr>
            <a:normAutofit fontScale="70000" lnSpcReduction="20000"/>
          </a:bodyPr>
          <a:lstStyle/>
          <a:p>
            <a:pPr>
              <a:buFontTx/>
              <a:buChar char="•"/>
            </a:pPr>
            <a:r>
              <a:rPr lang="en-GB" sz="2300" b="1" u="sng" dirty="0">
                <a:solidFill>
                  <a:srgbClr val="FF0000"/>
                </a:solidFill>
                <a:latin typeface="Times New Roman" pitchFamily="18" charset="0"/>
                <a:cs typeface="Times New Roman" pitchFamily="18" charset="0"/>
              </a:rPr>
              <a:t>Variable</a:t>
            </a:r>
            <a:r>
              <a:rPr lang="en-GB" sz="2300" dirty="0">
                <a:solidFill>
                  <a:srgbClr val="FF0000"/>
                </a:solidFill>
                <a:latin typeface="Times New Roman" pitchFamily="18" charset="0"/>
                <a:cs typeface="Times New Roman" pitchFamily="18" charset="0"/>
              </a:rPr>
              <a:t> </a:t>
            </a:r>
            <a:r>
              <a:rPr lang="en-GB" sz="2300" dirty="0" smtClean="0">
                <a:solidFill>
                  <a:srgbClr val="FF0000"/>
                </a:solidFill>
                <a:latin typeface="Times New Roman" pitchFamily="18" charset="0"/>
                <a:cs typeface="Times New Roman" pitchFamily="18" charset="0"/>
              </a:rPr>
              <a:t>  (Job is to store a value to be used in the program)</a:t>
            </a:r>
          </a:p>
          <a:p>
            <a:pPr>
              <a:buFontTx/>
              <a:buChar char="•"/>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a memory location used to store </a:t>
            </a:r>
            <a:r>
              <a:rPr lang="en-GB" sz="2000" dirty="0" smtClean="0">
                <a:latin typeface="Times New Roman" pitchFamily="18" charset="0"/>
                <a:cs typeface="Times New Roman" pitchFamily="18" charset="0"/>
              </a:rPr>
              <a:t>data    (</a:t>
            </a:r>
            <a:r>
              <a:rPr lang="en-GB" sz="2000" dirty="0" err="1" smtClean="0">
                <a:latin typeface="Times New Roman" pitchFamily="18" charset="0"/>
                <a:cs typeface="Times New Roman" pitchFamily="18" charset="0"/>
              </a:rPr>
              <a:t>e.g</a:t>
            </a:r>
            <a:r>
              <a:rPr lang="en-GB" sz="2000" dirty="0" smtClean="0">
                <a:latin typeface="Times New Roman" pitchFamily="18" charset="0"/>
                <a:cs typeface="Times New Roman" pitchFamily="18" charset="0"/>
              </a:rPr>
              <a:t> store price of a ticket, store persons surname)  </a:t>
            </a:r>
          </a:p>
          <a:p>
            <a:pPr lvl="1">
              <a:buFontTx/>
              <a:buChar char="•"/>
            </a:pPr>
            <a:r>
              <a:rPr lang="en-GB" sz="2000" dirty="0" smtClean="0">
                <a:latin typeface="Times New Roman" pitchFamily="18" charset="0"/>
                <a:cs typeface="Times New Roman" pitchFamily="18" charset="0"/>
              </a:rPr>
              <a:t>3 properties</a:t>
            </a:r>
          </a:p>
          <a:p>
            <a:pPr marL="1143000" lvl="2" indent="-457200">
              <a:buClr>
                <a:srgbClr val="FF0000"/>
              </a:buClr>
              <a:buSzPct val="108000"/>
              <a:buFont typeface="+mj-lt"/>
              <a:buAutoNum type="arabicPeriod"/>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Memory location to store the value</a:t>
            </a:r>
          </a:p>
          <a:p>
            <a:pPr marL="1143000" lvl="2" indent="-457200">
              <a:buClr>
                <a:srgbClr val="FF0000"/>
              </a:buClr>
              <a:buSzPct val="108000"/>
              <a:buFont typeface="+mj-lt"/>
              <a:buAutoNum type="arabicPeriod"/>
            </a:pPr>
            <a:r>
              <a:rPr lang="en-GB" sz="2000" dirty="0">
                <a:latin typeface="Times New Roman" pitchFamily="18" charset="0"/>
                <a:cs typeface="Times New Roman" pitchFamily="18" charset="0"/>
              </a:rPr>
              <a:t>The type of data stored in the memory location</a:t>
            </a:r>
          </a:p>
          <a:p>
            <a:pPr marL="1143000" lvl="2" indent="-457200">
              <a:buClr>
                <a:srgbClr val="FF0000"/>
              </a:buClr>
              <a:buSzPct val="108000"/>
              <a:buFont typeface="+mj-lt"/>
              <a:buAutoNum type="arabicPeriod"/>
            </a:pPr>
            <a:r>
              <a:rPr lang="en-GB" sz="2000" dirty="0">
                <a:latin typeface="Times New Roman" pitchFamily="18" charset="0"/>
                <a:cs typeface="Times New Roman" pitchFamily="18" charset="0"/>
              </a:rPr>
              <a:t>The name used to refer to the memory </a:t>
            </a:r>
            <a:r>
              <a:rPr lang="en-GB" sz="2000" dirty="0" smtClean="0">
                <a:latin typeface="Times New Roman" pitchFamily="18" charset="0"/>
                <a:cs typeface="Times New Roman" pitchFamily="18" charset="0"/>
              </a:rPr>
              <a:t>location</a:t>
            </a:r>
            <a:endParaRPr lang="en-GB" sz="2000" b="1" dirty="0">
              <a:latin typeface="Times New Roman" pitchFamily="18" charset="0"/>
              <a:cs typeface="Times New Roman" pitchFamily="18" charset="0"/>
            </a:endParaRPr>
          </a:p>
          <a:p>
            <a:pPr>
              <a:buFontTx/>
              <a:buChar char="•"/>
            </a:pPr>
            <a:r>
              <a:rPr lang="en-GB" sz="2000" b="1" dirty="0">
                <a:latin typeface="Times New Roman" pitchFamily="18" charset="0"/>
                <a:cs typeface="Times New Roman" pitchFamily="18" charset="0"/>
              </a:rPr>
              <a:t>Syntax of variable declaration</a:t>
            </a:r>
            <a:r>
              <a:rPr lang="en-GB" sz="2000" dirty="0">
                <a:latin typeface="Times New Roman" pitchFamily="18" charset="0"/>
                <a:cs typeface="Times New Roman" pitchFamily="18" charset="0"/>
              </a:rPr>
              <a:t>:</a:t>
            </a:r>
          </a:p>
          <a:p>
            <a:pPr lvl="1"/>
            <a:r>
              <a:rPr lang="en-GB" sz="2000" dirty="0">
                <a:latin typeface="Times New Roman" pitchFamily="18" charset="0"/>
                <a:cs typeface="Times New Roman" pitchFamily="18" charset="0"/>
              </a:rPr>
              <a:t>data type </a:t>
            </a:r>
            <a:r>
              <a:rPr lang="en-GB" sz="2000" dirty="0" err="1">
                <a:latin typeface="Times New Roman" pitchFamily="18" charset="0"/>
                <a:cs typeface="Times New Roman" pitchFamily="18" charset="0"/>
              </a:rPr>
              <a:t>variableName</a:t>
            </a:r>
            <a:r>
              <a:rPr lang="en-GB" sz="2000" dirty="0" smtClean="0">
                <a:latin typeface="Times New Roman" pitchFamily="18" charset="0"/>
                <a:cs typeface="Times New Roman" pitchFamily="18" charset="0"/>
              </a:rPr>
              <a:t>;  </a:t>
            </a:r>
          </a:p>
          <a:p>
            <a:pPr lvl="1"/>
            <a:r>
              <a:rPr lang="en-GB" sz="2000" dirty="0" smtClean="0">
                <a:latin typeface="Times New Roman" pitchFamily="18" charset="0"/>
                <a:cs typeface="Times New Roman" pitchFamily="18" charset="0"/>
              </a:rPr>
              <a:t>Example :       </a:t>
            </a:r>
            <a:r>
              <a:rPr lang="en-GB" sz="1700" dirty="0" err="1" smtClean="0">
                <a:solidFill>
                  <a:srgbClr val="0000CC"/>
                </a:solidFill>
                <a:latin typeface="Times New Roman" pitchFamily="18" charset="0"/>
                <a:cs typeface="Times New Roman" pitchFamily="18" charset="0"/>
              </a:rPr>
              <a:t>int</a:t>
            </a:r>
            <a:r>
              <a:rPr lang="en-GB" sz="1700" dirty="0" smtClean="0">
                <a:solidFill>
                  <a:srgbClr val="0000CC"/>
                </a:solidFill>
                <a:latin typeface="Times New Roman" pitchFamily="18" charset="0"/>
                <a:cs typeface="Times New Roman" pitchFamily="18" charset="0"/>
              </a:rPr>
              <a:t> </a:t>
            </a:r>
            <a:r>
              <a:rPr lang="en-GB" sz="1700" dirty="0" err="1" smtClean="0">
                <a:latin typeface="Times New Roman" pitchFamily="18" charset="0"/>
                <a:cs typeface="Times New Roman" pitchFamily="18" charset="0"/>
              </a:rPr>
              <a:t>num</a:t>
            </a:r>
            <a:r>
              <a:rPr lang="en-GB" sz="1700" dirty="0" smtClean="0">
                <a:solidFill>
                  <a:srgbClr val="0000CC"/>
                </a:solidFill>
                <a:latin typeface="Times New Roman" pitchFamily="18" charset="0"/>
                <a:cs typeface="Times New Roman" pitchFamily="18" charset="0"/>
              </a:rPr>
              <a:t>;       float  f1;      string  </a:t>
            </a:r>
            <a:r>
              <a:rPr lang="en-GB" sz="1700" dirty="0" err="1" smtClean="0">
                <a:solidFill>
                  <a:srgbClr val="0000CC"/>
                </a:solidFill>
                <a:latin typeface="Times New Roman" pitchFamily="18" charset="0"/>
                <a:cs typeface="Times New Roman" pitchFamily="18" charset="0"/>
              </a:rPr>
              <a:t>fName</a:t>
            </a:r>
            <a:r>
              <a:rPr lang="en-GB" sz="1700" dirty="0">
                <a:solidFill>
                  <a:srgbClr val="0000CC"/>
                </a:solidFill>
                <a:latin typeface="Times New Roman" pitchFamily="18" charset="0"/>
                <a:cs typeface="Times New Roman" pitchFamily="18" charset="0"/>
              </a:rPr>
              <a:t> </a:t>
            </a:r>
            <a:r>
              <a:rPr lang="en-GB" sz="1700" dirty="0" smtClean="0">
                <a:solidFill>
                  <a:srgbClr val="0000CC"/>
                </a:solidFill>
                <a:latin typeface="Times New Roman" pitchFamily="18" charset="0"/>
                <a:cs typeface="Times New Roman" pitchFamily="18" charset="0"/>
              </a:rPr>
              <a:t>= “John”;</a:t>
            </a:r>
          </a:p>
          <a:p>
            <a:pPr lvl="1"/>
            <a:endParaRPr lang="en-GB" sz="1700" dirty="0" smtClean="0">
              <a:solidFill>
                <a:srgbClr val="0000CC"/>
              </a:solidFill>
              <a:latin typeface="Times New Roman" pitchFamily="18" charset="0"/>
              <a:cs typeface="Times New Roman" pitchFamily="18" charset="0"/>
            </a:endParaRPr>
          </a:p>
          <a:p>
            <a:pPr>
              <a:buFontTx/>
              <a:buChar char="•"/>
            </a:pPr>
            <a:r>
              <a:rPr lang="en-GB" sz="2400" b="1" u="sng" dirty="0">
                <a:solidFill>
                  <a:srgbClr val="FF0000"/>
                </a:solidFill>
                <a:latin typeface="Times New Roman" pitchFamily="18" charset="0"/>
                <a:cs typeface="Times New Roman" pitchFamily="18" charset="0"/>
              </a:rPr>
              <a:t>Constants</a:t>
            </a:r>
          </a:p>
          <a:p>
            <a:pPr lvl="1">
              <a:buFontTx/>
              <a:buChar char="•"/>
            </a:pPr>
            <a:r>
              <a:rPr lang="en-GB" sz="2400" dirty="0">
                <a:latin typeface="Times New Roman" pitchFamily="18" charset="0"/>
                <a:cs typeface="Times New Roman" pitchFamily="18" charset="0"/>
              </a:rPr>
              <a:t> If we want a value to remain fixed we use a constant</a:t>
            </a:r>
          </a:p>
          <a:p>
            <a:pPr lvl="1">
              <a:buFontTx/>
              <a:buChar char="•"/>
            </a:pPr>
            <a:r>
              <a:rPr lang="en-GB" sz="2400" dirty="0">
                <a:latin typeface="Times New Roman" pitchFamily="18" charset="0"/>
                <a:cs typeface="Times New Roman" pitchFamily="18" charset="0"/>
              </a:rPr>
              <a:t>A constant must be assigned a value at the time of its declaration</a:t>
            </a:r>
          </a:p>
          <a:p>
            <a:pPr lvl="1">
              <a:buFontTx/>
              <a:buChar char="•"/>
            </a:pPr>
            <a:r>
              <a:rPr lang="en-IE" sz="2400" dirty="0" err="1"/>
              <a:t>const</a:t>
            </a:r>
            <a:r>
              <a:rPr lang="en-IE" sz="2400" dirty="0"/>
              <a:t> x = 1;</a:t>
            </a:r>
          </a:p>
          <a:p>
            <a:pPr lvl="1"/>
            <a:endParaRPr lang="en-GB" sz="1700" dirty="0">
              <a:solidFill>
                <a:srgbClr val="0000CC"/>
              </a:solidFill>
              <a:latin typeface="Times New Roman" pitchFamily="18" charset="0"/>
              <a:cs typeface="Times New Roman" pitchFamily="18" charset="0"/>
            </a:endParaRPr>
          </a:p>
          <a:p>
            <a:pPr lvl="1"/>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operators</a:t>
            </a:r>
            <a:endParaRPr lang="en-IE" dirty="0"/>
          </a:p>
        </p:txBody>
      </p:sp>
      <p:sp>
        <p:nvSpPr>
          <p:cNvPr id="84995" name="Rectangle 3"/>
          <p:cNvSpPr>
            <a:spLocks noGrp="1"/>
          </p:cNvSpPr>
          <p:nvPr>
            <p:ph sz="quarter" idx="1"/>
          </p:nvPr>
        </p:nvSpPr>
        <p:spPr>
          <a:xfrm>
            <a:off x="251520" y="1600200"/>
            <a:ext cx="8892480" cy="5069160"/>
          </a:xfrm>
        </p:spPr>
        <p:txBody>
          <a:bodyPr>
            <a:normAutofit fontScale="70000" lnSpcReduction="20000"/>
          </a:bodyPr>
          <a:lstStyle/>
          <a:p>
            <a:pPr>
              <a:buFontTx/>
              <a:buChar char="•"/>
            </a:pPr>
            <a:r>
              <a:rPr lang="en-IE" sz="2400" dirty="0">
                <a:latin typeface="Times New Roman" pitchFamily="18" charset="0"/>
                <a:cs typeface="Times New Roman" pitchFamily="18" charset="0"/>
              </a:rPr>
              <a:t>An operator</a:t>
            </a:r>
            <a:r>
              <a:rPr lang="en-IE" sz="2400" b="1" dirty="0">
                <a:latin typeface="Times New Roman" pitchFamily="18" charset="0"/>
                <a:cs typeface="Times New Roman" pitchFamily="18" charset="0"/>
              </a:rPr>
              <a:t> operates</a:t>
            </a:r>
            <a:r>
              <a:rPr lang="en-IE" sz="2400" dirty="0">
                <a:latin typeface="Times New Roman" pitchFamily="18" charset="0"/>
                <a:cs typeface="Times New Roman" pitchFamily="18" charset="0"/>
              </a:rPr>
              <a:t> on data. </a:t>
            </a:r>
          </a:p>
          <a:p>
            <a:pPr>
              <a:buFontTx/>
              <a:buChar char="•"/>
            </a:pPr>
            <a:r>
              <a:rPr lang="en-IE" sz="2400" dirty="0">
                <a:latin typeface="Times New Roman" pitchFamily="18" charset="0"/>
                <a:cs typeface="Times New Roman" pitchFamily="18" charset="0"/>
              </a:rPr>
              <a:t>The data could be a variable or a constant or a more complex </a:t>
            </a:r>
            <a:r>
              <a:rPr lang="en-IE" sz="2400" dirty="0" smtClean="0">
                <a:latin typeface="Times New Roman" pitchFamily="18" charset="0"/>
                <a:cs typeface="Times New Roman" pitchFamily="18" charset="0"/>
              </a:rPr>
              <a:t>expression  </a:t>
            </a:r>
            <a:r>
              <a:rPr lang="en-IE" sz="2400" dirty="0" err="1" smtClean="0">
                <a:latin typeface="Times New Roman" pitchFamily="18" charset="0"/>
                <a:cs typeface="Times New Roman" pitchFamily="18" charset="0"/>
              </a:rPr>
              <a:t>e.g</a:t>
            </a:r>
            <a:r>
              <a:rPr lang="en-IE" sz="2400" dirty="0" smtClean="0">
                <a:latin typeface="Times New Roman" pitchFamily="18" charset="0"/>
                <a:cs typeface="Times New Roman" pitchFamily="18" charset="0"/>
              </a:rPr>
              <a:t> 45 </a:t>
            </a:r>
            <a:r>
              <a:rPr lang="en-IE" sz="2400" dirty="0">
                <a:latin typeface="Times New Roman" pitchFamily="18" charset="0"/>
                <a:cs typeface="Times New Roman" pitchFamily="18" charset="0"/>
              </a:rPr>
              <a:t>+ 67 is an arithmetic </a:t>
            </a:r>
            <a:r>
              <a:rPr lang="en-IE" sz="2400" dirty="0" smtClean="0">
                <a:latin typeface="Times New Roman" pitchFamily="18" charset="0"/>
                <a:cs typeface="Times New Roman" pitchFamily="18" charset="0"/>
              </a:rPr>
              <a:t>expression</a:t>
            </a:r>
            <a:endParaRPr lang="en-IE" sz="2400" dirty="0">
              <a:latin typeface="Times New Roman" pitchFamily="18" charset="0"/>
              <a:cs typeface="Times New Roman" pitchFamily="18" charset="0"/>
            </a:endParaRPr>
          </a:p>
          <a:p>
            <a:pPr lvl="1">
              <a:buFontTx/>
              <a:buChar char="•"/>
            </a:pPr>
            <a:r>
              <a:rPr lang="en-IE" sz="2100" dirty="0">
                <a:latin typeface="Times New Roman" pitchFamily="18" charset="0"/>
                <a:cs typeface="Times New Roman" pitchFamily="18" charset="0"/>
              </a:rPr>
              <a:t>The data on which the operator operates is called the </a:t>
            </a:r>
            <a:r>
              <a:rPr lang="en-IE" sz="2100" b="1" dirty="0">
                <a:latin typeface="Times New Roman" pitchFamily="18" charset="0"/>
                <a:cs typeface="Times New Roman" pitchFamily="18" charset="0"/>
              </a:rPr>
              <a:t>operand</a:t>
            </a:r>
            <a:r>
              <a:rPr lang="en-IE" sz="2100" dirty="0" smtClean="0">
                <a:latin typeface="Times New Roman" pitchFamily="18" charset="0"/>
                <a:cs typeface="Times New Roman" pitchFamily="18" charset="0"/>
              </a:rPr>
              <a:t>.</a:t>
            </a:r>
            <a:endParaRPr lang="en-IE" sz="2400" dirty="0">
              <a:latin typeface="Times New Roman" pitchFamily="18" charset="0"/>
              <a:cs typeface="Times New Roman" pitchFamily="18" charset="0"/>
            </a:endParaRPr>
          </a:p>
          <a:p>
            <a:pPr lvl="1">
              <a:buFontTx/>
              <a:buChar char="•"/>
            </a:pPr>
            <a:r>
              <a:rPr lang="en-IE" sz="2100" dirty="0">
                <a:latin typeface="Times New Roman" pitchFamily="18" charset="0"/>
                <a:cs typeface="Times New Roman" pitchFamily="18" charset="0"/>
              </a:rPr>
              <a:t>An operator always returns a value after the operation is finished</a:t>
            </a:r>
            <a:r>
              <a:rPr lang="en-IE" sz="2100" dirty="0" smtClean="0">
                <a:latin typeface="Times New Roman" pitchFamily="18" charset="0"/>
                <a:cs typeface="Times New Roman" pitchFamily="18" charset="0"/>
              </a:rPr>
              <a:t>.</a:t>
            </a:r>
            <a:endParaRPr lang="en-IE" sz="2400" dirty="0">
              <a:latin typeface="Times New Roman" pitchFamily="18" charset="0"/>
              <a:cs typeface="Times New Roman" pitchFamily="18" charset="0"/>
            </a:endParaRPr>
          </a:p>
          <a:p>
            <a:pPr lvl="1">
              <a:buFontTx/>
              <a:buChar char="•"/>
            </a:pPr>
            <a:r>
              <a:rPr lang="en-IE" sz="2100" dirty="0">
                <a:latin typeface="Times New Roman" pitchFamily="18" charset="0"/>
                <a:cs typeface="Times New Roman" pitchFamily="18" charset="0"/>
              </a:rPr>
              <a:t>Operators have two important properties, </a:t>
            </a:r>
            <a:r>
              <a:rPr lang="en-IE" sz="2100" b="1" dirty="0">
                <a:latin typeface="Times New Roman" pitchFamily="18" charset="0"/>
                <a:cs typeface="Times New Roman" pitchFamily="18" charset="0"/>
              </a:rPr>
              <a:t>precedence and </a:t>
            </a:r>
            <a:r>
              <a:rPr lang="en-IE" sz="2400" b="1" dirty="0" smtClean="0">
                <a:latin typeface="Times New Roman" pitchFamily="18" charset="0"/>
                <a:cs typeface="Times New Roman" pitchFamily="18" charset="0"/>
              </a:rPr>
              <a:t>associativity.</a:t>
            </a:r>
          </a:p>
          <a:p>
            <a:pPr>
              <a:buFontTx/>
              <a:buChar char="•"/>
            </a:pPr>
            <a:r>
              <a:rPr lang="en-IE" sz="2400" b="1" dirty="0">
                <a:latin typeface="Times New Roman" pitchFamily="18" charset="0"/>
                <a:cs typeface="Times New Roman" pitchFamily="18" charset="0"/>
              </a:rPr>
              <a:t>Operator Precedence</a:t>
            </a:r>
          </a:p>
          <a:p>
            <a:pPr lvl="1">
              <a:buFontTx/>
              <a:buChar char="•"/>
            </a:pPr>
            <a:r>
              <a:rPr lang="en-IE" sz="2400" dirty="0">
                <a:latin typeface="Times New Roman" pitchFamily="18" charset="0"/>
                <a:cs typeface="Times New Roman" pitchFamily="18" charset="0"/>
              </a:rPr>
              <a:t>Operator precedence is similar to precedence we would </a:t>
            </a:r>
          </a:p>
          <a:p>
            <a:pPr lvl="1"/>
            <a:r>
              <a:rPr lang="en-IE" sz="2400" dirty="0">
                <a:latin typeface="Times New Roman" pitchFamily="18" charset="0"/>
                <a:cs typeface="Times New Roman" pitchFamily="18" charset="0"/>
              </a:rPr>
              <a:t>	have seen in a mathematical context i.e. *, /, + , </a:t>
            </a:r>
            <a:r>
              <a:rPr lang="en-IE" sz="2400" dirty="0" smtClean="0">
                <a:latin typeface="Times New Roman" pitchFamily="18" charset="0"/>
                <a:cs typeface="Times New Roman" pitchFamily="18" charset="0"/>
              </a:rPr>
              <a:t>-</a:t>
            </a:r>
          </a:p>
          <a:p>
            <a:pPr>
              <a:buFontTx/>
              <a:buChar char="•"/>
            </a:pPr>
            <a:r>
              <a:rPr lang="en-IE" sz="2400" b="1" dirty="0">
                <a:latin typeface="Times New Roman" pitchFamily="18" charset="0"/>
                <a:cs typeface="Times New Roman" pitchFamily="18" charset="0"/>
              </a:rPr>
              <a:t>Operator Associativity</a:t>
            </a:r>
          </a:p>
          <a:p>
            <a:pPr lvl="1">
              <a:buFontTx/>
              <a:buChar char="•"/>
            </a:pPr>
            <a:r>
              <a:rPr lang="en-IE" sz="2400" dirty="0">
                <a:latin typeface="Times New Roman" pitchFamily="18" charset="0"/>
                <a:cs typeface="Times New Roman" pitchFamily="18" charset="0"/>
              </a:rPr>
              <a:t> </a:t>
            </a:r>
            <a:r>
              <a:rPr lang="en-IE" sz="2400" dirty="0" smtClean="0">
                <a:latin typeface="Times New Roman" pitchFamily="18" charset="0"/>
                <a:cs typeface="Times New Roman" pitchFamily="18" charset="0"/>
              </a:rPr>
              <a:t>The </a:t>
            </a:r>
            <a:r>
              <a:rPr lang="en-IE" sz="2400" dirty="0">
                <a:latin typeface="Times New Roman" pitchFamily="18" charset="0"/>
                <a:cs typeface="Times New Roman" pitchFamily="18" charset="0"/>
              </a:rPr>
              <a:t>associativity of an operator applies in an expression containing two or more occurrences of the same operator or operators that have the exact same precedence. </a:t>
            </a:r>
            <a:endParaRPr lang="en-IE" sz="2400" dirty="0" smtClean="0">
              <a:latin typeface="Times New Roman" pitchFamily="18" charset="0"/>
              <a:cs typeface="Times New Roman" pitchFamily="18" charset="0"/>
            </a:endParaRPr>
          </a:p>
          <a:p>
            <a:pPr lvl="1">
              <a:buFontTx/>
              <a:buChar char="•"/>
            </a:pPr>
            <a:r>
              <a:rPr lang="en-IE" sz="2000" dirty="0"/>
              <a:t>Consider the expression 7 − 4 + 2. The result could be either (7 − 4) + 2 = 5 or 7 − (4 + 2) = 1. The former result corresponds to the case when + and − are left-associative, the latter to when + and - are right-associative.</a:t>
            </a:r>
            <a:endParaRPr lang="en-IE" sz="2400" dirty="0">
              <a:latin typeface="Times New Roman" pitchFamily="18" charset="0"/>
              <a:cs typeface="Times New Roman" pitchFamily="18" charset="0"/>
            </a:endParaRPr>
          </a:p>
          <a:p>
            <a:pPr lvl="1">
              <a:buFontTx/>
              <a:buChar char="•"/>
            </a:pPr>
            <a:endParaRPr lang="en-IE" sz="2400" dirty="0">
              <a:latin typeface="Times New Roman" pitchFamily="18" charset="0"/>
              <a:cs typeface="Times New Roman" pitchFamily="18" charset="0"/>
            </a:endParaRPr>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operators</a:t>
            </a:r>
            <a:endParaRPr lang="en-IE" dirty="0"/>
          </a:p>
        </p:txBody>
      </p:sp>
      <p:sp>
        <p:nvSpPr>
          <p:cNvPr id="84995" name="Rectangle 3"/>
          <p:cNvSpPr>
            <a:spLocks noGrp="1"/>
          </p:cNvSpPr>
          <p:nvPr>
            <p:ph sz="quarter" idx="1"/>
          </p:nvPr>
        </p:nvSpPr>
        <p:spPr>
          <a:xfrm>
            <a:off x="251520" y="1600200"/>
            <a:ext cx="8892480" cy="5257800"/>
          </a:xfrm>
        </p:spPr>
        <p:txBody>
          <a:bodyPr>
            <a:normAutofit fontScale="70000" lnSpcReduction="20000"/>
          </a:bodyPr>
          <a:lstStyle/>
          <a:p>
            <a:pPr>
              <a:buFontTx/>
              <a:buChar char="•"/>
            </a:pPr>
            <a:r>
              <a:rPr lang="en-IE" sz="2400" dirty="0">
                <a:latin typeface="Times New Roman" pitchFamily="18" charset="0"/>
                <a:cs typeface="Times New Roman" pitchFamily="18" charset="0"/>
              </a:rPr>
              <a:t>Operators are divided into </a:t>
            </a:r>
            <a:r>
              <a:rPr lang="en-IE" sz="2400" u="sng" dirty="0">
                <a:latin typeface="Times New Roman" pitchFamily="18" charset="0"/>
                <a:cs typeface="Times New Roman" pitchFamily="18" charset="0"/>
              </a:rPr>
              <a:t>three groups</a:t>
            </a:r>
            <a:r>
              <a:rPr lang="en-IE" sz="2400" dirty="0" smtClean="0">
                <a:latin typeface="Times New Roman" pitchFamily="18" charset="0"/>
                <a:cs typeface="Times New Roman" pitchFamily="18" charset="0"/>
              </a:rPr>
              <a:t>:</a:t>
            </a:r>
            <a:endParaRPr lang="en-IE" sz="2400" dirty="0">
              <a:latin typeface="Times New Roman" pitchFamily="18" charset="0"/>
              <a:cs typeface="Times New Roman" pitchFamily="18" charset="0"/>
            </a:endParaRPr>
          </a:p>
          <a:p>
            <a:pPr marL="822960" lvl="1" indent="-457200">
              <a:buClr>
                <a:srgbClr val="FF0000"/>
              </a:buClr>
              <a:buSzPct val="80000"/>
              <a:buFont typeface="+mj-lt"/>
              <a:buAutoNum type="arabicPeriod"/>
            </a:pPr>
            <a:r>
              <a:rPr lang="en-GB" sz="2400" b="1" dirty="0">
                <a:latin typeface="Times New Roman" pitchFamily="18" charset="0"/>
                <a:cs typeface="Times New Roman" pitchFamily="18" charset="0"/>
              </a:rPr>
              <a:t> </a:t>
            </a:r>
            <a:r>
              <a:rPr lang="en-GB" sz="2400" b="1" dirty="0">
                <a:solidFill>
                  <a:srgbClr val="FF0000"/>
                </a:solidFill>
                <a:latin typeface="Times New Roman" pitchFamily="18" charset="0"/>
                <a:cs typeface="Times New Roman" pitchFamily="18" charset="0"/>
              </a:rPr>
              <a:t>Assignment </a:t>
            </a:r>
            <a:r>
              <a:rPr lang="en-GB" sz="2400" b="1" dirty="0" smtClean="0">
                <a:solidFill>
                  <a:srgbClr val="FF0000"/>
                </a:solidFill>
                <a:latin typeface="Times New Roman" pitchFamily="18" charset="0"/>
                <a:cs typeface="Times New Roman" pitchFamily="18" charset="0"/>
              </a:rPr>
              <a:t>Operators</a:t>
            </a:r>
          </a:p>
          <a:p>
            <a:pPr lvl="2">
              <a:buFontTx/>
              <a:buChar char="•"/>
            </a:pPr>
            <a:r>
              <a:rPr lang="en-GB" sz="2100" b="1" dirty="0" smtClean="0">
                <a:latin typeface="Times New Roman" pitchFamily="18" charset="0"/>
                <a:cs typeface="Times New Roman" pitchFamily="18" charset="0"/>
              </a:rPr>
              <a:t>Equals sign. </a:t>
            </a:r>
            <a:r>
              <a:rPr lang="en-IE" sz="2100" dirty="0">
                <a:latin typeface="Times New Roman" pitchFamily="18" charset="0"/>
                <a:cs typeface="Times New Roman" pitchFamily="18" charset="0"/>
              </a:rPr>
              <a:t>has the lowest </a:t>
            </a:r>
            <a:r>
              <a:rPr lang="en-IE" sz="2100" b="1" dirty="0">
                <a:latin typeface="Times New Roman" pitchFamily="18" charset="0"/>
                <a:cs typeface="Times New Roman" pitchFamily="18" charset="0"/>
              </a:rPr>
              <a:t>precedence</a:t>
            </a:r>
            <a:r>
              <a:rPr lang="en-IE" sz="2100" dirty="0">
                <a:latin typeface="Times New Roman" pitchFamily="18" charset="0"/>
                <a:cs typeface="Times New Roman" pitchFamily="18" charset="0"/>
              </a:rPr>
              <a:t> of any </a:t>
            </a:r>
            <a:r>
              <a:rPr lang="en-IE" sz="2100" dirty="0" smtClean="0">
                <a:latin typeface="Times New Roman" pitchFamily="18" charset="0"/>
                <a:cs typeface="Times New Roman" pitchFamily="18" charset="0"/>
              </a:rPr>
              <a:t>operator, </a:t>
            </a:r>
            <a:r>
              <a:rPr lang="en-IE" sz="2100" dirty="0">
                <a:latin typeface="Times New Roman" pitchFamily="18" charset="0"/>
                <a:cs typeface="Times New Roman" pitchFamily="18" charset="0"/>
              </a:rPr>
              <a:t>so it is always the last operation to be performed in any statement. </a:t>
            </a:r>
            <a:endParaRPr lang="en-IE" sz="2100" dirty="0" smtClean="0">
              <a:latin typeface="Times New Roman" pitchFamily="18" charset="0"/>
              <a:cs typeface="Times New Roman" pitchFamily="18" charset="0"/>
            </a:endParaRPr>
          </a:p>
          <a:p>
            <a:pPr lvl="2">
              <a:buFontTx/>
              <a:buChar char="•"/>
            </a:pPr>
            <a:r>
              <a:rPr lang="en-IE" sz="2100" dirty="0">
                <a:latin typeface="Arial Unicode MS" pitchFamily="34" charset="-128"/>
                <a:cs typeface="Times New Roman" pitchFamily="18" charset="0"/>
              </a:rPr>
              <a:t>counter = counter + 1</a:t>
            </a:r>
            <a:r>
              <a:rPr lang="en-IE" sz="2100" dirty="0" smtClean="0">
                <a:latin typeface="Arial Unicode MS" pitchFamily="34" charset="-128"/>
                <a:cs typeface="Times New Roman" pitchFamily="18" charset="0"/>
              </a:rPr>
              <a:t>;</a:t>
            </a:r>
            <a:endParaRPr lang="en-GB" sz="2100" b="1" dirty="0">
              <a:latin typeface="Times New Roman" pitchFamily="18" charset="0"/>
              <a:cs typeface="Times New Roman" pitchFamily="18" charset="0"/>
            </a:endParaRPr>
          </a:p>
          <a:p>
            <a:pPr marL="822960" lvl="1" indent="-457200">
              <a:buClr>
                <a:srgbClr val="FF0000"/>
              </a:buClr>
              <a:buSzPct val="80000"/>
              <a:buFont typeface="+mj-lt"/>
              <a:buAutoNum type="arabicPeriod"/>
            </a:pPr>
            <a:r>
              <a:rPr lang="en-GB" sz="2400" b="1" dirty="0">
                <a:latin typeface="Times New Roman" pitchFamily="18" charset="0"/>
                <a:cs typeface="Times New Roman" pitchFamily="18" charset="0"/>
              </a:rPr>
              <a:t> </a:t>
            </a:r>
            <a:r>
              <a:rPr lang="en-GB" sz="2400" b="1" dirty="0">
                <a:solidFill>
                  <a:srgbClr val="FF0000"/>
                </a:solidFill>
                <a:latin typeface="Times New Roman" pitchFamily="18" charset="0"/>
                <a:cs typeface="Times New Roman" pitchFamily="18" charset="0"/>
              </a:rPr>
              <a:t>Arithmetic </a:t>
            </a:r>
            <a:r>
              <a:rPr lang="en-GB" sz="2400" b="1" dirty="0" smtClean="0">
                <a:solidFill>
                  <a:srgbClr val="FF0000"/>
                </a:solidFill>
                <a:latin typeface="Times New Roman" pitchFamily="18" charset="0"/>
                <a:cs typeface="Times New Roman" pitchFamily="18" charset="0"/>
              </a:rPr>
              <a:t>Operators</a:t>
            </a:r>
          </a:p>
          <a:p>
            <a:pPr marL="1097280" lvl="2" indent="-457200">
              <a:buClr>
                <a:srgbClr val="FF0000"/>
              </a:buClr>
              <a:buSzPct val="80000"/>
            </a:pPr>
            <a:r>
              <a:rPr lang="en-IE" sz="2100" dirty="0" smtClean="0">
                <a:latin typeface="Times New Roman" pitchFamily="18" charset="0"/>
                <a:cs typeface="Times New Roman" pitchFamily="18" charset="0"/>
              </a:rPr>
              <a:t>C# provides </a:t>
            </a:r>
            <a:r>
              <a:rPr lang="en-IE" sz="2100" dirty="0">
                <a:latin typeface="Times New Roman" pitchFamily="18" charset="0"/>
                <a:cs typeface="Times New Roman" pitchFamily="18" charset="0"/>
              </a:rPr>
              <a:t>the standard operators * , / , + ,- and % for  	</a:t>
            </a:r>
            <a:r>
              <a:rPr lang="en-IE" sz="2100" dirty="0" smtClean="0">
                <a:latin typeface="Times New Roman" pitchFamily="18" charset="0"/>
                <a:cs typeface="Times New Roman" pitchFamily="18" charset="0"/>
              </a:rPr>
              <a:t>multiplication</a:t>
            </a:r>
            <a:r>
              <a:rPr lang="en-IE" sz="2100" dirty="0">
                <a:latin typeface="Times New Roman" pitchFamily="18" charset="0"/>
                <a:cs typeface="Times New Roman" pitchFamily="18" charset="0"/>
              </a:rPr>
              <a:t>, division, addition, subtraction and remainder (integer </a:t>
            </a:r>
            <a:r>
              <a:rPr lang="en-IE" sz="2100" dirty="0" smtClean="0">
                <a:latin typeface="Times New Roman" pitchFamily="18" charset="0"/>
                <a:cs typeface="Times New Roman" pitchFamily="18" charset="0"/>
              </a:rPr>
              <a:t>division)</a:t>
            </a:r>
          </a:p>
          <a:p>
            <a:pPr marL="1097280" lvl="2" indent="-457200">
              <a:buClr>
                <a:srgbClr val="FF0000"/>
              </a:buClr>
              <a:buSzPct val="80000"/>
            </a:pPr>
            <a:r>
              <a:rPr lang="en-IE" sz="2100" dirty="0">
                <a:latin typeface="Times New Roman" pitchFamily="18" charset="0"/>
                <a:cs typeface="Times New Roman" pitchFamily="18" charset="0"/>
              </a:rPr>
              <a:t>Other </a:t>
            </a:r>
            <a:r>
              <a:rPr lang="en-IE" sz="2100" dirty="0" smtClean="0">
                <a:latin typeface="Times New Roman" pitchFamily="18" charset="0"/>
                <a:cs typeface="Times New Roman" pitchFamily="18" charset="0"/>
              </a:rPr>
              <a:t>important </a:t>
            </a:r>
            <a:r>
              <a:rPr lang="en-IE" sz="2100" dirty="0">
                <a:latin typeface="Times New Roman" pitchFamily="18" charset="0"/>
                <a:cs typeface="Times New Roman" pitchFamily="18" charset="0"/>
              </a:rPr>
              <a:t>arithmetic unary operators are </a:t>
            </a:r>
            <a:r>
              <a:rPr lang="en-IE" sz="2100" b="1" dirty="0" smtClean="0">
                <a:latin typeface="Times New Roman" pitchFamily="18" charset="0"/>
                <a:cs typeface="Times New Roman" pitchFamily="18" charset="0"/>
              </a:rPr>
              <a:t>increment (++) </a:t>
            </a:r>
            <a:r>
              <a:rPr lang="en-IE" sz="2100" b="1" dirty="0">
                <a:latin typeface="Times New Roman" pitchFamily="18" charset="0"/>
                <a:cs typeface="Times New Roman" pitchFamily="18" charset="0"/>
              </a:rPr>
              <a:t>and decrement </a:t>
            </a:r>
            <a:r>
              <a:rPr lang="en-IE" sz="2100" b="1" dirty="0" smtClean="0">
                <a:latin typeface="Times New Roman" pitchFamily="18" charset="0"/>
                <a:cs typeface="Times New Roman" pitchFamily="18" charset="0"/>
              </a:rPr>
              <a:t>(--)operators</a:t>
            </a:r>
            <a:r>
              <a:rPr lang="en-IE" sz="2100" b="1" dirty="0">
                <a:latin typeface="Times New Roman" pitchFamily="18" charset="0"/>
                <a:cs typeface="Times New Roman" pitchFamily="18" charset="0"/>
              </a:rPr>
              <a:t>.</a:t>
            </a:r>
          </a:p>
          <a:p>
            <a:pPr marL="1554480" lvl="3" indent="-457200">
              <a:buClr>
                <a:srgbClr val="FF0000"/>
              </a:buClr>
              <a:buSzPct val="80000"/>
            </a:pPr>
            <a:r>
              <a:rPr lang="en-IE" sz="2100" dirty="0" smtClean="0">
                <a:latin typeface="Times New Roman" pitchFamily="18" charset="0"/>
                <a:cs typeface="Times New Roman" pitchFamily="18" charset="0"/>
              </a:rPr>
              <a:t>x++   increments x by 1,  y– decrements y by 1</a:t>
            </a:r>
            <a:endParaRPr lang="en-GB" sz="2100" b="1" dirty="0" smtClean="0">
              <a:solidFill>
                <a:srgbClr val="FF0000"/>
              </a:solidFill>
              <a:latin typeface="Times New Roman" pitchFamily="18" charset="0"/>
              <a:cs typeface="Times New Roman" pitchFamily="18" charset="0"/>
            </a:endParaRPr>
          </a:p>
          <a:p>
            <a:pPr marL="822960" lvl="1" indent="-457200">
              <a:buClr>
                <a:srgbClr val="FF0000"/>
              </a:buClr>
              <a:buSzPct val="80000"/>
              <a:buFont typeface="+mj-lt"/>
              <a:buAutoNum type="arabicPeriod"/>
            </a:pPr>
            <a:r>
              <a:rPr lang="en-GB" sz="2400" b="1" dirty="0" smtClean="0">
                <a:latin typeface="Times New Roman" pitchFamily="18" charset="0"/>
                <a:cs typeface="Times New Roman" pitchFamily="18" charset="0"/>
              </a:rPr>
              <a:t> </a:t>
            </a:r>
            <a:r>
              <a:rPr lang="en-GB" sz="2400" b="1" dirty="0">
                <a:solidFill>
                  <a:srgbClr val="FF0000"/>
                </a:solidFill>
                <a:latin typeface="Times New Roman" pitchFamily="18" charset="0"/>
                <a:cs typeface="Times New Roman" pitchFamily="18" charset="0"/>
              </a:rPr>
              <a:t>Logical </a:t>
            </a:r>
            <a:r>
              <a:rPr lang="en-GB" sz="2400" b="1" dirty="0" smtClean="0">
                <a:solidFill>
                  <a:srgbClr val="FF0000"/>
                </a:solidFill>
                <a:latin typeface="Times New Roman" pitchFamily="18" charset="0"/>
                <a:cs typeface="Times New Roman" pitchFamily="18" charset="0"/>
              </a:rPr>
              <a:t>Operators</a:t>
            </a:r>
          </a:p>
          <a:p>
            <a:pPr lvl="3"/>
            <a:r>
              <a:rPr lang="en-GB" sz="2400" b="1" dirty="0" smtClean="0">
                <a:solidFill>
                  <a:srgbClr val="FF0000"/>
                </a:solidFill>
                <a:latin typeface="Times New Roman" pitchFamily="18" charset="0"/>
                <a:cs typeface="Times New Roman" pitchFamily="18" charset="0"/>
              </a:rPr>
              <a:t>`</a:t>
            </a:r>
            <a:r>
              <a:rPr lang="en-IE" sz="2100" dirty="0">
                <a:latin typeface="Times New Roman" pitchFamily="18" charset="0"/>
                <a:cs typeface="Times New Roman" pitchFamily="18" charset="0"/>
              </a:rPr>
              <a:t>Not </a:t>
            </a:r>
            <a:r>
              <a:rPr lang="en-IE" sz="2100" dirty="0" smtClean="0">
                <a:latin typeface="Times New Roman" pitchFamily="18" charset="0"/>
                <a:cs typeface="Times New Roman" pitchFamily="18" charset="0"/>
              </a:rPr>
              <a:t>  </a:t>
            </a:r>
            <a:r>
              <a:rPr lang="en-IE" sz="2600" b="1" dirty="0" smtClean="0">
                <a:latin typeface="Times New Roman" pitchFamily="18" charset="0"/>
                <a:cs typeface="Times New Roman" pitchFamily="18" charset="0"/>
              </a:rPr>
              <a:t>!</a:t>
            </a:r>
            <a:r>
              <a:rPr lang="en-IE" sz="2100" dirty="0" smtClean="0">
                <a:latin typeface="Times New Roman" pitchFamily="18" charset="0"/>
                <a:cs typeface="Times New Roman" pitchFamily="18" charset="0"/>
              </a:rPr>
              <a:t>     </a:t>
            </a:r>
            <a:r>
              <a:rPr lang="en-IE" sz="2100" dirty="0">
                <a:latin typeface="Times New Roman" pitchFamily="18" charset="0"/>
                <a:cs typeface="Times New Roman" pitchFamily="18" charset="0"/>
              </a:rPr>
              <a:t>inverts the value of its operand</a:t>
            </a:r>
          </a:p>
          <a:p>
            <a:pPr lvl="3"/>
            <a:r>
              <a:rPr lang="en-IE" sz="2100" dirty="0">
                <a:latin typeface="Times New Roman" pitchFamily="18" charset="0"/>
                <a:cs typeface="Times New Roman" pitchFamily="18" charset="0"/>
              </a:rPr>
              <a:t>And </a:t>
            </a:r>
            <a:r>
              <a:rPr lang="en-IE" sz="2100" dirty="0" smtClean="0">
                <a:latin typeface="Times New Roman" pitchFamily="18" charset="0"/>
                <a:cs typeface="Times New Roman" pitchFamily="18" charset="0"/>
              </a:rPr>
              <a:t> </a:t>
            </a:r>
            <a:r>
              <a:rPr lang="en-IE" sz="2600" b="1" dirty="0" smtClean="0">
                <a:latin typeface="Times New Roman" pitchFamily="18" charset="0"/>
                <a:cs typeface="Times New Roman" pitchFamily="18" charset="0"/>
              </a:rPr>
              <a:t>&amp;&amp;</a:t>
            </a:r>
            <a:r>
              <a:rPr lang="en-IE" sz="2100" dirty="0" smtClean="0">
                <a:latin typeface="Times New Roman" pitchFamily="18" charset="0"/>
                <a:cs typeface="Times New Roman" pitchFamily="18" charset="0"/>
              </a:rPr>
              <a:t>     (</a:t>
            </a:r>
            <a:r>
              <a:rPr lang="en-IE" sz="2100" dirty="0" err="1" smtClean="0">
                <a:latin typeface="Times New Roman" pitchFamily="18" charset="0"/>
                <a:cs typeface="Times New Roman" pitchFamily="18" charset="0"/>
              </a:rPr>
              <a:t>eg</a:t>
            </a:r>
            <a:r>
              <a:rPr lang="en-IE" sz="2100" dirty="0" smtClean="0">
                <a:latin typeface="Times New Roman" pitchFamily="18" charset="0"/>
                <a:cs typeface="Times New Roman" pitchFamily="18" charset="0"/>
              </a:rPr>
              <a:t>. If a is true and b is true then a &amp;&amp; b is true)</a:t>
            </a:r>
            <a:endParaRPr lang="en-IE" sz="2100" dirty="0">
              <a:latin typeface="Times New Roman" pitchFamily="18" charset="0"/>
              <a:cs typeface="Times New Roman" pitchFamily="18" charset="0"/>
            </a:endParaRPr>
          </a:p>
          <a:p>
            <a:pPr lvl="3"/>
            <a:r>
              <a:rPr lang="en-IE" sz="2100" dirty="0">
                <a:latin typeface="Times New Roman" pitchFamily="18" charset="0"/>
                <a:cs typeface="Times New Roman" pitchFamily="18" charset="0"/>
              </a:rPr>
              <a:t>Or </a:t>
            </a:r>
            <a:r>
              <a:rPr lang="en-IE" sz="2100" dirty="0" smtClean="0">
                <a:latin typeface="Times New Roman" pitchFamily="18" charset="0"/>
                <a:cs typeface="Times New Roman" pitchFamily="18" charset="0"/>
              </a:rPr>
              <a:t>   </a:t>
            </a:r>
            <a:r>
              <a:rPr lang="en-IE" sz="2600" b="1" dirty="0" smtClean="0">
                <a:latin typeface="Times New Roman" pitchFamily="18" charset="0"/>
                <a:cs typeface="Times New Roman" pitchFamily="18" charset="0"/>
              </a:rPr>
              <a:t>||</a:t>
            </a:r>
            <a:r>
              <a:rPr lang="en-IE" sz="2100" dirty="0" smtClean="0">
                <a:latin typeface="Times New Roman" pitchFamily="18" charset="0"/>
                <a:cs typeface="Times New Roman" pitchFamily="18" charset="0"/>
              </a:rPr>
              <a:t>            (</a:t>
            </a:r>
            <a:r>
              <a:rPr lang="en-IE" sz="2100" dirty="0" err="1">
                <a:latin typeface="Times New Roman" pitchFamily="18" charset="0"/>
                <a:cs typeface="Times New Roman" pitchFamily="18" charset="0"/>
              </a:rPr>
              <a:t>eg</a:t>
            </a:r>
            <a:r>
              <a:rPr lang="en-IE" sz="2100" dirty="0">
                <a:latin typeface="Times New Roman" pitchFamily="18" charset="0"/>
                <a:cs typeface="Times New Roman" pitchFamily="18" charset="0"/>
              </a:rPr>
              <a:t>. If a is true and b is </a:t>
            </a:r>
            <a:r>
              <a:rPr lang="en-IE" sz="2100" dirty="0" smtClean="0">
                <a:latin typeface="Times New Roman" pitchFamily="18" charset="0"/>
                <a:cs typeface="Times New Roman" pitchFamily="18" charset="0"/>
              </a:rPr>
              <a:t>false  then </a:t>
            </a:r>
            <a:r>
              <a:rPr lang="en-IE" sz="2100" dirty="0">
                <a:latin typeface="Times New Roman" pitchFamily="18" charset="0"/>
                <a:cs typeface="Times New Roman" pitchFamily="18" charset="0"/>
              </a:rPr>
              <a:t>a </a:t>
            </a:r>
            <a:r>
              <a:rPr lang="en-IE" sz="2100" dirty="0" smtClean="0">
                <a:latin typeface="Times New Roman" pitchFamily="18" charset="0"/>
                <a:cs typeface="Times New Roman" pitchFamily="18" charset="0"/>
              </a:rPr>
              <a:t>|| </a:t>
            </a:r>
            <a:r>
              <a:rPr lang="en-IE" sz="2100" dirty="0">
                <a:latin typeface="Times New Roman" pitchFamily="18" charset="0"/>
                <a:cs typeface="Times New Roman" pitchFamily="18" charset="0"/>
              </a:rPr>
              <a:t>b is true)</a:t>
            </a:r>
          </a:p>
          <a:p>
            <a:pPr lvl="3"/>
            <a:endParaRPr lang="en-IE" sz="2100" dirty="0">
              <a:latin typeface="Times New Roman" pitchFamily="18" charset="0"/>
              <a:cs typeface="Times New Roman" pitchFamily="18" charset="0"/>
            </a:endParaRPr>
          </a:p>
          <a:p>
            <a:pPr marL="822960" lvl="1" indent="-457200">
              <a:buClr>
                <a:srgbClr val="FF0000"/>
              </a:buClr>
              <a:buSzPct val="80000"/>
              <a:buFont typeface="+mj-lt"/>
              <a:buAutoNum type="arabicPeriod"/>
            </a:pPr>
            <a:endParaRPr lang="en-GB" sz="2400" b="1" dirty="0">
              <a:solidFill>
                <a:srgbClr val="FF0000"/>
              </a:solidFill>
              <a:latin typeface="Times New Roman" pitchFamily="18" charset="0"/>
              <a:cs typeface="Times New Roman" pitchFamily="18" charset="0"/>
            </a:endParaRPr>
          </a:p>
          <a:p>
            <a:pPr lvl="1">
              <a:buFontTx/>
              <a:buChar char="•"/>
            </a:pPr>
            <a:endParaRPr lang="en-IE" sz="2400" dirty="0">
              <a:latin typeface="Times New Roman" pitchFamily="18" charset="0"/>
              <a:cs typeface="Times New Roman" pitchFamily="18" charset="0"/>
            </a:endParaRPr>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2666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a:xfrm>
            <a:off x="0" y="347472"/>
            <a:ext cx="8229600" cy="710363"/>
          </a:xfrm>
        </p:spPr>
        <p:txBody>
          <a:bodyPr>
            <a:noAutofit/>
          </a:bodyPr>
          <a:lstStyle/>
          <a:p>
            <a:r>
              <a:rPr lang="en-IE" dirty="0" smtClean="0">
                <a:solidFill>
                  <a:srgbClr val="002060"/>
                </a:solidFill>
                <a:latin typeface="Times New Roman" pitchFamily="18" charset="0"/>
                <a:cs typeface="Times New Roman" pitchFamily="18" charset="0"/>
              </a:rPr>
              <a:t>Logical operators Truth Table</a:t>
            </a:r>
            <a:endParaRPr lang="en-IE" dirty="0">
              <a:solidFill>
                <a:srgbClr val="002060"/>
              </a:solidFill>
            </a:endParaRPr>
          </a:p>
        </p:txBody>
      </p:sp>
      <p:pic>
        <p:nvPicPr>
          <p:cNvPr id="10" name="table"/>
          <p:cNvPicPr>
            <a:picLocks noChangeAspect="1"/>
          </p:cNvPicPr>
          <p:nvPr/>
        </p:nvPicPr>
        <p:blipFill>
          <a:blip r:embed="rId2"/>
          <a:stretch>
            <a:fillRect/>
          </a:stretch>
        </p:blipFill>
        <p:spPr>
          <a:xfrm>
            <a:off x="304800" y="1688307"/>
            <a:ext cx="7924800" cy="5005387"/>
          </a:xfrm>
          <a:prstGeom prst="rect">
            <a:avLst/>
          </a:prstGeom>
        </p:spPr>
      </p:pic>
    </p:spTree>
    <p:extLst>
      <p:ext uri="{BB962C8B-B14F-4D97-AF65-F5344CB8AC3E}">
        <p14:creationId xmlns:p14="http://schemas.microsoft.com/office/powerpoint/2010/main" val="2629885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Software Development Method</a:t>
            </a:r>
            <a:endParaRPr lang="en-IE" dirty="0"/>
          </a:p>
        </p:txBody>
      </p:sp>
      <p:sp>
        <p:nvSpPr>
          <p:cNvPr id="84995" name="Rectangle 3"/>
          <p:cNvSpPr>
            <a:spLocks noGrp="1"/>
          </p:cNvSpPr>
          <p:nvPr>
            <p:ph sz="quarter" idx="1"/>
          </p:nvPr>
        </p:nvSpPr>
        <p:spPr>
          <a:xfrm>
            <a:off x="251520" y="1600200"/>
            <a:ext cx="8892480" cy="5257800"/>
          </a:xfrm>
        </p:spPr>
        <p:txBody>
          <a:bodyPr>
            <a:normAutofit/>
          </a:bodyPr>
          <a:lstStyle/>
          <a:p>
            <a:pPr marL="0" indent="0">
              <a:buClr>
                <a:srgbClr val="002060"/>
              </a:buClr>
              <a:buSzPct val="80000"/>
              <a:buNone/>
            </a:pPr>
            <a:r>
              <a:rPr lang="en-IE" sz="2000" dirty="0" smtClean="0">
                <a:latin typeface="Times New Roman" pitchFamily="18" charset="0"/>
                <a:cs typeface="Times New Roman" pitchFamily="18" charset="0"/>
              </a:rPr>
              <a:t>The problem: </a:t>
            </a:r>
            <a:r>
              <a:rPr lang="en-US" sz="2000" dirty="0" smtClean="0"/>
              <a:t>To </a:t>
            </a:r>
            <a:r>
              <a:rPr lang="en-US" sz="2000" dirty="0"/>
              <a:t>convert fabric measured in square meters to square yards</a:t>
            </a:r>
            <a:r>
              <a:rPr lang="en-IE" sz="2000" dirty="0" smtClean="0">
                <a:latin typeface="Times New Roman" pitchFamily="18" charset="0"/>
                <a:cs typeface="Times New Roman" pitchFamily="18" charset="0"/>
              </a:rPr>
              <a:t> </a:t>
            </a:r>
          </a:p>
          <a:p>
            <a:pPr marL="457200" indent="-457200">
              <a:buClr>
                <a:srgbClr val="002060"/>
              </a:buClr>
              <a:buSzPct val="80000"/>
              <a:buFont typeface="+mj-lt"/>
              <a:buAutoNum type="arabicPeriod"/>
            </a:pPr>
            <a:r>
              <a:rPr lang="en-IE" sz="3000" dirty="0" smtClean="0">
                <a:latin typeface="Times New Roman" pitchFamily="18" charset="0"/>
                <a:cs typeface="Times New Roman" pitchFamily="18" charset="0"/>
              </a:rPr>
              <a:t>Analysis : Define inputs and outputs</a:t>
            </a:r>
          </a:p>
          <a:p>
            <a:pPr marL="457200" indent="-457200">
              <a:buClr>
                <a:srgbClr val="002060"/>
              </a:buClr>
              <a:buSzPct val="80000"/>
              <a:buFont typeface="+mj-lt"/>
              <a:buAutoNum type="arabicPeriod"/>
            </a:pPr>
            <a:r>
              <a:rPr lang="en-IE" sz="3000" dirty="0" smtClean="0">
                <a:latin typeface="Times New Roman" pitchFamily="18" charset="0"/>
                <a:cs typeface="Times New Roman" pitchFamily="18" charset="0"/>
              </a:rPr>
              <a:t>Design : Formulate algorithm</a:t>
            </a:r>
          </a:p>
          <a:p>
            <a:pPr marL="457200" indent="-457200">
              <a:buClr>
                <a:srgbClr val="002060"/>
              </a:buClr>
              <a:buSzPct val="80000"/>
              <a:buFont typeface="+mj-lt"/>
              <a:buAutoNum type="arabicPeriod"/>
            </a:pPr>
            <a:r>
              <a:rPr lang="en-IE" sz="3000" dirty="0" smtClean="0">
                <a:latin typeface="Times New Roman" pitchFamily="18" charset="0"/>
                <a:cs typeface="Times New Roman" pitchFamily="18" charset="0"/>
              </a:rPr>
              <a:t>Refine Algorithm</a:t>
            </a:r>
          </a:p>
          <a:p>
            <a:pPr marL="457200" indent="-457200">
              <a:buClr>
                <a:srgbClr val="002060"/>
              </a:buClr>
              <a:buSzPct val="80000"/>
              <a:buFont typeface="+mj-lt"/>
              <a:buAutoNum type="arabicPeriod"/>
            </a:pPr>
            <a:r>
              <a:rPr lang="en-IE" sz="3000" dirty="0" smtClean="0">
                <a:latin typeface="Times New Roman" pitchFamily="18" charset="0"/>
                <a:cs typeface="Times New Roman" pitchFamily="18" charset="0"/>
              </a:rPr>
              <a:t>Write </a:t>
            </a:r>
            <a:r>
              <a:rPr lang="en-IE" sz="3000" dirty="0" err="1" smtClean="0">
                <a:latin typeface="Times New Roman" pitchFamily="18" charset="0"/>
                <a:cs typeface="Times New Roman" pitchFamily="18" charset="0"/>
              </a:rPr>
              <a:t>PseudoCode</a:t>
            </a:r>
            <a:endParaRPr lang="en-IE" sz="3000" dirty="0" smtClean="0">
              <a:latin typeface="Times New Roman" pitchFamily="18" charset="0"/>
              <a:cs typeface="Times New Roman" pitchFamily="18" charset="0"/>
            </a:endParaRPr>
          </a:p>
          <a:p>
            <a:pPr marL="457200" indent="-457200">
              <a:buClr>
                <a:srgbClr val="002060"/>
              </a:buClr>
              <a:buSzPct val="80000"/>
              <a:buFont typeface="+mj-lt"/>
              <a:buAutoNum type="arabicPeriod"/>
            </a:pPr>
            <a:r>
              <a:rPr lang="en-IE" sz="3000" dirty="0" smtClean="0">
                <a:latin typeface="Times New Roman" pitchFamily="18" charset="0"/>
                <a:cs typeface="Times New Roman" pitchFamily="18" charset="0"/>
              </a:rPr>
              <a:t>Implementation  (write code)</a:t>
            </a:r>
            <a:endParaRPr lang="en-IE" sz="3000" dirty="0">
              <a:latin typeface="Times New Roman" pitchFamily="18" charset="0"/>
              <a:cs typeface="Times New Roman" pitchFamily="18" charset="0"/>
            </a:endParaRPr>
          </a:p>
          <a:p>
            <a:pPr marL="822960" lvl="1" indent="-457200">
              <a:buClr>
                <a:srgbClr val="FF0000"/>
              </a:buClr>
              <a:buSzPct val="80000"/>
              <a:buFont typeface="+mj-lt"/>
              <a:buAutoNum type="arabicPeriod"/>
            </a:pPr>
            <a:endParaRPr lang="en-GB" sz="2400" b="1" dirty="0">
              <a:solidFill>
                <a:srgbClr val="FF0000"/>
              </a:solidFill>
              <a:latin typeface="Times New Roman" pitchFamily="18" charset="0"/>
              <a:cs typeface="Times New Roman" pitchFamily="18" charset="0"/>
            </a:endParaRPr>
          </a:p>
          <a:p>
            <a:pPr lvl="1">
              <a:buFontTx/>
              <a:buChar char="•"/>
            </a:pPr>
            <a:endParaRPr lang="en-IE" sz="2400" dirty="0">
              <a:latin typeface="Times New Roman" pitchFamily="18" charset="0"/>
              <a:cs typeface="Times New Roman" pitchFamily="18" charset="0"/>
            </a:endParaRPr>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753277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latin typeface="Times New Roman" pitchFamily="18" charset="0"/>
                <a:cs typeface="Times New Roman" pitchFamily="18" charset="0"/>
              </a:rPr>
              <a:t>String</a:t>
            </a:r>
            <a:endParaRPr lang="en-IE" dirty="0"/>
          </a:p>
        </p:txBody>
      </p:sp>
      <p:sp>
        <p:nvSpPr>
          <p:cNvPr id="84995" name="Rectangle 3"/>
          <p:cNvSpPr>
            <a:spLocks noGrp="1"/>
          </p:cNvSpPr>
          <p:nvPr>
            <p:ph sz="quarter" idx="1"/>
          </p:nvPr>
        </p:nvSpPr>
        <p:spPr>
          <a:xfrm>
            <a:off x="251520" y="1638617"/>
            <a:ext cx="8892480" cy="5219383"/>
          </a:xfrm>
        </p:spPr>
        <p:txBody>
          <a:bodyPr>
            <a:normAutofit fontScale="92500"/>
          </a:bodyPr>
          <a:lstStyle/>
          <a:p>
            <a:pPr marL="594360" indent="-457200">
              <a:lnSpc>
                <a:spcPct val="100000"/>
              </a:lnSpc>
              <a:spcAft>
                <a:spcPts val="0"/>
              </a:spcAft>
              <a:buClr>
                <a:schemeClr val="tx1">
                  <a:shade val="95000"/>
                </a:schemeClr>
              </a:buClr>
              <a:buFont typeface="Wingdings" pitchFamily="2" charset="2"/>
              <a:buChar char="§"/>
              <a:defRPr/>
            </a:pPr>
            <a:r>
              <a:rPr lang="en-IE" sz="2400" dirty="0">
                <a:latin typeface="Arial "/>
              </a:rPr>
              <a:t>A </a:t>
            </a:r>
            <a:r>
              <a:rPr lang="en-IE" sz="2400" i="1" dirty="0">
                <a:latin typeface="Arial "/>
              </a:rPr>
              <a:t>String</a:t>
            </a:r>
            <a:r>
              <a:rPr lang="en-IE" sz="2400" dirty="0">
                <a:latin typeface="Arial "/>
              </a:rPr>
              <a:t> is an object. That object contains data, namely the sequence of characters that make up the string. </a:t>
            </a:r>
          </a:p>
          <a:p>
            <a:pPr marL="594360" indent="-457200">
              <a:lnSpc>
                <a:spcPct val="100000"/>
              </a:lnSpc>
              <a:spcAft>
                <a:spcPts val="0"/>
              </a:spcAft>
              <a:buClr>
                <a:schemeClr val="tx1">
                  <a:shade val="95000"/>
                </a:schemeClr>
              </a:buClr>
              <a:buFont typeface="Wingdings" pitchFamily="2" charset="2"/>
              <a:buChar char="§"/>
              <a:defRPr/>
            </a:pPr>
            <a:r>
              <a:rPr lang="en-US" sz="2400" dirty="0"/>
              <a:t>It is much more complex than a primitive data type (char or </a:t>
            </a:r>
            <a:r>
              <a:rPr lang="en-US" sz="2400" dirty="0" err="1"/>
              <a:t>int</a:t>
            </a:r>
            <a:r>
              <a:rPr lang="en-US" sz="2400" dirty="0"/>
              <a:t>)</a:t>
            </a:r>
          </a:p>
          <a:p>
            <a:pPr marL="594360" indent="-457200">
              <a:lnSpc>
                <a:spcPct val="100000"/>
              </a:lnSpc>
              <a:spcAft>
                <a:spcPts val="0"/>
              </a:spcAft>
              <a:buClr>
                <a:schemeClr val="tx1">
                  <a:shade val="95000"/>
                </a:schemeClr>
              </a:buClr>
              <a:buFont typeface="Wingdings" pitchFamily="2" charset="2"/>
              <a:buChar char="§"/>
              <a:defRPr/>
            </a:pPr>
            <a:r>
              <a:rPr lang="en-US" sz="2400" dirty="0"/>
              <a:t>It is a sequence of any characters, letters, numbers, punctuation etc</a:t>
            </a:r>
            <a:r>
              <a:rPr lang="en-US" sz="2400" dirty="0" smtClean="0"/>
              <a:t>.</a:t>
            </a:r>
          </a:p>
          <a:p>
            <a:pPr marL="594360" indent="-457200">
              <a:lnSpc>
                <a:spcPct val="100000"/>
              </a:lnSpc>
              <a:spcAft>
                <a:spcPts val="0"/>
              </a:spcAft>
              <a:buClr>
                <a:schemeClr val="tx1">
                  <a:shade val="95000"/>
                </a:schemeClr>
              </a:buClr>
              <a:buFont typeface="Wingdings" pitchFamily="2" charset="2"/>
              <a:buChar char="§"/>
              <a:defRPr/>
            </a:pPr>
            <a:r>
              <a:rPr lang="en-US" sz="2400" dirty="0" smtClean="0"/>
              <a:t>It </a:t>
            </a:r>
            <a:r>
              <a:rPr lang="en-US" sz="2400" dirty="0"/>
              <a:t>has numerous </a:t>
            </a:r>
            <a:r>
              <a:rPr lang="en-US" sz="2400" dirty="0" smtClean="0"/>
              <a:t>methods (functions of string class) </a:t>
            </a:r>
            <a:r>
              <a:rPr lang="en-US" sz="2400" dirty="0"/>
              <a:t>that can be called to manipulate strings as desired by the </a:t>
            </a:r>
            <a:r>
              <a:rPr lang="en-US" sz="2400" dirty="0" smtClean="0"/>
              <a:t>programmer</a:t>
            </a:r>
          </a:p>
          <a:p>
            <a:pPr marL="457200" lvl="1" indent="0">
              <a:lnSpc>
                <a:spcPct val="100000"/>
              </a:lnSpc>
              <a:spcAft>
                <a:spcPts val="0"/>
              </a:spcAft>
              <a:buClr>
                <a:schemeClr val="tx1">
                  <a:shade val="95000"/>
                </a:schemeClr>
              </a:buClr>
              <a:buNone/>
              <a:defRPr/>
            </a:pPr>
            <a:r>
              <a:rPr lang="en-US" sz="1800" dirty="0"/>
              <a:t> </a:t>
            </a:r>
            <a:r>
              <a:rPr lang="en-US" sz="1800" dirty="0" smtClean="0"/>
              <a:t>	    n </a:t>
            </a:r>
            <a:r>
              <a:rPr lang="en-US" sz="1800" dirty="0" smtClean="0">
                <a:solidFill>
                  <a:srgbClr val="002060"/>
                </a:solidFill>
              </a:rPr>
              <a:t>String</a:t>
            </a:r>
            <a:r>
              <a:rPr lang="en-US" sz="1800" dirty="0" smtClean="0"/>
              <a:t> </a:t>
            </a:r>
            <a:r>
              <a:rPr lang="en-US" sz="1800" dirty="0" err="1"/>
              <a:t>FName</a:t>
            </a:r>
            <a:r>
              <a:rPr lang="en-US" sz="1800" dirty="0"/>
              <a:t> = </a:t>
            </a:r>
            <a:r>
              <a:rPr lang="en-US" sz="1800" dirty="0">
                <a:solidFill>
                  <a:srgbClr val="002060"/>
                </a:solidFill>
              </a:rPr>
              <a:t>“John”;</a:t>
            </a:r>
          </a:p>
          <a:p>
            <a:pPr marL="457200" lvl="1" indent="0">
              <a:lnSpc>
                <a:spcPct val="100000"/>
              </a:lnSpc>
              <a:spcAft>
                <a:spcPts val="0"/>
              </a:spcAft>
              <a:buClr>
                <a:schemeClr val="tx1">
                  <a:shade val="95000"/>
                </a:schemeClr>
              </a:buClr>
              <a:buNone/>
              <a:defRPr/>
            </a:pPr>
            <a:r>
              <a:rPr lang="en-US" sz="1800" dirty="0"/>
              <a:t>         </a:t>
            </a:r>
            <a:r>
              <a:rPr lang="en-US" sz="1800" dirty="0" smtClean="0"/>
              <a:t>   </a:t>
            </a:r>
            <a:r>
              <a:rPr lang="en-US" sz="1800" dirty="0" smtClean="0">
                <a:solidFill>
                  <a:srgbClr val="002060"/>
                </a:solidFill>
              </a:rPr>
              <a:t>String</a:t>
            </a:r>
            <a:r>
              <a:rPr lang="en-US" sz="1800" dirty="0" smtClean="0"/>
              <a:t> </a:t>
            </a:r>
            <a:r>
              <a:rPr lang="en-US" sz="1800" dirty="0" err="1"/>
              <a:t>AllCapitals</a:t>
            </a:r>
            <a:r>
              <a:rPr lang="en-US" sz="1800" dirty="0"/>
              <a:t> = </a:t>
            </a:r>
            <a:r>
              <a:rPr lang="en-US" sz="1800" dirty="0" smtClean="0"/>
              <a:t> </a:t>
            </a:r>
            <a:r>
              <a:rPr lang="en-US" sz="1800" dirty="0" err="1" smtClean="0"/>
              <a:t>Fname.</a:t>
            </a:r>
            <a:r>
              <a:rPr lang="en-US" sz="1800" dirty="0" err="1" smtClean="0">
                <a:solidFill>
                  <a:srgbClr val="0000CC"/>
                </a:solidFill>
              </a:rPr>
              <a:t>ToUpper</a:t>
            </a:r>
            <a:r>
              <a:rPr lang="en-US" sz="1800" dirty="0" smtClean="0"/>
              <a:t>();</a:t>
            </a:r>
          </a:p>
          <a:p>
            <a:pPr marL="594360" indent="-457200">
              <a:lnSpc>
                <a:spcPct val="100000"/>
              </a:lnSpc>
              <a:spcAft>
                <a:spcPts val="0"/>
              </a:spcAft>
              <a:buClr>
                <a:schemeClr val="tx1">
                  <a:shade val="95000"/>
                </a:schemeClr>
              </a:buClr>
              <a:buFont typeface="Wingdings" pitchFamily="2" charset="2"/>
              <a:buChar char="§"/>
              <a:defRPr/>
            </a:pPr>
            <a:r>
              <a:rPr lang="en-US" sz="2400" dirty="0" smtClean="0"/>
              <a:t>Strings </a:t>
            </a:r>
            <a:r>
              <a:rPr lang="en-US" sz="2400" dirty="0"/>
              <a:t>are </a:t>
            </a:r>
            <a:r>
              <a:rPr lang="en-US" sz="2400" u="sng" dirty="0"/>
              <a:t>immutable</a:t>
            </a:r>
            <a:r>
              <a:rPr lang="en-US" sz="2400" dirty="0"/>
              <a:t>, i.e. </a:t>
            </a:r>
            <a:r>
              <a:rPr lang="en-US" sz="2400" dirty="0" smtClean="0"/>
              <a:t>once </a:t>
            </a:r>
            <a:r>
              <a:rPr lang="en-US" sz="2400" dirty="0"/>
              <a:t>they are created they cannot be changed</a:t>
            </a:r>
            <a:r>
              <a:rPr lang="en-US" sz="2400" dirty="0" smtClean="0"/>
              <a:t>.</a:t>
            </a:r>
          </a:p>
          <a:p>
            <a:pPr marL="457200" lvl="1" indent="0">
              <a:lnSpc>
                <a:spcPct val="100000"/>
              </a:lnSpc>
              <a:spcAft>
                <a:spcPts val="0"/>
              </a:spcAft>
              <a:buClr>
                <a:schemeClr val="tx1">
                  <a:shade val="95000"/>
                </a:schemeClr>
              </a:buClr>
              <a:buNone/>
              <a:defRPr/>
            </a:pPr>
            <a:r>
              <a:rPr lang="en-US" sz="2100" b="1" u="sng" dirty="0" smtClean="0"/>
              <a:t>NB</a:t>
            </a:r>
            <a:r>
              <a:rPr lang="en-US" sz="2100" u="sng" dirty="0" smtClean="0"/>
              <a:t> </a:t>
            </a:r>
            <a:r>
              <a:rPr lang="en-US" sz="2100" dirty="0" smtClean="0"/>
              <a:t>: </a:t>
            </a:r>
            <a:r>
              <a:rPr lang="en-US" sz="2100" dirty="0"/>
              <a:t>That is why </a:t>
            </a:r>
            <a:r>
              <a:rPr lang="en-US" sz="2100" u="sng" dirty="0"/>
              <a:t>all string methods return a string </a:t>
            </a:r>
            <a:r>
              <a:rPr lang="en-US" sz="2100" dirty="0"/>
              <a:t>(as they can’t change existing string)</a:t>
            </a:r>
          </a:p>
          <a:p>
            <a:pPr marL="594360" indent="-457200">
              <a:lnSpc>
                <a:spcPct val="80000"/>
              </a:lnSpc>
              <a:spcAft>
                <a:spcPts val="0"/>
              </a:spcAft>
              <a:buClr>
                <a:schemeClr val="tx1">
                  <a:shade val="95000"/>
                </a:schemeClr>
              </a:buClr>
              <a:buFont typeface="Wingdings" pitchFamily="2" charset="2"/>
              <a:buChar char="§"/>
              <a:defRPr/>
            </a:pPr>
            <a:endParaRPr lang="en-US" sz="2400" dirty="0"/>
          </a:p>
          <a:p>
            <a:pPr marL="548640" indent="-411480">
              <a:lnSpc>
                <a:spcPct val="80000"/>
              </a:lnSpc>
              <a:spcAft>
                <a:spcPts val="0"/>
              </a:spcAft>
              <a:buClr>
                <a:schemeClr val="tx1">
                  <a:shade val="95000"/>
                </a:schemeClr>
              </a:buClr>
              <a:buFont typeface="Wingdings 2"/>
              <a:buChar char=""/>
              <a:defRPr/>
            </a:pPr>
            <a:endParaRPr lang="en-US" sz="2400" dirty="0"/>
          </a:p>
          <a:p>
            <a:pPr marL="548640" indent="-411480">
              <a:lnSpc>
                <a:spcPct val="80000"/>
              </a:lnSpc>
              <a:spcAft>
                <a:spcPts val="0"/>
              </a:spcAft>
              <a:buClr>
                <a:schemeClr val="tx1">
                  <a:shade val="95000"/>
                </a:schemeClr>
              </a:buClr>
              <a:buFont typeface="Wingdings 2"/>
              <a:buChar char=""/>
              <a:defRPr/>
            </a:pPr>
            <a:endParaRPr lang="en-US" sz="2400" dirty="0" smtClean="0"/>
          </a:p>
          <a:p>
            <a:pPr marL="457200" lvl="1" indent="0">
              <a:lnSpc>
                <a:spcPct val="80000"/>
              </a:lnSpc>
              <a:spcAft>
                <a:spcPts val="0"/>
              </a:spcAft>
              <a:buClr>
                <a:schemeClr val="tx1">
                  <a:shade val="95000"/>
                </a:schemeClr>
              </a:buClr>
              <a:buNone/>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400" dirty="0" smtClean="0"/>
          </a:p>
          <a:p>
            <a:pPr marL="868680" lvl="1" indent="-411480">
              <a:lnSpc>
                <a:spcPct val="80000"/>
              </a:lnSpc>
              <a:spcAft>
                <a:spcPts val="0"/>
              </a:spcAft>
              <a:buClr>
                <a:schemeClr val="tx1">
                  <a:shade val="95000"/>
                </a:schemeClr>
              </a:buClr>
              <a:buFont typeface="Wingdings 2"/>
              <a:buChar char=""/>
              <a:defRPr/>
            </a:pPr>
            <a:endParaRPr lang="en-US" sz="1700" dirty="0"/>
          </a:p>
          <a:p>
            <a:pPr lvl="1"/>
            <a:endParaRPr lang="en-IE" sz="2400" dirty="0">
              <a:latin typeface="Times New Roman" pitchFamily="18" charset="0"/>
              <a:cs typeface="Times New Roman" pitchFamily="18" charset="0"/>
            </a:endParaRPr>
          </a:p>
          <a:p>
            <a:pPr lvl="1">
              <a:buFontTx/>
              <a:buChar char="•"/>
            </a:pPr>
            <a:endParaRPr lang="en-GB" sz="2400" b="1" dirty="0">
              <a:latin typeface="Times New Roman" pitchFamily="18" charset="0"/>
              <a:cs typeface="Times New Roman" pitchFamily="18" charset="0"/>
            </a:endParaRPr>
          </a:p>
          <a:p>
            <a:pPr lvl="1">
              <a:buFontTx/>
              <a:buChar char="•"/>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721323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3357</TotalTime>
  <Words>1997</Words>
  <Application>Microsoft Office PowerPoint</Application>
  <PresentationFormat>On-screen Show (4:3)</PresentationFormat>
  <Paragraphs>426</Paragraphs>
  <Slides>24</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 Unicode MS</vt:lpstr>
      <vt:lpstr>Arial</vt:lpstr>
      <vt:lpstr>Arial </vt:lpstr>
      <vt:lpstr>Calibri</vt:lpstr>
      <vt:lpstr>Courier New</vt:lpstr>
      <vt:lpstr>Lucida Sans</vt:lpstr>
      <vt:lpstr>Times New Roman</vt:lpstr>
      <vt:lpstr>Tw Cen MT</vt:lpstr>
      <vt:lpstr>Wingdings</vt:lpstr>
      <vt:lpstr>Wingdings 2</vt:lpstr>
      <vt:lpstr>Median</vt:lpstr>
      <vt:lpstr>OOSd  (Object Orientated Software Development)</vt:lpstr>
      <vt:lpstr>Overview</vt:lpstr>
      <vt:lpstr>Programming Elements &amp; Constructs</vt:lpstr>
      <vt:lpstr>Variables &amp; constants</vt:lpstr>
      <vt:lpstr>operators</vt:lpstr>
      <vt:lpstr>operators</vt:lpstr>
      <vt:lpstr>Logical operators Truth Table</vt:lpstr>
      <vt:lpstr>Software Development Method</vt:lpstr>
      <vt:lpstr>String</vt:lpstr>
      <vt:lpstr>String</vt:lpstr>
      <vt:lpstr>Console</vt:lpstr>
      <vt:lpstr>IF Statement</vt:lpstr>
      <vt:lpstr>IF Statement : More examples</vt:lpstr>
      <vt:lpstr>Switch Statement</vt:lpstr>
      <vt:lpstr>Logical Operators</vt:lpstr>
      <vt:lpstr>Iteration / Looping</vt:lpstr>
      <vt:lpstr> While  &amp;&amp;  Do..While</vt:lpstr>
      <vt:lpstr>For loop</vt:lpstr>
      <vt:lpstr>Questions</vt:lpstr>
      <vt:lpstr>Arrays</vt:lpstr>
      <vt:lpstr>Elements of Arrays</vt:lpstr>
      <vt:lpstr>Assigning Values Example</vt:lpstr>
      <vt:lpstr>Assigning Values Example</vt:lpstr>
      <vt:lpstr>Using Array Length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_x0016_Network Security and Forensic Computing</dc:title>
  <dc:creator>john Walsh</dc:creator>
  <cp:lastModifiedBy>John Walsh</cp:lastModifiedBy>
  <cp:revision>173</cp:revision>
  <dcterms:created xsi:type="dcterms:W3CDTF">2009-10-06T11:38:07Z</dcterms:created>
  <dcterms:modified xsi:type="dcterms:W3CDTF">2016-01-26T14:26:59Z</dcterms:modified>
</cp:coreProperties>
</file>