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1"/>
  </p:sldMasterIdLst>
  <p:notesMasterIdLst>
    <p:notesMasterId r:id="rId22"/>
  </p:notesMasterIdLst>
  <p:handoutMasterIdLst>
    <p:handoutMasterId r:id="rId23"/>
  </p:handoutMasterIdLst>
  <p:sldIdLst>
    <p:sldId id="256" r:id="rId2"/>
    <p:sldId id="305" r:id="rId3"/>
    <p:sldId id="326" r:id="rId4"/>
    <p:sldId id="312" r:id="rId5"/>
    <p:sldId id="320" r:id="rId6"/>
    <p:sldId id="311" r:id="rId7"/>
    <p:sldId id="314" r:id="rId8"/>
    <p:sldId id="315" r:id="rId9"/>
    <p:sldId id="316" r:id="rId10"/>
    <p:sldId id="317" r:id="rId11"/>
    <p:sldId id="325" r:id="rId12"/>
    <p:sldId id="318" r:id="rId13"/>
    <p:sldId id="310" r:id="rId14"/>
    <p:sldId id="319" r:id="rId15"/>
    <p:sldId id="321" r:id="rId16"/>
    <p:sldId id="324" r:id="rId17"/>
    <p:sldId id="322" r:id="rId18"/>
    <p:sldId id="323" r:id="rId19"/>
    <p:sldId id="275" r:id="rId20"/>
    <p:sldId id="29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CC"/>
    <a:srgbClr val="F3FAB0"/>
    <a:srgbClr val="760000"/>
    <a:srgbClr val="820000"/>
    <a:srgbClr val="FFF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7" autoAdjust="0"/>
    <p:restoredTop sz="95141" autoAdjust="0"/>
  </p:normalViewPr>
  <p:slideViewPr>
    <p:cSldViewPr snapToGrid="0" snapToObjects="1">
      <p:cViewPr varScale="1">
        <p:scale>
          <a:sx n="106" d="100"/>
          <a:sy n="106" d="100"/>
        </p:scale>
        <p:origin x="16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63CA7E-0545-BE40-8B76-5B3E1CF13061}" type="datetimeFigureOut">
              <a:rPr lang="en-US" smtClean="0"/>
              <a:pPr/>
              <a:t>2/3/2015</a:t>
            </a:fld>
            <a:endParaRPr lang="en-I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B89E11-C2AA-DE46-8F0E-B5FEE91FD1A2}" type="slidenum">
              <a:rPr lang="en-IE" smtClean="0"/>
              <a:pPr/>
              <a:t>‹#›</a:t>
            </a:fld>
            <a:endParaRPr lang="en-IE"/>
          </a:p>
        </p:txBody>
      </p:sp>
    </p:spTree>
    <p:extLst>
      <p:ext uri="{BB962C8B-B14F-4D97-AF65-F5344CB8AC3E}">
        <p14:creationId xmlns:p14="http://schemas.microsoft.com/office/powerpoint/2010/main" val="29603889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BFBD02-D10F-984D-9C38-B4A408163C8C}" type="datetimeFigureOut">
              <a:rPr lang="en-US" smtClean="0"/>
              <a:pPr/>
              <a:t>2/3/2015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ga-IE" smtClean="0"/>
              <a:t>Click to edit Master text styles</a:t>
            </a:r>
          </a:p>
          <a:p>
            <a:pPr lvl="1"/>
            <a:r>
              <a:rPr lang="ga-IE" smtClean="0"/>
              <a:t>Second level</a:t>
            </a:r>
          </a:p>
          <a:p>
            <a:pPr lvl="2"/>
            <a:r>
              <a:rPr lang="ga-IE" smtClean="0"/>
              <a:t>Third level</a:t>
            </a:r>
          </a:p>
          <a:p>
            <a:pPr lvl="3"/>
            <a:r>
              <a:rPr lang="ga-IE" smtClean="0"/>
              <a:t>Fourth level</a:t>
            </a:r>
          </a:p>
          <a:p>
            <a:pPr lvl="4"/>
            <a:r>
              <a:rPr lang="ga-IE"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587F0F-4BF0-F44D-8512-79689177EE8A}" type="slidenum">
              <a:rPr lang="en-IE" smtClean="0"/>
              <a:pPr/>
              <a:t>‹#›</a:t>
            </a:fld>
            <a:endParaRPr lang="en-IE"/>
          </a:p>
        </p:txBody>
      </p:sp>
    </p:spTree>
    <p:extLst>
      <p:ext uri="{BB962C8B-B14F-4D97-AF65-F5344CB8AC3E}">
        <p14:creationId xmlns:p14="http://schemas.microsoft.com/office/powerpoint/2010/main" val="372161568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3510002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74098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31191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3779172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223129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295803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77118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pPr lvl="2">
              <a:lnSpc>
                <a:spcPct val="80000"/>
              </a:lnSpc>
            </a:pPr>
            <a:endParaRPr lang="en-US" sz="1800" dirty="0" smtClean="0"/>
          </a:p>
        </p:txBody>
      </p:sp>
    </p:spTree>
    <p:extLst>
      <p:ext uri="{BB962C8B-B14F-4D97-AF65-F5344CB8AC3E}">
        <p14:creationId xmlns:p14="http://schemas.microsoft.com/office/powerpoint/2010/main" val="44368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256140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573566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9718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4289580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330568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1805866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3971231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vert="horz" wrap="square" lIns="91440" tIns="45720" rIns="91440" bIns="45720" numCol="1" anchor="t" anchorCtr="0" compatLnSpc="1">
            <a:prstTxWarp prst="textNoShape">
              <a:avLst/>
            </a:prstTxWarp>
          </a:bodyPr>
          <a:lstStyle/>
          <a:p>
            <a:endParaRPr 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449519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cstate="print">
            <a:alphaModFix amt="8000"/>
            <a:lum/>
          </a:blip>
          <a:srcRect/>
          <a:tile tx="0" ty="0" sx="100000" sy="100000" flip="none" algn="tl"/>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0" y="1412776"/>
            <a:ext cx="9144000" cy="1828800"/>
          </a:xfrm>
          <a:gradFill flip="none" rotWithShape="1">
            <a:gsLst>
              <a:gs pos="0">
                <a:schemeClr val="accent5">
                  <a:lumMod val="20000"/>
                  <a:lumOff val="80000"/>
                  <a:shade val="30000"/>
                  <a:satMod val="115000"/>
                  <a:alpha val="22000"/>
                </a:schemeClr>
              </a:gs>
              <a:gs pos="50000">
                <a:schemeClr val="accent5">
                  <a:lumMod val="20000"/>
                  <a:lumOff val="80000"/>
                  <a:shade val="67500"/>
                  <a:satMod val="115000"/>
                  <a:alpha val="60000"/>
                </a:schemeClr>
              </a:gs>
              <a:gs pos="100000">
                <a:schemeClr val="accent5">
                  <a:lumMod val="20000"/>
                  <a:lumOff val="80000"/>
                  <a:shade val="100000"/>
                  <a:satMod val="115000"/>
                </a:schemeClr>
              </a:gs>
            </a:gsLst>
            <a:path path="circle">
              <a:fillToRect l="100000" t="100000"/>
            </a:path>
            <a:tileRect r="-100000" b="-100000"/>
          </a:gradFill>
          <a:ln>
            <a:solidFill>
              <a:schemeClr val="accent6">
                <a:lumMod val="20000"/>
                <a:lumOff val="80000"/>
              </a:schemeClr>
            </a:solidFill>
          </a:ln>
        </p:spPr>
        <p:txBody>
          <a:bodyPr anchor="b"/>
          <a:lstStyle>
            <a:lvl1pPr>
              <a:defRPr cap="all" baseline="0">
                <a:solidFill>
                  <a:srgbClr val="002060"/>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438400" y="3356992"/>
            <a:ext cx="6705600" cy="685800"/>
          </a:xfrm>
        </p:spPr>
        <p:txBody>
          <a:bodyPr anchor="ctr">
            <a:normAutofit/>
          </a:bodyPr>
          <a:lstStyle>
            <a:lvl1pPr marL="0" indent="0" algn="l">
              <a:buNone/>
              <a:defRPr sz="2600" baseline="0">
                <a:solidFill>
                  <a:srgbClr val="002060"/>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0" y="3356992"/>
            <a:ext cx="2057400" cy="685800"/>
          </a:xfrm>
        </p:spPr>
        <p:txBody>
          <a:bodyPr>
            <a:noAutofit/>
          </a:bodyPr>
          <a:lstStyle>
            <a:lvl1pPr algn="ctr">
              <a:defRPr sz="2000" baseline="0">
                <a:solidFill>
                  <a:srgbClr val="002060"/>
                </a:solidFill>
              </a:defRPr>
            </a:lvl1pPr>
          </a:lstStyle>
          <a:p>
            <a:pPr>
              <a:defRPr/>
            </a:pP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b="1" baseline="0">
                <a:solidFill>
                  <a:srgbClr val="002060"/>
                </a:solidFill>
              </a:defRPr>
            </a:lvl1pPr>
          </a:lstStyle>
          <a:p>
            <a:endParaRPr lang="en-I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endParaRPr lang="en-US" dirty="0"/>
          </a:p>
        </p:txBody>
      </p:sp>
      <p:sp>
        <p:nvSpPr>
          <p:cNvPr id="13" name="Slide Number Placeholder 12"/>
          <p:cNvSpPr>
            <a:spLocks noGrp="1"/>
          </p:cNvSpPr>
          <p:nvPr>
            <p:ph type="sldNum" sz="quarter" idx="11"/>
          </p:nvPr>
        </p:nvSpPr>
        <p:spPr>
          <a:xfrm>
            <a:off x="0" y="4667249"/>
            <a:ext cx="1447800" cy="663578"/>
          </a:xfrm>
          <a:prstGeom prst="rect">
            <a:avLst/>
          </a:prstGeom>
        </p:spPr>
        <p:txBody>
          <a:bodyPr rtlCol="0"/>
          <a:lstStyle>
            <a:lvl1pPr>
              <a:defRPr sz="2800"/>
            </a:lvl1pPr>
          </a:lstStyle>
          <a:p>
            <a:pPr>
              <a:defRPr/>
            </a:pPr>
            <a:fld id="{55F4B6C6-533A-4F50-BAC9-F4F9948A32A9}" type="slidenum">
              <a:rPr lang="en-US" smtClean="0"/>
              <a:pPr>
                <a:defRPr/>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IE"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a:xfrm>
            <a:off x="0" y="1340768"/>
            <a:ext cx="467544" cy="180000"/>
          </a:xfrm>
          <a:prstGeom prst="rect">
            <a:avLst/>
          </a:prstGeom>
        </p:spPr>
        <p:txBody>
          <a:bodyPr/>
          <a:lstStyle/>
          <a:p>
            <a:pPr>
              <a:defRPr/>
            </a:pPr>
            <a:fld id="{55F4B6C6-533A-4F50-BAC9-F4F9948A32A9}"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IE"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a:prstGeom prst="rect">
            <a:avLst/>
          </a:prstGeom>
        </p:spPr>
        <p:txBody>
          <a:bodyPr/>
          <a:lstStyle/>
          <a:p>
            <a:pPr>
              <a:defRPr/>
            </a:pPr>
            <a:fld id="{55F4B6C6-533A-4F50-BAC9-F4F9948A32A9}"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Date Placeholder 7"/>
          <p:cNvSpPr>
            <a:spLocks noGrp="1"/>
          </p:cNvSpPr>
          <p:nvPr>
            <p:ph type="dt" sz="half" idx="10"/>
          </p:nvPr>
        </p:nvSpPr>
        <p:spPr/>
        <p:txBody>
          <a:bodyPr/>
          <a:lstStyle/>
          <a:p>
            <a:pPr>
              <a:defRPr/>
            </a:pPr>
            <a:endParaRPr lang="en-US" dirty="0"/>
          </a:p>
        </p:txBody>
      </p:sp>
      <p:sp>
        <p:nvSpPr>
          <p:cNvPr id="10" name="Slide Number Placeholder 9"/>
          <p:cNvSpPr>
            <a:spLocks noGrp="1"/>
          </p:cNvSpPr>
          <p:nvPr>
            <p:ph type="sldNum" sz="quarter" idx="11"/>
          </p:nvPr>
        </p:nvSpPr>
        <p:spPr>
          <a:xfrm>
            <a:off x="0" y="1340768"/>
            <a:ext cx="467544" cy="180000"/>
          </a:xfrm>
          <a:prstGeom prst="rect">
            <a:avLst/>
          </a:prstGeom>
        </p:spPr>
        <p:txBody>
          <a:bodyPr/>
          <a:lstStyle/>
          <a:p>
            <a:pPr>
              <a:defRPr/>
            </a:pPr>
            <a:fld id="{55F4B6C6-533A-4F50-BAC9-F4F9948A32A9}" type="slidenum">
              <a:rPr lang="en-US" smtClean="0"/>
              <a:pPr>
                <a:defRPr/>
              </a:pPr>
              <a:t>‹#›</a:t>
            </a:fld>
            <a:endParaRPr lang="en-US" dirty="0"/>
          </a:p>
        </p:txBody>
      </p:sp>
      <p:sp>
        <p:nvSpPr>
          <p:cNvPr id="11" name="Footer Placeholder 10"/>
          <p:cNvSpPr>
            <a:spLocks noGrp="1"/>
          </p:cNvSpPr>
          <p:nvPr>
            <p:ph type="ftr" sz="quarter" idx="12"/>
          </p:nvPr>
        </p:nvSpPr>
        <p:spPr/>
        <p:txBody>
          <a:bodyPr/>
          <a:lstStyle/>
          <a:p>
            <a:endParaRPr lang="en-IE" dirty="0"/>
          </a:p>
        </p:txBody>
      </p:sp>
      <p:sp>
        <p:nvSpPr>
          <p:cNvPr id="12" name="Title 1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024" y="44624"/>
            <a:ext cx="8153400" cy="824136"/>
          </a:xfrm>
        </p:spPr>
        <p:txBody>
          <a:bodyPr>
            <a:normAutofit/>
          </a:bodyPr>
          <a:lstStyle>
            <a:lvl1pPr>
              <a:defRPr sz="4400" b="1">
                <a:solidFill>
                  <a:srgbClr val="002060"/>
                </a:solidFill>
                <a:latin typeface="Calibri" pitchFamily="34" charset="0"/>
                <a:cs typeface="Calibri"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251520" y="1600200"/>
            <a:ext cx="8712968" cy="5069160"/>
          </a:xfrm>
        </p:spPr>
        <p:txBody>
          <a:bodyPr/>
          <a:lstStyle>
            <a:lvl1pPr>
              <a:lnSpc>
                <a:spcPct val="110000"/>
              </a:lnSpc>
              <a:spcBef>
                <a:spcPts val="600"/>
              </a:spcBef>
              <a:spcAft>
                <a:spcPts val="600"/>
              </a:spcAft>
              <a:defRPr kern="1400" spc="0" baseline="0">
                <a:latin typeface="Arial" pitchFamily="34" charset="0"/>
                <a:cs typeface="Arial" pitchFamily="34" charset="0"/>
              </a:defRPr>
            </a:lvl1pPr>
            <a:lvl2pPr>
              <a:lnSpc>
                <a:spcPct val="110000"/>
              </a:lnSpc>
              <a:spcBef>
                <a:spcPts val="600"/>
              </a:spcBef>
              <a:spcAft>
                <a:spcPts val="600"/>
              </a:spcAft>
              <a:defRPr kern="1400" spc="0" baseline="0">
                <a:latin typeface="Arial" pitchFamily="34" charset="0"/>
                <a:cs typeface="Arial" pitchFamily="34" charset="0"/>
              </a:defRPr>
            </a:lvl2pPr>
            <a:lvl3pPr>
              <a:lnSpc>
                <a:spcPct val="110000"/>
              </a:lnSpc>
              <a:spcBef>
                <a:spcPts val="600"/>
              </a:spcBef>
              <a:spcAft>
                <a:spcPts val="600"/>
              </a:spcAft>
              <a:defRPr kern="1400" spc="0" baseline="0">
                <a:latin typeface="Arial" pitchFamily="34" charset="0"/>
                <a:cs typeface="Arial" pitchFamily="34" charset="0"/>
              </a:defRPr>
            </a:lvl3pPr>
            <a:lvl4pPr>
              <a:lnSpc>
                <a:spcPct val="110000"/>
              </a:lnSpc>
              <a:spcBef>
                <a:spcPts val="600"/>
              </a:spcBef>
              <a:spcAft>
                <a:spcPts val="600"/>
              </a:spcAft>
              <a:defRPr kern="1400" spc="0" baseline="0">
                <a:latin typeface="Arial" pitchFamily="34" charset="0"/>
                <a:cs typeface="Arial" pitchFamily="34" charset="0"/>
              </a:defRPr>
            </a:lvl4pPr>
            <a:lvl5pPr>
              <a:lnSpc>
                <a:spcPct val="110000"/>
              </a:lnSpc>
              <a:spcBef>
                <a:spcPts val="600"/>
              </a:spcBef>
              <a:spcAft>
                <a:spcPts val="600"/>
              </a:spcAft>
              <a:defRPr kern="1400" spc="0" baseline="0">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024" y="44624"/>
            <a:ext cx="8153400" cy="824136"/>
          </a:xfrm>
        </p:spPr>
        <p:txBody>
          <a:bodyPr>
            <a:normAutofit/>
          </a:bodyPr>
          <a:lstStyle>
            <a:lvl1pPr>
              <a:defRPr sz="4400" b="1">
                <a:solidFill>
                  <a:srgbClr val="002060"/>
                </a:solidFill>
                <a:latin typeface="Calibri" pitchFamily="34" charset="0"/>
                <a:cs typeface="Calibri"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251520" y="1600200"/>
            <a:ext cx="8712968" cy="5069160"/>
          </a:xfrm>
        </p:spPr>
        <p:txBody>
          <a:bodyPr/>
          <a:lstStyle>
            <a:lvl1pPr>
              <a:lnSpc>
                <a:spcPct val="100000"/>
              </a:lnSpc>
              <a:spcBef>
                <a:spcPts val="600"/>
              </a:spcBef>
              <a:spcAft>
                <a:spcPts val="600"/>
              </a:spcAft>
              <a:defRPr kern="1400" spc="0" baseline="0">
                <a:latin typeface="Arial" pitchFamily="34" charset="0"/>
                <a:cs typeface="Arial" pitchFamily="34" charset="0"/>
              </a:defRPr>
            </a:lvl1pPr>
            <a:lvl2pPr>
              <a:lnSpc>
                <a:spcPct val="100000"/>
              </a:lnSpc>
              <a:spcBef>
                <a:spcPts val="600"/>
              </a:spcBef>
              <a:spcAft>
                <a:spcPts val="600"/>
              </a:spcAft>
              <a:defRPr kern="1400" spc="0" baseline="0">
                <a:latin typeface="Arial" pitchFamily="34" charset="0"/>
                <a:cs typeface="Arial" pitchFamily="34" charset="0"/>
              </a:defRPr>
            </a:lvl2pPr>
            <a:lvl3pPr>
              <a:lnSpc>
                <a:spcPct val="100000"/>
              </a:lnSpc>
              <a:spcBef>
                <a:spcPts val="600"/>
              </a:spcBef>
              <a:spcAft>
                <a:spcPts val="600"/>
              </a:spcAft>
              <a:defRPr kern="1400" spc="0" baseline="0">
                <a:latin typeface="Arial" pitchFamily="34" charset="0"/>
                <a:cs typeface="Arial" pitchFamily="34" charset="0"/>
              </a:defRPr>
            </a:lvl3pPr>
            <a:lvl4pPr>
              <a:lnSpc>
                <a:spcPct val="100000"/>
              </a:lnSpc>
              <a:spcBef>
                <a:spcPts val="600"/>
              </a:spcBef>
              <a:spcAft>
                <a:spcPts val="600"/>
              </a:spcAft>
              <a:defRPr kern="1400" spc="0" baseline="0">
                <a:latin typeface="Arial" pitchFamily="34" charset="0"/>
                <a:cs typeface="Arial" pitchFamily="34" charset="0"/>
              </a:defRPr>
            </a:lvl4pPr>
            <a:lvl5pPr>
              <a:lnSpc>
                <a:spcPct val="100000"/>
              </a:lnSpc>
              <a:spcBef>
                <a:spcPts val="600"/>
              </a:spcBef>
              <a:spcAft>
                <a:spcPts val="600"/>
              </a:spcAft>
              <a:defRPr kern="1400" spc="0" baseline="0">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n-US" dirty="0"/>
          </a:p>
        </p:txBody>
      </p:sp>
      <p:sp>
        <p:nvSpPr>
          <p:cNvPr id="13" name="Slide Number Placeholder 12"/>
          <p:cNvSpPr>
            <a:spLocks noGrp="1"/>
          </p:cNvSpPr>
          <p:nvPr>
            <p:ph type="sldNum" sz="quarter" idx="11"/>
          </p:nvPr>
        </p:nvSpPr>
        <p:spPr>
          <a:xfrm>
            <a:off x="0" y="1752600"/>
            <a:ext cx="1295400" cy="701676"/>
          </a:xfrm>
          <a:prstGeom prst="rect">
            <a:avLst/>
          </a:prstGeom>
        </p:spPr>
        <p:txBody>
          <a:bodyPr>
            <a:noAutofit/>
          </a:bodyPr>
          <a:lstStyle>
            <a:lvl1pPr>
              <a:defRPr sz="2400">
                <a:solidFill>
                  <a:srgbClr val="FFFFFF"/>
                </a:solidFill>
              </a:defRPr>
            </a:lvl1pPr>
          </a:lstStyle>
          <a:p>
            <a:pPr>
              <a:defRPr/>
            </a:pPr>
            <a:fld id="{55F4B6C6-533A-4F50-BAC9-F4F9948A32A9}" type="slidenum">
              <a:rPr lang="en-US" smtClean="0"/>
              <a:pPr>
                <a:defRPr/>
              </a:pPr>
              <a:t>‹#›</a:t>
            </a:fld>
            <a:endParaRPr lang="en-US" dirty="0"/>
          </a:p>
        </p:txBody>
      </p:sp>
      <p:sp>
        <p:nvSpPr>
          <p:cNvPr id="14" name="Footer Placeholder 13"/>
          <p:cNvSpPr>
            <a:spLocks noGrp="1"/>
          </p:cNvSpPr>
          <p:nvPr>
            <p:ph type="ftr" sz="quarter" idx="12"/>
          </p:nvPr>
        </p:nvSpPr>
        <p:spPr/>
        <p:txBody>
          <a:bodyPr/>
          <a:lstStyle/>
          <a:p>
            <a:endParaRPr lang="en-IE"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endParaRPr lang="en-US" dirty="0"/>
          </a:p>
        </p:txBody>
      </p:sp>
      <p:sp>
        <p:nvSpPr>
          <p:cNvPr id="10" name="Slide Number Placeholder 9"/>
          <p:cNvSpPr>
            <a:spLocks noGrp="1"/>
          </p:cNvSpPr>
          <p:nvPr>
            <p:ph type="sldNum" sz="quarter" idx="16"/>
          </p:nvPr>
        </p:nvSpPr>
        <p:spPr>
          <a:xfrm>
            <a:off x="0" y="1340768"/>
            <a:ext cx="467544" cy="180000"/>
          </a:xfrm>
          <a:prstGeom prst="rect">
            <a:avLst/>
          </a:prstGeom>
        </p:spPr>
        <p:txBody>
          <a:bodyPr rtlCol="0"/>
          <a:lstStyle/>
          <a:p>
            <a:pPr>
              <a:defRPr/>
            </a:pPr>
            <a:fld id="{55F4B6C6-533A-4F50-BAC9-F4F9948A32A9}" type="slidenum">
              <a:rPr lang="en-US" smtClean="0"/>
              <a:pPr>
                <a:defRPr/>
              </a:pPr>
              <a:t>‹#›</a:t>
            </a:fld>
            <a:endParaRPr lang="en-US" dirty="0"/>
          </a:p>
        </p:txBody>
      </p:sp>
      <p:sp>
        <p:nvSpPr>
          <p:cNvPr id="12" name="Footer Placeholder 11"/>
          <p:cNvSpPr>
            <a:spLocks noGrp="1"/>
          </p:cNvSpPr>
          <p:nvPr>
            <p:ph type="ftr" sz="quarter" idx="17"/>
          </p:nvPr>
        </p:nvSpPr>
        <p:spPr/>
        <p:txBody>
          <a:bodyPr rtlCol="0"/>
          <a:lstStyle/>
          <a:p>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endParaRPr lang="en-US" dirty="0"/>
          </a:p>
        </p:txBody>
      </p:sp>
      <p:sp>
        <p:nvSpPr>
          <p:cNvPr id="12" name="Slide Number Placeholder 11"/>
          <p:cNvSpPr>
            <a:spLocks noGrp="1"/>
          </p:cNvSpPr>
          <p:nvPr>
            <p:ph type="sldNum" sz="quarter" idx="16"/>
          </p:nvPr>
        </p:nvSpPr>
        <p:spPr>
          <a:xfrm>
            <a:off x="0" y="1340768"/>
            <a:ext cx="467544" cy="180000"/>
          </a:xfrm>
          <a:prstGeom prst="rect">
            <a:avLst/>
          </a:prstGeom>
        </p:spPr>
        <p:txBody>
          <a:bodyPr rtlCol="0"/>
          <a:lstStyle/>
          <a:p>
            <a:pPr>
              <a:defRPr/>
            </a:pPr>
            <a:fld id="{55F4B6C6-533A-4F50-BAC9-F4F9948A32A9}" type="slidenum">
              <a:rPr lang="en-US" smtClean="0"/>
              <a:pPr>
                <a:defRPr/>
              </a:pPr>
              <a:t>‹#›</a:t>
            </a:fld>
            <a:endParaRPr lang="en-US" dirty="0"/>
          </a:p>
        </p:txBody>
      </p:sp>
      <p:sp>
        <p:nvSpPr>
          <p:cNvPr id="14" name="Footer Placeholder 13"/>
          <p:cNvSpPr>
            <a:spLocks noGrp="1"/>
          </p:cNvSpPr>
          <p:nvPr>
            <p:ph type="ftr" sz="quarter" idx="17"/>
          </p:nvPr>
        </p:nvSpPr>
        <p:spPr/>
        <p:txBody>
          <a:bodyPr rtlCol="0"/>
          <a:lstStyle/>
          <a:p>
            <a:endParaRPr lang="en-IE"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a:xfrm>
            <a:off x="0" y="1340768"/>
            <a:ext cx="467544" cy="180000"/>
          </a:xfrm>
          <a:prstGeom prst="rect">
            <a:avLst/>
          </a:prstGeom>
        </p:spPr>
        <p:txBody>
          <a:bodyPr/>
          <a:lstStyle>
            <a:lvl1pPr>
              <a:defRPr>
                <a:solidFill>
                  <a:srgbClr val="FFFFFF"/>
                </a:solidFill>
              </a:defRPr>
            </a:lvl1pPr>
          </a:lstStyle>
          <a:p>
            <a:pPr>
              <a:defRPr/>
            </a:pPr>
            <a:fld id="{3B5BC947-ED3F-4197-AD5F-9006E201F9BC}"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a:xfrm>
            <a:off x="0" y="6248400"/>
            <a:ext cx="533400" cy="381000"/>
          </a:xfrm>
          <a:prstGeom prst="rect">
            <a:avLst/>
          </a:prstGeom>
        </p:spPr>
        <p:txBody>
          <a:bodyPr/>
          <a:lstStyle>
            <a:lvl1pPr>
              <a:defRPr>
                <a:solidFill>
                  <a:schemeClr val="tx2"/>
                </a:solidFill>
              </a:defRPr>
            </a:lvl1pPr>
          </a:lstStyle>
          <a:p>
            <a:pPr>
              <a:defRPr/>
            </a:pPr>
            <a:fld id="{9D82E4FC-6D1A-4F36-8CD7-D60778C7E734}"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a:xfrm>
            <a:off x="0" y="1340768"/>
            <a:ext cx="467544" cy="180000"/>
          </a:xfrm>
          <a:prstGeom prst="rect">
            <a:avLst/>
          </a:prstGeom>
        </p:spPr>
        <p:txBody>
          <a:bodyPr/>
          <a:lstStyle>
            <a:lvl1pPr>
              <a:defRPr>
                <a:solidFill>
                  <a:srgbClr val="FFFFFF"/>
                </a:solidFill>
              </a:defRPr>
            </a:lvl1pPr>
          </a:lstStyle>
          <a:p>
            <a:pPr>
              <a:defRPr/>
            </a:pPr>
            <a:fld id="{55F4B6C6-533A-4F50-BAC9-F4F9948A32A9}" type="slidenum">
              <a:rPr lang="en-US" smtClean="0"/>
              <a:pPr>
                <a:defRPr/>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79512" y="-9872"/>
            <a:ext cx="81534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251520" y="1628800"/>
            <a:ext cx="8892480" cy="4925144"/>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77000" y="6597352"/>
            <a:ext cx="2667000" cy="260648"/>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dirty="0"/>
          </a:p>
        </p:txBody>
      </p:sp>
      <p:sp>
        <p:nvSpPr>
          <p:cNvPr id="3" name="Footer Placeholder 2"/>
          <p:cNvSpPr>
            <a:spLocks noGrp="1"/>
          </p:cNvSpPr>
          <p:nvPr>
            <p:ph type="ftr" sz="quarter" idx="3"/>
          </p:nvPr>
        </p:nvSpPr>
        <p:spPr>
          <a:xfrm>
            <a:off x="467544" y="6597352"/>
            <a:ext cx="5421083" cy="260648"/>
          </a:xfrm>
          <a:prstGeom prst="rect">
            <a:avLst/>
          </a:prstGeom>
        </p:spPr>
        <p:txBody>
          <a:bodyPr vert="horz" anchor="ctr"/>
          <a:lstStyle>
            <a:lvl1pPr algn="r" eaLnBrk="1" latinLnBrk="0" hangingPunct="1">
              <a:defRPr kumimoji="0" sz="1400">
                <a:solidFill>
                  <a:schemeClr val="tx2"/>
                </a:solidFill>
              </a:defRPr>
            </a:lvl1pPr>
          </a:lstStyle>
          <a:p>
            <a:endParaRPr lang="en-IE" dirty="0"/>
          </a:p>
        </p:txBody>
      </p:sp>
      <p:sp>
        <p:nvSpPr>
          <p:cNvPr id="8" name="Rectangle 7"/>
          <p:cNvSpPr/>
          <p:nvPr/>
        </p:nvSpPr>
        <p:spPr>
          <a:xfrm>
            <a:off x="0" y="1196752"/>
            <a:ext cx="533400" cy="1800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fld id="{55F4B6C6-533A-4F50-BAC9-F4F9948A32A9}" type="slidenum">
              <a:rPr lang="en-US" sz="1400" smtClean="0"/>
              <a:pPr algn="ctr" eaLnBrk="1" latinLnBrk="0" hangingPunct="1"/>
              <a:t>‹#›</a:t>
            </a:fld>
            <a:endParaRPr kumimoji="0" lang="en-US" sz="1400" dirty="0"/>
          </a:p>
        </p:txBody>
      </p:sp>
      <p:sp>
        <p:nvSpPr>
          <p:cNvPr id="9" name="Rectangle 8"/>
          <p:cNvSpPr/>
          <p:nvPr userDrawn="1"/>
        </p:nvSpPr>
        <p:spPr>
          <a:xfrm>
            <a:off x="576064" y="1196752"/>
            <a:ext cx="8567936" cy="180000"/>
          </a:xfrm>
          <a:prstGeom prst="rect">
            <a:avLst/>
          </a:prstGeom>
          <a:gradFill flip="none" rotWithShape="1">
            <a:gsLst>
              <a:gs pos="69000">
                <a:schemeClr val="bg1">
                  <a:lumMod val="75000"/>
                  <a:alpha val="34000"/>
                </a:schemeClr>
              </a:gs>
              <a:gs pos="100000">
                <a:schemeClr val="bg1">
                  <a:lumMod val="50000"/>
                  <a:alpha val="83000"/>
                </a:schemeClr>
              </a:gs>
              <a:gs pos="100000">
                <a:schemeClr val="bg1">
                  <a:lumMod val="50000"/>
                  <a:alpha val="76000"/>
                </a:schemeClr>
              </a:gs>
            </a:gsLst>
            <a:lin ang="16800000" scaled="0"/>
            <a:tileRect/>
          </a:gradFill>
          <a:ln w="12700" cap="rnd" cmpd="sng" algn="ctr">
            <a:solidFill>
              <a:schemeClr val="tx1">
                <a:alpha val="6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hf sldNum="0" hdr="0" ftr="0" dt="0"/>
  <p:txStyles>
    <p:titleStyle>
      <a:lvl1pPr algn="l" rtl="0" eaLnBrk="1" latinLnBrk="0" hangingPunct="1">
        <a:spcBef>
          <a:spcPct val="0"/>
        </a:spcBef>
        <a:buNone/>
        <a:defRPr kumimoji="0" sz="4500" kern="1200" baseline="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lnSpc>
          <a:spcPct val="150000"/>
        </a:lnSpc>
        <a:spcBef>
          <a:spcPts val="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c.ee.ntu.edu.tw/~farn/courses/SE/ch14.ppt" TargetMode="External"/><Relationship Id="rId2" Type="http://schemas.openxmlformats.org/officeDocument/2006/relationships/hyperlink" Target="http://docs.oracle.com/javase/tutorial/java/concepts/index.html" TargetMode="External"/><Relationship Id="rId1" Type="http://schemas.openxmlformats.org/officeDocument/2006/relationships/slideLayout" Target="../slideLayouts/slideLayout2.xml"/><Relationship Id="rId4" Type="http://schemas.openxmlformats.org/officeDocument/2006/relationships/hyperlink" Target="http://www.cis.upenn.edu/~matuszek/cit591.../object-concepts.pp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GB" dirty="0" err="1" smtClean="0"/>
              <a:t>OOSd</a:t>
            </a:r>
            <a:r>
              <a:rPr lang="en-GB" dirty="0" smtClean="0"/>
              <a:t> </a:t>
            </a:r>
            <a:br>
              <a:rPr lang="en-GB" dirty="0" smtClean="0"/>
            </a:br>
            <a:r>
              <a:rPr lang="en-GB" sz="3600" dirty="0" smtClean="0"/>
              <a:t>(Object Oriented Software Development)</a:t>
            </a:r>
            <a:endParaRPr lang="en-IE" dirty="0"/>
          </a:p>
        </p:txBody>
      </p:sp>
      <p:sp>
        <p:nvSpPr>
          <p:cNvPr id="3" name="Subtitle 2"/>
          <p:cNvSpPr>
            <a:spLocks noGrp="1"/>
          </p:cNvSpPr>
          <p:nvPr>
            <p:ph type="subTitle" idx="1"/>
          </p:nvPr>
        </p:nvSpPr>
        <p:spPr>
          <a:xfrm>
            <a:off x="2438400" y="3903092"/>
            <a:ext cx="4381500" cy="1837308"/>
          </a:xfrm>
        </p:spPr>
        <p:txBody>
          <a:bodyPr/>
          <a:lstStyle/>
          <a:p>
            <a:pPr algn="ctr"/>
            <a:r>
              <a:rPr lang="en-IE" dirty="0" smtClean="0"/>
              <a:t>Object Orientated overview</a:t>
            </a:r>
          </a:p>
          <a:p>
            <a:pPr algn="ctr"/>
            <a:endParaRPr lang="en-IE" dirty="0"/>
          </a:p>
          <a:p>
            <a:pPr algn="ctr"/>
            <a:r>
              <a:rPr lang="en-IE" dirty="0" smtClean="0"/>
              <a:t>John Walsh</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US" dirty="0" smtClean="0"/>
              <a:t>Classes</a:t>
            </a:r>
            <a:endParaRPr lang="en-IE" dirty="0"/>
          </a:p>
        </p:txBody>
      </p:sp>
      <p:sp>
        <p:nvSpPr>
          <p:cNvPr id="84995" name="Rectangle 3"/>
          <p:cNvSpPr>
            <a:spLocks noGrp="1"/>
          </p:cNvSpPr>
          <p:nvPr>
            <p:ph sz="quarter" idx="1"/>
          </p:nvPr>
        </p:nvSpPr>
        <p:spPr>
          <a:xfrm>
            <a:off x="251520" y="1600200"/>
            <a:ext cx="8892480" cy="5069160"/>
          </a:xfrm>
        </p:spPr>
        <p:txBody>
          <a:bodyPr>
            <a:normAutofit fontScale="77500" lnSpcReduction="20000"/>
          </a:bodyPr>
          <a:lstStyle/>
          <a:p>
            <a:pPr>
              <a:buNone/>
            </a:pPr>
            <a:r>
              <a:rPr lang="en-US" dirty="0" smtClean="0"/>
              <a:t>A class is a blueprint or prototype from which objects are created (describes a object type)</a:t>
            </a:r>
          </a:p>
          <a:p>
            <a:pPr>
              <a:buNone/>
            </a:pPr>
            <a:r>
              <a:rPr lang="en-IE" dirty="0" smtClean="0"/>
              <a:t>Class is the definition :  Object is the actual crated entity (instance)</a:t>
            </a:r>
          </a:p>
          <a:p>
            <a:r>
              <a:rPr lang="en-US" dirty="0" smtClean="0"/>
              <a:t>Classes describe objects</a:t>
            </a:r>
          </a:p>
          <a:p>
            <a:pPr lvl="1"/>
            <a:r>
              <a:rPr lang="en-US" dirty="0" smtClean="0"/>
              <a:t>Every object belongs to (is an </a:t>
            </a:r>
            <a:r>
              <a:rPr lang="en-US" u="sng" dirty="0" smtClean="0"/>
              <a:t>instance of</a:t>
            </a:r>
            <a:r>
              <a:rPr lang="en-US" dirty="0" smtClean="0"/>
              <a:t>) a class</a:t>
            </a:r>
          </a:p>
          <a:p>
            <a:r>
              <a:rPr lang="en-US" dirty="0" smtClean="0"/>
              <a:t>• An object may have fields, or variables</a:t>
            </a:r>
          </a:p>
          <a:p>
            <a:pPr lvl="1"/>
            <a:r>
              <a:rPr lang="en-US" dirty="0" smtClean="0"/>
              <a:t>The class describes those fields</a:t>
            </a:r>
          </a:p>
          <a:p>
            <a:r>
              <a:rPr lang="en-US" dirty="0" smtClean="0"/>
              <a:t>• An object may have methods</a:t>
            </a:r>
          </a:p>
          <a:p>
            <a:pPr lvl="1"/>
            <a:r>
              <a:rPr lang="en-US" dirty="0" smtClean="0"/>
              <a:t>The class describes those methods</a:t>
            </a:r>
          </a:p>
          <a:p>
            <a:pPr lvl="1"/>
            <a:r>
              <a:rPr lang="en-US" dirty="0" smtClean="0"/>
              <a:t>A class is like a template, or cookie cutter</a:t>
            </a:r>
          </a:p>
          <a:p>
            <a:r>
              <a:rPr lang="en-US" dirty="0" smtClean="0">
                <a:solidFill>
                  <a:srgbClr val="FF0000"/>
                </a:solidFill>
              </a:rPr>
              <a:t>A class has a </a:t>
            </a:r>
            <a:r>
              <a:rPr lang="en-US" u="sng" dirty="0" smtClean="0">
                <a:solidFill>
                  <a:srgbClr val="FF0000"/>
                </a:solidFill>
              </a:rPr>
              <a:t>constructor</a:t>
            </a:r>
            <a:r>
              <a:rPr lang="en-US" dirty="0" smtClean="0">
                <a:solidFill>
                  <a:srgbClr val="FF0000"/>
                </a:solidFill>
              </a:rPr>
              <a:t> for creating objects</a:t>
            </a:r>
            <a:endParaRPr lang="en-IE" dirty="0">
              <a:solidFill>
                <a:srgbClr val="FF0000"/>
              </a:solidFill>
            </a:endParaRPr>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 Design</a:t>
            </a:r>
          </a:p>
          <a:p>
            <a:r>
              <a:rPr lang="en-IE" sz="1200" dirty="0" smtClean="0"/>
              <a:t>Objects</a:t>
            </a:r>
          </a:p>
          <a:p>
            <a:r>
              <a:rPr lang="en-IE" sz="1200" dirty="0" smtClean="0">
                <a:solidFill>
                  <a:srgbClr val="FF0000"/>
                </a:solidFill>
              </a:rPr>
              <a:t>Classes</a:t>
            </a:r>
          </a:p>
          <a:p>
            <a:r>
              <a:rPr lang="en-IE" sz="1200" dirty="0" smtClean="0"/>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US" dirty="0" smtClean="0"/>
              <a:t>Classes  versus objects</a:t>
            </a:r>
            <a:endParaRPr lang="en-IE" dirty="0"/>
          </a:p>
        </p:txBody>
      </p:sp>
      <p:sp>
        <p:nvSpPr>
          <p:cNvPr id="84995" name="Rectangle 3"/>
          <p:cNvSpPr>
            <a:spLocks noGrp="1"/>
          </p:cNvSpPr>
          <p:nvPr>
            <p:ph sz="quarter" idx="1"/>
          </p:nvPr>
        </p:nvSpPr>
        <p:spPr>
          <a:xfrm>
            <a:off x="251520" y="1600200"/>
            <a:ext cx="8892480" cy="2336800"/>
          </a:xfrm>
        </p:spPr>
        <p:txBody>
          <a:bodyPr>
            <a:normAutofit fontScale="92500" lnSpcReduction="20000"/>
          </a:bodyPr>
          <a:lstStyle/>
          <a:p>
            <a:r>
              <a:rPr lang="en-IE" dirty="0" smtClean="0">
                <a:solidFill>
                  <a:srgbClr val="FF0000"/>
                </a:solidFill>
              </a:rPr>
              <a:t>A class </a:t>
            </a:r>
            <a:r>
              <a:rPr lang="en-IE" dirty="0" smtClean="0"/>
              <a:t>is a </a:t>
            </a:r>
            <a:r>
              <a:rPr lang="en-IE" u="sng" dirty="0" smtClean="0"/>
              <a:t>description  only </a:t>
            </a:r>
          </a:p>
          <a:p>
            <a:pPr lvl="1"/>
            <a:r>
              <a:rPr lang="en-IE" dirty="0" smtClean="0"/>
              <a:t>blueprint, template, recipe, instruction sheet on how to create objects</a:t>
            </a:r>
          </a:p>
          <a:p>
            <a:r>
              <a:rPr lang="en-IE" dirty="0" smtClean="0">
                <a:solidFill>
                  <a:srgbClr val="FF0000"/>
                </a:solidFill>
              </a:rPr>
              <a:t>Objects </a:t>
            </a:r>
            <a:r>
              <a:rPr lang="en-IE" dirty="0" smtClean="0"/>
              <a:t>are things that are </a:t>
            </a:r>
            <a:r>
              <a:rPr lang="en-IE" u="sng" dirty="0" smtClean="0"/>
              <a:t>created</a:t>
            </a:r>
            <a:r>
              <a:rPr lang="en-IE" dirty="0" smtClean="0"/>
              <a:t> based on the class instruction sheet</a:t>
            </a:r>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 Design</a:t>
            </a:r>
          </a:p>
          <a:p>
            <a:r>
              <a:rPr lang="en-IE" sz="1200" dirty="0" smtClean="0"/>
              <a:t>Objects</a:t>
            </a:r>
          </a:p>
          <a:p>
            <a:r>
              <a:rPr lang="en-IE" sz="1200" dirty="0" smtClean="0">
                <a:solidFill>
                  <a:srgbClr val="FF0000"/>
                </a:solidFill>
              </a:rPr>
              <a:t>Classes</a:t>
            </a:r>
          </a:p>
          <a:p>
            <a:r>
              <a:rPr lang="en-IE" sz="1200" dirty="0" smtClean="0"/>
              <a:t>Encapsulation</a:t>
            </a:r>
          </a:p>
          <a:p>
            <a:r>
              <a:rPr lang="en-IE" sz="1200" dirty="0" smtClean="0"/>
              <a:t>Inheritance</a:t>
            </a:r>
          </a:p>
          <a:p>
            <a:r>
              <a:rPr lang="en-IE" sz="1200" dirty="0" smtClean="0"/>
              <a:t>Polymorphism</a:t>
            </a:r>
            <a:endParaRPr lang="en-US" sz="1200" dirty="0"/>
          </a:p>
        </p:txBody>
      </p:sp>
      <p:sp>
        <p:nvSpPr>
          <p:cNvPr id="2" name="TextBox 1"/>
          <p:cNvSpPr txBox="1"/>
          <p:nvPr/>
        </p:nvSpPr>
        <p:spPr>
          <a:xfrm>
            <a:off x="634999" y="4995564"/>
            <a:ext cx="2541273" cy="1477328"/>
          </a:xfrm>
          <a:prstGeom prst="rect">
            <a:avLst/>
          </a:prstGeom>
          <a:solidFill>
            <a:srgbClr val="FFFF85"/>
          </a:solidFill>
          <a:ln>
            <a:solidFill>
              <a:schemeClr val="accent1"/>
            </a:solidFill>
          </a:ln>
        </p:spPr>
        <p:txBody>
          <a:bodyPr wrap="square" rtlCol="0">
            <a:spAutoFit/>
          </a:bodyPr>
          <a:lstStyle/>
          <a:p>
            <a:r>
              <a:rPr lang="en-IE" dirty="0" smtClean="0"/>
              <a:t>Class </a:t>
            </a:r>
          </a:p>
          <a:p>
            <a:r>
              <a:rPr lang="en-IE" dirty="0" smtClean="0"/>
              <a:t>{</a:t>
            </a:r>
          </a:p>
          <a:p>
            <a:r>
              <a:rPr lang="en-IE" dirty="0"/>
              <a:t> </a:t>
            </a:r>
            <a:r>
              <a:rPr lang="en-IE" dirty="0" smtClean="0"/>
              <a:t> //properties</a:t>
            </a:r>
          </a:p>
          <a:p>
            <a:r>
              <a:rPr lang="en-IE" dirty="0" smtClean="0"/>
              <a:t>  //methods</a:t>
            </a:r>
          </a:p>
          <a:p>
            <a:r>
              <a:rPr lang="en-IE" dirty="0"/>
              <a:t>}</a:t>
            </a:r>
            <a:endParaRPr lang="en-IE" dirty="0" smtClean="0"/>
          </a:p>
        </p:txBody>
      </p:sp>
      <p:sp>
        <p:nvSpPr>
          <p:cNvPr id="3" name="TextBox 2"/>
          <p:cNvSpPr txBox="1"/>
          <p:nvPr/>
        </p:nvSpPr>
        <p:spPr>
          <a:xfrm>
            <a:off x="431800" y="3937000"/>
            <a:ext cx="2541273" cy="646331"/>
          </a:xfrm>
          <a:prstGeom prst="rect">
            <a:avLst/>
          </a:prstGeom>
          <a:noFill/>
        </p:spPr>
        <p:txBody>
          <a:bodyPr wrap="none" rtlCol="0">
            <a:spAutoFit/>
          </a:bodyPr>
          <a:lstStyle/>
          <a:p>
            <a:r>
              <a:rPr lang="en-IE" dirty="0" smtClean="0"/>
              <a:t>There is only ever  1 class</a:t>
            </a:r>
          </a:p>
          <a:p>
            <a:r>
              <a:rPr lang="en-IE" dirty="0" smtClean="0"/>
              <a:t>(</a:t>
            </a:r>
            <a:r>
              <a:rPr lang="en-IE" dirty="0" err="1" smtClean="0"/>
              <a:t>ie</a:t>
            </a:r>
            <a:r>
              <a:rPr lang="en-IE" dirty="0" smtClean="0"/>
              <a:t> 1 description)</a:t>
            </a:r>
            <a:endParaRPr lang="en-IE" dirty="0"/>
          </a:p>
        </p:txBody>
      </p:sp>
      <p:sp>
        <p:nvSpPr>
          <p:cNvPr id="7" name="TextBox 6"/>
          <p:cNvSpPr txBox="1"/>
          <p:nvPr/>
        </p:nvSpPr>
        <p:spPr>
          <a:xfrm>
            <a:off x="4457698" y="5115698"/>
            <a:ext cx="1231901" cy="892552"/>
          </a:xfrm>
          <a:prstGeom prst="rect">
            <a:avLst/>
          </a:prstGeom>
          <a:solidFill>
            <a:srgbClr val="92D050"/>
          </a:solidFill>
          <a:ln>
            <a:solidFill>
              <a:schemeClr val="accent1"/>
            </a:solidFill>
          </a:ln>
        </p:spPr>
        <p:txBody>
          <a:bodyPr wrap="square" rtlCol="0">
            <a:spAutoFit/>
          </a:bodyPr>
          <a:lstStyle/>
          <a:p>
            <a:r>
              <a:rPr lang="en-IE" dirty="0" smtClean="0"/>
              <a:t>Object 1</a:t>
            </a:r>
          </a:p>
          <a:p>
            <a:r>
              <a:rPr lang="en-IE" dirty="0" smtClean="0"/>
              <a:t>-</a:t>
            </a:r>
            <a:r>
              <a:rPr lang="en-IE" sz="1600" dirty="0" smtClean="0"/>
              <a:t>contains values, state</a:t>
            </a:r>
          </a:p>
        </p:txBody>
      </p:sp>
      <p:cxnSp>
        <p:nvCxnSpPr>
          <p:cNvPr id="6" name="Straight Arrow Connector 5"/>
          <p:cNvCxnSpPr/>
          <p:nvPr/>
        </p:nvCxnSpPr>
        <p:spPr>
          <a:xfrm>
            <a:off x="1702436" y="4523262"/>
            <a:ext cx="0" cy="2835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40303" y="3989863"/>
            <a:ext cx="3471463" cy="646331"/>
          </a:xfrm>
          <a:prstGeom prst="rect">
            <a:avLst/>
          </a:prstGeom>
          <a:noFill/>
        </p:spPr>
        <p:txBody>
          <a:bodyPr wrap="none" rtlCol="0">
            <a:spAutoFit/>
          </a:bodyPr>
          <a:lstStyle/>
          <a:p>
            <a:r>
              <a:rPr lang="en-IE" dirty="0" smtClean="0"/>
              <a:t>Can have infinite number of object,</a:t>
            </a:r>
            <a:r>
              <a:rPr lang="en-IE" dirty="0"/>
              <a:t> </a:t>
            </a:r>
            <a:endParaRPr lang="en-IE" dirty="0" smtClean="0"/>
          </a:p>
          <a:p>
            <a:r>
              <a:rPr lang="en-IE" dirty="0" smtClean="0"/>
              <a:t>all created from class description</a:t>
            </a:r>
          </a:p>
        </p:txBody>
      </p:sp>
      <p:cxnSp>
        <p:nvCxnSpPr>
          <p:cNvPr id="14" name="Straight Arrow Connector 13"/>
          <p:cNvCxnSpPr/>
          <p:nvPr/>
        </p:nvCxnSpPr>
        <p:spPr>
          <a:xfrm>
            <a:off x="6516372" y="4583331"/>
            <a:ext cx="0" cy="2835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60085" y="5115698"/>
            <a:ext cx="1231901" cy="892552"/>
          </a:xfrm>
          <a:prstGeom prst="rect">
            <a:avLst/>
          </a:prstGeom>
          <a:solidFill>
            <a:srgbClr val="92D050"/>
          </a:solidFill>
          <a:ln>
            <a:solidFill>
              <a:schemeClr val="accent1"/>
            </a:solidFill>
          </a:ln>
        </p:spPr>
        <p:txBody>
          <a:bodyPr wrap="square" rtlCol="0">
            <a:spAutoFit/>
          </a:bodyPr>
          <a:lstStyle/>
          <a:p>
            <a:r>
              <a:rPr lang="en-IE" dirty="0" smtClean="0"/>
              <a:t>Object 2</a:t>
            </a:r>
          </a:p>
          <a:p>
            <a:r>
              <a:rPr lang="en-IE" dirty="0" smtClean="0"/>
              <a:t>-</a:t>
            </a:r>
            <a:r>
              <a:rPr lang="en-IE" sz="1600" dirty="0" smtClean="0"/>
              <a:t>contains values, state</a:t>
            </a:r>
          </a:p>
        </p:txBody>
      </p:sp>
      <p:sp>
        <p:nvSpPr>
          <p:cNvPr id="16" name="TextBox 15"/>
          <p:cNvSpPr txBox="1"/>
          <p:nvPr/>
        </p:nvSpPr>
        <p:spPr>
          <a:xfrm>
            <a:off x="7093508" y="5115698"/>
            <a:ext cx="1231901" cy="892552"/>
          </a:xfrm>
          <a:prstGeom prst="rect">
            <a:avLst/>
          </a:prstGeom>
          <a:solidFill>
            <a:srgbClr val="92D050"/>
          </a:solidFill>
          <a:ln>
            <a:solidFill>
              <a:schemeClr val="accent1"/>
            </a:solidFill>
          </a:ln>
        </p:spPr>
        <p:txBody>
          <a:bodyPr wrap="square" rtlCol="0">
            <a:spAutoFit/>
          </a:bodyPr>
          <a:lstStyle/>
          <a:p>
            <a:r>
              <a:rPr lang="en-IE" dirty="0" smtClean="0"/>
              <a:t>Object 3</a:t>
            </a:r>
          </a:p>
          <a:p>
            <a:r>
              <a:rPr lang="en-IE" dirty="0" smtClean="0"/>
              <a:t>-</a:t>
            </a:r>
            <a:r>
              <a:rPr lang="en-IE" sz="1600" dirty="0" smtClean="0"/>
              <a:t>contains values, state</a:t>
            </a:r>
          </a:p>
        </p:txBody>
      </p:sp>
    </p:spTree>
    <p:extLst>
      <p:ext uri="{BB962C8B-B14F-4D97-AF65-F5344CB8AC3E}">
        <p14:creationId xmlns:p14="http://schemas.microsoft.com/office/powerpoint/2010/main" val="1074837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Example </a:t>
            </a:r>
            <a:r>
              <a:rPr lang="en-US" dirty="0"/>
              <a:t>of a class</a:t>
            </a:r>
          </a:p>
        </p:txBody>
      </p:sp>
      <p:sp>
        <p:nvSpPr>
          <p:cNvPr id="8196" name="Text Box 4"/>
          <p:cNvSpPr txBox="1">
            <a:spLocks noChangeArrowheads="1"/>
          </p:cNvSpPr>
          <p:nvPr/>
        </p:nvSpPr>
        <p:spPr bwMode="auto">
          <a:xfrm>
            <a:off x="876300" y="1524001"/>
            <a:ext cx="6781800" cy="5334000"/>
          </a:xfrm>
          <a:prstGeom prst="rect">
            <a:avLst/>
          </a:prstGeom>
          <a:noFill/>
          <a:ln w="12700">
            <a:noFill/>
            <a:miter lim="800000"/>
            <a:headEnd type="none" w="sm" len="sm"/>
            <a:tailEnd type="none" w="sm" len="sm"/>
          </a:ln>
          <a:effectLst/>
        </p:spPr>
        <p:txBody>
          <a:bodyPr>
            <a:normAutofit fontScale="92500" lnSpcReduction="20000"/>
          </a:bodyPr>
          <a:lstStyle/>
          <a:p>
            <a:pPr eaLnBrk="0" hangingPunct="0"/>
            <a:r>
              <a:rPr lang="en-US" sz="2400" dirty="0">
                <a:latin typeface="Trebuchet MS" pitchFamily="34" charset="0"/>
              </a:rPr>
              <a:t>class Employee </a:t>
            </a:r>
            <a:endParaRPr lang="en-US" sz="2400" dirty="0" smtClean="0">
              <a:latin typeface="Trebuchet MS" pitchFamily="34" charset="0"/>
            </a:endParaRPr>
          </a:p>
          <a:p>
            <a:pPr eaLnBrk="0" hangingPunct="0"/>
            <a:r>
              <a:rPr lang="en-US" sz="2400" dirty="0" smtClean="0">
                <a:latin typeface="Trebuchet MS" pitchFamily="34" charset="0"/>
              </a:rPr>
              <a:t>{</a:t>
            </a:r>
            <a:endParaRPr lang="en-US" sz="2400" dirty="0">
              <a:latin typeface="Trebuchet MS" pitchFamily="34" charset="0"/>
            </a:endParaRPr>
          </a:p>
          <a:p>
            <a:pPr eaLnBrk="0" hangingPunct="0"/>
            <a:r>
              <a:rPr lang="en-US" sz="2400" dirty="0">
                <a:solidFill>
                  <a:srgbClr val="FFFF99"/>
                </a:solidFill>
                <a:latin typeface="Trebuchet MS" pitchFamily="34" charset="0"/>
              </a:rPr>
              <a:t>   </a:t>
            </a:r>
            <a:r>
              <a:rPr lang="en-US" sz="2400" dirty="0" smtClean="0">
                <a:solidFill>
                  <a:srgbClr val="FFFF99"/>
                </a:solidFill>
                <a:latin typeface="Trebuchet MS" pitchFamily="34" charset="0"/>
              </a:rPr>
              <a:t>	</a:t>
            </a:r>
            <a:r>
              <a:rPr lang="en-US" sz="2400" dirty="0" smtClean="0">
                <a:solidFill>
                  <a:srgbClr val="00B050"/>
                </a:solidFill>
                <a:latin typeface="Trebuchet MS" pitchFamily="34" charset="0"/>
              </a:rPr>
              <a:t>// </a:t>
            </a:r>
            <a:r>
              <a:rPr lang="en-US" sz="2400" dirty="0">
                <a:solidFill>
                  <a:srgbClr val="00B050"/>
                </a:solidFill>
                <a:latin typeface="Trebuchet MS" pitchFamily="34" charset="0"/>
              </a:rPr>
              <a:t>fields</a:t>
            </a:r>
          </a:p>
          <a:p>
            <a:pPr eaLnBrk="0" hangingPunct="0"/>
            <a:r>
              <a:rPr lang="en-US" sz="2400" dirty="0">
                <a:solidFill>
                  <a:srgbClr val="FFFF99"/>
                </a:solidFill>
                <a:latin typeface="Trebuchet MS" pitchFamily="34" charset="0"/>
              </a:rPr>
              <a:t>   </a:t>
            </a:r>
            <a:r>
              <a:rPr lang="en-US" sz="2400" dirty="0" smtClean="0">
                <a:solidFill>
                  <a:srgbClr val="FFFF99"/>
                </a:solidFill>
                <a:latin typeface="Trebuchet MS" pitchFamily="34" charset="0"/>
              </a:rPr>
              <a:t>	</a:t>
            </a:r>
            <a:r>
              <a:rPr lang="en-US" sz="2400" dirty="0" smtClean="0">
                <a:latin typeface="Trebuchet MS" pitchFamily="34" charset="0"/>
              </a:rPr>
              <a:t>String </a:t>
            </a:r>
            <a:r>
              <a:rPr lang="en-US" sz="2400" dirty="0">
                <a:latin typeface="Trebuchet MS" pitchFamily="34" charset="0"/>
              </a:rPr>
              <a:t>name;</a:t>
            </a:r>
          </a:p>
          <a:p>
            <a:pPr eaLnBrk="0" hangingPunct="0"/>
            <a:r>
              <a:rPr lang="en-US" sz="2400" dirty="0">
                <a:latin typeface="Trebuchet MS" pitchFamily="34" charset="0"/>
              </a:rPr>
              <a:t>   </a:t>
            </a:r>
            <a:r>
              <a:rPr lang="en-US" sz="2400" dirty="0" smtClean="0">
                <a:latin typeface="Trebuchet MS" pitchFamily="34" charset="0"/>
              </a:rPr>
              <a:t>	double </a:t>
            </a:r>
            <a:r>
              <a:rPr lang="en-US" sz="2400" dirty="0">
                <a:latin typeface="Trebuchet MS" pitchFamily="34" charset="0"/>
              </a:rPr>
              <a:t>salary;</a:t>
            </a:r>
            <a:r>
              <a:rPr lang="en-US" sz="2400" dirty="0">
                <a:solidFill>
                  <a:srgbClr val="FFFF99"/>
                </a:solidFill>
                <a:latin typeface="Trebuchet MS" pitchFamily="34" charset="0"/>
              </a:rPr>
              <a:t/>
            </a:r>
            <a:br>
              <a:rPr lang="en-US" sz="2400" dirty="0">
                <a:solidFill>
                  <a:srgbClr val="FFFF99"/>
                </a:solidFill>
                <a:latin typeface="Trebuchet MS" pitchFamily="34" charset="0"/>
              </a:rPr>
            </a:br>
            <a:r>
              <a:rPr lang="en-US" sz="2400" dirty="0" smtClean="0">
                <a:solidFill>
                  <a:srgbClr val="FFFF99"/>
                </a:solidFill>
                <a:latin typeface="Trebuchet MS" pitchFamily="34" charset="0"/>
              </a:rPr>
              <a:t> </a:t>
            </a:r>
          </a:p>
          <a:p>
            <a:pPr eaLnBrk="0" hangingPunct="0"/>
            <a:r>
              <a:rPr lang="en-US" sz="2400" dirty="0" smtClean="0">
                <a:solidFill>
                  <a:srgbClr val="FFFF99"/>
                </a:solidFill>
                <a:latin typeface="Trebuchet MS" pitchFamily="34" charset="0"/>
              </a:rPr>
              <a:t>     </a:t>
            </a:r>
            <a:r>
              <a:rPr lang="en-US" sz="2400" dirty="0" smtClean="0">
                <a:solidFill>
                  <a:srgbClr val="00B050"/>
                </a:solidFill>
                <a:latin typeface="Trebuchet MS" pitchFamily="34" charset="0"/>
              </a:rPr>
              <a:t>//Constructor</a:t>
            </a:r>
          </a:p>
          <a:p>
            <a:r>
              <a:rPr lang="en-US" sz="2400" dirty="0" smtClean="0"/>
              <a:t>	public </a:t>
            </a:r>
            <a:r>
              <a:rPr lang="en-US" sz="2400" dirty="0" smtClean="0">
                <a:latin typeface="Trebuchet MS" pitchFamily="34" charset="0"/>
              </a:rPr>
              <a:t>Employee </a:t>
            </a:r>
            <a:r>
              <a:rPr lang="en-US" sz="2400" dirty="0" smtClean="0"/>
              <a:t>(string n, double s){</a:t>
            </a:r>
          </a:p>
          <a:p>
            <a:r>
              <a:rPr lang="en-IE" sz="2400" dirty="0" smtClean="0"/>
              <a:t>		name = n;</a:t>
            </a:r>
          </a:p>
          <a:p>
            <a:r>
              <a:rPr lang="en-IE" sz="2400" dirty="0" smtClean="0"/>
              <a:t>		salary = s</a:t>
            </a:r>
            <a:endParaRPr lang="en-US" sz="2400" dirty="0" smtClean="0"/>
          </a:p>
          <a:p>
            <a:r>
              <a:rPr lang="en-US" sz="2400" dirty="0" smtClean="0"/>
              <a:t>       }</a:t>
            </a:r>
          </a:p>
          <a:p>
            <a:pPr eaLnBrk="0" hangingPunct="0"/>
            <a:r>
              <a:rPr lang="en-US" sz="2400" dirty="0" smtClean="0">
                <a:solidFill>
                  <a:srgbClr val="FFFF99"/>
                </a:solidFill>
                <a:latin typeface="Trebuchet MS" pitchFamily="34" charset="0"/>
              </a:rPr>
              <a:t>	</a:t>
            </a:r>
          </a:p>
          <a:p>
            <a:pPr eaLnBrk="0" hangingPunct="0"/>
            <a:r>
              <a:rPr lang="en-US" sz="2400" dirty="0">
                <a:solidFill>
                  <a:srgbClr val="FFFF99"/>
                </a:solidFill>
                <a:latin typeface="Trebuchet MS" pitchFamily="34" charset="0"/>
              </a:rPr>
              <a:t/>
            </a:r>
            <a:br>
              <a:rPr lang="en-US" sz="2400" dirty="0">
                <a:solidFill>
                  <a:srgbClr val="FFFF99"/>
                </a:solidFill>
                <a:latin typeface="Trebuchet MS" pitchFamily="34" charset="0"/>
              </a:rPr>
            </a:br>
            <a:r>
              <a:rPr lang="en-US" sz="2400" dirty="0">
                <a:solidFill>
                  <a:srgbClr val="FFFF99"/>
                </a:solidFill>
                <a:latin typeface="Trebuchet MS" pitchFamily="34" charset="0"/>
              </a:rPr>
              <a:t>   </a:t>
            </a:r>
            <a:r>
              <a:rPr lang="en-US" sz="2400" dirty="0" smtClean="0">
                <a:solidFill>
                  <a:srgbClr val="FFFF99"/>
                </a:solidFill>
                <a:latin typeface="Trebuchet MS" pitchFamily="34" charset="0"/>
              </a:rPr>
              <a:t>	</a:t>
            </a:r>
            <a:r>
              <a:rPr lang="en-US" sz="2400" dirty="0" smtClean="0">
                <a:solidFill>
                  <a:srgbClr val="00B050"/>
                </a:solidFill>
                <a:latin typeface="Trebuchet MS" pitchFamily="34" charset="0"/>
              </a:rPr>
              <a:t>// </a:t>
            </a:r>
            <a:r>
              <a:rPr lang="en-US" sz="2400" dirty="0">
                <a:solidFill>
                  <a:srgbClr val="00B050"/>
                </a:solidFill>
                <a:latin typeface="Trebuchet MS" pitchFamily="34" charset="0"/>
              </a:rPr>
              <a:t>a method</a:t>
            </a:r>
          </a:p>
          <a:p>
            <a:pPr eaLnBrk="0" hangingPunct="0"/>
            <a:r>
              <a:rPr lang="en-US" sz="2400" dirty="0">
                <a:solidFill>
                  <a:srgbClr val="FFFF99"/>
                </a:solidFill>
                <a:latin typeface="Trebuchet MS" pitchFamily="34" charset="0"/>
              </a:rPr>
              <a:t>   </a:t>
            </a:r>
            <a:r>
              <a:rPr lang="en-US" sz="2400" dirty="0" smtClean="0">
                <a:solidFill>
                  <a:srgbClr val="FFFF99"/>
                </a:solidFill>
                <a:latin typeface="Trebuchet MS" pitchFamily="34" charset="0"/>
              </a:rPr>
              <a:t>	</a:t>
            </a:r>
            <a:r>
              <a:rPr lang="en-US" sz="2400" dirty="0" smtClean="0">
                <a:latin typeface="Trebuchet MS" pitchFamily="34" charset="0"/>
              </a:rPr>
              <a:t>void </a:t>
            </a:r>
            <a:r>
              <a:rPr lang="en-US" sz="2400" dirty="0">
                <a:latin typeface="Trebuchet MS" pitchFamily="34" charset="0"/>
              </a:rPr>
              <a:t>pay () {</a:t>
            </a:r>
          </a:p>
          <a:p>
            <a:pPr eaLnBrk="0" hangingPunct="0"/>
            <a:r>
              <a:rPr lang="en-US" sz="2400" dirty="0">
                <a:latin typeface="Trebuchet MS" pitchFamily="34" charset="0"/>
              </a:rPr>
              <a:t>     </a:t>
            </a:r>
            <a:r>
              <a:rPr lang="en-US" sz="2400" dirty="0" smtClean="0">
                <a:latin typeface="Trebuchet MS" pitchFamily="34" charset="0"/>
              </a:rPr>
              <a:t>	 	</a:t>
            </a:r>
            <a:r>
              <a:rPr lang="en-US" sz="2400" dirty="0" err="1" smtClean="0">
                <a:latin typeface="Trebuchet MS" pitchFamily="34" charset="0"/>
              </a:rPr>
              <a:t>Console.Writeln</a:t>
            </a:r>
            <a:r>
              <a:rPr lang="en-US" sz="2400" dirty="0" smtClean="0">
                <a:latin typeface="Trebuchet MS" pitchFamily="34" charset="0"/>
              </a:rPr>
              <a:t> ("</a:t>
            </a:r>
            <a:r>
              <a:rPr lang="en-US" sz="2400" dirty="0">
                <a:latin typeface="Trebuchet MS" pitchFamily="34" charset="0"/>
              </a:rPr>
              <a:t>Pay to the order of " +</a:t>
            </a:r>
          </a:p>
          <a:p>
            <a:pPr eaLnBrk="0" hangingPunct="0"/>
            <a:r>
              <a:rPr lang="en-US" sz="2400" dirty="0">
                <a:latin typeface="Trebuchet MS" pitchFamily="34" charset="0"/>
              </a:rPr>
              <a:t>                                    name + " $" + salary);</a:t>
            </a:r>
          </a:p>
          <a:p>
            <a:pPr eaLnBrk="0" hangingPunct="0"/>
            <a:r>
              <a:rPr lang="en-US" sz="2400" dirty="0">
                <a:latin typeface="Trebuchet MS" pitchFamily="34" charset="0"/>
              </a:rPr>
              <a:t>   </a:t>
            </a:r>
            <a:r>
              <a:rPr lang="en-US" sz="2400" dirty="0" smtClean="0">
                <a:latin typeface="Trebuchet MS" pitchFamily="34" charset="0"/>
              </a:rPr>
              <a:t>	}</a:t>
            </a:r>
            <a:endParaRPr lang="en-US" sz="2400" dirty="0">
              <a:latin typeface="Trebuchet MS" pitchFamily="34" charset="0"/>
            </a:endParaRPr>
          </a:p>
          <a:p>
            <a:pPr eaLnBrk="0" hangingPunct="0"/>
            <a:r>
              <a:rPr lang="en-US" sz="2400" dirty="0">
                <a:latin typeface="Trebuchet MS" pitchFamily="34" charset="0"/>
              </a:rPr>
              <a:t>}</a:t>
            </a:r>
            <a:endParaRPr lang="en-US" sz="2400" dirty="0"/>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 Design</a:t>
            </a:r>
          </a:p>
          <a:p>
            <a:r>
              <a:rPr lang="en-IE" sz="1200" dirty="0" smtClean="0"/>
              <a:t>Objects</a:t>
            </a:r>
          </a:p>
          <a:p>
            <a:r>
              <a:rPr lang="en-IE" sz="1200" dirty="0" smtClean="0">
                <a:solidFill>
                  <a:srgbClr val="FF0000"/>
                </a:solidFill>
              </a:rPr>
              <a:t>Classes</a:t>
            </a:r>
          </a:p>
          <a:p>
            <a:r>
              <a:rPr lang="en-IE" sz="1200" dirty="0" smtClean="0"/>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left)">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US" dirty="0" smtClean="0"/>
              <a:t>Encapsulation</a:t>
            </a:r>
            <a:endParaRPr lang="en-IE" dirty="0"/>
          </a:p>
        </p:txBody>
      </p:sp>
      <p:sp>
        <p:nvSpPr>
          <p:cNvPr id="84995" name="Rectangle 3"/>
          <p:cNvSpPr>
            <a:spLocks noGrp="1"/>
          </p:cNvSpPr>
          <p:nvPr>
            <p:ph sz="quarter" idx="1"/>
          </p:nvPr>
        </p:nvSpPr>
        <p:spPr>
          <a:xfrm>
            <a:off x="251520" y="1600200"/>
            <a:ext cx="8712968" cy="4241800"/>
          </a:xfrm>
        </p:spPr>
        <p:txBody>
          <a:bodyPr>
            <a:normAutofit fontScale="85000" lnSpcReduction="20000"/>
          </a:bodyPr>
          <a:lstStyle/>
          <a:p>
            <a:pPr>
              <a:buNone/>
            </a:pPr>
            <a:r>
              <a:rPr lang="en-IE" dirty="0" smtClean="0"/>
              <a:t>Encapsulation   </a:t>
            </a:r>
            <a:r>
              <a:rPr lang="en-IE" sz="2800" i="1" dirty="0" smtClean="0"/>
              <a:t>(hiding innards of class</a:t>
            </a:r>
            <a:r>
              <a:rPr lang="en-IE" dirty="0" smtClean="0"/>
              <a:t>)</a:t>
            </a:r>
          </a:p>
          <a:p>
            <a:r>
              <a:rPr lang="en-IE" dirty="0" smtClean="0"/>
              <a:t>Restrict access to objects components (data and behaviour)</a:t>
            </a:r>
          </a:p>
          <a:p>
            <a:pPr lvl="1"/>
            <a:r>
              <a:rPr lang="en-IE" dirty="0" smtClean="0"/>
              <a:t>only the </a:t>
            </a:r>
            <a:r>
              <a:rPr lang="en-IE" u="sng" dirty="0" smtClean="0"/>
              <a:t>object itself </a:t>
            </a:r>
            <a:r>
              <a:rPr lang="en-IE" dirty="0" smtClean="0"/>
              <a:t>can directly access or manipulate </a:t>
            </a:r>
            <a:r>
              <a:rPr lang="en-IE" u="sng" dirty="0" smtClean="0"/>
              <a:t>its data</a:t>
            </a:r>
          </a:p>
          <a:p>
            <a:pPr lvl="1"/>
            <a:r>
              <a:rPr lang="en-IE" dirty="0" smtClean="0"/>
              <a:t>does not expose data directly (data hiding) but exposes methods that safely manipulate internal data</a:t>
            </a:r>
          </a:p>
          <a:p>
            <a:pPr lvl="1"/>
            <a:r>
              <a:rPr lang="en-IE" dirty="0" smtClean="0"/>
              <a:t>Prevents unauthorized use of internal data  =&gt; Protects object from inadvertent  changes</a:t>
            </a:r>
          </a:p>
          <a:p>
            <a:pPr lvl="1"/>
            <a:r>
              <a:rPr lang="en-US" dirty="0" smtClean="0"/>
              <a:t>communicate with object only through well-defined message passing (</a:t>
            </a:r>
            <a:r>
              <a:rPr lang="en-US" dirty="0" err="1" smtClean="0"/>
              <a:t>ie</a:t>
            </a:r>
            <a:r>
              <a:rPr lang="en-US" dirty="0" smtClean="0"/>
              <a:t> methods and parameters)</a:t>
            </a:r>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 Design</a:t>
            </a:r>
          </a:p>
          <a:p>
            <a:r>
              <a:rPr lang="en-IE" sz="1200" dirty="0" smtClean="0"/>
              <a:t>Objects</a:t>
            </a:r>
          </a:p>
          <a:p>
            <a:r>
              <a:rPr lang="en-IE" sz="1200" dirty="0" smtClean="0"/>
              <a:t>Classes</a:t>
            </a:r>
          </a:p>
          <a:p>
            <a:r>
              <a:rPr lang="en-IE" sz="1200" dirty="0" smtClean="0">
                <a:solidFill>
                  <a:srgbClr val="FF0000"/>
                </a:solidFill>
              </a:rPr>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US" dirty="0" smtClean="0"/>
              <a:t>Encapsulation – Benefits</a:t>
            </a:r>
            <a:endParaRPr lang="en-IE" dirty="0"/>
          </a:p>
        </p:txBody>
      </p:sp>
      <p:sp>
        <p:nvSpPr>
          <p:cNvPr id="84995" name="Rectangle 3"/>
          <p:cNvSpPr>
            <a:spLocks noGrp="1"/>
          </p:cNvSpPr>
          <p:nvPr>
            <p:ph sz="quarter" idx="1"/>
          </p:nvPr>
        </p:nvSpPr>
        <p:spPr/>
        <p:txBody>
          <a:bodyPr>
            <a:normAutofit fontScale="77500" lnSpcReduction="20000"/>
          </a:bodyPr>
          <a:lstStyle/>
          <a:p>
            <a:pPr>
              <a:buNone/>
            </a:pPr>
            <a:r>
              <a:rPr lang="en-US" dirty="0" smtClean="0"/>
              <a:t>Object is black box : focuses on </a:t>
            </a:r>
            <a:r>
              <a:rPr lang="en-IE" dirty="0" smtClean="0">
                <a:solidFill>
                  <a:srgbClr val="C00000"/>
                </a:solidFill>
              </a:rPr>
              <a:t>What rather than how</a:t>
            </a:r>
          </a:p>
          <a:p>
            <a:pPr lvl="1"/>
            <a:r>
              <a:rPr lang="en-US" dirty="0" smtClean="0"/>
              <a:t> separate an object's implementation from its behavior  </a:t>
            </a:r>
          </a:p>
          <a:p>
            <a:pPr lvl="1"/>
            <a:r>
              <a:rPr lang="en-US" dirty="0" smtClean="0"/>
              <a:t>any changes to the internal implementation is transparent to the user of that object</a:t>
            </a:r>
            <a:endParaRPr lang="en-IE" dirty="0" smtClean="0"/>
          </a:p>
          <a:p>
            <a:pPr lvl="1"/>
            <a:r>
              <a:rPr lang="en-IE" dirty="0" smtClean="0"/>
              <a:t>Makes it easier/more reliable to build software </a:t>
            </a:r>
          </a:p>
          <a:p>
            <a:pPr lvl="2"/>
            <a:r>
              <a:rPr lang="en-IE" dirty="0" smtClean="0"/>
              <a:t>Can change internal implementation of object without breaking things</a:t>
            </a:r>
          </a:p>
          <a:p>
            <a:pPr lvl="2"/>
            <a:r>
              <a:rPr lang="en-IE" dirty="0" smtClean="0"/>
              <a:t>Can connect software object together with more </a:t>
            </a:r>
            <a:r>
              <a:rPr lang="en-IE" dirty="0" err="1" smtClean="0"/>
              <a:t>ocnfidence</a:t>
            </a:r>
            <a:endParaRPr lang="en-IE" dirty="0" smtClean="0"/>
          </a:p>
          <a:p>
            <a:r>
              <a:rPr lang="en-IE" dirty="0" smtClean="0"/>
              <a:t>Promotes reusability via loose coupling</a:t>
            </a:r>
          </a:p>
          <a:p>
            <a:pPr lvl="1"/>
            <a:r>
              <a:rPr lang="en-IE" dirty="0" smtClean="0"/>
              <a:t>Loose coupling : object is autonomous black box </a:t>
            </a:r>
          </a:p>
          <a:p>
            <a:pPr lvl="2"/>
            <a:r>
              <a:rPr lang="en-IE" dirty="0" smtClean="0"/>
              <a:t>If object changes internally, this has no knock-on effect on other objects</a:t>
            </a:r>
          </a:p>
          <a:p>
            <a:pPr lvl="1"/>
            <a:r>
              <a:rPr lang="en-US" dirty="0" smtClean="0"/>
              <a:t>limit the interdependencies between software components.</a:t>
            </a:r>
          </a:p>
          <a:p>
            <a:pPr lvl="1"/>
            <a:endParaRPr lang="en-IE" dirty="0" smtClean="0"/>
          </a:p>
          <a:p>
            <a:pPr lvl="1">
              <a:lnSpc>
                <a:spcPct val="90000"/>
              </a:lnSpc>
            </a:pPr>
            <a:endParaRPr lang="en-IE" dirty="0"/>
          </a:p>
        </p:txBody>
      </p:sp>
      <p:sp>
        <p:nvSpPr>
          <p:cNvPr id="6" name="TextBox 5"/>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 Design</a:t>
            </a:r>
          </a:p>
          <a:p>
            <a:r>
              <a:rPr lang="en-IE" sz="1200" dirty="0" smtClean="0"/>
              <a:t>Objects</a:t>
            </a:r>
          </a:p>
          <a:p>
            <a:r>
              <a:rPr lang="en-IE" sz="1200" dirty="0" smtClean="0"/>
              <a:t>Classes</a:t>
            </a:r>
          </a:p>
          <a:p>
            <a:r>
              <a:rPr lang="en-IE" sz="1200" dirty="0" smtClean="0">
                <a:solidFill>
                  <a:srgbClr val="FF0000"/>
                </a:solidFill>
              </a:rPr>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US" dirty="0" smtClean="0"/>
              <a:t>Inheritance</a:t>
            </a:r>
            <a:endParaRPr lang="en-IE" dirty="0"/>
          </a:p>
        </p:txBody>
      </p:sp>
      <p:sp>
        <p:nvSpPr>
          <p:cNvPr id="84995" name="Rectangle 3"/>
          <p:cNvSpPr>
            <a:spLocks noGrp="1"/>
          </p:cNvSpPr>
          <p:nvPr>
            <p:ph sz="quarter" idx="1"/>
          </p:nvPr>
        </p:nvSpPr>
        <p:spPr>
          <a:xfrm>
            <a:off x="251520" y="1435100"/>
            <a:ext cx="8712968" cy="5234260"/>
          </a:xfrm>
        </p:spPr>
        <p:txBody>
          <a:bodyPr>
            <a:normAutofit fontScale="47500" lnSpcReduction="20000"/>
          </a:bodyPr>
          <a:lstStyle/>
          <a:p>
            <a:r>
              <a:rPr lang="en-US" dirty="0" smtClean="0"/>
              <a:t>Inheritance provides a powerful and natural mechanism for organizing and structuring your software.</a:t>
            </a:r>
          </a:p>
          <a:p>
            <a:r>
              <a:rPr lang="en-US" dirty="0" smtClean="0"/>
              <a:t>Different kinds of objects often have a certain amount in common with each other</a:t>
            </a:r>
          </a:p>
          <a:p>
            <a:r>
              <a:rPr lang="en-US" dirty="0" smtClean="0"/>
              <a:t>Cars, busses, motorbikes for example, all share the characteristics of Vehicles (speed, number of wheels, seats).</a:t>
            </a:r>
          </a:p>
          <a:p>
            <a:r>
              <a:rPr lang="en-US" dirty="0" smtClean="0"/>
              <a:t>Yet each also defines additional features that make them different : motorbikes has 2 wheels, car has 4; car has a boot, motorbike has handlebars</a:t>
            </a:r>
          </a:p>
          <a:p>
            <a:r>
              <a:rPr lang="en-US" dirty="0" smtClean="0"/>
              <a:t>Object-oriented programming allows classes to </a:t>
            </a:r>
            <a:r>
              <a:rPr lang="en-US" i="1" dirty="0" smtClean="0"/>
              <a:t>inherit</a:t>
            </a:r>
            <a:r>
              <a:rPr lang="en-US" dirty="0" smtClean="0"/>
              <a:t> commonly used state and behavior from other classes</a:t>
            </a:r>
          </a:p>
          <a:p>
            <a:pPr lvl="1"/>
            <a:r>
              <a:rPr lang="en-IE" dirty="0" smtClean="0"/>
              <a:t>Vehicle becomes the </a:t>
            </a:r>
            <a:r>
              <a:rPr lang="en-IE" dirty="0" err="1" smtClean="0"/>
              <a:t>baseclass</a:t>
            </a:r>
            <a:r>
              <a:rPr lang="en-IE" dirty="0" smtClean="0"/>
              <a:t> (</a:t>
            </a:r>
            <a:r>
              <a:rPr lang="en-IE" dirty="0" err="1" smtClean="0"/>
              <a:t>superclass</a:t>
            </a:r>
            <a:r>
              <a:rPr lang="en-IE" dirty="0" smtClean="0"/>
              <a:t>)</a:t>
            </a:r>
          </a:p>
          <a:p>
            <a:pPr lvl="2"/>
            <a:r>
              <a:rPr lang="en-IE" dirty="0" smtClean="0"/>
              <a:t>Defines features of a vehicle</a:t>
            </a:r>
          </a:p>
          <a:p>
            <a:pPr lvl="1"/>
            <a:r>
              <a:rPr lang="en-IE" dirty="0" smtClean="0"/>
              <a:t>Motorbike &amp; car can </a:t>
            </a:r>
            <a:r>
              <a:rPr lang="en-IE" b="1" u="sng" dirty="0" smtClean="0"/>
              <a:t>inherit</a:t>
            </a:r>
            <a:r>
              <a:rPr lang="en-IE" dirty="0" smtClean="0"/>
              <a:t> features of the vehicle</a:t>
            </a:r>
          </a:p>
          <a:p>
            <a:pPr lvl="2"/>
            <a:r>
              <a:rPr lang="en-IE" dirty="0" smtClean="0"/>
              <a:t>features that are common to all vehicles, speed, ability to drive etc..</a:t>
            </a:r>
          </a:p>
          <a:p>
            <a:pPr lvl="1"/>
            <a:r>
              <a:rPr lang="en-IE" dirty="0" smtClean="0"/>
              <a:t>Motorbike &amp; car can define </a:t>
            </a:r>
            <a:r>
              <a:rPr lang="en-IE" b="1" u="sng" dirty="0" smtClean="0"/>
              <a:t>specialisations</a:t>
            </a:r>
            <a:r>
              <a:rPr lang="en-IE" dirty="0" smtClean="0"/>
              <a:t> </a:t>
            </a:r>
          </a:p>
          <a:p>
            <a:pPr lvl="2"/>
            <a:r>
              <a:rPr lang="en-IE" dirty="0" smtClean="0"/>
              <a:t>feature that are unique to them and not common to other vehicles;  a bike has handlebars</a:t>
            </a:r>
          </a:p>
          <a:p>
            <a:r>
              <a:rPr lang="en-IE" dirty="0" smtClean="0"/>
              <a:t>Can have inheritance tree, where class inherits from class, which inherits from class</a:t>
            </a:r>
          </a:p>
          <a:p>
            <a:pPr lvl="1"/>
            <a:r>
              <a:rPr lang="en-IE" dirty="0" err="1" smtClean="0"/>
              <a:t>Eg</a:t>
            </a:r>
            <a:r>
              <a:rPr lang="en-IE" dirty="0" smtClean="0"/>
              <a:t>.    Racing Car    </a:t>
            </a:r>
            <a:r>
              <a:rPr lang="en-IE" i="1" dirty="0" smtClean="0"/>
              <a:t>inherits from    </a:t>
            </a:r>
            <a:r>
              <a:rPr lang="en-IE" dirty="0" smtClean="0"/>
              <a:t> a car    </a:t>
            </a:r>
            <a:r>
              <a:rPr lang="en-IE" i="1" dirty="0" smtClean="0"/>
              <a:t> inherits from</a:t>
            </a:r>
            <a:r>
              <a:rPr lang="en-IE" dirty="0" smtClean="0"/>
              <a:t>    a  vehicles</a:t>
            </a:r>
          </a:p>
          <a:p>
            <a:pPr lvl="1"/>
            <a:endParaRPr lang="en-IE" dirty="0" smtClean="0"/>
          </a:p>
          <a:p>
            <a:pPr lvl="1"/>
            <a:endParaRPr lang="en-US" dirty="0" smtClean="0"/>
          </a:p>
          <a:p>
            <a:pPr lvl="2"/>
            <a:endParaRPr lang="en-US" dirty="0" smtClean="0"/>
          </a:p>
          <a:p>
            <a:pPr lvl="1"/>
            <a:endParaRPr lang="en-IE" dirty="0" smtClean="0"/>
          </a:p>
          <a:p>
            <a:pPr lvl="1">
              <a:lnSpc>
                <a:spcPct val="90000"/>
              </a:lnSpc>
            </a:pPr>
            <a:endParaRPr lang="en-IE" dirty="0"/>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 Design</a:t>
            </a:r>
          </a:p>
          <a:p>
            <a:r>
              <a:rPr lang="en-IE" sz="1200" dirty="0" smtClean="0"/>
              <a:t>Objects</a:t>
            </a:r>
          </a:p>
          <a:p>
            <a:r>
              <a:rPr lang="en-IE" sz="1200" dirty="0" smtClean="0"/>
              <a:t>Classes</a:t>
            </a:r>
          </a:p>
          <a:p>
            <a:r>
              <a:rPr lang="en-IE" sz="1200" dirty="0" smtClean="0"/>
              <a:t>Encapsulation</a:t>
            </a:r>
          </a:p>
          <a:p>
            <a:r>
              <a:rPr lang="en-IE" sz="1200" dirty="0" smtClean="0">
                <a:solidFill>
                  <a:srgbClr val="FF0000"/>
                </a:solidFill>
              </a:rPr>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US" dirty="0" smtClean="0"/>
              <a:t>Inheritance tree</a:t>
            </a:r>
            <a:endParaRPr lang="en-IE" dirty="0"/>
          </a:p>
        </p:txBody>
      </p:sp>
      <p:pic>
        <p:nvPicPr>
          <p:cNvPr id="95234" name="Picture 2"/>
          <p:cNvPicPr>
            <a:picLocks noChangeAspect="1" noChangeArrowheads="1"/>
          </p:cNvPicPr>
          <p:nvPr/>
        </p:nvPicPr>
        <p:blipFill>
          <a:blip r:embed="rId3"/>
          <a:srcRect/>
          <a:stretch>
            <a:fillRect/>
          </a:stretch>
        </p:blipFill>
        <p:spPr bwMode="auto">
          <a:xfrm>
            <a:off x="3033713" y="1441450"/>
            <a:ext cx="3076575" cy="1581150"/>
          </a:xfrm>
          <a:prstGeom prst="rect">
            <a:avLst/>
          </a:prstGeom>
          <a:noFill/>
          <a:ln w="9525">
            <a:solidFill>
              <a:srgbClr val="002060">
                <a:alpha val="62000"/>
              </a:srgbClr>
            </a:solidFill>
            <a:miter lim="800000"/>
            <a:headEnd/>
            <a:tailEnd/>
          </a:ln>
          <a:effectLst/>
        </p:spPr>
      </p:pic>
      <p:pic>
        <p:nvPicPr>
          <p:cNvPr id="95235" name="Picture 3"/>
          <p:cNvPicPr>
            <a:picLocks noChangeAspect="1" noChangeArrowheads="1"/>
          </p:cNvPicPr>
          <p:nvPr/>
        </p:nvPicPr>
        <p:blipFill>
          <a:blip r:embed="rId4"/>
          <a:srcRect/>
          <a:stretch>
            <a:fillRect/>
          </a:stretch>
        </p:blipFill>
        <p:spPr bwMode="auto">
          <a:xfrm>
            <a:off x="1000125" y="3429000"/>
            <a:ext cx="2695575" cy="1247775"/>
          </a:xfrm>
          <a:prstGeom prst="rect">
            <a:avLst/>
          </a:prstGeom>
          <a:noFill/>
          <a:ln w="9525">
            <a:solidFill>
              <a:srgbClr val="002060">
                <a:alpha val="50000"/>
              </a:srgbClr>
            </a:solidFill>
            <a:miter lim="800000"/>
            <a:headEnd/>
            <a:tailEnd/>
          </a:ln>
          <a:effectLst/>
        </p:spPr>
      </p:pic>
      <p:pic>
        <p:nvPicPr>
          <p:cNvPr id="95237" name="Picture 5"/>
          <p:cNvPicPr>
            <a:picLocks noChangeAspect="1" noChangeArrowheads="1"/>
          </p:cNvPicPr>
          <p:nvPr/>
        </p:nvPicPr>
        <p:blipFill>
          <a:blip r:embed="rId5"/>
          <a:srcRect/>
          <a:stretch>
            <a:fillRect/>
          </a:stretch>
        </p:blipFill>
        <p:spPr bwMode="auto">
          <a:xfrm>
            <a:off x="5424487" y="3429000"/>
            <a:ext cx="3200400" cy="1647825"/>
          </a:xfrm>
          <a:prstGeom prst="rect">
            <a:avLst/>
          </a:prstGeom>
          <a:noFill/>
          <a:ln w="9525">
            <a:solidFill>
              <a:srgbClr val="002060">
                <a:alpha val="52000"/>
              </a:srgbClr>
            </a:solidFill>
            <a:miter lim="800000"/>
            <a:headEnd/>
            <a:tailEnd/>
          </a:ln>
          <a:effectLst/>
        </p:spPr>
      </p:pic>
      <p:cxnSp>
        <p:nvCxnSpPr>
          <p:cNvPr id="11" name="Shape 10"/>
          <p:cNvCxnSpPr>
            <a:stCxn id="95234" idx="1"/>
            <a:endCxn id="95235" idx="0"/>
          </p:cNvCxnSpPr>
          <p:nvPr/>
        </p:nvCxnSpPr>
        <p:spPr>
          <a:xfrm rot="10800000" flipV="1">
            <a:off x="2347913" y="2232024"/>
            <a:ext cx="685800" cy="1196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95235" idx="2"/>
            <a:endCxn id="95238" idx="0"/>
          </p:cNvCxnSpPr>
          <p:nvPr/>
        </p:nvCxnSpPr>
        <p:spPr>
          <a:xfrm rot="16200000" flipH="1">
            <a:off x="1995488" y="5029199"/>
            <a:ext cx="704850"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hape 15"/>
          <p:cNvCxnSpPr>
            <a:stCxn id="95234" idx="3"/>
            <a:endCxn id="95237" idx="0"/>
          </p:cNvCxnSpPr>
          <p:nvPr/>
        </p:nvCxnSpPr>
        <p:spPr>
          <a:xfrm>
            <a:off x="6110288" y="2232025"/>
            <a:ext cx="914399" cy="1196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95238" name="Picture 6"/>
          <p:cNvPicPr>
            <a:picLocks noChangeAspect="1" noChangeArrowheads="1"/>
          </p:cNvPicPr>
          <p:nvPr/>
        </p:nvPicPr>
        <p:blipFill>
          <a:blip r:embed="rId6"/>
          <a:srcRect/>
          <a:stretch>
            <a:fillRect/>
          </a:stretch>
        </p:blipFill>
        <p:spPr bwMode="auto">
          <a:xfrm>
            <a:off x="452439" y="5381625"/>
            <a:ext cx="3790950" cy="1171575"/>
          </a:xfrm>
          <a:prstGeom prst="rect">
            <a:avLst/>
          </a:prstGeom>
          <a:noFill/>
          <a:ln w="9525">
            <a:solidFill>
              <a:srgbClr val="002060">
                <a:alpha val="57000"/>
              </a:srgbClr>
            </a:solidFill>
            <a:miter lim="800000"/>
            <a:headEnd/>
            <a:tailEnd/>
          </a:ln>
          <a:effectLst/>
        </p:spPr>
      </p:pic>
      <p:sp>
        <p:nvSpPr>
          <p:cNvPr id="14" name="TextBox 13"/>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 Design</a:t>
            </a:r>
          </a:p>
          <a:p>
            <a:r>
              <a:rPr lang="en-IE" sz="1200" dirty="0" smtClean="0"/>
              <a:t>Objects</a:t>
            </a:r>
          </a:p>
          <a:p>
            <a:r>
              <a:rPr lang="en-IE" sz="1200" dirty="0" smtClean="0"/>
              <a:t>Classes</a:t>
            </a:r>
          </a:p>
          <a:p>
            <a:r>
              <a:rPr lang="en-IE" sz="1200" dirty="0" smtClean="0"/>
              <a:t>Encapsulation</a:t>
            </a:r>
          </a:p>
          <a:p>
            <a:r>
              <a:rPr lang="en-IE" sz="1200" dirty="0" smtClean="0">
                <a:solidFill>
                  <a:srgbClr val="FF0000"/>
                </a:solidFill>
              </a:rPr>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US" dirty="0" smtClean="0"/>
              <a:t>Polymorphism</a:t>
            </a:r>
            <a:endParaRPr lang="en-IE" dirty="0"/>
          </a:p>
        </p:txBody>
      </p:sp>
      <p:sp>
        <p:nvSpPr>
          <p:cNvPr id="84995" name="Rectangle 3"/>
          <p:cNvSpPr>
            <a:spLocks noGrp="1"/>
          </p:cNvSpPr>
          <p:nvPr>
            <p:ph sz="quarter" idx="1"/>
          </p:nvPr>
        </p:nvSpPr>
        <p:spPr>
          <a:xfrm>
            <a:off x="251520" y="1435100"/>
            <a:ext cx="8712968" cy="5234260"/>
          </a:xfrm>
        </p:spPr>
        <p:txBody>
          <a:bodyPr>
            <a:normAutofit fontScale="62500" lnSpcReduction="20000"/>
          </a:bodyPr>
          <a:lstStyle/>
          <a:p>
            <a:pPr>
              <a:buNone/>
            </a:pPr>
            <a:r>
              <a:rPr lang="en-US" dirty="0" smtClean="0"/>
              <a:t>When a program call a method through a </a:t>
            </a:r>
            <a:r>
              <a:rPr lang="en-US" dirty="0" err="1" smtClean="0"/>
              <a:t>baseclass</a:t>
            </a:r>
            <a:r>
              <a:rPr lang="en-US" dirty="0" smtClean="0"/>
              <a:t> variable, the correct subclass version of the method is called, based on the type of the reference stored in the </a:t>
            </a:r>
            <a:r>
              <a:rPr lang="en-US" dirty="0" err="1" smtClean="0"/>
              <a:t>superclass</a:t>
            </a:r>
            <a:r>
              <a:rPr lang="en-US" dirty="0" smtClean="0"/>
              <a:t> variable</a:t>
            </a:r>
          </a:p>
          <a:p>
            <a:pPr>
              <a:buNone/>
            </a:pPr>
            <a:endParaRPr lang="en-US" dirty="0" smtClean="0"/>
          </a:p>
          <a:p>
            <a:r>
              <a:rPr lang="en-US" dirty="0" smtClean="0"/>
              <a:t>Lets say I create a </a:t>
            </a:r>
            <a:r>
              <a:rPr lang="en-US" dirty="0" smtClean="0">
                <a:solidFill>
                  <a:srgbClr val="0070C0"/>
                </a:solidFill>
              </a:rPr>
              <a:t>animal</a:t>
            </a:r>
            <a:r>
              <a:rPr lang="en-US" dirty="0" smtClean="0"/>
              <a:t> object , with a </a:t>
            </a:r>
            <a:r>
              <a:rPr lang="en-US" i="1" dirty="0" err="1" smtClean="0">
                <a:solidFill>
                  <a:srgbClr val="0070C0"/>
                </a:solidFill>
              </a:rPr>
              <a:t>makesound</a:t>
            </a:r>
            <a:r>
              <a:rPr lang="en-US" i="1" dirty="0" smtClean="0">
                <a:solidFill>
                  <a:srgbClr val="0070C0"/>
                </a:solidFill>
              </a:rPr>
              <a:t>() </a:t>
            </a:r>
            <a:r>
              <a:rPr lang="en-US" dirty="0" smtClean="0"/>
              <a:t>method</a:t>
            </a:r>
          </a:p>
          <a:p>
            <a:r>
              <a:rPr lang="en-US" dirty="0" smtClean="0"/>
              <a:t>I then create  </a:t>
            </a:r>
            <a:r>
              <a:rPr lang="en-US" dirty="0" smtClean="0">
                <a:solidFill>
                  <a:srgbClr val="0070C0"/>
                </a:solidFill>
              </a:rPr>
              <a:t>dog</a:t>
            </a:r>
            <a:r>
              <a:rPr lang="en-US" dirty="0" smtClean="0"/>
              <a:t>  and </a:t>
            </a:r>
            <a:r>
              <a:rPr lang="en-US" dirty="0" smtClean="0">
                <a:solidFill>
                  <a:srgbClr val="0070C0"/>
                </a:solidFill>
              </a:rPr>
              <a:t>cat</a:t>
            </a:r>
            <a:r>
              <a:rPr lang="en-US" dirty="0" smtClean="0"/>
              <a:t> object (that are subclasses of animal and contains their own </a:t>
            </a:r>
            <a:r>
              <a:rPr lang="en-US" i="1" dirty="0" err="1" smtClean="0">
                <a:solidFill>
                  <a:srgbClr val="0070C0"/>
                </a:solidFill>
              </a:rPr>
              <a:t>makesound</a:t>
            </a:r>
            <a:r>
              <a:rPr lang="en-US" dirty="0" smtClean="0"/>
              <a:t> methods)</a:t>
            </a:r>
          </a:p>
          <a:p>
            <a:r>
              <a:rPr lang="en-US" dirty="0" smtClean="0"/>
              <a:t>I can </a:t>
            </a:r>
            <a:r>
              <a:rPr lang="en-US" u="sng" dirty="0" smtClean="0"/>
              <a:t>reference</a:t>
            </a:r>
            <a:r>
              <a:rPr lang="en-US" dirty="0" smtClean="0"/>
              <a:t> </a:t>
            </a:r>
            <a:r>
              <a:rPr lang="en-US" dirty="0" smtClean="0">
                <a:solidFill>
                  <a:srgbClr val="0070C0"/>
                </a:solidFill>
              </a:rPr>
              <a:t>dog</a:t>
            </a:r>
            <a:r>
              <a:rPr lang="en-US" dirty="0" smtClean="0"/>
              <a:t> and </a:t>
            </a:r>
            <a:r>
              <a:rPr lang="en-US" dirty="0" smtClean="0">
                <a:solidFill>
                  <a:srgbClr val="0070C0"/>
                </a:solidFill>
              </a:rPr>
              <a:t>cat</a:t>
            </a:r>
            <a:r>
              <a:rPr lang="en-US" dirty="0" smtClean="0"/>
              <a:t> as </a:t>
            </a:r>
            <a:r>
              <a:rPr lang="en-US" u="sng" dirty="0" smtClean="0">
                <a:solidFill>
                  <a:srgbClr val="0070C0"/>
                </a:solidFill>
              </a:rPr>
              <a:t>animal</a:t>
            </a:r>
            <a:r>
              <a:rPr lang="en-US" dirty="0" smtClean="0">
                <a:solidFill>
                  <a:srgbClr val="0070C0"/>
                </a:solidFill>
              </a:rPr>
              <a:t> </a:t>
            </a:r>
            <a:r>
              <a:rPr lang="en-US" dirty="0" smtClean="0"/>
              <a:t>objects </a:t>
            </a:r>
          </a:p>
          <a:p>
            <a:r>
              <a:rPr lang="en-US" dirty="0" smtClean="0"/>
              <a:t>If </a:t>
            </a:r>
            <a:r>
              <a:rPr lang="en-US" dirty="0" err="1" smtClean="0"/>
              <a:t>i</a:t>
            </a:r>
            <a:r>
              <a:rPr lang="en-US" dirty="0" smtClean="0"/>
              <a:t> call the </a:t>
            </a:r>
            <a:r>
              <a:rPr lang="en-US" i="1" dirty="0" err="1" smtClean="0">
                <a:solidFill>
                  <a:srgbClr val="0070C0"/>
                </a:solidFill>
              </a:rPr>
              <a:t>makesound</a:t>
            </a:r>
            <a:r>
              <a:rPr lang="en-US" dirty="0" smtClean="0"/>
              <a:t> method on these object (using animal reference) the correct method will be called</a:t>
            </a:r>
          </a:p>
          <a:p>
            <a:r>
              <a:rPr lang="en-US" dirty="0" smtClean="0"/>
              <a:t>In short :</a:t>
            </a:r>
          </a:p>
          <a:p>
            <a:pPr marL="365760" lvl="1" indent="0">
              <a:buNone/>
            </a:pPr>
            <a:r>
              <a:rPr lang="en-US" dirty="0" smtClean="0"/>
              <a:t>I  created a bunch of </a:t>
            </a:r>
            <a:r>
              <a:rPr lang="en-US" dirty="0" smtClean="0">
                <a:solidFill>
                  <a:srgbClr val="760000"/>
                </a:solidFill>
              </a:rPr>
              <a:t>animal objects   </a:t>
            </a:r>
            <a:r>
              <a:rPr lang="en-US" dirty="0" smtClean="0"/>
              <a:t>(that are dogs and cats)</a:t>
            </a:r>
          </a:p>
          <a:p>
            <a:pPr lvl="1"/>
            <a:r>
              <a:rPr lang="en-US" dirty="0" smtClean="0"/>
              <a:t>the </a:t>
            </a:r>
            <a:r>
              <a:rPr lang="en-US" i="1" dirty="0" smtClean="0">
                <a:solidFill>
                  <a:srgbClr val="C00000"/>
                </a:solidFill>
              </a:rPr>
              <a:t>dog </a:t>
            </a:r>
            <a:r>
              <a:rPr lang="en-US" i="1" dirty="0" err="1" smtClean="0">
                <a:solidFill>
                  <a:srgbClr val="C00000"/>
                </a:solidFill>
              </a:rPr>
              <a:t>makesound</a:t>
            </a:r>
            <a:r>
              <a:rPr lang="en-US" i="1" dirty="0" smtClean="0">
                <a:solidFill>
                  <a:srgbClr val="C00000"/>
                </a:solidFill>
              </a:rPr>
              <a:t> </a:t>
            </a:r>
            <a:r>
              <a:rPr lang="en-US" dirty="0" smtClean="0"/>
              <a:t>method will be called for the </a:t>
            </a:r>
            <a:r>
              <a:rPr lang="en-US" dirty="0" smtClean="0">
                <a:solidFill>
                  <a:srgbClr val="C00000"/>
                </a:solidFill>
              </a:rPr>
              <a:t>dog object</a:t>
            </a:r>
          </a:p>
          <a:p>
            <a:pPr lvl="1"/>
            <a:r>
              <a:rPr lang="en-US" dirty="0" smtClean="0"/>
              <a:t>the </a:t>
            </a:r>
            <a:r>
              <a:rPr lang="en-US" i="1" dirty="0" smtClean="0">
                <a:solidFill>
                  <a:srgbClr val="820000"/>
                </a:solidFill>
              </a:rPr>
              <a:t>cat </a:t>
            </a:r>
            <a:r>
              <a:rPr lang="en-US" i="1" dirty="0" err="1" smtClean="0">
                <a:solidFill>
                  <a:srgbClr val="820000"/>
                </a:solidFill>
              </a:rPr>
              <a:t>makesound</a:t>
            </a:r>
            <a:r>
              <a:rPr lang="en-US" i="1" dirty="0" smtClean="0">
                <a:solidFill>
                  <a:srgbClr val="820000"/>
                </a:solidFill>
              </a:rPr>
              <a:t> </a:t>
            </a:r>
            <a:r>
              <a:rPr lang="en-US" dirty="0" smtClean="0"/>
              <a:t>method will be called for the </a:t>
            </a:r>
            <a:r>
              <a:rPr lang="en-US" i="1" dirty="0" smtClean="0">
                <a:solidFill>
                  <a:srgbClr val="C00000"/>
                </a:solidFill>
              </a:rPr>
              <a:t>cat object</a:t>
            </a:r>
          </a:p>
          <a:p>
            <a:pPr lvl="1">
              <a:buNone/>
            </a:pPr>
            <a:endParaRPr lang="en-IE" dirty="0" smtClean="0"/>
          </a:p>
          <a:p>
            <a:pPr lvl="1"/>
            <a:endParaRPr lang="en-US" dirty="0" smtClean="0"/>
          </a:p>
          <a:p>
            <a:pPr lvl="2"/>
            <a:endParaRPr lang="en-US" dirty="0" smtClean="0"/>
          </a:p>
          <a:p>
            <a:pPr lvl="1"/>
            <a:endParaRPr lang="en-IE" dirty="0" smtClean="0"/>
          </a:p>
          <a:p>
            <a:pPr lvl="1">
              <a:lnSpc>
                <a:spcPct val="90000"/>
              </a:lnSpc>
            </a:pPr>
            <a:endParaRPr lang="en-IE" dirty="0"/>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 Design</a:t>
            </a:r>
          </a:p>
          <a:p>
            <a:r>
              <a:rPr lang="en-IE" sz="1200" dirty="0" smtClean="0"/>
              <a:t>Objects</a:t>
            </a:r>
          </a:p>
          <a:p>
            <a:r>
              <a:rPr lang="en-IE" sz="1200" dirty="0" smtClean="0"/>
              <a:t>Classes</a:t>
            </a:r>
          </a:p>
          <a:p>
            <a:r>
              <a:rPr lang="en-IE" sz="1200" dirty="0" smtClean="0"/>
              <a:t>Encapsulation</a:t>
            </a:r>
          </a:p>
          <a:p>
            <a:r>
              <a:rPr lang="en-IE" sz="1200" dirty="0" smtClean="0"/>
              <a:t>Inheritance</a:t>
            </a:r>
          </a:p>
          <a:p>
            <a:r>
              <a:rPr lang="en-IE" sz="1200" dirty="0" smtClean="0">
                <a:solidFill>
                  <a:srgbClr val="FF0000"/>
                </a:solidFill>
              </a:rPr>
              <a:t>Polymorphism</a:t>
            </a:r>
            <a:endParaRPr lang="en-US" sz="1200"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US" dirty="0" smtClean="0"/>
              <a:t>Polymorphism</a:t>
            </a:r>
            <a:endParaRPr lang="en-IE" dirty="0"/>
          </a:p>
        </p:txBody>
      </p:sp>
      <p:pic>
        <p:nvPicPr>
          <p:cNvPr id="94210" name="Picture 2"/>
          <p:cNvPicPr>
            <a:picLocks noChangeAspect="1" noChangeArrowheads="1"/>
          </p:cNvPicPr>
          <p:nvPr/>
        </p:nvPicPr>
        <p:blipFill>
          <a:blip r:embed="rId3"/>
          <a:srcRect/>
          <a:stretch>
            <a:fillRect/>
          </a:stretch>
        </p:blipFill>
        <p:spPr bwMode="auto">
          <a:xfrm>
            <a:off x="3224213" y="1671638"/>
            <a:ext cx="2885798" cy="1324452"/>
          </a:xfrm>
          <a:prstGeom prst="rect">
            <a:avLst/>
          </a:prstGeom>
          <a:noFill/>
          <a:ln w="9525">
            <a:solidFill>
              <a:srgbClr val="002060">
                <a:alpha val="45000"/>
              </a:srgbClr>
            </a:solidFill>
            <a:miter lim="800000"/>
            <a:headEnd/>
            <a:tailEnd/>
          </a:ln>
          <a:effectLst/>
        </p:spPr>
      </p:pic>
      <p:pic>
        <p:nvPicPr>
          <p:cNvPr id="94211" name="Picture 3"/>
          <p:cNvPicPr>
            <a:picLocks noChangeAspect="1" noChangeArrowheads="1"/>
          </p:cNvPicPr>
          <p:nvPr/>
        </p:nvPicPr>
        <p:blipFill>
          <a:blip r:embed="rId4"/>
          <a:srcRect/>
          <a:stretch>
            <a:fillRect/>
          </a:stretch>
        </p:blipFill>
        <p:spPr bwMode="auto">
          <a:xfrm>
            <a:off x="355600" y="3136900"/>
            <a:ext cx="3157969" cy="1316750"/>
          </a:xfrm>
          <a:prstGeom prst="rect">
            <a:avLst/>
          </a:prstGeom>
          <a:noFill/>
          <a:ln w="9525">
            <a:solidFill>
              <a:srgbClr val="002060">
                <a:alpha val="67000"/>
              </a:srgbClr>
            </a:solidFill>
            <a:miter lim="800000"/>
            <a:headEnd/>
            <a:tailEnd/>
          </a:ln>
          <a:effectLst/>
        </p:spPr>
      </p:pic>
      <p:pic>
        <p:nvPicPr>
          <p:cNvPr id="94212" name="Picture 4"/>
          <p:cNvPicPr>
            <a:picLocks noChangeAspect="1" noChangeArrowheads="1"/>
          </p:cNvPicPr>
          <p:nvPr/>
        </p:nvPicPr>
        <p:blipFill>
          <a:blip r:embed="rId5"/>
          <a:srcRect/>
          <a:stretch>
            <a:fillRect/>
          </a:stretch>
        </p:blipFill>
        <p:spPr bwMode="auto">
          <a:xfrm>
            <a:off x="5753100" y="3238500"/>
            <a:ext cx="2686050" cy="1104900"/>
          </a:xfrm>
          <a:prstGeom prst="rect">
            <a:avLst/>
          </a:prstGeom>
          <a:noFill/>
          <a:ln w="9525">
            <a:solidFill>
              <a:srgbClr val="002060">
                <a:alpha val="53000"/>
              </a:srgbClr>
            </a:solidFill>
            <a:miter lim="800000"/>
            <a:headEnd/>
            <a:tailEnd/>
          </a:ln>
          <a:effectLst/>
        </p:spPr>
      </p:pic>
      <p:pic>
        <p:nvPicPr>
          <p:cNvPr id="94213" name="Picture 5"/>
          <p:cNvPicPr>
            <a:picLocks noChangeAspect="1" noChangeArrowheads="1"/>
          </p:cNvPicPr>
          <p:nvPr/>
        </p:nvPicPr>
        <p:blipFill>
          <a:blip r:embed="rId6"/>
          <a:srcRect/>
          <a:stretch>
            <a:fillRect/>
          </a:stretch>
        </p:blipFill>
        <p:spPr bwMode="auto">
          <a:xfrm>
            <a:off x="355600" y="4699000"/>
            <a:ext cx="7428921" cy="2074892"/>
          </a:xfrm>
          <a:prstGeom prst="rect">
            <a:avLst/>
          </a:prstGeom>
          <a:noFill/>
          <a:ln w="9525">
            <a:noFill/>
            <a:miter lim="800000"/>
            <a:headEnd/>
            <a:tailEnd/>
          </a:ln>
          <a:effectLst/>
        </p:spPr>
      </p:pic>
      <p:cxnSp>
        <p:nvCxnSpPr>
          <p:cNvPr id="11" name="Shape 10"/>
          <p:cNvCxnSpPr>
            <a:endCxn id="94211" idx="0"/>
          </p:cNvCxnSpPr>
          <p:nvPr/>
        </p:nvCxnSpPr>
        <p:spPr>
          <a:xfrm rot="10800000" flipV="1">
            <a:off x="1934585" y="2324100"/>
            <a:ext cx="1289634" cy="812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hape 11"/>
          <p:cNvCxnSpPr>
            <a:stCxn id="94210" idx="3"/>
            <a:endCxn id="94212" idx="0"/>
          </p:cNvCxnSpPr>
          <p:nvPr/>
        </p:nvCxnSpPr>
        <p:spPr>
          <a:xfrm>
            <a:off x="6110011" y="2333864"/>
            <a:ext cx="986114" cy="9046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28907" y="1302306"/>
            <a:ext cx="1955985" cy="369332"/>
          </a:xfrm>
          <a:prstGeom prst="rect">
            <a:avLst/>
          </a:prstGeom>
          <a:noFill/>
        </p:spPr>
        <p:txBody>
          <a:bodyPr wrap="none" rtlCol="0">
            <a:spAutoFit/>
          </a:bodyPr>
          <a:lstStyle/>
          <a:p>
            <a:r>
              <a:rPr lang="en-IE" dirty="0" smtClean="0"/>
              <a:t>Base Class : animal</a:t>
            </a:r>
            <a:endParaRPr lang="en-US" dirty="0"/>
          </a:p>
        </p:txBody>
      </p:sp>
      <p:sp>
        <p:nvSpPr>
          <p:cNvPr id="22" name="TextBox 21"/>
          <p:cNvSpPr txBox="1"/>
          <p:nvPr/>
        </p:nvSpPr>
        <p:spPr>
          <a:xfrm>
            <a:off x="884238" y="2626758"/>
            <a:ext cx="1636987" cy="369332"/>
          </a:xfrm>
          <a:prstGeom prst="rect">
            <a:avLst/>
          </a:prstGeom>
          <a:noFill/>
        </p:spPr>
        <p:txBody>
          <a:bodyPr wrap="none" rtlCol="0">
            <a:spAutoFit/>
          </a:bodyPr>
          <a:lstStyle/>
          <a:p>
            <a:r>
              <a:rPr lang="en-IE" dirty="0" smtClean="0"/>
              <a:t>Subclass :   Dog</a:t>
            </a:r>
            <a:endParaRPr lang="en-US" dirty="0"/>
          </a:p>
        </p:txBody>
      </p:sp>
      <p:sp>
        <p:nvSpPr>
          <p:cNvPr id="23" name="TextBox 22"/>
          <p:cNvSpPr txBox="1"/>
          <p:nvPr/>
        </p:nvSpPr>
        <p:spPr>
          <a:xfrm>
            <a:off x="6200433" y="2626758"/>
            <a:ext cx="1584088" cy="369332"/>
          </a:xfrm>
          <a:prstGeom prst="rect">
            <a:avLst/>
          </a:prstGeom>
          <a:noFill/>
        </p:spPr>
        <p:txBody>
          <a:bodyPr wrap="none" rtlCol="0">
            <a:spAutoFit/>
          </a:bodyPr>
          <a:lstStyle/>
          <a:p>
            <a:r>
              <a:rPr lang="en-IE" dirty="0" smtClean="0"/>
              <a:t>Subclass :   Cat</a:t>
            </a:r>
            <a:endParaRPr lang="en-US" dirty="0"/>
          </a:p>
        </p:txBody>
      </p:sp>
      <p:sp>
        <p:nvSpPr>
          <p:cNvPr id="13" name="TextBox 12"/>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 Design</a:t>
            </a:r>
          </a:p>
          <a:p>
            <a:r>
              <a:rPr lang="en-IE" sz="1200" dirty="0" smtClean="0"/>
              <a:t>Objects</a:t>
            </a:r>
          </a:p>
          <a:p>
            <a:r>
              <a:rPr lang="en-IE" sz="1200" dirty="0" smtClean="0"/>
              <a:t>Classes</a:t>
            </a:r>
          </a:p>
          <a:p>
            <a:r>
              <a:rPr lang="en-IE" sz="1200" dirty="0" smtClean="0"/>
              <a:t>Encapsulation</a:t>
            </a:r>
          </a:p>
          <a:p>
            <a:r>
              <a:rPr lang="en-IE" sz="1200" dirty="0" smtClean="0"/>
              <a:t>Inheritance</a:t>
            </a:r>
          </a:p>
          <a:p>
            <a:r>
              <a:rPr lang="en-IE" sz="1200" dirty="0" smtClean="0">
                <a:solidFill>
                  <a:srgbClr val="FF0000"/>
                </a:solidFill>
              </a:rPr>
              <a:t>Polymorphism</a:t>
            </a:r>
            <a:endParaRPr lang="en-US" sz="1200" dirty="0">
              <a:solidFill>
                <a:srgbClr val="FF0000"/>
              </a:solidFill>
            </a:endParaRPr>
          </a:p>
        </p:txBody>
      </p:sp>
      <p:cxnSp>
        <p:nvCxnSpPr>
          <p:cNvPr id="3" name="Straight Connector 2"/>
          <p:cNvCxnSpPr/>
          <p:nvPr/>
        </p:nvCxnSpPr>
        <p:spPr>
          <a:xfrm flipV="1">
            <a:off x="3192173" y="6350000"/>
            <a:ext cx="1182686" cy="127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xfrm>
            <a:off x="0" y="347472"/>
            <a:ext cx="8229600" cy="738809"/>
          </a:xfrm>
        </p:spPr>
        <p:txBody>
          <a:bodyPr>
            <a:normAutofit fontScale="90000"/>
          </a:bodyPr>
          <a:lstStyle/>
          <a:p>
            <a:r>
              <a:rPr lang="en-IE" dirty="0" smtClean="0"/>
              <a:t>Benefits of using OO design</a:t>
            </a:r>
            <a:endParaRPr lang="en-IE" dirty="0"/>
          </a:p>
        </p:txBody>
      </p:sp>
      <p:sp>
        <p:nvSpPr>
          <p:cNvPr id="86019" name="Rectangle 3"/>
          <p:cNvSpPr>
            <a:spLocks noGrp="1"/>
          </p:cNvSpPr>
          <p:nvPr>
            <p:ph sz="quarter" idx="1"/>
          </p:nvPr>
        </p:nvSpPr>
        <p:spPr>
          <a:xfrm>
            <a:off x="241300" y="1403311"/>
            <a:ext cx="8229600" cy="5454689"/>
          </a:xfrm>
        </p:spPr>
        <p:txBody>
          <a:bodyPr>
            <a:normAutofit fontScale="47500" lnSpcReduction="20000"/>
          </a:bodyPr>
          <a:lstStyle/>
          <a:p>
            <a:r>
              <a:rPr lang="en-US" dirty="0" smtClean="0"/>
              <a:t>Modularity</a:t>
            </a:r>
          </a:p>
          <a:p>
            <a:pPr lvl="1"/>
            <a:r>
              <a:rPr lang="en-US" dirty="0" smtClean="0"/>
              <a:t>autonomous entities, cooperation through exchanges of well defined messages  (contract programming)</a:t>
            </a:r>
          </a:p>
          <a:p>
            <a:pPr lvl="1"/>
            <a:r>
              <a:rPr lang="en-US" dirty="0" smtClean="0"/>
              <a:t>The source code for an object can be written and maintained independently of the source code for other objects. Once created, an object can be easily passed around inside the system.</a:t>
            </a:r>
          </a:p>
          <a:p>
            <a:r>
              <a:rPr lang="en-US" dirty="0" smtClean="0"/>
              <a:t>Information-hiding (encapsulation): </a:t>
            </a:r>
          </a:p>
          <a:p>
            <a:pPr lvl="1"/>
            <a:r>
              <a:rPr lang="en-US" dirty="0" smtClean="0"/>
              <a:t>By interacting only with an object's methods, the details of its internal implementation remain hidden from the outside world.</a:t>
            </a:r>
          </a:p>
          <a:p>
            <a:pPr lvl="1"/>
            <a:r>
              <a:rPr lang="en-US" dirty="0" smtClean="0"/>
              <a:t>the internal workings of an object can be redefined without changing other parts of the system (because focus on what rather than how)</a:t>
            </a:r>
          </a:p>
          <a:p>
            <a:r>
              <a:rPr lang="en-US" dirty="0" smtClean="0"/>
              <a:t>Code re-use</a:t>
            </a:r>
          </a:p>
          <a:p>
            <a:pPr lvl="1"/>
            <a:r>
              <a:rPr lang="en-US" dirty="0" smtClean="0"/>
              <a:t>If an object already exists (perhaps written by another software developer), you can use that object in your program. This allows specialists to implement/test/debug complex, task-specific objects, which you can then trust to run in your own code.</a:t>
            </a:r>
          </a:p>
          <a:p>
            <a:pPr lvl="1"/>
            <a:r>
              <a:rPr lang="en-US" dirty="0" smtClean="0"/>
              <a:t>refining classes through inheritance</a:t>
            </a:r>
          </a:p>
          <a:p>
            <a:r>
              <a:rPr lang="en-US" dirty="0" err="1" smtClean="0"/>
              <a:t>Pluggability</a:t>
            </a:r>
            <a:r>
              <a:rPr lang="en-US" dirty="0" smtClean="0"/>
              <a:t> and debugging ease</a:t>
            </a:r>
          </a:p>
          <a:p>
            <a:pPr lvl="1"/>
            <a:r>
              <a:rPr lang="en-US" dirty="0" smtClean="0"/>
              <a:t>If a particular object turns out to be problematic, you can simply remove it from your application and plug in a different object as its replacement. This is analogous to fixing mechanical problems in the real world. If a bolt breaks, you replace </a:t>
            </a:r>
            <a:r>
              <a:rPr lang="en-US" i="1" dirty="0" smtClean="0"/>
              <a:t>it</a:t>
            </a:r>
            <a:r>
              <a:rPr lang="en-US" dirty="0" smtClean="0"/>
              <a:t>, not the entire machine.</a:t>
            </a:r>
          </a:p>
          <a:p>
            <a:pPr>
              <a:lnSpc>
                <a:spcPct val="90000"/>
              </a:lnSpc>
            </a:pPr>
            <a:r>
              <a:rPr lang="en-US" dirty="0" smtClean="0"/>
              <a:t>Naturalness </a:t>
            </a:r>
          </a:p>
          <a:p>
            <a:pPr lvl="1">
              <a:lnSpc>
                <a:spcPct val="90000"/>
              </a:lnSpc>
            </a:pPr>
            <a:r>
              <a:rPr lang="en-US" dirty="0" smtClean="0"/>
              <a:t>Map real world object to software objects (object-oriented analysis/</a:t>
            </a:r>
            <a:r>
              <a:rPr lang="en-US" dirty="0" err="1" smtClean="0"/>
              <a:t>design,modeling</a:t>
            </a:r>
            <a:r>
              <a:rPr lang="en-US" dirty="0" smtClean="0"/>
              <a:t>)</a:t>
            </a:r>
            <a:endParaRPr lang="en-IE"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t>Overview</a:t>
            </a:r>
            <a:endParaRPr lang="en-IE" dirty="0"/>
          </a:p>
        </p:txBody>
      </p:sp>
      <p:sp>
        <p:nvSpPr>
          <p:cNvPr id="84995" name="Rectangle 3"/>
          <p:cNvSpPr>
            <a:spLocks noGrp="1"/>
          </p:cNvSpPr>
          <p:nvPr>
            <p:ph sz="quarter" idx="1"/>
          </p:nvPr>
        </p:nvSpPr>
        <p:spPr>
          <a:xfrm>
            <a:off x="251520" y="1409700"/>
            <a:ext cx="8712968" cy="5259660"/>
          </a:xfrm>
        </p:spPr>
        <p:txBody>
          <a:bodyPr>
            <a:normAutofit fontScale="77500" lnSpcReduction="20000"/>
          </a:bodyPr>
          <a:lstStyle/>
          <a:p>
            <a:pPr lvl="1">
              <a:lnSpc>
                <a:spcPct val="90000"/>
              </a:lnSpc>
            </a:pPr>
            <a:r>
              <a:rPr lang="en-IE" dirty="0" smtClean="0"/>
              <a:t>OO Design</a:t>
            </a:r>
            <a:endParaRPr lang="en-US" dirty="0" smtClean="0"/>
          </a:p>
          <a:p>
            <a:pPr lvl="1">
              <a:lnSpc>
                <a:spcPct val="90000"/>
              </a:lnSpc>
            </a:pPr>
            <a:r>
              <a:rPr lang="en-US" dirty="0" smtClean="0"/>
              <a:t>Objects &amp; Object Characteristics</a:t>
            </a:r>
          </a:p>
          <a:p>
            <a:pPr lvl="2">
              <a:lnSpc>
                <a:spcPct val="90000"/>
              </a:lnSpc>
            </a:pPr>
            <a:r>
              <a:rPr lang="en-US" dirty="0" smtClean="0"/>
              <a:t>packet containing </a:t>
            </a:r>
            <a:r>
              <a:rPr lang="en-US" dirty="0" smtClean="0">
                <a:solidFill>
                  <a:srgbClr val="C00000"/>
                </a:solidFill>
              </a:rPr>
              <a:t>data</a:t>
            </a:r>
            <a:r>
              <a:rPr lang="en-US" dirty="0" smtClean="0"/>
              <a:t>(state) and </a:t>
            </a:r>
            <a:r>
              <a:rPr lang="en-US" dirty="0" smtClean="0">
                <a:solidFill>
                  <a:srgbClr val="C00000"/>
                </a:solidFill>
              </a:rPr>
              <a:t>methods</a:t>
            </a:r>
            <a:r>
              <a:rPr lang="en-US" dirty="0" smtClean="0"/>
              <a:t> (</a:t>
            </a:r>
            <a:r>
              <a:rPr lang="en-US" dirty="0" err="1" smtClean="0"/>
              <a:t>behaviours</a:t>
            </a:r>
            <a:r>
              <a:rPr lang="en-US" dirty="0" smtClean="0"/>
              <a:t>)</a:t>
            </a:r>
          </a:p>
          <a:p>
            <a:pPr lvl="3">
              <a:lnSpc>
                <a:spcPct val="90000"/>
              </a:lnSpc>
            </a:pPr>
            <a:r>
              <a:rPr lang="en-US" dirty="0" smtClean="0"/>
              <a:t>methods -- deliver service (</a:t>
            </a:r>
            <a:r>
              <a:rPr lang="en-US" dirty="0" smtClean="0"/>
              <a:t>update &amp; </a:t>
            </a:r>
            <a:r>
              <a:rPr lang="en-US" dirty="0" smtClean="0"/>
              <a:t>report </a:t>
            </a:r>
            <a:r>
              <a:rPr lang="en-US" dirty="0" smtClean="0"/>
              <a:t>data/state</a:t>
            </a:r>
            <a:r>
              <a:rPr lang="en-US" dirty="0" smtClean="0"/>
              <a:t>)</a:t>
            </a:r>
          </a:p>
          <a:p>
            <a:pPr lvl="2">
              <a:lnSpc>
                <a:spcPct val="90000"/>
              </a:lnSpc>
            </a:pPr>
            <a:r>
              <a:rPr lang="en-US" dirty="0" smtClean="0"/>
              <a:t>message -- request to execute a method</a:t>
            </a:r>
          </a:p>
          <a:p>
            <a:pPr lvl="1">
              <a:lnSpc>
                <a:spcPct val="90000"/>
              </a:lnSpc>
            </a:pPr>
            <a:r>
              <a:rPr lang="en-US" dirty="0" smtClean="0"/>
              <a:t>Class</a:t>
            </a:r>
          </a:p>
          <a:p>
            <a:pPr lvl="2">
              <a:lnSpc>
                <a:spcPct val="90000"/>
              </a:lnSpc>
            </a:pPr>
            <a:r>
              <a:rPr lang="en-US" dirty="0" smtClean="0"/>
              <a:t>template for creating objects (</a:t>
            </a:r>
            <a:r>
              <a:rPr lang="en-US" dirty="0" smtClean="0"/>
              <a:t>defines </a:t>
            </a:r>
            <a:r>
              <a:rPr lang="en-US" dirty="0" smtClean="0"/>
              <a:t>what </a:t>
            </a:r>
            <a:r>
              <a:rPr lang="en-US" dirty="0" smtClean="0"/>
              <a:t>an object </a:t>
            </a:r>
            <a:r>
              <a:rPr lang="en-US" dirty="0" smtClean="0"/>
              <a:t>looks like)</a:t>
            </a:r>
          </a:p>
          <a:p>
            <a:pPr lvl="2">
              <a:lnSpc>
                <a:spcPct val="90000"/>
              </a:lnSpc>
            </a:pPr>
            <a:r>
              <a:rPr lang="en-US" dirty="0" smtClean="0"/>
              <a:t>instance -- an object that belongs to a class</a:t>
            </a:r>
          </a:p>
          <a:p>
            <a:pPr lvl="1">
              <a:lnSpc>
                <a:spcPct val="90000"/>
              </a:lnSpc>
            </a:pPr>
            <a:r>
              <a:rPr lang="en-US" dirty="0" smtClean="0"/>
              <a:t>Encapsulation</a:t>
            </a:r>
          </a:p>
          <a:p>
            <a:pPr lvl="2">
              <a:lnSpc>
                <a:spcPct val="90000"/>
              </a:lnSpc>
            </a:pPr>
            <a:r>
              <a:rPr lang="en-US" u="sng" dirty="0" smtClean="0"/>
              <a:t>information hiding</a:t>
            </a:r>
            <a:r>
              <a:rPr lang="en-US" dirty="0" smtClean="0"/>
              <a:t> by objects</a:t>
            </a:r>
          </a:p>
          <a:p>
            <a:pPr lvl="1">
              <a:lnSpc>
                <a:spcPct val="90000"/>
              </a:lnSpc>
            </a:pPr>
            <a:r>
              <a:rPr lang="en-US" dirty="0" smtClean="0"/>
              <a:t>Inheritance </a:t>
            </a:r>
          </a:p>
          <a:p>
            <a:pPr lvl="2">
              <a:lnSpc>
                <a:spcPct val="90000"/>
              </a:lnSpc>
            </a:pPr>
            <a:r>
              <a:rPr lang="en-US" dirty="0" smtClean="0"/>
              <a:t>allowing the </a:t>
            </a:r>
            <a:r>
              <a:rPr lang="en-US" b="1" dirty="0" smtClean="0"/>
              <a:t>reuse</a:t>
            </a:r>
            <a:r>
              <a:rPr lang="en-US" dirty="0" smtClean="0"/>
              <a:t> of class, </a:t>
            </a:r>
            <a:r>
              <a:rPr lang="en-US" b="1" dirty="0" err="1" smtClean="0"/>
              <a:t>specialisation</a:t>
            </a:r>
            <a:r>
              <a:rPr lang="en-US" dirty="0" smtClean="0"/>
              <a:t> of class</a:t>
            </a:r>
          </a:p>
          <a:p>
            <a:pPr lvl="2">
              <a:lnSpc>
                <a:spcPct val="90000"/>
              </a:lnSpc>
            </a:pPr>
            <a:r>
              <a:rPr lang="en-US" dirty="0" smtClean="0"/>
              <a:t>hierarchy -- tree structure inheritance relations</a:t>
            </a:r>
          </a:p>
          <a:p>
            <a:pPr lvl="1">
              <a:lnSpc>
                <a:spcPct val="90000"/>
              </a:lnSpc>
            </a:pPr>
            <a:r>
              <a:rPr lang="en-US" dirty="0" smtClean="0"/>
              <a:t>Polymorphism </a:t>
            </a:r>
          </a:p>
          <a:p>
            <a:pPr lvl="2">
              <a:lnSpc>
                <a:spcPct val="90000"/>
              </a:lnSpc>
            </a:pPr>
            <a:r>
              <a:rPr lang="en-US" dirty="0" smtClean="0"/>
              <a:t>Ability to determine method to call at runtime (regardless of defined type)</a:t>
            </a:r>
            <a:endParaRPr lang="en-IE" dirty="0"/>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solidFill>
                  <a:srgbClr val="FF0000"/>
                </a:solidFill>
              </a:rPr>
              <a:t>OO Design</a:t>
            </a:r>
          </a:p>
          <a:p>
            <a:r>
              <a:rPr lang="en-IE" sz="1200" dirty="0" smtClean="0"/>
              <a:t>Objects</a:t>
            </a:r>
          </a:p>
          <a:p>
            <a:r>
              <a:rPr lang="en-IE" sz="1200" dirty="0" smtClean="0"/>
              <a:t>Classes</a:t>
            </a:r>
          </a:p>
          <a:p>
            <a:r>
              <a:rPr lang="en-IE" sz="1200" dirty="0" smtClean="0"/>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Resources</a:t>
            </a:r>
            <a:endParaRPr lang="en-IE" dirty="0"/>
          </a:p>
        </p:txBody>
      </p:sp>
      <p:sp>
        <p:nvSpPr>
          <p:cNvPr id="4" name="Content Placeholder 3"/>
          <p:cNvSpPr>
            <a:spLocks noGrp="1"/>
          </p:cNvSpPr>
          <p:nvPr>
            <p:ph sz="quarter" idx="1"/>
          </p:nvPr>
        </p:nvSpPr>
        <p:spPr/>
        <p:txBody>
          <a:bodyPr/>
          <a:lstStyle/>
          <a:p>
            <a:r>
              <a:rPr lang="en-US" sz="2400" dirty="0" smtClean="0">
                <a:hlinkClick r:id="rId2"/>
              </a:rPr>
              <a:t>http://docs.oracle.com/javase/tutorial/java/concepts/index.html</a:t>
            </a:r>
            <a:endParaRPr lang="en-US" sz="2400" dirty="0" smtClean="0"/>
          </a:p>
          <a:p>
            <a:r>
              <a:rPr lang="en-US" sz="2400" dirty="0" smtClean="0">
                <a:hlinkClick r:id="rId3"/>
              </a:rPr>
              <a:t>www.cc.ee.ntu.edu.tw/~farn/courses/SE/ch14.</a:t>
            </a:r>
            <a:r>
              <a:rPr lang="en-US" sz="2400" b="1" dirty="0" smtClean="0">
                <a:hlinkClick r:id="rId3"/>
              </a:rPr>
              <a:t>ppt</a:t>
            </a:r>
            <a:endParaRPr lang="en-US" sz="2400" b="1" dirty="0" smtClean="0"/>
          </a:p>
          <a:p>
            <a:r>
              <a:rPr lang="en-US" sz="2400" dirty="0" smtClean="0">
                <a:hlinkClick r:id="rId4"/>
              </a:rPr>
              <a:t>www.cis.upenn.edu/~matuszek/cit591.../</a:t>
            </a:r>
            <a:r>
              <a:rPr lang="en-US" sz="2400" b="1" dirty="0" smtClean="0">
                <a:hlinkClick r:id="rId4"/>
              </a:rPr>
              <a:t>object</a:t>
            </a:r>
            <a:r>
              <a:rPr lang="en-US" sz="2400" dirty="0" smtClean="0">
                <a:hlinkClick r:id="rId4"/>
              </a:rPr>
              <a:t>-concepts.</a:t>
            </a:r>
            <a:r>
              <a:rPr lang="en-US" sz="2400" b="1" dirty="0" smtClean="0">
                <a:hlinkClick r:id="rId4"/>
              </a:rPr>
              <a:t>ppt</a:t>
            </a:r>
            <a:endParaRPr lang="en-US" sz="2400" b="1" dirty="0" smtClean="0"/>
          </a:p>
          <a:p>
            <a:endParaRPr lang="en-US" sz="2400" b="1" dirty="0" smtClean="0"/>
          </a:p>
          <a:p>
            <a:endParaRPr lang="en-US" sz="2400" dirty="0" smtClean="0"/>
          </a:p>
          <a:p>
            <a:endParaRPr lang="en-US" sz="2400" dirty="0"/>
          </a:p>
        </p:txBody>
      </p:sp>
    </p:spTree>
    <p:extLst>
      <p:ext uri="{BB962C8B-B14F-4D97-AF65-F5344CB8AC3E}">
        <p14:creationId xmlns:p14="http://schemas.microsoft.com/office/powerpoint/2010/main" val="186213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OO </a:t>
            </a:r>
            <a:r>
              <a:rPr lang="en-IE" dirty="0" smtClean="0"/>
              <a:t>Design</a:t>
            </a:r>
            <a:br>
              <a:rPr lang="en-IE" dirty="0" smtClean="0"/>
            </a:br>
            <a:r>
              <a:rPr lang="en-IE" sz="3600" dirty="0" smtClean="0"/>
              <a:t>Mapping real world Object To Software Object</a:t>
            </a:r>
            <a:endParaRPr lang="en-GB" sz="3600" dirty="0"/>
          </a:p>
        </p:txBody>
      </p:sp>
      <p:sp>
        <p:nvSpPr>
          <p:cNvPr id="6" name="TextBox 5"/>
          <p:cNvSpPr txBox="1"/>
          <p:nvPr/>
        </p:nvSpPr>
        <p:spPr>
          <a:xfrm>
            <a:off x="232300" y="1554611"/>
            <a:ext cx="8467767" cy="1600438"/>
          </a:xfrm>
          <a:prstGeom prst="rect">
            <a:avLst/>
          </a:prstGeom>
          <a:noFill/>
        </p:spPr>
        <p:txBody>
          <a:bodyPr wrap="none" rtlCol="0">
            <a:spAutoFit/>
          </a:bodyPr>
          <a:lstStyle/>
          <a:p>
            <a:pPr marL="0" lvl="1"/>
            <a:r>
              <a:rPr lang="en-IE" sz="2800" dirty="0" smtClean="0">
                <a:solidFill>
                  <a:srgbClr val="C00000"/>
                </a:solidFill>
              </a:rPr>
              <a:t>Q : </a:t>
            </a:r>
            <a:r>
              <a:rPr lang="en-IE" sz="2800" b="1" dirty="0" smtClean="0">
                <a:solidFill>
                  <a:srgbClr val="C00000"/>
                </a:solidFill>
              </a:rPr>
              <a:t>How </a:t>
            </a:r>
            <a:r>
              <a:rPr lang="en-IE" sz="2800" b="1" dirty="0">
                <a:solidFill>
                  <a:srgbClr val="C00000"/>
                </a:solidFill>
              </a:rPr>
              <a:t>do you translate the real world into software </a:t>
            </a:r>
            <a:r>
              <a:rPr lang="en-IE" sz="2800" dirty="0" smtClean="0">
                <a:solidFill>
                  <a:srgbClr val="C00000"/>
                </a:solidFill>
              </a:rPr>
              <a:t>?</a:t>
            </a:r>
          </a:p>
          <a:p>
            <a:pPr marL="0" lvl="1"/>
            <a:endParaRPr lang="en-GB" sz="1100" dirty="0" smtClean="0"/>
          </a:p>
          <a:p>
            <a:r>
              <a:rPr lang="en-GB" sz="2000" dirty="0" smtClean="0">
                <a:solidFill>
                  <a:srgbClr val="002060"/>
                </a:solidFill>
              </a:rPr>
              <a:t>Software Objects </a:t>
            </a:r>
            <a:r>
              <a:rPr lang="en-GB" sz="2000" dirty="0" smtClean="0"/>
              <a:t>(just like </a:t>
            </a:r>
            <a:r>
              <a:rPr lang="en-GB" sz="2000" dirty="0" smtClean="0">
                <a:solidFill>
                  <a:srgbClr val="002060"/>
                </a:solidFill>
              </a:rPr>
              <a:t>real world objects </a:t>
            </a:r>
            <a:r>
              <a:rPr lang="en-GB" sz="2000" dirty="0" smtClean="0"/>
              <a:t>) have :</a:t>
            </a:r>
          </a:p>
          <a:p>
            <a:pPr marL="342900" indent="-342900">
              <a:buClr>
                <a:srgbClr val="FF0000"/>
              </a:buClr>
              <a:buFont typeface="+mj-lt"/>
              <a:buAutoNum type="arabicPeriod"/>
            </a:pPr>
            <a:r>
              <a:rPr lang="en-GB" dirty="0"/>
              <a:t>	</a:t>
            </a:r>
            <a:r>
              <a:rPr lang="en-GB" dirty="0" smtClean="0"/>
              <a:t>State  </a:t>
            </a:r>
            <a:r>
              <a:rPr lang="en-GB" dirty="0" smtClean="0">
                <a:solidFill>
                  <a:srgbClr val="0070C0"/>
                </a:solidFill>
              </a:rPr>
              <a:t>(data)</a:t>
            </a:r>
          </a:p>
          <a:p>
            <a:pPr marL="342900" indent="-342900">
              <a:buClr>
                <a:srgbClr val="FF0000"/>
              </a:buClr>
              <a:buFont typeface="+mj-lt"/>
              <a:buAutoNum type="arabicPeriod"/>
            </a:pPr>
            <a:r>
              <a:rPr lang="en-GB" dirty="0"/>
              <a:t>	</a:t>
            </a:r>
            <a:r>
              <a:rPr lang="en-GB" dirty="0" smtClean="0"/>
              <a:t>behaviour/functionality  </a:t>
            </a:r>
            <a:r>
              <a:rPr lang="en-GB" i="1" dirty="0" smtClean="0">
                <a:solidFill>
                  <a:srgbClr val="0070C0"/>
                </a:solidFill>
              </a:rPr>
              <a:t>(methods </a:t>
            </a:r>
            <a:r>
              <a:rPr lang="en-GB" i="1" dirty="0" err="1" smtClean="0">
                <a:solidFill>
                  <a:srgbClr val="0070C0"/>
                </a:solidFill>
              </a:rPr>
              <a:t>i.e</a:t>
            </a:r>
            <a:r>
              <a:rPr lang="en-GB" i="1" dirty="0" smtClean="0">
                <a:solidFill>
                  <a:srgbClr val="0070C0"/>
                </a:solidFill>
              </a:rPr>
              <a:t> functions)</a:t>
            </a:r>
            <a:endParaRPr lang="en-GB" i="1" dirty="0">
              <a:solidFill>
                <a:srgbClr val="0070C0"/>
              </a:solidFill>
            </a:endParaRPr>
          </a:p>
        </p:txBody>
      </p:sp>
      <p:sp>
        <p:nvSpPr>
          <p:cNvPr id="8" name="TextBox 7"/>
          <p:cNvSpPr txBox="1"/>
          <p:nvPr/>
        </p:nvSpPr>
        <p:spPr>
          <a:xfrm>
            <a:off x="5221635" y="4552166"/>
            <a:ext cx="3765689" cy="646331"/>
          </a:xfrm>
          <a:prstGeom prst="rect">
            <a:avLst/>
          </a:prstGeom>
          <a:solidFill>
            <a:srgbClr val="FFFFCC"/>
          </a:solidFill>
        </p:spPr>
        <p:txBody>
          <a:bodyPr wrap="square" rtlCol="0">
            <a:spAutoFit/>
          </a:bodyPr>
          <a:lstStyle/>
          <a:p>
            <a:r>
              <a:rPr lang="en-GB" b="1" u="sng" dirty="0" smtClean="0">
                <a:solidFill>
                  <a:srgbClr val="FF0000"/>
                </a:solidFill>
              </a:rPr>
              <a:t>State</a:t>
            </a:r>
            <a:r>
              <a:rPr lang="en-GB" dirty="0" smtClean="0">
                <a:solidFill>
                  <a:srgbClr val="FF0000"/>
                </a:solidFill>
              </a:rPr>
              <a:t> : describes attribute/properties of object.</a:t>
            </a:r>
            <a:endParaRPr lang="en-GB" dirty="0">
              <a:solidFill>
                <a:srgbClr val="FF0000"/>
              </a:solidFill>
            </a:endParaRPr>
          </a:p>
        </p:txBody>
      </p:sp>
      <p:sp>
        <p:nvSpPr>
          <p:cNvPr id="9" name="TextBox 8"/>
          <p:cNvSpPr txBox="1"/>
          <p:nvPr/>
        </p:nvSpPr>
        <p:spPr>
          <a:xfrm>
            <a:off x="5154377" y="5488584"/>
            <a:ext cx="3877656" cy="1323439"/>
          </a:xfrm>
          <a:prstGeom prst="rect">
            <a:avLst/>
          </a:prstGeom>
          <a:solidFill>
            <a:srgbClr val="FFFFCC"/>
          </a:solidFill>
        </p:spPr>
        <p:txBody>
          <a:bodyPr wrap="square" rtlCol="0">
            <a:spAutoFit/>
          </a:bodyPr>
          <a:lstStyle/>
          <a:p>
            <a:r>
              <a:rPr lang="en-GB" sz="1600" b="1" u="sng" dirty="0" smtClean="0">
                <a:solidFill>
                  <a:srgbClr val="FF0000"/>
                </a:solidFill>
              </a:rPr>
              <a:t>Behaviour </a:t>
            </a:r>
            <a:r>
              <a:rPr lang="en-GB" sz="1600" dirty="0" smtClean="0">
                <a:solidFill>
                  <a:srgbClr val="FF0000"/>
                </a:solidFill>
              </a:rPr>
              <a:t>: describes what the object can do, its functionality.</a:t>
            </a:r>
          </a:p>
          <a:p>
            <a:endParaRPr lang="en-GB" sz="1600" dirty="0" smtClean="0">
              <a:solidFill>
                <a:srgbClr val="FF0000"/>
              </a:solidFill>
            </a:endParaRPr>
          </a:p>
          <a:p>
            <a:r>
              <a:rPr lang="en-GB" sz="1600" dirty="0" smtClean="0">
                <a:solidFill>
                  <a:srgbClr val="FF0000"/>
                </a:solidFill>
              </a:rPr>
              <a:t>Behaviour updates the states of the object :</a:t>
            </a:r>
          </a:p>
          <a:p>
            <a:r>
              <a:rPr lang="en-GB" sz="1600" i="1" dirty="0" smtClean="0">
                <a:solidFill>
                  <a:srgbClr val="FF0000"/>
                </a:solidFill>
              </a:rPr>
              <a:t> </a:t>
            </a:r>
            <a:r>
              <a:rPr lang="en-GB" sz="1600" b="1" i="1" dirty="0" smtClean="0">
                <a:solidFill>
                  <a:srgbClr val="FF0000"/>
                </a:solidFill>
              </a:rPr>
              <a:t>Drive()</a:t>
            </a:r>
            <a:r>
              <a:rPr lang="en-GB" sz="1600" i="1" dirty="0" smtClean="0">
                <a:solidFill>
                  <a:srgbClr val="FF0000"/>
                </a:solidFill>
              </a:rPr>
              <a:t> </a:t>
            </a:r>
            <a:r>
              <a:rPr lang="en-GB" sz="1600" dirty="0" smtClean="0">
                <a:solidFill>
                  <a:srgbClr val="FF0000"/>
                </a:solidFill>
              </a:rPr>
              <a:t>method updates the </a:t>
            </a:r>
            <a:r>
              <a:rPr lang="en-GB" sz="1600" b="1" i="1" dirty="0" smtClean="0">
                <a:solidFill>
                  <a:srgbClr val="FF0000"/>
                </a:solidFill>
              </a:rPr>
              <a:t>speed</a:t>
            </a:r>
            <a:r>
              <a:rPr lang="en-GB" sz="1600" dirty="0" smtClean="0">
                <a:solidFill>
                  <a:srgbClr val="FF0000"/>
                </a:solidFill>
              </a:rPr>
              <a:t> property</a:t>
            </a:r>
            <a:endParaRPr lang="en-GB" sz="1600" dirty="0">
              <a:solidFill>
                <a:srgbClr val="FF0000"/>
              </a:solidFill>
            </a:endParaRPr>
          </a:p>
        </p:txBody>
      </p:sp>
      <p:pic>
        <p:nvPicPr>
          <p:cNvPr id="10" name="Picture 9"/>
          <p:cNvPicPr>
            <a:picLocks noChangeAspect="1"/>
          </p:cNvPicPr>
          <p:nvPr/>
        </p:nvPicPr>
        <p:blipFill>
          <a:blip r:embed="rId2"/>
          <a:stretch>
            <a:fillRect/>
          </a:stretch>
        </p:blipFill>
        <p:spPr>
          <a:xfrm>
            <a:off x="232300" y="3445136"/>
            <a:ext cx="4476750" cy="2990850"/>
          </a:xfrm>
          <a:prstGeom prst="rect">
            <a:avLst/>
          </a:prstGeom>
        </p:spPr>
      </p:pic>
      <p:sp>
        <p:nvSpPr>
          <p:cNvPr id="11" name="Right Brace 10"/>
          <p:cNvSpPr/>
          <p:nvPr/>
        </p:nvSpPr>
        <p:spPr>
          <a:xfrm>
            <a:off x="4823928" y="4488197"/>
            <a:ext cx="397708" cy="7836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Right Brace 11"/>
          <p:cNvSpPr/>
          <p:nvPr/>
        </p:nvSpPr>
        <p:spPr>
          <a:xfrm>
            <a:off x="4823928" y="5729844"/>
            <a:ext cx="330449" cy="5403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6716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t>OO Design</a:t>
            </a:r>
            <a:endParaRPr lang="en-IE" dirty="0"/>
          </a:p>
        </p:txBody>
      </p:sp>
      <p:sp>
        <p:nvSpPr>
          <p:cNvPr id="84995" name="Rectangle 3"/>
          <p:cNvSpPr>
            <a:spLocks noGrp="1"/>
          </p:cNvSpPr>
          <p:nvPr>
            <p:ph sz="quarter" idx="1"/>
          </p:nvPr>
        </p:nvSpPr>
        <p:spPr>
          <a:xfrm>
            <a:off x="289711" y="1373365"/>
            <a:ext cx="8765770" cy="5257800"/>
          </a:xfrm>
        </p:spPr>
        <p:txBody>
          <a:bodyPr>
            <a:normAutofit/>
          </a:bodyPr>
          <a:lstStyle/>
          <a:p>
            <a:pPr marL="365760" lvl="1" indent="0">
              <a:lnSpc>
                <a:spcPct val="120000"/>
              </a:lnSpc>
              <a:buNone/>
            </a:pPr>
            <a:r>
              <a:rPr lang="en-US" sz="1800" dirty="0" smtClean="0"/>
              <a:t>A software system provides a </a:t>
            </a:r>
            <a:r>
              <a:rPr lang="en-US" sz="1800" b="1" dirty="0" smtClean="0"/>
              <a:t>solution to a problem in the real world.</a:t>
            </a:r>
          </a:p>
          <a:p>
            <a:pPr marL="365760" lvl="1" indent="0">
              <a:lnSpc>
                <a:spcPct val="120000"/>
              </a:lnSpc>
              <a:buNone/>
            </a:pPr>
            <a:endParaRPr lang="en-US" sz="900" dirty="0" smtClean="0"/>
          </a:p>
          <a:p>
            <a:pPr lvl="1">
              <a:lnSpc>
                <a:spcPct val="120000"/>
              </a:lnSpc>
              <a:buClr>
                <a:srgbClr val="FF0000"/>
              </a:buClr>
              <a:buSzPct val="145000"/>
              <a:buFont typeface="Arial" pitchFamily="34" charset="0"/>
              <a:buChar char="Q"/>
            </a:pPr>
            <a:r>
              <a:rPr lang="en-IE" sz="1800" dirty="0" smtClean="0"/>
              <a:t>.  How do you translate the real world into software ?</a:t>
            </a:r>
          </a:p>
          <a:p>
            <a:pPr lvl="1">
              <a:lnSpc>
                <a:spcPct val="120000"/>
              </a:lnSpc>
              <a:buClr>
                <a:srgbClr val="FF0000"/>
              </a:buClr>
              <a:buSzPct val="130000"/>
              <a:buFont typeface="Arial" pitchFamily="34" charset="0"/>
              <a:buChar char="A"/>
            </a:pPr>
            <a:r>
              <a:rPr lang="en-IE" sz="1800" dirty="0" smtClean="0"/>
              <a:t>.  Use Object Orientated design</a:t>
            </a:r>
          </a:p>
          <a:p>
            <a:pPr lvl="2">
              <a:lnSpc>
                <a:spcPct val="120000"/>
              </a:lnSpc>
            </a:pPr>
            <a:r>
              <a:rPr lang="en-IE" sz="1600" dirty="0" smtClean="0"/>
              <a:t>Objects in real world                        </a:t>
            </a:r>
            <a:r>
              <a:rPr lang="en-IE" sz="1600" dirty="0" smtClean="0">
                <a:sym typeface="Wingdings" pitchFamily="2" charset="2"/>
              </a:rPr>
              <a:t>Objects in software</a:t>
            </a:r>
          </a:p>
          <a:p>
            <a:pPr lvl="2">
              <a:lnSpc>
                <a:spcPct val="120000"/>
              </a:lnSpc>
            </a:pPr>
            <a:r>
              <a:rPr lang="en-IE" sz="1600" dirty="0" smtClean="0">
                <a:sym typeface="Wingdings" pitchFamily="2" charset="2"/>
              </a:rPr>
              <a:t>Objects in real world </a:t>
            </a:r>
          </a:p>
          <a:p>
            <a:pPr marL="1600200" lvl="3" indent="-457200">
              <a:lnSpc>
                <a:spcPct val="120000"/>
              </a:lnSpc>
              <a:buClr>
                <a:srgbClr val="FF0000"/>
              </a:buClr>
              <a:buSzPct val="107000"/>
              <a:buFont typeface="+mj-lt"/>
              <a:buAutoNum type="arabicPeriod"/>
            </a:pPr>
            <a:r>
              <a:rPr lang="en-IE" sz="1400" dirty="0" smtClean="0">
                <a:sym typeface="Wingdings" pitchFamily="2" charset="2"/>
              </a:rPr>
              <a:t>have </a:t>
            </a:r>
            <a:r>
              <a:rPr lang="en-IE" sz="1400" b="1" dirty="0" smtClean="0">
                <a:solidFill>
                  <a:srgbClr val="FF0000"/>
                </a:solidFill>
                <a:sym typeface="Wingdings" pitchFamily="2" charset="2"/>
              </a:rPr>
              <a:t>attributes / state  </a:t>
            </a:r>
          </a:p>
          <a:p>
            <a:pPr lvl="4">
              <a:lnSpc>
                <a:spcPct val="120000"/>
              </a:lnSpc>
              <a:buClr>
                <a:srgbClr val="FF0000"/>
              </a:buClr>
              <a:buSzPct val="107000"/>
              <a:buFont typeface="Wingdings" pitchFamily="2" charset="2"/>
              <a:buChar char="§"/>
            </a:pPr>
            <a:r>
              <a:rPr lang="en-IE" sz="1400" dirty="0" smtClean="0">
                <a:sym typeface="Wingdings" pitchFamily="2" charset="2"/>
              </a:rPr>
              <a:t> car has colour, model, wheels; bank account has a balance)</a:t>
            </a:r>
          </a:p>
          <a:p>
            <a:pPr marL="1600200" lvl="3" indent="-457200">
              <a:lnSpc>
                <a:spcPct val="120000"/>
              </a:lnSpc>
              <a:buClr>
                <a:srgbClr val="FF0000"/>
              </a:buClr>
              <a:buSzPct val="107000"/>
              <a:buFont typeface="+mj-lt"/>
              <a:buAutoNum type="arabicPeriod"/>
            </a:pPr>
            <a:r>
              <a:rPr lang="en-IE" sz="1400" dirty="0" smtClean="0">
                <a:sym typeface="Wingdings" pitchFamily="2" charset="2"/>
              </a:rPr>
              <a:t>have </a:t>
            </a:r>
            <a:r>
              <a:rPr lang="en-IE" sz="1400" b="1" dirty="0" smtClean="0">
                <a:solidFill>
                  <a:srgbClr val="FF0000"/>
                </a:solidFill>
                <a:sym typeface="Wingdings" pitchFamily="2" charset="2"/>
              </a:rPr>
              <a:t>behaviours </a:t>
            </a:r>
          </a:p>
          <a:p>
            <a:pPr lvl="4">
              <a:lnSpc>
                <a:spcPct val="120000"/>
              </a:lnSpc>
              <a:buClr>
                <a:srgbClr val="FF0000"/>
              </a:buClr>
              <a:buSzPct val="107000"/>
              <a:buFont typeface="Wingdings" pitchFamily="2" charset="2"/>
              <a:buChar char="§"/>
            </a:pPr>
            <a:r>
              <a:rPr lang="en-IE" sz="1400" dirty="0" smtClean="0">
                <a:sym typeface="Wingdings" pitchFamily="2" charset="2"/>
              </a:rPr>
              <a:t>car can drive, bank account can be credited)</a:t>
            </a:r>
          </a:p>
          <a:p>
            <a:pPr lvl="2">
              <a:lnSpc>
                <a:spcPct val="120000"/>
              </a:lnSpc>
            </a:pPr>
            <a:r>
              <a:rPr lang="en-IE" sz="1600" dirty="0" smtClean="0">
                <a:sym typeface="Wingdings" pitchFamily="2" charset="2"/>
              </a:rPr>
              <a:t>Objects can be </a:t>
            </a:r>
            <a:r>
              <a:rPr lang="en-IE" sz="1600" dirty="0" smtClean="0">
                <a:solidFill>
                  <a:srgbClr val="FF0000"/>
                </a:solidFill>
                <a:sym typeface="Wingdings" pitchFamily="2" charset="2"/>
              </a:rPr>
              <a:t>related</a:t>
            </a:r>
            <a:r>
              <a:rPr lang="en-IE" sz="1600" dirty="0" smtClean="0">
                <a:sym typeface="Wingdings" pitchFamily="2" charset="2"/>
              </a:rPr>
              <a:t> to other objects </a:t>
            </a:r>
          </a:p>
          <a:p>
            <a:pPr lvl="3">
              <a:lnSpc>
                <a:spcPct val="120000"/>
              </a:lnSpc>
            </a:pPr>
            <a:r>
              <a:rPr lang="en-IE" sz="1400" dirty="0" smtClean="0">
                <a:sym typeface="Wingdings" pitchFamily="2" charset="2"/>
              </a:rPr>
              <a:t>car object is a vehicle object, car object contains (has a) wheel object</a:t>
            </a:r>
            <a:endParaRPr lang="en-IE" sz="1400" dirty="0"/>
          </a:p>
        </p:txBody>
      </p:sp>
      <p:sp>
        <p:nvSpPr>
          <p:cNvPr id="5" name="TextBox 4"/>
          <p:cNvSpPr txBox="1"/>
          <p:nvPr/>
        </p:nvSpPr>
        <p:spPr>
          <a:xfrm>
            <a:off x="3346069" y="2835057"/>
            <a:ext cx="1181862" cy="615553"/>
          </a:xfrm>
          <a:prstGeom prst="rect">
            <a:avLst/>
          </a:prstGeom>
          <a:noFill/>
        </p:spPr>
        <p:txBody>
          <a:bodyPr wrap="none" rtlCol="0">
            <a:spAutoFit/>
          </a:bodyPr>
          <a:lstStyle/>
          <a:p>
            <a:endParaRPr lang="en-IE" dirty="0" smtClean="0"/>
          </a:p>
          <a:p>
            <a:r>
              <a:rPr lang="en-IE" sz="1600" b="1" dirty="0" smtClean="0">
                <a:solidFill>
                  <a:srgbClr val="C00000"/>
                </a:solidFill>
              </a:rPr>
              <a:t>Mapped To </a:t>
            </a:r>
            <a:endParaRPr lang="en-US" sz="1600" b="1" dirty="0">
              <a:solidFill>
                <a:srgbClr val="C00000"/>
              </a:solidFill>
            </a:endParaRPr>
          </a:p>
        </p:txBody>
      </p:sp>
      <p:cxnSp>
        <p:nvCxnSpPr>
          <p:cNvPr id="7" name="Straight Arrow Connector 6"/>
          <p:cNvCxnSpPr/>
          <p:nvPr/>
        </p:nvCxnSpPr>
        <p:spPr>
          <a:xfrm>
            <a:off x="3385721" y="3437296"/>
            <a:ext cx="1067562" cy="158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solidFill>
                  <a:srgbClr val="FF0000"/>
                </a:solidFill>
              </a:rPr>
              <a:t>OO Design</a:t>
            </a:r>
          </a:p>
          <a:p>
            <a:r>
              <a:rPr lang="en-IE" sz="1200" dirty="0" smtClean="0"/>
              <a:t>Objects</a:t>
            </a:r>
          </a:p>
          <a:p>
            <a:r>
              <a:rPr lang="en-IE" sz="1200" dirty="0" smtClean="0"/>
              <a:t>Classes</a:t>
            </a:r>
          </a:p>
          <a:p>
            <a:r>
              <a:rPr lang="en-IE" sz="1200" dirty="0" smtClean="0"/>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t>OO Design</a:t>
            </a:r>
            <a:endParaRPr lang="en-IE" dirty="0"/>
          </a:p>
        </p:txBody>
      </p:sp>
      <p:sp>
        <p:nvSpPr>
          <p:cNvPr id="84995" name="Rectangle 3"/>
          <p:cNvSpPr>
            <a:spLocks noGrp="1"/>
          </p:cNvSpPr>
          <p:nvPr>
            <p:ph sz="quarter" idx="1"/>
          </p:nvPr>
        </p:nvSpPr>
        <p:spPr>
          <a:xfrm>
            <a:off x="251520" y="1600200"/>
            <a:ext cx="8892480" cy="5069160"/>
          </a:xfrm>
        </p:spPr>
        <p:txBody>
          <a:bodyPr>
            <a:normAutofit fontScale="85000" lnSpcReduction="10000"/>
          </a:bodyPr>
          <a:lstStyle/>
          <a:p>
            <a:pPr>
              <a:buNone/>
            </a:pPr>
            <a:r>
              <a:rPr lang="en-IE" u="sng" dirty="0" smtClean="0"/>
              <a:t>Software Design using objects</a:t>
            </a:r>
            <a:endParaRPr lang="en-US" u="sng" dirty="0" smtClean="0"/>
          </a:p>
          <a:p>
            <a:r>
              <a:rPr lang="en-IE" dirty="0" smtClean="0"/>
              <a:t>When designing software system</a:t>
            </a:r>
          </a:p>
          <a:p>
            <a:pPr lvl="1"/>
            <a:r>
              <a:rPr lang="en-IE" dirty="0" smtClean="0"/>
              <a:t>Break up problem into objects</a:t>
            </a:r>
          </a:p>
          <a:p>
            <a:pPr lvl="1"/>
            <a:r>
              <a:rPr lang="en-IE" dirty="0" smtClean="0"/>
              <a:t>Define objects functionality (what it does) and data it manipulates</a:t>
            </a:r>
          </a:p>
          <a:p>
            <a:pPr lvl="2"/>
            <a:r>
              <a:rPr lang="en-IE" dirty="0" smtClean="0"/>
              <a:t>Each object should </a:t>
            </a:r>
          </a:p>
          <a:p>
            <a:pPr lvl="3"/>
            <a:r>
              <a:rPr lang="en-IE" dirty="0" smtClean="0"/>
              <a:t>Expose </a:t>
            </a:r>
            <a:r>
              <a:rPr lang="en-IE" dirty="0"/>
              <a:t>what it does </a:t>
            </a:r>
            <a:r>
              <a:rPr lang="en-IE" dirty="0" smtClean="0"/>
              <a:t> (what functions it performs )</a:t>
            </a:r>
          </a:p>
          <a:p>
            <a:pPr lvl="3"/>
            <a:r>
              <a:rPr lang="en-IE" dirty="0" smtClean="0"/>
              <a:t>Hide how it does it</a:t>
            </a:r>
          </a:p>
          <a:p>
            <a:pPr lvl="1"/>
            <a:r>
              <a:rPr lang="en-IE" dirty="0" smtClean="0"/>
              <a:t>Objects can then call other objects, ask them to do something (not caring how they do it)</a:t>
            </a:r>
          </a:p>
          <a:p>
            <a:pPr lvl="2"/>
            <a:r>
              <a:rPr lang="en-IE" dirty="0" smtClean="0"/>
              <a:t>E.G </a:t>
            </a:r>
            <a:r>
              <a:rPr lang="en-IE" u="sng" dirty="0" smtClean="0"/>
              <a:t>Person</a:t>
            </a:r>
            <a:r>
              <a:rPr lang="en-IE" dirty="0" smtClean="0"/>
              <a:t> object -&gt; tells </a:t>
            </a:r>
            <a:r>
              <a:rPr lang="en-IE" u="sng" dirty="0" smtClean="0"/>
              <a:t>Car</a:t>
            </a:r>
            <a:r>
              <a:rPr lang="en-IE" dirty="0" smtClean="0"/>
              <a:t> object to turn left -&gt; tells wheel objects to turn left</a:t>
            </a:r>
          </a:p>
          <a:p>
            <a:pPr lvl="2"/>
            <a:endParaRPr lang="en-IE" dirty="0" smtClean="0"/>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solidFill>
                  <a:srgbClr val="FF0000"/>
                </a:solidFill>
              </a:rPr>
              <a:t>OO Design</a:t>
            </a:r>
          </a:p>
          <a:p>
            <a:r>
              <a:rPr lang="en-IE" sz="1200" dirty="0" smtClean="0"/>
              <a:t>Objects</a:t>
            </a:r>
          </a:p>
          <a:p>
            <a:r>
              <a:rPr lang="en-IE" sz="1200" dirty="0" smtClean="0"/>
              <a:t>Classes</a:t>
            </a:r>
          </a:p>
          <a:p>
            <a:r>
              <a:rPr lang="en-IE" sz="1200" dirty="0" smtClean="0"/>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t>Features</a:t>
            </a:r>
            <a:endParaRPr lang="en-IE" dirty="0"/>
          </a:p>
        </p:txBody>
      </p:sp>
      <p:sp>
        <p:nvSpPr>
          <p:cNvPr id="84995" name="Rectangle 3"/>
          <p:cNvSpPr>
            <a:spLocks noGrp="1"/>
          </p:cNvSpPr>
          <p:nvPr>
            <p:ph sz="quarter" idx="1"/>
          </p:nvPr>
        </p:nvSpPr>
        <p:spPr/>
        <p:txBody>
          <a:bodyPr>
            <a:normAutofit/>
          </a:bodyPr>
          <a:lstStyle/>
          <a:p>
            <a:pPr marL="320040" lvl="1" indent="-320040">
              <a:lnSpc>
                <a:spcPct val="90000"/>
              </a:lnSpc>
              <a:buClr>
                <a:schemeClr val="accent2"/>
              </a:buClr>
              <a:buSzPct val="60000"/>
              <a:buFont typeface="Wingdings"/>
              <a:buChar char=""/>
            </a:pPr>
            <a:r>
              <a:rPr lang="en-US" dirty="0" smtClean="0"/>
              <a:t>Features of OOP</a:t>
            </a:r>
            <a:endParaRPr lang="en-IE" b="1" u="sng" dirty="0"/>
          </a:p>
          <a:p>
            <a:pPr lvl="1">
              <a:lnSpc>
                <a:spcPct val="90000"/>
              </a:lnSpc>
            </a:pPr>
            <a:r>
              <a:rPr lang="en-US" dirty="0" smtClean="0"/>
              <a:t>Encapsulation / information hiding </a:t>
            </a:r>
          </a:p>
          <a:p>
            <a:pPr lvl="2">
              <a:lnSpc>
                <a:spcPct val="90000"/>
              </a:lnSpc>
            </a:pPr>
            <a:r>
              <a:rPr lang="en-US" dirty="0" smtClean="0"/>
              <a:t>state, autonomous behavior</a:t>
            </a:r>
          </a:p>
          <a:p>
            <a:pPr lvl="1">
              <a:lnSpc>
                <a:spcPct val="90000"/>
              </a:lnSpc>
            </a:pPr>
            <a:r>
              <a:rPr lang="en-US" dirty="0" smtClean="0"/>
              <a:t>data abstraction</a:t>
            </a:r>
          </a:p>
          <a:p>
            <a:pPr lvl="2">
              <a:lnSpc>
                <a:spcPct val="90000"/>
              </a:lnSpc>
            </a:pPr>
            <a:r>
              <a:rPr lang="en-US" dirty="0" smtClean="0"/>
              <a:t>emphasis on </a:t>
            </a:r>
            <a:r>
              <a:rPr lang="en-US" b="1" dirty="0" smtClean="0">
                <a:solidFill>
                  <a:srgbClr val="FF0000"/>
                </a:solidFill>
              </a:rPr>
              <a:t>what</a:t>
            </a:r>
            <a:r>
              <a:rPr lang="en-US" dirty="0" smtClean="0"/>
              <a:t> rather than </a:t>
            </a:r>
            <a:r>
              <a:rPr lang="en-US" b="1" dirty="0" smtClean="0">
                <a:solidFill>
                  <a:srgbClr val="FF0000"/>
                </a:solidFill>
              </a:rPr>
              <a:t>how</a:t>
            </a:r>
          </a:p>
          <a:p>
            <a:pPr lvl="1">
              <a:lnSpc>
                <a:spcPct val="90000"/>
              </a:lnSpc>
            </a:pPr>
            <a:r>
              <a:rPr lang="en-US" dirty="0" smtClean="0"/>
              <a:t>inheritance</a:t>
            </a:r>
          </a:p>
          <a:p>
            <a:pPr lvl="2">
              <a:lnSpc>
                <a:spcPct val="90000"/>
              </a:lnSpc>
            </a:pPr>
            <a:r>
              <a:rPr lang="en-US" dirty="0" smtClean="0"/>
              <a:t>incremental changes,  specialization, reusability</a:t>
            </a:r>
          </a:p>
          <a:p>
            <a:pPr lvl="1">
              <a:lnSpc>
                <a:spcPct val="90000"/>
              </a:lnSpc>
            </a:pPr>
            <a:r>
              <a:rPr lang="en-US" dirty="0"/>
              <a:t>dynamic binding</a:t>
            </a:r>
          </a:p>
          <a:p>
            <a:pPr lvl="2">
              <a:lnSpc>
                <a:spcPct val="90000"/>
              </a:lnSpc>
            </a:pPr>
            <a:r>
              <a:rPr lang="en-US" dirty="0"/>
              <a:t>binding at runtime, polymorphism , virtual functions</a:t>
            </a:r>
          </a:p>
          <a:p>
            <a:pPr lvl="2">
              <a:lnSpc>
                <a:spcPct val="90000"/>
              </a:lnSpc>
            </a:pPr>
            <a:endParaRPr lang="en-IE" dirty="0"/>
          </a:p>
        </p:txBody>
      </p:sp>
      <p:sp>
        <p:nvSpPr>
          <p:cNvPr id="6" name="TextBox 5"/>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solidFill>
                  <a:srgbClr val="FF0000"/>
                </a:solidFill>
              </a:rPr>
              <a:t>OO Design</a:t>
            </a:r>
          </a:p>
          <a:p>
            <a:r>
              <a:rPr lang="en-IE" sz="1200" dirty="0" smtClean="0"/>
              <a:t>Objects</a:t>
            </a:r>
          </a:p>
          <a:p>
            <a:r>
              <a:rPr lang="en-IE" sz="1200" dirty="0" smtClean="0"/>
              <a:t>Classes</a:t>
            </a:r>
          </a:p>
          <a:p>
            <a:r>
              <a:rPr lang="en-IE" sz="1200" dirty="0" smtClean="0"/>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t>Objects</a:t>
            </a:r>
            <a:endParaRPr lang="en-IE" dirty="0"/>
          </a:p>
        </p:txBody>
      </p:sp>
      <p:sp>
        <p:nvSpPr>
          <p:cNvPr id="84995" name="Rectangle 3"/>
          <p:cNvSpPr>
            <a:spLocks noGrp="1"/>
          </p:cNvSpPr>
          <p:nvPr>
            <p:ph sz="quarter" idx="1"/>
          </p:nvPr>
        </p:nvSpPr>
        <p:spPr>
          <a:xfrm>
            <a:off x="251520" y="1384300"/>
            <a:ext cx="8712968" cy="5069160"/>
          </a:xfrm>
        </p:spPr>
        <p:txBody>
          <a:bodyPr>
            <a:normAutofit fontScale="85000" lnSpcReduction="10000"/>
          </a:bodyPr>
          <a:lstStyle/>
          <a:p>
            <a:pPr marL="1051560" lvl="3" indent="-320040">
              <a:lnSpc>
                <a:spcPct val="90000"/>
              </a:lnSpc>
              <a:buSzPct val="60000"/>
              <a:buNone/>
            </a:pPr>
            <a:endParaRPr lang="en-IE" b="1" u="sng" dirty="0" smtClean="0"/>
          </a:p>
          <a:p>
            <a:pPr>
              <a:lnSpc>
                <a:spcPct val="90000"/>
              </a:lnSpc>
            </a:pPr>
            <a:r>
              <a:rPr lang="en-IE" b="1" u="sng" dirty="0" smtClean="0"/>
              <a:t>Definition</a:t>
            </a:r>
            <a:endParaRPr lang="en-IE" b="1" u="sng" dirty="0"/>
          </a:p>
          <a:p>
            <a:pPr lvl="1">
              <a:lnSpc>
                <a:spcPct val="90000"/>
              </a:lnSpc>
            </a:pPr>
            <a:r>
              <a:rPr lang="en-US" dirty="0" smtClean="0"/>
              <a:t>An object is an entity that has a state and a defined set of operations which operate on that state. The state is represented as a set of object attributes. The operations associated with the object provide services to other objects (clients) which request these services when some computation is required.</a:t>
            </a:r>
          </a:p>
          <a:p>
            <a:pPr lvl="1">
              <a:lnSpc>
                <a:spcPct val="90000"/>
              </a:lnSpc>
            </a:pPr>
            <a:endParaRPr lang="en-IE" dirty="0" smtClean="0"/>
          </a:p>
          <a:p>
            <a:pPr lvl="1">
              <a:lnSpc>
                <a:spcPct val="90000"/>
              </a:lnSpc>
            </a:pPr>
            <a:endParaRPr lang="en-US" dirty="0" smtClean="0"/>
          </a:p>
          <a:p>
            <a:pPr lvl="1">
              <a:lnSpc>
                <a:spcPct val="90000"/>
              </a:lnSpc>
            </a:pPr>
            <a:r>
              <a:rPr lang="en-US" dirty="0" smtClean="0"/>
              <a:t>Objects are created according to some object class definition. An object class definition serves as a template for objects. It includes declarations of all the attributes and services which should be associated with an object of that class.</a:t>
            </a:r>
          </a:p>
          <a:p>
            <a:pPr lvl="1">
              <a:lnSpc>
                <a:spcPct val="90000"/>
              </a:lnSpc>
              <a:buNone/>
            </a:pPr>
            <a:r>
              <a:rPr lang="en-IE" sz="1700" dirty="0" smtClean="0"/>
              <a:t>    Ian </a:t>
            </a:r>
            <a:r>
              <a:rPr lang="en-IE" sz="1700" dirty="0" err="1" smtClean="0"/>
              <a:t>Sommerville</a:t>
            </a:r>
            <a:r>
              <a:rPr lang="en-IE" sz="1700" dirty="0" smtClean="0"/>
              <a:t> 2004 (</a:t>
            </a:r>
            <a:r>
              <a:rPr lang="en-US" sz="1700" dirty="0" smtClean="0"/>
              <a:t>Software Engineering, 7th edition. Chapter 14)</a:t>
            </a:r>
            <a:endParaRPr lang="en-IE" sz="1700" dirty="0" smtClean="0"/>
          </a:p>
          <a:p>
            <a:pPr lvl="1">
              <a:lnSpc>
                <a:spcPct val="90000"/>
              </a:lnSpc>
            </a:pPr>
            <a:endParaRPr lang="en-IE" dirty="0" smtClean="0"/>
          </a:p>
          <a:p>
            <a:pPr lvl="1">
              <a:lnSpc>
                <a:spcPct val="90000"/>
              </a:lnSpc>
            </a:pPr>
            <a:endParaRPr lang="en-IE" dirty="0"/>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a:t>
            </a:r>
            <a:r>
              <a:rPr lang="en-US" sz="1200" dirty="0" smtClean="0">
                <a:solidFill>
                  <a:srgbClr val="FF0000"/>
                </a:solidFill>
              </a:rPr>
              <a:t> </a:t>
            </a:r>
            <a:r>
              <a:rPr lang="en-US" sz="1200" dirty="0" smtClean="0"/>
              <a:t>Design</a:t>
            </a:r>
          </a:p>
          <a:p>
            <a:r>
              <a:rPr lang="en-IE" sz="1200" dirty="0" smtClean="0">
                <a:solidFill>
                  <a:srgbClr val="FF0000"/>
                </a:solidFill>
              </a:rPr>
              <a:t>Objects</a:t>
            </a:r>
          </a:p>
          <a:p>
            <a:r>
              <a:rPr lang="en-IE" sz="1200" dirty="0" smtClean="0"/>
              <a:t>Classes</a:t>
            </a:r>
          </a:p>
          <a:p>
            <a:r>
              <a:rPr lang="en-IE" sz="1200" dirty="0" smtClean="0"/>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IE" dirty="0" smtClean="0"/>
              <a:t>Objects Characteristics</a:t>
            </a:r>
            <a:endParaRPr lang="en-IE" dirty="0"/>
          </a:p>
        </p:txBody>
      </p:sp>
      <p:sp>
        <p:nvSpPr>
          <p:cNvPr id="84995" name="Rectangle 3"/>
          <p:cNvSpPr>
            <a:spLocks noGrp="1"/>
          </p:cNvSpPr>
          <p:nvPr>
            <p:ph sz="quarter" idx="1"/>
          </p:nvPr>
        </p:nvSpPr>
        <p:spPr>
          <a:xfrm>
            <a:off x="251520" y="1600200"/>
            <a:ext cx="8892480" cy="5069160"/>
          </a:xfrm>
        </p:spPr>
        <p:txBody>
          <a:bodyPr>
            <a:normAutofit fontScale="62500" lnSpcReduction="20000"/>
          </a:bodyPr>
          <a:lstStyle/>
          <a:p>
            <a:pPr marL="0">
              <a:lnSpc>
                <a:spcPct val="90000"/>
              </a:lnSpc>
              <a:buClr>
                <a:srgbClr val="C00000"/>
              </a:buClr>
              <a:buFont typeface="Wingdings" pitchFamily="2" charset="2"/>
              <a:buChar char="q"/>
            </a:pPr>
            <a:r>
              <a:rPr lang="en-US" dirty="0" smtClean="0"/>
              <a:t>An object contains </a:t>
            </a:r>
            <a:r>
              <a:rPr lang="en-US" b="1" dirty="0" smtClean="0">
                <a:solidFill>
                  <a:srgbClr val="FF0000"/>
                </a:solidFill>
              </a:rPr>
              <a:t>both</a:t>
            </a:r>
            <a:r>
              <a:rPr lang="en-US" dirty="0" smtClean="0">
                <a:solidFill>
                  <a:srgbClr val="FF0000"/>
                </a:solidFill>
              </a:rPr>
              <a:t> </a:t>
            </a:r>
            <a:r>
              <a:rPr lang="en-US" u="sng" dirty="0" smtClean="0"/>
              <a:t>data</a:t>
            </a:r>
            <a:r>
              <a:rPr lang="en-US" dirty="0" smtClean="0"/>
              <a:t> and </a:t>
            </a:r>
            <a:r>
              <a:rPr lang="en-US" u="sng" dirty="0" smtClean="0"/>
              <a:t>methods</a:t>
            </a:r>
            <a:r>
              <a:rPr lang="en-US" dirty="0" smtClean="0"/>
              <a:t> that manipulate that data</a:t>
            </a:r>
          </a:p>
          <a:p>
            <a:pPr marL="594360" lvl="2">
              <a:lnSpc>
                <a:spcPct val="90000"/>
              </a:lnSpc>
              <a:buClr>
                <a:srgbClr val="C00000"/>
              </a:buClr>
              <a:buFont typeface="Wingdings" pitchFamily="2" charset="2"/>
              <a:buChar char="q"/>
            </a:pPr>
            <a:r>
              <a:rPr lang="en-US" dirty="0" smtClean="0"/>
              <a:t>It contains state (e.g. car has a color) and behavior (e.g. car can be driven)</a:t>
            </a:r>
          </a:p>
          <a:p>
            <a:pPr marL="594360" lvl="2">
              <a:lnSpc>
                <a:spcPct val="90000"/>
              </a:lnSpc>
              <a:buClr>
                <a:srgbClr val="C00000"/>
              </a:buClr>
              <a:buFont typeface="Wingdings" pitchFamily="2" charset="2"/>
              <a:buChar char="q"/>
            </a:pPr>
            <a:r>
              <a:rPr lang="en-IE" dirty="0" smtClean="0"/>
              <a:t>The data represents the state of the Object</a:t>
            </a:r>
          </a:p>
          <a:p>
            <a:pPr marL="320040" lvl="1">
              <a:lnSpc>
                <a:spcPct val="90000"/>
              </a:lnSpc>
              <a:buClr>
                <a:srgbClr val="C00000"/>
              </a:buClr>
              <a:buFont typeface="Wingdings" pitchFamily="2" charset="2"/>
              <a:buChar char="q"/>
            </a:pPr>
            <a:r>
              <a:rPr lang="en-US" sz="2900" dirty="0" smtClean="0"/>
              <a:t>An object is responsible for its own data</a:t>
            </a:r>
          </a:p>
          <a:p>
            <a:pPr marL="594360" lvl="2">
              <a:lnSpc>
                <a:spcPct val="90000"/>
              </a:lnSpc>
              <a:buClr>
                <a:srgbClr val="C00000"/>
              </a:buClr>
              <a:buFont typeface="Wingdings" pitchFamily="2" charset="2"/>
              <a:buChar char="q"/>
            </a:pPr>
            <a:r>
              <a:rPr lang="en-US" dirty="0" smtClean="0"/>
              <a:t>But: it can expose that data to other objects</a:t>
            </a:r>
            <a:endParaRPr lang="en-US" b="1" u="sng" dirty="0" smtClean="0"/>
          </a:p>
          <a:p>
            <a:pPr marL="320040" lvl="1" indent="-320040">
              <a:lnSpc>
                <a:spcPct val="90000"/>
              </a:lnSpc>
              <a:buClr>
                <a:srgbClr val="C00000"/>
              </a:buClr>
              <a:buSzPct val="60000"/>
              <a:buFont typeface="Wingdings" pitchFamily="2" charset="2"/>
              <a:buChar char="q"/>
            </a:pPr>
            <a:r>
              <a:rPr lang="en-US" sz="2900" dirty="0" smtClean="0"/>
              <a:t>Data can also be another object </a:t>
            </a:r>
          </a:p>
          <a:p>
            <a:pPr marL="594360" lvl="2" indent="-320040">
              <a:lnSpc>
                <a:spcPct val="90000"/>
              </a:lnSpc>
              <a:buClr>
                <a:srgbClr val="C00000"/>
              </a:buClr>
              <a:buSzPct val="60000"/>
              <a:buFont typeface="Wingdings" pitchFamily="2" charset="2"/>
              <a:buChar char="q"/>
            </a:pPr>
            <a:r>
              <a:rPr lang="en-US" dirty="0" smtClean="0"/>
              <a:t>Data can describe the relationships between this object and other objects</a:t>
            </a:r>
            <a:endParaRPr lang="en-US" b="1" u="sng" dirty="0" smtClean="0"/>
          </a:p>
          <a:p>
            <a:pPr marL="594360" lvl="2" indent="-320040">
              <a:lnSpc>
                <a:spcPct val="90000"/>
              </a:lnSpc>
              <a:buClr>
                <a:srgbClr val="C00000"/>
              </a:buClr>
              <a:buSzPct val="60000"/>
              <a:buFont typeface="Wingdings" pitchFamily="2" charset="2"/>
              <a:buChar char="q"/>
            </a:pPr>
            <a:r>
              <a:rPr lang="en-US" dirty="0" smtClean="0"/>
              <a:t>Example: A Checking Account might have</a:t>
            </a:r>
          </a:p>
          <a:p>
            <a:pPr marL="1051560" lvl="3" indent="-320040">
              <a:lnSpc>
                <a:spcPct val="90000"/>
              </a:lnSpc>
              <a:buClr>
                <a:srgbClr val="C00000"/>
              </a:buClr>
              <a:buSzPct val="60000"/>
              <a:buFont typeface="Wingdings" pitchFamily="2" charset="2"/>
              <a:buChar char="q"/>
            </a:pPr>
            <a:r>
              <a:rPr lang="en-US" dirty="0" smtClean="0"/>
              <a:t> A balance (the internal state of the account)</a:t>
            </a:r>
          </a:p>
          <a:p>
            <a:pPr marL="1051560" lvl="3" indent="-320040">
              <a:lnSpc>
                <a:spcPct val="90000"/>
              </a:lnSpc>
              <a:buClr>
                <a:srgbClr val="C00000"/>
              </a:buClr>
              <a:buSzPct val="60000"/>
              <a:buFont typeface="Wingdings" pitchFamily="2" charset="2"/>
              <a:buChar char="q"/>
            </a:pPr>
            <a:r>
              <a:rPr lang="en-US" dirty="0" smtClean="0"/>
              <a:t>An owner (some object representing a person)</a:t>
            </a:r>
          </a:p>
          <a:p>
            <a:pPr>
              <a:lnSpc>
                <a:spcPct val="90000"/>
              </a:lnSpc>
              <a:buClr>
                <a:srgbClr val="C00000"/>
              </a:buClr>
              <a:buFont typeface="Wingdings" pitchFamily="2" charset="2"/>
              <a:buChar char="q"/>
            </a:pPr>
            <a:r>
              <a:rPr lang="en-US" dirty="0" smtClean="0"/>
              <a:t>Objects are independent and </a:t>
            </a:r>
            <a:r>
              <a:rPr lang="en-US" u="sng" dirty="0" smtClean="0"/>
              <a:t>encapsulate</a:t>
            </a:r>
            <a:r>
              <a:rPr lang="en-US" dirty="0" smtClean="0"/>
              <a:t> state and representation information.</a:t>
            </a:r>
          </a:p>
          <a:p>
            <a:pPr lvl="1">
              <a:lnSpc>
                <a:spcPct val="90000"/>
              </a:lnSpc>
              <a:buClr>
                <a:srgbClr val="C00000"/>
              </a:buClr>
              <a:buFont typeface="Wingdings" pitchFamily="2" charset="2"/>
              <a:buChar char="q"/>
            </a:pPr>
            <a:r>
              <a:rPr lang="en-US" dirty="0" smtClean="0"/>
              <a:t>Good for maintenance. Objects may be understood as stand-alone entities.</a:t>
            </a:r>
          </a:p>
          <a:p>
            <a:pPr lvl="1">
              <a:lnSpc>
                <a:spcPct val="90000"/>
              </a:lnSpc>
              <a:buClr>
                <a:srgbClr val="C00000"/>
              </a:buClr>
              <a:buFont typeface="Wingdings" pitchFamily="2" charset="2"/>
              <a:buChar char="q"/>
            </a:pPr>
            <a:r>
              <a:rPr lang="en-US" dirty="0" smtClean="0"/>
              <a:t>Makes them reusable components.</a:t>
            </a:r>
          </a:p>
          <a:p>
            <a:pPr>
              <a:lnSpc>
                <a:spcPct val="90000"/>
              </a:lnSpc>
              <a:buClr>
                <a:srgbClr val="C00000"/>
              </a:buClr>
              <a:buFont typeface="Wingdings" pitchFamily="2" charset="2"/>
              <a:buChar char="q"/>
            </a:pPr>
            <a:r>
              <a:rPr lang="en-US" dirty="0" smtClean="0"/>
              <a:t>System functionality is expressed in terms of object services.</a:t>
            </a:r>
          </a:p>
          <a:p>
            <a:pPr>
              <a:lnSpc>
                <a:spcPct val="90000"/>
              </a:lnSpc>
              <a:buClr>
                <a:srgbClr val="C00000"/>
              </a:buClr>
              <a:buFont typeface="Wingdings" pitchFamily="2" charset="2"/>
              <a:buChar char="q"/>
            </a:pPr>
            <a:r>
              <a:rPr lang="en-US" dirty="0" smtClean="0"/>
              <a:t>Shared data areas are eliminated. Objects communicate by message passing.</a:t>
            </a:r>
          </a:p>
          <a:p>
            <a:pPr lvl="1">
              <a:lnSpc>
                <a:spcPct val="90000"/>
              </a:lnSpc>
              <a:buClr>
                <a:srgbClr val="C00000"/>
              </a:buClr>
              <a:buFont typeface="Wingdings" pitchFamily="2" charset="2"/>
              <a:buChar char="q"/>
            </a:pPr>
            <a:endParaRPr lang="en-IE" dirty="0"/>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a:t>
            </a:r>
            <a:r>
              <a:rPr lang="en-US" sz="1200" dirty="0" smtClean="0">
                <a:solidFill>
                  <a:srgbClr val="FF0000"/>
                </a:solidFill>
              </a:rPr>
              <a:t> </a:t>
            </a:r>
            <a:r>
              <a:rPr lang="en-US" sz="1200" dirty="0" smtClean="0"/>
              <a:t>Design</a:t>
            </a:r>
          </a:p>
          <a:p>
            <a:r>
              <a:rPr lang="en-IE" sz="1200" dirty="0" smtClean="0">
                <a:solidFill>
                  <a:srgbClr val="FF0000"/>
                </a:solidFill>
              </a:rPr>
              <a:t>Objects</a:t>
            </a:r>
          </a:p>
          <a:p>
            <a:r>
              <a:rPr lang="en-IE" sz="1200" dirty="0" smtClean="0"/>
              <a:t>Classes</a:t>
            </a:r>
          </a:p>
          <a:p>
            <a:r>
              <a:rPr lang="en-IE" sz="1200" dirty="0" smtClean="0"/>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347472"/>
            <a:ext cx="8229600" cy="710363"/>
          </a:xfrm>
        </p:spPr>
        <p:txBody>
          <a:bodyPr>
            <a:noAutofit/>
          </a:bodyPr>
          <a:lstStyle/>
          <a:p>
            <a:r>
              <a:rPr lang="en-US" dirty="0" smtClean="0"/>
              <a:t>Object communication</a:t>
            </a:r>
            <a:endParaRPr lang="en-IE" dirty="0"/>
          </a:p>
        </p:txBody>
      </p:sp>
      <p:sp>
        <p:nvSpPr>
          <p:cNvPr id="84995" name="Rectangle 3"/>
          <p:cNvSpPr>
            <a:spLocks noGrp="1"/>
          </p:cNvSpPr>
          <p:nvPr>
            <p:ph sz="quarter" idx="1"/>
          </p:nvPr>
        </p:nvSpPr>
        <p:spPr>
          <a:xfrm>
            <a:off x="251520" y="1600200"/>
            <a:ext cx="8712968" cy="4533900"/>
          </a:xfrm>
        </p:spPr>
        <p:txBody>
          <a:bodyPr>
            <a:normAutofit fontScale="85000" lnSpcReduction="10000"/>
          </a:bodyPr>
          <a:lstStyle/>
          <a:p>
            <a:r>
              <a:rPr lang="en-US" dirty="0" smtClean="0"/>
              <a:t>Conceptually, objects communicate by message passing.</a:t>
            </a:r>
          </a:p>
          <a:p>
            <a:r>
              <a:rPr lang="en-US" dirty="0" smtClean="0"/>
              <a:t>Messages</a:t>
            </a:r>
          </a:p>
          <a:p>
            <a:pPr lvl="1"/>
            <a:r>
              <a:rPr lang="en-US" dirty="0" smtClean="0"/>
              <a:t>The name of the service requested by the calling object;</a:t>
            </a:r>
          </a:p>
          <a:p>
            <a:pPr lvl="1"/>
            <a:r>
              <a:rPr lang="en-US" dirty="0" smtClean="0"/>
              <a:t>Copies of the information required to execute the service and the name of a holder for the result of the service.</a:t>
            </a:r>
          </a:p>
          <a:p>
            <a:r>
              <a:rPr lang="en-US" dirty="0" smtClean="0"/>
              <a:t>In practice, messages are often implemented by procedure/method calls</a:t>
            </a:r>
          </a:p>
          <a:p>
            <a:pPr lvl="1"/>
            <a:r>
              <a:rPr lang="en-US" dirty="0" smtClean="0"/>
              <a:t>Name = procedure name;</a:t>
            </a:r>
          </a:p>
          <a:p>
            <a:pPr lvl="1"/>
            <a:r>
              <a:rPr lang="en-US" dirty="0" smtClean="0"/>
              <a:t>Information = parameter list</a:t>
            </a:r>
            <a:endParaRPr lang="en-IE" dirty="0" smtClean="0"/>
          </a:p>
          <a:p>
            <a:pPr lvl="1">
              <a:lnSpc>
                <a:spcPct val="90000"/>
              </a:lnSpc>
            </a:pPr>
            <a:endParaRPr lang="en-IE" dirty="0"/>
          </a:p>
        </p:txBody>
      </p:sp>
      <p:sp>
        <p:nvSpPr>
          <p:cNvPr id="5" name="TextBox 4"/>
          <p:cNvSpPr txBox="1"/>
          <p:nvPr/>
        </p:nvSpPr>
        <p:spPr>
          <a:xfrm>
            <a:off x="8001559" y="31942"/>
            <a:ext cx="1142442" cy="1136458"/>
          </a:xfrm>
          <a:prstGeom prst="rect">
            <a:avLst/>
          </a:prstGeom>
          <a:noFill/>
          <a:ln>
            <a:noFill/>
          </a:ln>
        </p:spPr>
        <p:style>
          <a:lnRef idx="0">
            <a:scrgbClr r="0" g="0" b="0"/>
          </a:lnRef>
          <a:fillRef idx="1002">
            <a:schemeClr val="lt2"/>
          </a:fillRef>
          <a:effectRef idx="0">
            <a:scrgbClr r="0" g="0" b="0"/>
          </a:effectRef>
          <a:fontRef idx="major"/>
        </p:style>
        <p:txBody>
          <a:bodyPr wrap="square" rtlCol="0">
            <a:noAutofit/>
          </a:bodyPr>
          <a:lstStyle/>
          <a:p>
            <a:r>
              <a:rPr lang="en-US" sz="1200" dirty="0" smtClean="0"/>
              <a:t>OO</a:t>
            </a:r>
            <a:r>
              <a:rPr lang="en-US" sz="1200" dirty="0" smtClean="0">
                <a:solidFill>
                  <a:srgbClr val="FF0000"/>
                </a:solidFill>
              </a:rPr>
              <a:t> </a:t>
            </a:r>
            <a:r>
              <a:rPr lang="en-US" sz="1200" dirty="0" smtClean="0"/>
              <a:t>Design</a:t>
            </a:r>
          </a:p>
          <a:p>
            <a:r>
              <a:rPr lang="en-IE" sz="1200" dirty="0" smtClean="0">
                <a:solidFill>
                  <a:srgbClr val="FF0000"/>
                </a:solidFill>
              </a:rPr>
              <a:t>Objects</a:t>
            </a:r>
          </a:p>
          <a:p>
            <a:r>
              <a:rPr lang="en-IE" sz="1200" dirty="0" smtClean="0"/>
              <a:t>Classes</a:t>
            </a:r>
          </a:p>
          <a:p>
            <a:r>
              <a:rPr lang="en-IE" sz="1200" dirty="0" smtClean="0"/>
              <a:t>Encapsulation</a:t>
            </a:r>
          </a:p>
          <a:p>
            <a:r>
              <a:rPr lang="en-IE" sz="1200" dirty="0" smtClean="0"/>
              <a:t>Inheritance</a:t>
            </a:r>
          </a:p>
          <a:p>
            <a:r>
              <a:rPr lang="en-IE" sz="1200" dirty="0" smtClean="0"/>
              <a:t>Polymorphism</a:t>
            </a:r>
            <a:endParaRPr lang="en-US" sz="1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7130</TotalTime>
  <Words>1538</Words>
  <Application>Microsoft Office PowerPoint</Application>
  <PresentationFormat>On-screen Show (4:3)</PresentationFormat>
  <Paragraphs>315</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Trebuchet MS</vt:lpstr>
      <vt:lpstr>Tw Cen MT</vt:lpstr>
      <vt:lpstr>Wingdings</vt:lpstr>
      <vt:lpstr>Wingdings 2</vt:lpstr>
      <vt:lpstr>Median</vt:lpstr>
      <vt:lpstr>OOSd  (Object Oriented Software Development)</vt:lpstr>
      <vt:lpstr>Overview</vt:lpstr>
      <vt:lpstr>OO Design Mapping real world Object To Software Object</vt:lpstr>
      <vt:lpstr>OO Design</vt:lpstr>
      <vt:lpstr>OO Design</vt:lpstr>
      <vt:lpstr>Features</vt:lpstr>
      <vt:lpstr>Objects</vt:lpstr>
      <vt:lpstr>Objects Characteristics</vt:lpstr>
      <vt:lpstr>Object communication</vt:lpstr>
      <vt:lpstr>Classes</vt:lpstr>
      <vt:lpstr>Classes  versus objects</vt:lpstr>
      <vt:lpstr>Example of a class</vt:lpstr>
      <vt:lpstr>Encapsulation</vt:lpstr>
      <vt:lpstr>Encapsulation – Benefits</vt:lpstr>
      <vt:lpstr>Inheritance</vt:lpstr>
      <vt:lpstr>Inheritance tree</vt:lpstr>
      <vt:lpstr>Polymorphism</vt:lpstr>
      <vt:lpstr>Polymorphism</vt:lpstr>
      <vt:lpstr>Benefits of using OO design</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_x0016_Network Security and Forensic Computing</dc:title>
  <dc:creator>John Walsh</dc:creator>
  <cp:lastModifiedBy>John Walsh</cp:lastModifiedBy>
  <cp:revision>157</cp:revision>
  <dcterms:created xsi:type="dcterms:W3CDTF">2009-10-06T11:38:07Z</dcterms:created>
  <dcterms:modified xsi:type="dcterms:W3CDTF">2015-02-03T15:39:08Z</dcterms:modified>
</cp:coreProperties>
</file>