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99106" autoAdjust="0"/>
  </p:normalViewPr>
  <p:slideViewPr>
    <p:cSldViewPr>
      <p:cViewPr>
        <p:scale>
          <a:sx n="75" d="100"/>
          <a:sy n="75" d="100"/>
        </p:scale>
        <p:origin x="-3060" y="-10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CC33C-B7BA-4257-BB3D-9B867D23F050}" type="datetimeFigureOut">
              <a:rPr lang="en-IE" smtClean="0"/>
              <a:t>08/02/2014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B5620-5137-44E0-823F-ADEF3DB99A2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772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57F4-9061-46A0-BEE0-4C1CC307B5F0}" type="datetimeFigureOut">
              <a:rPr lang="en-IE" smtClean="0"/>
              <a:t>08/02/2014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05939-3DA6-40BE-834D-AF1985653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469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05939-3DA6-40BE-834D-AF1985653C8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776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754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62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0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4676"/>
            <a:ext cx="8153400" cy="389988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93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8162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4512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76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76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2E4FC-6D1A-4F36-8CD7-D60778C7E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06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4145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764704"/>
            <a:ext cx="8892480" cy="57892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440688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76064" y="440688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0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dirty="0" smtClean="0"/>
              <a:t>Arrays</a:t>
            </a:r>
            <a:br>
              <a:rPr lang="en-IE" dirty="0" smtClean="0"/>
            </a:br>
            <a:r>
              <a:rPr lang="en-IE" dirty="0" smtClean="0"/>
              <a:t>Value Types &amp; References Types</a:t>
            </a:r>
            <a:endParaRPr lang="en-IE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438400" y="3903092"/>
            <a:ext cx="4381500" cy="183730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IE" dirty="0" smtClean="0"/>
          </a:p>
          <a:p>
            <a:pPr algn="ctr"/>
            <a:r>
              <a:rPr lang="en-IE" dirty="0" smtClean="0"/>
              <a:t>Object Orientated &amp; C# </a:t>
            </a:r>
          </a:p>
          <a:p>
            <a:pPr algn="ctr"/>
            <a:r>
              <a:rPr lang="en-IE" dirty="0" smtClean="0"/>
              <a:t>overview</a:t>
            </a:r>
          </a:p>
          <a:p>
            <a:pPr algn="ctr"/>
            <a:endParaRPr lang="en-IE" dirty="0"/>
          </a:p>
          <a:p>
            <a:pPr algn="ctr"/>
            <a:r>
              <a:rPr lang="en-IE" dirty="0" smtClean="0"/>
              <a:t>John Walsh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8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6" y="0"/>
            <a:ext cx="9144000" cy="462682"/>
          </a:xfr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  <a:alpha val="15000"/>
                </a:schemeClr>
              </a:gs>
              <a:gs pos="100000">
                <a:schemeClr val="accent1">
                  <a:tint val="23500"/>
                  <a:satMod val="160000"/>
                  <a:alpha val="73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692696"/>
            <a:ext cx="8229600" cy="2592289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Suppose we wanted to store a collection of values of the same type</a:t>
            </a:r>
          </a:p>
          <a:p>
            <a:r>
              <a:rPr lang="en-IE" dirty="0" smtClean="0"/>
              <a:t>For example say we wanted to store lotto results</a:t>
            </a:r>
          </a:p>
          <a:p>
            <a:r>
              <a:rPr lang="en-IE" dirty="0" smtClean="0"/>
              <a:t>We could do :</a:t>
            </a:r>
          </a:p>
          <a:p>
            <a:pPr marL="457200" lvl="1" indent="0">
              <a:buNone/>
            </a:pPr>
            <a:r>
              <a:rPr lang="en-IE" dirty="0" smtClean="0"/>
              <a:t>	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0303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Bit Long Winded!!!!</a:t>
            </a:r>
            <a:endParaRPr lang="en-IE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87080" y="420709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6872"/>
            <a:ext cx="5154816" cy="4032448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chemeClr val="accent1">
                <a:alpha val="5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12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 smtClean="0"/>
              <a:t>Arrays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3279" y="754912"/>
            <a:ext cx="8712968" cy="4800473"/>
          </a:xfrm>
        </p:spPr>
        <p:txBody>
          <a:bodyPr>
            <a:normAutofit fontScale="47500" lnSpcReduction="20000"/>
          </a:bodyPr>
          <a:lstStyle/>
          <a:p>
            <a:r>
              <a:rPr lang="en-IE" u="sng" dirty="0" smtClean="0"/>
              <a:t>So far we have seen the following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r>
              <a:rPr lang="en-IE" b="1" u="sng" dirty="0" smtClean="0"/>
              <a:t>An </a:t>
            </a:r>
            <a:r>
              <a:rPr lang="en-IE" b="1" u="sng" dirty="0"/>
              <a:t>array </a:t>
            </a:r>
            <a:r>
              <a:rPr lang="en-IE" dirty="0"/>
              <a:t>is a series of elements of the same type placed in contiguous memory locations that can be individually referenced by adding an index to a unique identifier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That </a:t>
            </a:r>
            <a:r>
              <a:rPr lang="en-IE" dirty="0"/>
              <a:t>means that, for example, we can store </a:t>
            </a:r>
            <a:r>
              <a:rPr lang="en-IE" dirty="0" smtClean="0"/>
              <a:t>4 </a:t>
            </a:r>
            <a:r>
              <a:rPr lang="en-IE" dirty="0"/>
              <a:t>values of type </a:t>
            </a:r>
            <a:r>
              <a:rPr lang="en-IE" dirty="0" err="1" smtClean="0"/>
              <a:t>int</a:t>
            </a:r>
            <a:r>
              <a:rPr lang="en-IE" dirty="0"/>
              <a:t> in an array without having to declare </a:t>
            </a:r>
            <a:r>
              <a:rPr lang="en-IE" dirty="0" smtClean="0"/>
              <a:t>4 </a:t>
            </a:r>
            <a:r>
              <a:rPr lang="en-IE" dirty="0"/>
              <a:t>different variables, each one with a different identifier. Instead of that, using an array we can store </a:t>
            </a:r>
            <a:r>
              <a:rPr lang="en-IE" dirty="0" smtClean="0"/>
              <a:t>4 </a:t>
            </a:r>
            <a:r>
              <a:rPr lang="en-IE" dirty="0"/>
              <a:t>different values of the same type, </a:t>
            </a:r>
            <a:r>
              <a:rPr lang="en-IE" dirty="0" err="1" smtClean="0"/>
              <a:t>int</a:t>
            </a:r>
            <a:r>
              <a:rPr lang="en-IE" dirty="0"/>
              <a:t> for example, with a unique identifier.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233626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2104" y="1169497"/>
            <a:ext cx="4696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 smtClean="0">
                <a:solidFill>
                  <a:srgbClr val="FF0000"/>
                </a:solidFill>
              </a:rPr>
              <a:t>We’ve allocated a space in memory for an </a:t>
            </a:r>
            <a:r>
              <a:rPr lang="en-IE" dirty="0" err="1" smtClean="0">
                <a:solidFill>
                  <a:srgbClr val="FF0000"/>
                </a:solidFill>
              </a:rPr>
              <a:t>int</a:t>
            </a:r>
            <a:endParaRPr lang="en-IE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dirty="0" smtClean="0">
                <a:solidFill>
                  <a:srgbClr val="FF0000"/>
                </a:solidFill>
              </a:rPr>
              <a:t>Called x</a:t>
            </a:r>
          </a:p>
          <a:p>
            <a:pPr marL="285750" indent="-285750">
              <a:buFontTx/>
              <a:buChar char="-"/>
            </a:pPr>
            <a:r>
              <a:rPr lang="en-IE" dirty="0" smtClean="0">
                <a:solidFill>
                  <a:srgbClr val="FF0000"/>
                </a:solidFill>
              </a:rPr>
              <a:t>We’ve put the value 5 in it</a:t>
            </a:r>
          </a:p>
          <a:p>
            <a:pPr marL="285750" indent="-285750">
              <a:buFontTx/>
              <a:buChar char="-"/>
            </a:pP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91680" y="1268760"/>
            <a:ext cx="2720424" cy="271193"/>
          </a:xfrm>
          <a:custGeom>
            <a:avLst/>
            <a:gdLst>
              <a:gd name="connsiteX0" fmla="*/ 2894860 w 2894860"/>
              <a:gd name="connsiteY0" fmla="*/ 207029 h 271193"/>
              <a:gd name="connsiteX1" fmla="*/ 1196689 w 2894860"/>
              <a:gd name="connsiteY1" fmla="*/ 200 h 271193"/>
              <a:gd name="connsiteX2" fmla="*/ 119003 w 2894860"/>
              <a:gd name="connsiteY2" fmla="*/ 239686 h 271193"/>
              <a:gd name="connsiteX3" fmla="*/ 75460 w 2894860"/>
              <a:gd name="connsiteY3" fmla="*/ 261457 h 27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4860" h="271193">
                <a:moveTo>
                  <a:pt x="2894860" y="207029"/>
                </a:moveTo>
                <a:cubicBezTo>
                  <a:pt x="2277096" y="100893"/>
                  <a:pt x="1659332" y="-5243"/>
                  <a:pt x="1196689" y="200"/>
                </a:cubicBezTo>
                <a:cubicBezTo>
                  <a:pt x="734046" y="5643"/>
                  <a:pt x="305874" y="196143"/>
                  <a:pt x="119003" y="239686"/>
                </a:cubicBezTo>
                <a:cubicBezTo>
                  <a:pt x="-67868" y="283229"/>
                  <a:pt x="3796" y="272343"/>
                  <a:pt x="75460" y="261457"/>
                </a:cubicBezTo>
              </a:path>
            </a:pathLst>
          </a:custGeom>
          <a:noFill/>
          <a:ln>
            <a:solidFill>
              <a:srgbClr val="FF0000">
                <a:alpha val="2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reeform 15"/>
          <p:cNvSpPr/>
          <p:nvPr/>
        </p:nvSpPr>
        <p:spPr>
          <a:xfrm>
            <a:off x="2119973" y="1340768"/>
            <a:ext cx="2380019" cy="288032"/>
          </a:xfrm>
          <a:custGeom>
            <a:avLst/>
            <a:gdLst>
              <a:gd name="connsiteX0" fmla="*/ 2519790 w 2519790"/>
              <a:gd name="connsiteY0" fmla="*/ 428894 h 428894"/>
              <a:gd name="connsiteX1" fmla="*/ 974019 w 2519790"/>
              <a:gd name="connsiteY1" fmla="*/ 4351 h 428894"/>
              <a:gd name="connsiteX2" fmla="*/ 92276 w 2519790"/>
              <a:gd name="connsiteY2" fmla="*/ 211180 h 428894"/>
              <a:gd name="connsiteX3" fmla="*/ 70504 w 2519790"/>
              <a:gd name="connsiteY3" fmla="*/ 254723 h 42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790" h="428894">
                <a:moveTo>
                  <a:pt x="2519790" y="428894"/>
                </a:moveTo>
                <a:cubicBezTo>
                  <a:pt x="1949197" y="234765"/>
                  <a:pt x="1378605" y="40637"/>
                  <a:pt x="974019" y="4351"/>
                </a:cubicBezTo>
                <a:cubicBezTo>
                  <a:pt x="569433" y="-31935"/>
                  <a:pt x="242862" y="169451"/>
                  <a:pt x="92276" y="211180"/>
                </a:cubicBezTo>
                <a:cubicBezTo>
                  <a:pt x="-58310" y="252909"/>
                  <a:pt x="6097" y="253816"/>
                  <a:pt x="70504" y="254723"/>
                </a:cubicBezTo>
              </a:path>
            </a:pathLst>
          </a:custGeom>
          <a:noFill/>
          <a:ln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64" y="2060848"/>
            <a:ext cx="1514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56176" y="5477634"/>
            <a:ext cx="916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u="sng" dirty="0" smtClean="0"/>
              <a:t>Memory</a:t>
            </a:r>
            <a:endParaRPr lang="en-IE" sz="1600" b="1" u="sng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7" y="4633452"/>
            <a:ext cx="2190685" cy="211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76" y="5832746"/>
            <a:ext cx="40100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412104" y="4509120"/>
            <a:ext cx="281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smtClean="0">
                <a:solidFill>
                  <a:srgbClr val="FF0000"/>
                </a:solidFill>
              </a:rPr>
              <a:t>X is an array on </a:t>
            </a:r>
            <a:r>
              <a:rPr lang="en-IE" sz="1600" dirty="0" err="1" smtClean="0">
                <a:solidFill>
                  <a:srgbClr val="FF0000"/>
                </a:solidFill>
              </a:rPr>
              <a:t>ints</a:t>
            </a:r>
            <a:endParaRPr lang="en-IE" sz="1600" dirty="0" smtClean="0">
              <a:solidFill>
                <a:srgbClr val="FF0000"/>
              </a:solidFill>
            </a:endParaRPr>
          </a:p>
          <a:p>
            <a:r>
              <a:rPr lang="en-IE" sz="1600" dirty="0" smtClean="0">
                <a:solidFill>
                  <a:srgbClr val="FF0000"/>
                </a:solidFill>
              </a:rPr>
              <a:t>Allocate in memory 5 slots</a:t>
            </a:r>
            <a:endParaRPr lang="en-IE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51720" y="4633452"/>
            <a:ext cx="2360384" cy="168055"/>
          </a:xfrm>
          <a:prstGeom prst="straightConnector1">
            <a:avLst/>
          </a:prstGeom>
          <a:ln>
            <a:solidFill>
              <a:srgbClr val="FF0000">
                <a:alpha val="3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87552" y="4925839"/>
            <a:ext cx="1424552" cy="168055"/>
          </a:xfrm>
          <a:prstGeom prst="straightConnector1">
            <a:avLst/>
          </a:prstGeom>
          <a:ln>
            <a:solidFill>
              <a:srgbClr val="FF0000">
                <a:alpha val="3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36" y="66328"/>
            <a:ext cx="8229600" cy="266328"/>
          </a:xfrm>
        </p:spPr>
        <p:txBody>
          <a:bodyPr>
            <a:noAutofit/>
          </a:bodyPr>
          <a:lstStyle/>
          <a:p>
            <a:pPr algn="ctr"/>
            <a:r>
              <a:rPr lang="en-IE" sz="3600" dirty="0" smtClean="0"/>
              <a:t>Using arrays</a:t>
            </a:r>
            <a:endParaRPr lang="en-IE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1412776"/>
            <a:ext cx="4486275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5" y="1382192"/>
            <a:ext cx="313412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6604" y="980728"/>
            <a:ext cx="35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Not using arrays = repetitive typing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999350"/>
            <a:ext cx="518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Using arrays : can use loops/index to access elements</a:t>
            </a:r>
            <a:endParaRPr lang="en-I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7640" y="980728"/>
            <a:ext cx="0" cy="576064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8083" y="2613682"/>
            <a:ext cx="1416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Repetitive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  Much easier</a:t>
            </a:r>
          </a:p>
          <a:p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67745" y="2924944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3212976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9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2D array</a:t>
            </a:r>
            <a:endParaRPr lang="en-I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7038975" cy="33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782" y="4149080"/>
            <a:ext cx="98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i="1" dirty="0" smtClean="0">
                <a:solidFill>
                  <a:srgbClr val="00B050"/>
                </a:solidFill>
              </a:rPr>
              <a:t>Product 0</a:t>
            </a:r>
          </a:p>
          <a:p>
            <a:r>
              <a:rPr lang="en-IE" sz="1600" i="1" dirty="0" smtClean="0">
                <a:solidFill>
                  <a:srgbClr val="00B050"/>
                </a:solidFill>
              </a:rPr>
              <a:t>Product 1</a:t>
            </a:r>
            <a:endParaRPr lang="en-IE" sz="1600" i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59027" y="4293096"/>
            <a:ext cx="532653" cy="0"/>
          </a:xfrm>
          <a:prstGeom prst="straightConnector1">
            <a:avLst/>
          </a:prstGeom>
          <a:ln>
            <a:solidFill>
              <a:srgbClr val="92D050">
                <a:alpha val="4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59027" y="4535827"/>
            <a:ext cx="532653" cy="0"/>
          </a:xfrm>
          <a:prstGeom prst="straightConnector1">
            <a:avLst/>
          </a:prstGeom>
          <a:ln>
            <a:solidFill>
              <a:srgbClr val="92D050">
                <a:alpha val="5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936" y="5300194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Monday   </a:t>
            </a:r>
            <a:r>
              <a:rPr lang="en-IE" sz="1400" i="1" dirty="0"/>
              <a:t> </a:t>
            </a:r>
            <a:r>
              <a:rPr lang="en-IE" sz="1400" i="1" dirty="0" smtClean="0"/>
              <a:t>      Tuesday       Wednesday      Thursday     Friday            Saturday      Sunday</a:t>
            </a:r>
            <a:endParaRPr lang="en-IE" sz="1400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95736" y="4941168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87824" y="4983764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95936" y="4983764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39308" y="4983764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96136" y="5013176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732240" y="4999045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68344" y="5039139"/>
            <a:ext cx="0" cy="359026"/>
          </a:xfrm>
          <a:prstGeom prst="straightConnector1">
            <a:avLst/>
          </a:prstGeom>
          <a:ln>
            <a:solidFill>
              <a:srgbClr val="92D050">
                <a:alpha val="64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E" sz="3600" dirty="0" smtClean="0"/>
              <a:t>Value Types versus Reference Types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12968" cy="506916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IE" b="1" dirty="0" smtClean="0"/>
              <a:t>Primitive types</a:t>
            </a:r>
            <a:r>
              <a:rPr lang="en-IE" dirty="0" smtClean="0"/>
              <a:t>  (</a:t>
            </a:r>
            <a:r>
              <a:rPr lang="en-IE" dirty="0" err="1" smtClean="0"/>
              <a:t>int</a:t>
            </a:r>
            <a:r>
              <a:rPr lang="en-IE" dirty="0" smtClean="0"/>
              <a:t>, double, float </a:t>
            </a:r>
            <a:r>
              <a:rPr lang="en-IE" dirty="0" err="1" smtClean="0"/>
              <a:t>etc</a:t>
            </a:r>
            <a:r>
              <a:rPr lang="en-IE" dirty="0" smtClean="0"/>
              <a:t>)  are </a:t>
            </a:r>
            <a:r>
              <a:rPr lang="en-IE" b="1" u="sng" dirty="0" smtClean="0">
                <a:solidFill>
                  <a:srgbClr val="FF0000"/>
                </a:solidFill>
              </a:rPr>
              <a:t>Value Types</a:t>
            </a:r>
          </a:p>
          <a:p>
            <a:pPr marL="685800" lvl="1">
              <a:lnSpc>
                <a:spcPct val="120000"/>
              </a:lnSpc>
            </a:pPr>
            <a:r>
              <a:rPr lang="en-IE" dirty="0" smtClean="0"/>
              <a:t>Value types </a:t>
            </a:r>
            <a:r>
              <a:rPr lang="en-IE" dirty="0" smtClean="0">
                <a:solidFill>
                  <a:srgbClr val="002060"/>
                </a:solidFill>
              </a:rPr>
              <a:t>store the value </a:t>
            </a:r>
            <a:r>
              <a:rPr lang="en-IE" dirty="0" smtClean="0"/>
              <a:t>of the type</a:t>
            </a:r>
          </a:p>
          <a:p>
            <a:pPr marL="1085850" lvl="2">
              <a:lnSpc>
                <a:spcPct val="120000"/>
              </a:lnSpc>
            </a:pPr>
            <a:r>
              <a:rPr lang="en-IE" dirty="0" err="1" smtClean="0"/>
              <a:t>Int</a:t>
            </a:r>
            <a:r>
              <a:rPr lang="en-IE" dirty="0" smtClean="0"/>
              <a:t> x = 6 ;    (x is a slot in memory that holds 6)</a:t>
            </a:r>
          </a:p>
          <a:p>
            <a:pPr marL="857250" lvl="2" indent="0">
              <a:lnSpc>
                <a:spcPct val="120000"/>
              </a:lnSpc>
              <a:buNone/>
            </a:pPr>
            <a:endParaRPr lang="en-IE" dirty="0" smtClean="0"/>
          </a:p>
          <a:p>
            <a:pPr marL="285750" indent="-285750">
              <a:lnSpc>
                <a:spcPct val="120000"/>
              </a:lnSpc>
            </a:pPr>
            <a:r>
              <a:rPr lang="en-IE" b="1" dirty="0" smtClean="0"/>
              <a:t>Arrays (collections), Classes  </a:t>
            </a:r>
            <a:r>
              <a:rPr lang="en-IE" dirty="0" smtClean="0"/>
              <a:t>are </a:t>
            </a:r>
            <a:r>
              <a:rPr lang="en-IE" b="1" u="sng" dirty="0" smtClean="0">
                <a:solidFill>
                  <a:srgbClr val="FF0000"/>
                </a:solidFill>
              </a:rPr>
              <a:t>Reference types</a:t>
            </a:r>
          </a:p>
          <a:p>
            <a:pPr marL="685800" lvl="1">
              <a:lnSpc>
                <a:spcPct val="120000"/>
              </a:lnSpc>
            </a:pPr>
            <a:r>
              <a:rPr lang="en-IE" dirty="0" smtClean="0"/>
              <a:t>Reference types don’t hold the value! The hold a reference to a place in memory that does hold the value</a:t>
            </a:r>
          </a:p>
          <a:p>
            <a:pPr marL="1085850" lvl="2">
              <a:lnSpc>
                <a:spcPct val="120000"/>
              </a:lnSpc>
            </a:pPr>
            <a:r>
              <a:rPr lang="en-IE" dirty="0" err="1" smtClean="0"/>
              <a:t>BankAccount</a:t>
            </a:r>
            <a:r>
              <a:rPr lang="en-IE" dirty="0" smtClean="0"/>
              <a:t> b = new </a:t>
            </a:r>
            <a:r>
              <a:rPr lang="en-IE" dirty="0" err="1" smtClean="0"/>
              <a:t>BankAccount</a:t>
            </a:r>
            <a:r>
              <a:rPr lang="en-IE" dirty="0" smtClean="0"/>
              <a:t>();</a:t>
            </a:r>
          </a:p>
          <a:p>
            <a:pPr marL="1085850" lvl="2">
              <a:lnSpc>
                <a:spcPct val="120000"/>
              </a:lnSpc>
            </a:pPr>
            <a:r>
              <a:rPr lang="en-IE" dirty="0" smtClean="0"/>
              <a:t>B is a slot in memory that hold a reference to a different slot in memory that actually holds the values of the object b</a:t>
            </a:r>
          </a:p>
          <a:p>
            <a:pPr marL="285750" indent="-285750"/>
            <a:endParaRPr lang="en-IE" dirty="0"/>
          </a:p>
          <a:p>
            <a:pPr marL="285750" indent="-285750"/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47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81" y="0"/>
            <a:ext cx="8229600" cy="536043"/>
          </a:xfrm>
        </p:spPr>
        <p:txBody>
          <a:bodyPr>
            <a:normAutofit fontScale="90000"/>
          </a:bodyPr>
          <a:lstStyle/>
          <a:p>
            <a:pPr algn="ctr"/>
            <a:r>
              <a:rPr lang="en-IE" sz="3200" dirty="0" smtClean="0"/>
              <a:t>Value versus References (example)</a:t>
            </a:r>
            <a:endParaRPr lang="en-IE" sz="32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5" y="2824512"/>
            <a:ext cx="1810205" cy="110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25144"/>
            <a:ext cx="2485427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X is the name of the </a:t>
            </a:r>
            <a:r>
              <a:rPr lang="en-IE" dirty="0" err="1" smtClean="0">
                <a:solidFill>
                  <a:srgbClr val="0070C0"/>
                </a:solidFill>
              </a:rPr>
              <a:t>int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/>
              <a:t>and it stores the </a:t>
            </a:r>
            <a:r>
              <a:rPr lang="en-IE" u="sng" dirty="0" smtClean="0"/>
              <a:t>VALUE</a:t>
            </a:r>
            <a:r>
              <a:rPr lang="en-IE" dirty="0" smtClean="0"/>
              <a:t> of x</a:t>
            </a:r>
            <a:endParaRPr lang="en-I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491880" y="1268760"/>
            <a:ext cx="0" cy="511256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039036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b="1" u="sng" dirty="0" smtClean="0"/>
              <a:t>Value Type  </a:t>
            </a:r>
            <a:r>
              <a:rPr lang="en-IE" dirty="0" smtClean="0"/>
              <a:t>(</a:t>
            </a:r>
            <a:r>
              <a:rPr lang="en-IE" dirty="0" err="1" smtClean="0"/>
              <a:t>int</a:t>
            </a:r>
            <a:r>
              <a:rPr lang="en-IE" dirty="0" smtClean="0"/>
              <a:t>, float, double etc..)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987552" y="4941168"/>
            <a:ext cx="4630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X is the name of a </a:t>
            </a:r>
            <a:r>
              <a:rPr lang="en-IE" u="sng" dirty="0" smtClean="0"/>
              <a:t>reference</a:t>
            </a:r>
            <a:r>
              <a:rPr lang="en-IE" dirty="0" smtClean="0"/>
              <a:t> to an array of </a:t>
            </a:r>
            <a:r>
              <a:rPr lang="en-IE" dirty="0" err="1" smtClean="0"/>
              <a:t>ints</a:t>
            </a:r>
            <a:endParaRPr lang="en-IE" dirty="0" smtClean="0"/>
          </a:p>
          <a:p>
            <a:r>
              <a:rPr lang="en-IE" dirty="0" smtClean="0"/>
              <a:t>It stores the  reference/pointer to the memory slot where the array is.</a:t>
            </a:r>
          </a:p>
          <a:p>
            <a:endParaRPr lang="en-IE" dirty="0" smtClean="0"/>
          </a:p>
          <a:p>
            <a:r>
              <a:rPr lang="en-IE" dirty="0" smtClean="0"/>
              <a:t>(x actually stores the address  in memory where array is I.e the reference to the array</a:t>
            </a:r>
            <a:endParaRPr lang="en-IE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2175574"/>
            <a:ext cx="1996601" cy="4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79" y="2421730"/>
            <a:ext cx="1895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45" y="3182667"/>
            <a:ext cx="4824536" cy="128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96555" y="1061997"/>
            <a:ext cx="523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b="1" u="sng" dirty="0" smtClean="0"/>
              <a:t>Reference  Types  </a:t>
            </a:r>
            <a:r>
              <a:rPr lang="en-IE" dirty="0" smtClean="0"/>
              <a:t>(arrays, collections, classes)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294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5178" y="135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mtClean="0"/>
              <a:t>Stack Versus Heap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331640" y="3890783"/>
            <a:ext cx="2304256" cy="2776954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322504" y="3890783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chemeClr val="bg1"/>
                </a:solidFill>
              </a:rPr>
              <a:t>5</a:t>
            </a:r>
            <a:endParaRPr lang="en-IE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010" y="317784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Stack </a:t>
            </a:r>
          </a:p>
          <a:p>
            <a:pPr algn="ctr"/>
            <a:r>
              <a:rPr lang="en-IE" dirty="0" smtClean="0"/>
              <a:t>(stores value types and References)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4088" y="3890783"/>
            <a:ext cx="2304256" cy="2776954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5868144" y="31316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Heap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608785" y="3943492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>
                <a:solidFill>
                  <a:srgbClr val="0070C0"/>
                </a:solidFill>
              </a:rPr>
              <a:t>i</a:t>
            </a:r>
            <a:r>
              <a:rPr lang="en-IE" dirty="0" err="1" smtClean="0">
                <a:solidFill>
                  <a:srgbClr val="0070C0"/>
                </a:solidFill>
              </a:rPr>
              <a:t>nt</a:t>
            </a:r>
            <a:r>
              <a:rPr lang="en-IE" dirty="0" smtClean="0">
                <a:solidFill>
                  <a:srgbClr val="0070C0"/>
                </a:solidFill>
              </a:rPr>
              <a:t> </a:t>
            </a:r>
            <a:r>
              <a:rPr lang="en-IE" dirty="0" smtClean="0"/>
              <a:t>x</a:t>
            </a:r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72962" y="4461335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 smtClean="0">
                <a:solidFill>
                  <a:srgbClr val="0070C0"/>
                </a:solidFill>
              </a:rPr>
              <a:t>BankAcc</a:t>
            </a:r>
            <a:r>
              <a:rPr lang="en-IE" dirty="0" smtClean="0">
                <a:solidFill>
                  <a:srgbClr val="0070C0"/>
                </a:solidFill>
              </a:rPr>
              <a:t>   B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1322504" y="4394839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859425"/>
            <a:ext cx="2304256" cy="46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100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364088" y="4312824"/>
            <a:ext cx="2304256" cy="51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200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291390" y="4952541"/>
            <a:ext cx="90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>
                <a:solidFill>
                  <a:srgbClr val="0070C0"/>
                </a:solidFill>
              </a:rPr>
              <a:t>Int</a:t>
            </a:r>
            <a:r>
              <a:rPr lang="en-IE" dirty="0" smtClean="0">
                <a:solidFill>
                  <a:srgbClr val="0070C0"/>
                </a:solidFill>
              </a:rPr>
              <a:t>[] </a:t>
            </a:r>
            <a:r>
              <a:rPr lang="en-IE" dirty="0" err="1" smtClean="0">
                <a:solidFill>
                  <a:srgbClr val="0070C0"/>
                </a:solidFill>
              </a:rPr>
              <a:t>arr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331640" y="4898895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5364088" y="4933713"/>
            <a:ext cx="2304256" cy="3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0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7956376" y="400504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 err="1" smtClean="0"/>
              <a:t>BankBalance</a:t>
            </a:r>
            <a:endParaRPr lang="en-IE" sz="1000" dirty="0" smtClean="0"/>
          </a:p>
          <a:p>
            <a:r>
              <a:rPr lang="en-IE" sz="1000" dirty="0" smtClean="0"/>
              <a:t>Bank Overdraft</a:t>
            </a:r>
            <a:endParaRPr lang="en-IE" sz="1000" dirty="0"/>
          </a:p>
        </p:txBody>
      </p:sp>
      <p:sp>
        <p:nvSpPr>
          <p:cNvPr id="19" name="Rectangle 18"/>
          <p:cNvSpPr/>
          <p:nvPr/>
        </p:nvSpPr>
        <p:spPr>
          <a:xfrm>
            <a:off x="1331640" y="5407954"/>
            <a:ext cx="23042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Rectangle 19"/>
          <p:cNvSpPr/>
          <p:nvPr/>
        </p:nvSpPr>
        <p:spPr>
          <a:xfrm>
            <a:off x="5364088" y="5345816"/>
            <a:ext cx="2304256" cy="46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1</a:t>
            </a:r>
            <a:endParaRPr lang="en-IE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74632" y="4128158"/>
            <a:ext cx="2889456" cy="4983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64088" y="5726987"/>
            <a:ext cx="2304256" cy="463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2</a:t>
            </a:r>
            <a:endParaRPr lang="en-IE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9487" y="5115316"/>
            <a:ext cx="310460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598" y="615651"/>
            <a:ext cx="8721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/>
              <a:t>The </a:t>
            </a:r>
            <a:r>
              <a:rPr lang="en-IE" dirty="0">
                <a:solidFill>
                  <a:srgbClr val="C00000"/>
                </a:solidFill>
              </a:rPr>
              <a:t>Stack</a:t>
            </a:r>
            <a:r>
              <a:rPr lang="en-IE" dirty="0"/>
              <a:t> is more or less responsible for keeping track of what's executing in our code (or what's been "</a:t>
            </a:r>
            <a:r>
              <a:rPr lang="en-IE" dirty="0" smtClean="0"/>
              <a:t>called“, local variables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 </a:t>
            </a:r>
            <a:r>
              <a:rPr lang="en-IE" dirty="0"/>
              <a:t>The </a:t>
            </a:r>
            <a:r>
              <a:rPr lang="en-IE" dirty="0">
                <a:solidFill>
                  <a:srgbClr val="C00000"/>
                </a:solidFill>
              </a:rPr>
              <a:t>Heap</a:t>
            </a:r>
            <a:r>
              <a:rPr lang="en-IE" dirty="0"/>
              <a:t> is more or less responsible for keeping track of our objects </a:t>
            </a:r>
            <a:r>
              <a:rPr lang="en-IE" dirty="0" smtClean="0"/>
              <a:t>and arrays etc..  (stuff we have to ‘</a:t>
            </a:r>
            <a:r>
              <a:rPr lang="en-IE" i="1" dirty="0" smtClean="0"/>
              <a:t>new()’</a:t>
            </a:r>
            <a:r>
              <a:rPr lang="en-IE" dirty="0" smtClean="0"/>
              <a:t> )</a:t>
            </a:r>
          </a:p>
          <a:p>
            <a:pPr marL="285750" indent="-285750">
              <a:buFont typeface="Arial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Value types </a:t>
            </a:r>
            <a:r>
              <a:rPr lang="en-IE" dirty="0" smtClean="0"/>
              <a:t>are stored straight on the </a:t>
            </a:r>
            <a:r>
              <a:rPr lang="en-IE" dirty="0" smtClean="0">
                <a:solidFill>
                  <a:srgbClr val="C00000"/>
                </a:solidFill>
              </a:rPr>
              <a:t>stack</a:t>
            </a:r>
            <a:r>
              <a:rPr lang="en-IE" dirty="0" smtClean="0"/>
              <a:t>  (</a:t>
            </a:r>
            <a:r>
              <a:rPr lang="en-IE" i="1" dirty="0" err="1" smtClean="0"/>
              <a:t>e.g</a:t>
            </a:r>
            <a:r>
              <a:rPr lang="en-IE" i="1" dirty="0" smtClean="0"/>
              <a:t>  </a:t>
            </a:r>
            <a:r>
              <a:rPr lang="en-IE" i="1" dirty="0" err="1" smtClean="0">
                <a:solidFill>
                  <a:srgbClr val="0070C0"/>
                </a:solidFill>
              </a:rPr>
              <a:t>int</a:t>
            </a:r>
            <a:r>
              <a:rPr lang="en-IE" i="1" dirty="0" smtClean="0">
                <a:solidFill>
                  <a:srgbClr val="0070C0"/>
                </a:solidFill>
              </a:rPr>
              <a:t> </a:t>
            </a:r>
            <a:r>
              <a:rPr lang="en-IE" i="1" dirty="0" smtClean="0"/>
              <a:t>x below has a value of 5</a:t>
            </a:r>
            <a:r>
              <a:rPr lang="en-I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Reference types </a:t>
            </a:r>
            <a:r>
              <a:rPr lang="en-IE" dirty="0" smtClean="0"/>
              <a:t>store a reference (</a:t>
            </a:r>
            <a:r>
              <a:rPr lang="en-IE" i="1" dirty="0" smtClean="0"/>
              <a:t>a memory address</a:t>
            </a:r>
            <a:r>
              <a:rPr lang="en-IE" dirty="0" smtClean="0"/>
              <a:t>) on that stack, that references memory location  </a:t>
            </a:r>
            <a:r>
              <a:rPr lang="en-IE" u="sng" dirty="0" smtClean="0"/>
              <a:t>on the </a:t>
            </a:r>
            <a:r>
              <a:rPr lang="en-IE" u="sng" dirty="0" smtClean="0">
                <a:solidFill>
                  <a:srgbClr val="C00000"/>
                </a:solidFill>
              </a:rPr>
              <a:t>heap</a:t>
            </a:r>
            <a:r>
              <a:rPr lang="en-IE" u="sng" dirty="0" smtClean="0"/>
              <a:t> where actual values are stored</a:t>
            </a:r>
            <a:endParaRPr lang="en-IE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046784" y="4564697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 dirty="0" smtClean="0"/>
              <a:t>0x450506006</a:t>
            </a:r>
            <a:endParaRPr lang="en-IE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2401" y="5021791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 dirty="0" smtClean="0"/>
              <a:t>0x54699566</a:t>
            </a:r>
            <a:endParaRPr lang="en-IE" sz="900" dirty="0"/>
          </a:p>
        </p:txBody>
      </p:sp>
      <p:cxnSp>
        <p:nvCxnSpPr>
          <p:cNvPr id="27" name="Straight Arrow Connector 26"/>
          <p:cNvCxnSpPr>
            <a:endCxn id="13" idx="3"/>
          </p:cNvCxnSpPr>
          <p:nvPr/>
        </p:nvCxnSpPr>
        <p:spPr>
          <a:xfrm flipH="1" flipV="1">
            <a:off x="7668344" y="4091128"/>
            <a:ext cx="288032" cy="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68344" y="4280558"/>
            <a:ext cx="440432" cy="145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3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469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Arrays Value Types &amp; References Types</vt:lpstr>
      <vt:lpstr>Arrays</vt:lpstr>
      <vt:lpstr>Arrays</vt:lpstr>
      <vt:lpstr>Using arrays</vt:lpstr>
      <vt:lpstr>2D array</vt:lpstr>
      <vt:lpstr>Value Types versus Reference Types</vt:lpstr>
      <vt:lpstr>Value versus References (example)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Johnwalsh@gmail.com</dc:creator>
  <cp:lastModifiedBy>John</cp:lastModifiedBy>
  <cp:revision>24</cp:revision>
  <dcterms:created xsi:type="dcterms:W3CDTF">2013-03-16T21:50:43Z</dcterms:created>
  <dcterms:modified xsi:type="dcterms:W3CDTF">2014-02-08T22:20:28Z</dcterms:modified>
</cp:coreProperties>
</file>