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60"/>
  </p:notesMasterIdLst>
  <p:handoutMasterIdLst>
    <p:handoutMasterId r:id="rId61"/>
  </p:handoutMasterIdLst>
  <p:sldIdLst>
    <p:sldId id="320" r:id="rId2"/>
    <p:sldId id="321" r:id="rId3"/>
    <p:sldId id="322" r:id="rId4"/>
    <p:sldId id="325" r:id="rId5"/>
    <p:sldId id="336" r:id="rId6"/>
    <p:sldId id="381" r:id="rId7"/>
    <p:sldId id="382" r:id="rId8"/>
    <p:sldId id="324" r:id="rId9"/>
    <p:sldId id="326" r:id="rId10"/>
    <p:sldId id="328" r:id="rId11"/>
    <p:sldId id="329" r:id="rId12"/>
    <p:sldId id="330" r:id="rId13"/>
    <p:sldId id="331" r:id="rId14"/>
    <p:sldId id="332" r:id="rId15"/>
    <p:sldId id="333" r:id="rId16"/>
    <p:sldId id="375" r:id="rId17"/>
    <p:sldId id="376" r:id="rId18"/>
    <p:sldId id="377" r:id="rId19"/>
    <p:sldId id="335" r:id="rId20"/>
    <p:sldId id="380"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78" r:id="rId52"/>
    <p:sldId id="368" r:id="rId53"/>
    <p:sldId id="369" r:id="rId54"/>
    <p:sldId id="370" r:id="rId55"/>
    <p:sldId id="371" r:id="rId56"/>
    <p:sldId id="379" r:id="rId57"/>
    <p:sldId id="373" r:id="rId58"/>
    <p:sldId id="374" r:id="rId5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6117" autoAdjust="0"/>
  </p:normalViewPr>
  <p:slideViewPr>
    <p:cSldViewPr>
      <p:cViewPr>
        <p:scale>
          <a:sx n="90" d="100"/>
          <a:sy n="90" d="100"/>
        </p:scale>
        <p:origin x="-9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2/19/2013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47780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2/19/2013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78705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7.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11</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12</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13</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14</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15</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16</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17</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19</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20</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21</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23</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24</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25</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26</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28</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29</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30</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31</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32</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33</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34</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35</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36</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37</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38</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39</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40</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41</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43</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44</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5</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45</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46</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47</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48</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49</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50</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51</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52</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54</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55</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6</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57</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58</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8</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9</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10</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8.png"/><Relationship Id="rId9" Type="http://schemas.openxmlformats.org/officeDocument/2006/relationships/image" Target="../media/image7.wmf"/></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idx="1"/>
          </p:nvPr>
        </p:nvSpPr>
        <p:spPr>
          <a:xfrm>
            <a:off x="152400" y="914400"/>
            <a:ext cx="8796338" cy="5754689"/>
          </a:xfrm>
        </p:spPr>
        <p:txBody>
          <a:bodyPr/>
          <a:lstStyle/>
          <a:p>
            <a:pPr>
              <a:lnSpc>
                <a:spcPct val="100000"/>
              </a:lnSpc>
            </a:pPr>
            <a:r>
              <a:rPr lang="en-US" dirty="0">
                <a:solidFill>
                  <a:schemeClr val="accent5">
                    <a:lumMod val="20000"/>
                    <a:lumOff val="80000"/>
                  </a:schemeClr>
                </a:solidFill>
              </a:rPr>
              <a:t>Common Language Runtime</a:t>
            </a:r>
            <a:r>
              <a:rPr lang="en-US" dirty="0"/>
              <a:t> (CLR)</a:t>
            </a:r>
          </a:p>
          <a:p>
            <a:pPr lvl="1">
              <a:lnSpc>
                <a:spcPct val="1000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ct val="100000"/>
              </a:lnSpc>
            </a:pPr>
            <a:r>
              <a:rPr lang="en-US" dirty="0"/>
              <a:t>Executes</a:t>
            </a:r>
            <a:r>
              <a:rPr lang="bg-BG" dirty="0"/>
              <a:t> </a:t>
            </a:r>
            <a:r>
              <a:rPr lang="en-US" dirty="0"/>
              <a:t>.NET</a:t>
            </a:r>
            <a:r>
              <a:rPr lang="bg-BG" dirty="0"/>
              <a:t> </a:t>
            </a:r>
            <a:r>
              <a:rPr lang="en-US" dirty="0"/>
              <a:t>applications</a:t>
            </a:r>
          </a:p>
          <a:p>
            <a:pPr>
              <a:lnSpc>
                <a:spcPct val="100000"/>
              </a:lnSpc>
            </a:pPr>
            <a:r>
              <a:rPr lang="en-US" dirty="0">
                <a:solidFill>
                  <a:schemeClr val="accent5">
                    <a:lumMod val="20000"/>
                    <a:lumOff val="80000"/>
                  </a:schemeClr>
                </a:solidFill>
              </a:rPr>
              <a:t>Framework Class Library</a:t>
            </a:r>
            <a:r>
              <a:rPr lang="en-US" dirty="0"/>
              <a:t> (FCL)</a:t>
            </a:r>
            <a:endParaRPr lang="bg-BG" dirty="0"/>
          </a:p>
          <a:p>
            <a:pPr lvl="1">
              <a:lnSpc>
                <a:spcPct val="100000"/>
              </a:lnSpc>
            </a:pPr>
            <a:r>
              <a:rPr lang="en-US" dirty="0"/>
              <a:t>Standard</a:t>
            </a:r>
            <a:r>
              <a:rPr lang="bg-BG" dirty="0"/>
              <a:t> </a:t>
            </a:r>
            <a:r>
              <a:rPr lang="en-US" dirty="0"/>
              <a:t>class library </a:t>
            </a:r>
            <a:r>
              <a:rPr lang="en-US" dirty="0" smtClean="0"/>
              <a:t>for .NET development</a:t>
            </a:r>
            <a:endParaRPr lang="bg-BG" dirty="0"/>
          </a:p>
          <a:p>
            <a:pPr lvl="1">
              <a:lnSpc>
                <a:spcPct val="1000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ct val="1000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sp>
        <p:nvSpPr>
          <p:cNvPr id="1431554" name="Rectangle 2"/>
          <p:cNvSpPr>
            <a:spLocks noGrp="1" noChangeArrowheads="1"/>
          </p:cNvSpPr>
          <p:nvPr>
            <p:ph idx="1"/>
          </p:nvPr>
        </p:nvSpPr>
        <p:spPr>
          <a:xfrm>
            <a:off x="839788" y="1219200"/>
            <a:ext cx="7618412" cy="4225925"/>
          </a:xfrm>
        </p:spPr>
        <p:txBody>
          <a:bodyPr/>
          <a:lstStyle/>
          <a:p>
            <a:pPr lvl="1">
              <a:lnSpc>
                <a:spcPct val="100000"/>
              </a:lnSpc>
            </a:pPr>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lnSpc>
                <a:spcPct val="100000"/>
              </a:lnSpc>
            </a:pPr>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lnSpc>
                <a:spcPct val="100000"/>
              </a:lnSpc>
            </a:pPr>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pic>
        <p:nvPicPr>
          <p:cNvPr id="94210" name="Picture 2" descr="http://www.teach-ict.com/ecdl/module_1/workbook7/miniweb/images/opsystem.jpg"/>
          <p:cNvPicPr>
            <a:picLocks noChangeAspect="1" noChangeArrowheads="1"/>
          </p:cNvPicPr>
          <p:nvPr/>
        </p:nvPicPr>
        <p:blipFill>
          <a:blip r:embed="rId3" cstate="print"/>
          <a:srcRect/>
          <a:stretch>
            <a:fillRect/>
          </a:stretch>
        </p:blipFill>
        <p:spPr bwMode="auto">
          <a:xfrm>
            <a:off x="7643834" y="4714884"/>
            <a:ext cx="831657" cy="848290"/>
          </a:xfrm>
          <a:prstGeom prst="roundRect">
            <a:avLst>
              <a:gd name="adj" fmla="val 5128"/>
            </a:avLst>
          </a:prstGeom>
          <a:noFill/>
        </p:spPr>
      </p:pic>
      <p:pic>
        <p:nvPicPr>
          <p:cNvPr id="1026" name="Picture 2" descr="http://www.rsc-sw-scotland.ac.uk/images/windows_7_vienna_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596" y="4572008"/>
            <a:ext cx="1549464" cy="923926"/>
          </a:xfrm>
          <a:prstGeom prst="roundRect">
            <a:avLst>
              <a:gd name="adj" fmla="val 5128"/>
            </a:avLst>
          </a:prstGeom>
          <a:noFill/>
          <a:ln>
            <a:solidFill>
              <a:schemeClr val="accent5">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
        <p:nvSpPr>
          <p:cNvPr id="6" name="Cloud 5"/>
          <p:cNvSpPr/>
          <p:nvPr/>
        </p:nvSpPr>
        <p:spPr>
          <a:xfrm>
            <a:off x="6858000" y="3851731"/>
            <a:ext cx="1752600" cy="796469"/>
          </a:xfrm>
          <a:prstGeom prst="cloud">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CLR</a:t>
            </a:r>
            <a:endParaRPr lang="en-US" sz="2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4" descr="BD18212_"/>
          <p:cNvPicPr>
            <a:picLocks noChangeAspect="1" noChangeArrowheads="1"/>
          </p:cNvPicPr>
          <p:nvPr/>
        </p:nvPicPr>
        <p:blipFill>
          <a:blip r:embed="rId3" cstate="print">
            <a:lum bright="10000" contrast="30000"/>
          </a:blip>
          <a:srcRect/>
          <a:stretch>
            <a:fillRect/>
          </a:stretch>
        </p:blipFill>
        <p:spPr bwMode="auto">
          <a:xfrm>
            <a:off x="7924800" y="3581400"/>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
        <p:nvSpPr>
          <p:cNvPr id="1435653" name="Rectangle 5"/>
          <p:cNvSpPr>
            <a:spLocks noGrp="1" noChangeArrowheads="1"/>
          </p:cNvSpPr>
          <p:nvPr>
            <p:ph idx="1"/>
          </p:nvPr>
        </p:nvSpPr>
        <p:spPr>
          <a:xfrm>
            <a:off x="758825" y="1343025"/>
            <a:ext cx="6757988" cy="2805113"/>
          </a:xfrm>
        </p:spPr>
        <p:txBody>
          <a:bodyPr/>
          <a:lstStyle/>
          <a:p>
            <a:pPr marL="622300" lvl="1" indent="-260350">
              <a:lnSpc>
                <a:spcPct val="100000"/>
              </a:lnSpc>
            </a:pPr>
            <a:r>
              <a:rPr lang="en-US" dirty="0"/>
              <a:t>Rich object-oriented library with fundamental classes</a:t>
            </a:r>
            <a:r>
              <a:rPr lang="bg-BG" dirty="0"/>
              <a:t> </a:t>
            </a:r>
            <a:endParaRPr lang="en-US" dirty="0"/>
          </a:p>
          <a:p>
            <a:pPr marL="622300" lvl="1" indent="-260350">
              <a:lnSpc>
                <a:spcPct val="100000"/>
              </a:lnSpc>
            </a:pPr>
            <a:r>
              <a:rPr lang="en-US" dirty="0" smtClean="0"/>
              <a:t>Input-output, 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88066" name="Picture 2" descr="http://www.checkitout.co.uk/images/database_design.jpg"/>
          <p:cNvPicPr>
            <a:picLocks noChangeAspect="1" noChangeArrowheads="1"/>
          </p:cNvPicPr>
          <p:nvPr/>
        </p:nvPicPr>
        <p:blipFill>
          <a:blip r:embed="rId3" cstate="print"/>
          <a:srcRect/>
          <a:stretch>
            <a:fillRect/>
          </a:stretch>
        </p:blipFill>
        <p:spPr bwMode="auto">
          <a:xfrm>
            <a:off x="6096000" y="2514600"/>
            <a:ext cx="2444750" cy="1133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pic>
        <p:nvPicPr>
          <p:cNvPr id="86018" name="Picture 2" descr="http://www.thedotnetway.net/wp-content/uploads/2009/09/WCF.jpg"/>
          <p:cNvPicPr>
            <a:picLocks noChangeAspect="1" noChangeArrowheads="1"/>
          </p:cNvPicPr>
          <p:nvPr/>
        </p:nvPicPr>
        <p:blipFill>
          <a:blip r:embed="rId3" cstate="print"/>
          <a:srcRect/>
          <a:stretch>
            <a:fillRect/>
          </a:stretch>
        </p:blipFill>
        <p:spPr bwMode="auto">
          <a:xfrm>
            <a:off x="7018742" y="1066800"/>
            <a:ext cx="1744258"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mobile,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r="687" b="1057"/>
          <a:stretch>
            <a:fillRect/>
          </a:stretch>
        </p:blipFill>
        <p:spPr bwMode="auto">
          <a:xfrm>
            <a:off x="1008460" y="1170264"/>
            <a:ext cx="7020173" cy="5250633"/>
          </a:xfrm>
          <a:prstGeom prst="roundRect">
            <a:avLst>
              <a:gd name="adj" fmla="val 2697"/>
            </a:avLst>
          </a:prstGeom>
          <a:noFill/>
          <a:ln w="3175">
            <a:solidFill>
              <a:schemeClr val="accent5">
                <a:lumMod val="20000"/>
                <a:lumOff val="80000"/>
              </a:schemeClr>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blog.radvision.com/images/2009/20090402-VoipSurvivor-virtual-machine.jpg"/>
          <p:cNvPicPr>
            <a:picLocks noChangeAspect="1" noChangeArrowheads="1"/>
          </p:cNvPicPr>
          <p:nvPr/>
        </p:nvPicPr>
        <p:blipFill>
          <a:blip r:embed="rId3" cstate="print"/>
          <a:srcRect/>
          <a:stretch>
            <a:fillRect/>
          </a:stretch>
        </p:blipFill>
        <p:spPr bwMode="auto">
          <a:xfrm>
            <a:off x="1828800" y="1066800"/>
            <a:ext cx="5257800" cy="255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64674" name="Rectangle 2"/>
          <p:cNvSpPr>
            <a:spLocks noGrp="1" noChangeArrowheads="1"/>
          </p:cNvSpPr>
          <p:nvPr>
            <p:ph type="ctrTitle"/>
          </p:nvPr>
        </p:nvSpPr>
        <p:spPr>
          <a:xfrm>
            <a:off x="1216025" y="39163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563880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83000">
              <a:schemeClr val="bg1"/>
            </a:gs>
          </a:gsLst>
          <a:path path="circle">
            <a:fillToRect l="20000" t="30000" r="135000" b="100000"/>
          </a:path>
        </a:gradFill>
        <a:effectLst/>
      </p:bgPr>
    </p:bg>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idx="1"/>
          </p:nvPr>
        </p:nvSpPr>
        <p:spPr>
          <a:xfrm>
            <a:off x="228600" y="914400"/>
            <a:ext cx="8686800" cy="5715000"/>
          </a:xfrm>
        </p:spPr>
        <p:txBody>
          <a:bodyPr/>
          <a:lstStyle/>
          <a:p>
            <a:pPr marL="542925" indent="-542925">
              <a:lnSpc>
                <a:spcPct val="100000"/>
              </a:lnSpc>
              <a:buFontTx/>
              <a:buAutoNum type="arabicPeriod"/>
            </a:pPr>
            <a:r>
              <a:rPr lang="en-US" dirty="0"/>
              <a:t>What is</a:t>
            </a:r>
            <a:r>
              <a:rPr lang="bg-BG" dirty="0"/>
              <a:t> </a:t>
            </a:r>
            <a:r>
              <a:rPr lang="en-US" dirty="0"/>
              <a:t>.NET</a:t>
            </a:r>
            <a:r>
              <a:rPr lang="bg-BG" dirty="0"/>
              <a:t>?</a:t>
            </a:r>
          </a:p>
          <a:p>
            <a:pPr marL="984250" lvl="1" indent="-261938">
              <a:lnSpc>
                <a:spcPct val="100000"/>
              </a:lnSpc>
            </a:pPr>
            <a:r>
              <a:rPr lang="en-US" dirty="0"/>
              <a:t>Microsoft .NET platform architecture</a:t>
            </a:r>
          </a:p>
          <a:p>
            <a:pPr marL="542925" indent="-542925">
              <a:lnSpc>
                <a:spcPct val="1000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ct val="100000"/>
              </a:lnSpc>
            </a:pPr>
            <a:r>
              <a:rPr lang="en-US" dirty="0"/>
              <a:t>.NET Framework Architecture</a:t>
            </a:r>
          </a:p>
          <a:p>
            <a:pPr marL="542925" indent="-542925">
              <a:lnSpc>
                <a:spcPct val="100000"/>
              </a:lnSpc>
              <a:buFontTx/>
              <a:buAutoNum type="arabicPeriod"/>
            </a:pPr>
            <a:r>
              <a:rPr lang="en-US" dirty="0"/>
              <a:t>Common Language Runtime (CLR)</a:t>
            </a:r>
          </a:p>
          <a:p>
            <a:pPr marL="542925" indent="-542925">
              <a:lnSpc>
                <a:spcPct val="100000"/>
              </a:lnSpc>
              <a:buFontTx/>
              <a:buAutoNum type="arabicPeriod"/>
            </a:pPr>
            <a:r>
              <a:rPr lang="en-US" dirty="0"/>
              <a:t>Managed Code</a:t>
            </a:r>
          </a:p>
          <a:p>
            <a:pPr marL="542925" indent="-542925">
              <a:lnSpc>
                <a:spcPct val="100000"/>
              </a:lnSpc>
              <a:buFontTx/>
              <a:buAutoNum type="arabicPeriod"/>
            </a:pPr>
            <a:r>
              <a:rPr lang="en-US" dirty="0"/>
              <a:t>Intermediate Language</a:t>
            </a:r>
            <a:r>
              <a:rPr lang="bg-BG" dirty="0"/>
              <a:t> </a:t>
            </a:r>
            <a:r>
              <a:rPr lang="en-US" dirty="0"/>
              <a:t>MSIL</a:t>
            </a:r>
          </a:p>
          <a:p>
            <a:pPr marL="542925" indent="-542925">
              <a:lnSpc>
                <a:spcPct val="100000"/>
              </a:lnSpc>
              <a:buFontTx/>
              <a:buAutoNum type="arabicPeriod"/>
            </a:pPr>
            <a:r>
              <a:rPr lang="en-US" dirty="0"/>
              <a:t>Assemblies and </a:t>
            </a:r>
            <a:r>
              <a:rPr lang="en-US" dirty="0" smtClean="0"/>
              <a:t>Metadata</a:t>
            </a:r>
          </a:p>
          <a:p>
            <a:pPr marL="542925" indent="-542925">
              <a:lnSpc>
                <a:spcPct val="100000"/>
              </a:lnSpc>
              <a:buFontTx/>
              <a:buAutoNum type="arabicPeriod"/>
            </a:pPr>
            <a:r>
              <a:rPr lang="en-US" dirty="0" smtClean="0"/>
              <a:t>.NET Applications</a:t>
            </a:r>
            <a:endParaRPr lang="en-US" dirty="0"/>
          </a:p>
        </p:txBody>
      </p:sp>
      <p:pic>
        <p:nvPicPr>
          <p:cNvPr id="1026" name="Picture 2" descr="C:\Trash\dotnet-logo.png"/>
          <p:cNvPicPr>
            <a:picLocks noChangeAspect="1" noChangeArrowheads="1"/>
          </p:cNvPicPr>
          <p:nvPr/>
        </p:nvPicPr>
        <p:blipFill>
          <a:blip r:embed="rId3" cstate="print"/>
          <a:srcRect/>
          <a:stretch>
            <a:fillRect/>
          </a:stretch>
        </p:blipFill>
        <p:spPr bwMode="auto">
          <a:xfrm>
            <a:off x="6762750" y="4572000"/>
            <a:ext cx="1847850" cy="1828800"/>
          </a:xfrm>
          <a:prstGeom prst="roundRect">
            <a:avLst>
              <a:gd name="adj" fmla="val 7876"/>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sp>
        <p:nvSpPr>
          <p:cNvPr id="1443842" name="Rectangle 2"/>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Managed </a:t>
            </a:r>
            <a:r>
              <a:rPr lang="en-US" dirty="0" smtClean="0">
                <a:solidFill>
                  <a:schemeClr val="accent5">
                    <a:lumMod val="20000"/>
                    <a:lumOff val="80000"/>
                  </a:schemeClr>
                </a:solidFill>
              </a:rPr>
              <a:t>execution environment</a:t>
            </a:r>
            <a:endParaRPr lang="bg-BG" dirty="0">
              <a:solidFill>
                <a:schemeClr val="accent5">
                  <a:lumMod val="20000"/>
                  <a:lumOff val="80000"/>
                </a:schemeClr>
              </a:solidFill>
            </a:endParaRPr>
          </a:p>
          <a:p>
            <a:pPr lvl="1">
              <a:lnSpc>
                <a:spcPct val="100000"/>
              </a:lnSpc>
            </a:pPr>
            <a:r>
              <a:rPr lang="en-US" dirty="0" smtClean="0"/>
              <a:t>Controls the </a:t>
            </a:r>
            <a:r>
              <a:rPr lang="en-US" dirty="0"/>
              <a:t>execution of managed</a:t>
            </a:r>
            <a:r>
              <a:rPr lang="bg-BG" dirty="0"/>
              <a:t> .</a:t>
            </a:r>
            <a:r>
              <a:rPr lang="en-US" dirty="0" smtClean="0"/>
              <a:t>NET programming </a:t>
            </a:r>
            <a:r>
              <a:rPr lang="en-US" dirty="0"/>
              <a:t>code</a:t>
            </a:r>
            <a:endParaRPr lang="bg-BG" dirty="0"/>
          </a:p>
          <a:p>
            <a:pPr>
              <a:lnSpc>
                <a:spcPct val="100000"/>
              </a:lnSpc>
            </a:pPr>
            <a:r>
              <a:rPr lang="en-US" dirty="0"/>
              <a:t>Something like virtual </a:t>
            </a:r>
            <a:r>
              <a:rPr lang="en-US" dirty="0" smtClean="0"/>
              <a:t>machine</a:t>
            </a:r>
          </a:p>
          <a:p>
            <a:pPr lvl="1">
              <a:lnSpc>
                <a:spcPct val="100000"/>
              </a:lnSpc>
            </a:pPr>
            <a:r>
              <a:rPr lang="en-US" dirty="0" smtClean="0"/>
              <a:t>Like the Java </a:t>
            </a:r>
            <a:r>
              <a:rPr lang="en-US" dirty="0"/>
              <a:t>Virtual </a:t>
            </a:r>
            <a:r>
              <a:rPr lang="en-US" dirty="0" smtClean="0"/>
              <a:t>Machine (JVM)</a:t>
            </a:r>
            <a:endParaRPr lang="en-US" dirty="0"/>
          </a:p>
          <a:p>
            <a:pPr>
              <a:lnSpc>
                <a:spcPct val="100000"/>
              </a:lnSpc>
            </a:pPr>
            <a:r>
              <a:rPr lang="en-US" dirty="0"/>
              <a:t>Not an </a:t>
            </a:r>
            <a:r>
              <a:rPr lang="en-US" dirty="0" smtClean="0"/>
              <a:t>interpreter</a:t>
            </a:r>
          </a:p>
          <a:p>
            <a:pPr lvl="1">
              <a:lnSpc>
                <a:spcPct val="100000"/>
              </a:lnSpc>
            </a:pPr>
            <a:r>
              <a:rPr lang="en-US" dirty="0" smtClean="0"/>
              <a:t>Compilation on-demand is used</a:t>
            </a:r>
          </a:p>
          <a:p>
            <a:pPr lvl="2">
              <a:lnSpc>
                <a:spcPct val="100000"/>
              </a:lnSpc>
            </a:pPr>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pPr>
              <a:lnSpc>
                <a:spcPct val="100000"/>
              </a:lnSpc>
            </a:pPr>
            <a:r>
              <a:rPr lang="en-US" dirty="0"/>
              <a:t>Possible compilation in </a:t>
            </a:r>
            <a:r>
              <a:rPr lang="en-US" dirty="0" smtClean="0"/>
              <a:t>advance (Ngen)</a:t>
            </a:r>
            <a:endParaRPr lang="en-US" dirty="0"/>
          </a:p>
        </p:txBody>
      </p:sp>
      <p:pic>
        <p:nvPicPr>
          <p:cNvPr id="76802" name="Picture 2" descr="http://res.sys-con.com/story/feb09/843532/Virtual%20Machine%20226.jpg"/>
          <p:cNvPicPr>
            <a:picLocks noChangeAspect="1" noChangeArrowheads="1"/>
          </p:cNvPicPr>
          <p:nvPr/>
        </p:nvPicPr>
        <p:blipFill>
          <a:blip r:embed="rId3" cstate="print"/>
          <a:srcRect l="17699" r="15044"/>
          <a:stretch>
            <a:fillRect/>
          </a:stretch>
        </p:blipFill>
        <p:spPr bwMode="auto">
          <a:xfrm>
            <a:off x="7010400" y="2514600"/>
            <a:ext cx="1641600"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sp>
        <p:nvSpPr>
          <p:cNvPr id="1445890" name="Rectangle 2"/>
          <p:cNvSpPr>
            <a:spLocks noGrp="1" noChangeArrowheads="1"/>
          </p:cNvSpPr>
          <p:nvPr>
            <p:ph idx="1"/>
          </p:nvPr>
        </p:nvSpPr>
        <p:spPr/>
        <p:txBody>
          <a:bodyPr/>
          <a:lstStyle/>
          <a:p>
            <a:pPr>
              <a:lnSpc>
                <a:spcPct val="100000"/>
              </a:lnSpc>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lnSpc>
                <a:spcPct val="100000"/>
              </a:lnSpc>
              <a:spcBef>
                <a:spcPct val="35000"/>
              </a:spcBef>
            </a:pPr>
            <a:r>
              <a:rPr lang="en-US" dirty="0"/>
              <a:t>Managing memory and application resources</a:t>
            </a:r>
            <a:endParaRPr lang="bg-BG" dirty="0"/>
          </a:p>
          <a:p>
            <a:pPr>
              <a:lnSpc>
                <a:spcPct val="100000"/>
              </a:lnSpc>
              <a:spcBef>
                <a:spcPct val="35000"/>
              </a:spcBef>
            </a:pPr>
            <a:r>
              <a:rPr lang="en-US" dirty="0" smtClean="0"/>
              <a:t>Ensuring type safety</a:t>
            </a:r>
            <a:endParaRPr lang="bg-BG" dirty="0"/>
          </a:p>
          <a:p>
            <a:pPr>
              <a:lnSpc>
                <a:spcPct val="100000"/>
              </a:lnSpc>
              <a:spcBef>
                <a:spcPct val="35000"/>
              </a:spcBef>
            </a:pPr>
            <a:r>
              <a:rPr lang="en-US" dirty="0" smtClean="0"/>
              <a:t>Interaction with the OS</a:t>
            </a:r>
            <a:endParaRPr lang="bg-BG" dirty="0"/>
          </a:p>
          <a:p>
            <a:pPr>
              <a:lnSpc>
                <a:spcPct val="100000"/>
              </a:lnSpc>
              <a:spcBef>
                <a:spcPct val="35000"/>
              </a:spcBef>
            </a:pPr>
            <a:r>
              <a:rPr lang="en-US" dirty="0"/>
              <a:t>Managing security</a:t>
            </a:r>
          </a:p>
          <a:p>
            <a:pPr lvl="1">
              <a:lnSpc>
                <a:spcPct val="100000"/>
              </a:lnSpc>
              <a:spcBef>
                <a:spcPct val="35000"/>
              </a:spcBef>
            </a:pPr>
            <a:r>
              <a:rPr lang="en-US" dirty="0"/>
              <a:t>Code access security</a:t>
            </a:r>
          </a:p>
          <a:p>
            <a:pPr lvl="1">
              <a:lnSpc>
                <a:spcPct val="100000"/>
              </a:lnSpc>
              <a:spcBef>
                <a:spcPct val="35000"/>
              </a:spcBef>
            </a:pPr>
            <a:r>
              <a:rPr lang="en-US" dirty="0"/>
              <a:t>Role-based security</a:t>
            </a:r>
            <a:endParaRPr lang="bg-BG" sz="2600" dirty="0"/>
          </a:p>
        </p:txBody>
      </p:sp>
      <p:pic>
        <p:nvPicPr>
          <p:cNvPr id="74756" name="Picture 4" descr="http://www.bjr-labs.com/images/functionality.jpg"/>
          <p:cNvPicPr>
            <a:picLocks noChangeAspect="1" noChangeArrowheads="1"/>
          </p:cNvPicPr>
          <p:nvPr/>
        </p:nvPicPr>
        <p:blipFill>
          <a:blip r:embed="rId3" cstate="print"/>
          <a:srcRect/>
          <a:stretch>
            <a:fillRect/>
          </a:stretch>
        </p:blipFill>
        <p:spPr bwMode="auto">
          <a:xfrm>
            <a:off x="5257800" y="3824177"/>
            <a:ext cx="3253204" cy="2419350"/>
          </a:xfrm>
          <a:prstGeom prst="rect">
            <a:avLst/>
          </a:prstGeom>
          <a:noFill/>
          <a:ln w="3175">
            <a:solidFill>
              <a:schemeClr val="accent5">
                <a:lumMod val="40000"/>
                <a:lumOff val="60000"/>
              </a:schemeClr>
            </a:solidFill>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sp>
        <p:nvSpPr>
          <p:cNvPr id="1447938" name="Rectangle 2"/>
          <p:cNvSpPr>
            <a:spLocks noGrp="1" noChangeArrowheads="1"/>
          </p:cNvSpPr>
          <p:nvPr>
            <p:ph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application 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pic>
        <p:nvPicPr>
          <p:cNvPr id="72706" name="Picture 2" descr="http://www.realfreewebsites.com/blog/img/gears.jpg"/>
          <p:cNvPicPr>
            <a:picLocks noChangeAspect="1" noChangeArrowheads="1"/>
          </p:cNvPicPr>
          <p:nvPr/>
        </p:nvPicPr>
        <p:blipFill>
          <a:blip r:embed="rId2" cstate="print"/>
          <a:srcRect/>
          <a:stretch>
            <a:fillRect/>
          </a:stretch>
        </p:blipFill>
        <p:spPr bwMode="auto">
          <a:xfrm>
            <a:off x="6043096" y="5029200"/>
            <a:ext cx="2643704" cy="1383538"/>
          </a:xfrm>
          <a:prstGeom prst="roundRect">
            <a:avLst>
              <a:gd name="adj" fmla="val 4836"/>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757862"/>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699000"/>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699000"/>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03762"/>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11587"/>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11587"/>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2938462"/>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2938462"/>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063750"/>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063750"/>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192212"/>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1043046"/>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2801203"/>
            <a:ext cx="5486400" cy="497680"/>
          </a:xfrm>
        </p:spPr>
        <p:txBody>
          <a:bodyPr/>
          <a:lstStyle/>
          <a:p>
            <a:r>
              <a:rPr lang="en-US" dirty="0" smtClean="0"/>
              <a:t>What is the Difference?</a:t>
            </a:r>
            <a:endParaRPr lang="en-US" dirty="0"/>
          </a:p>
        </p:txBody>
      </p:sp>
      <p:pic>
        <p:nvPicPr>
          <p:cNvPr id="69634" name="Picture 2" descr="msil.jpg"/>
          <p:cNvPicPr>
            <a:picLocks noChangeAspect="1" noChangeArrowheads="1"/>
          </p:cNvPicPr>
          <p:nvPr/>
        </p:nvPicPr>
        <p:blipFill>
          <a:blip r:embed="rId3" cstate="print"/>
          <a:srcRect/>
          <a:stretch>
            <a:fillRect/>
          </a:stretch>
        </p:blipFill>
        <p:spPr bwMode="auto">
          <a:xfrm flipH="1">
            <a:off x="2241699" y="3557646"/>
            <a:ext cx="4377266" cy="2690754"/>
          </a:xfrm>
          <a:prstGeom prst="roundRect">
            <a:avLst>
              <a:gd name="adj" fmla="val 5509"/>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idx="1"/>
          </p:nvPr>
        </p:nvSpPr>
        <p:spPr/>
        <p:txBody>
          <a:bodyPr/>
          <a:lstStyle/>
          <a:p>
            <a:pPr>
              <a:lnSpc>
                <a:spcPct val="100000"/>
              </a:lnSpc>
            </a:pPr>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pPr>
              <a:lnSpc>
                <a:spcPct val="100000"/>
              </a:lnSpc>
            </a:pPr>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pPr>
              <a:lnSpc>
                <a:spcPct val="100000"/>
              </a:lnSpc>
            </a:pPr>
            <a:r>
              <a:rPr lang="en-US" dirty="0" smtClean="0"/>
              <a:t>Contains metadata</a:t>
            </a:r>
            <a:endParaRPr lang="bg-BG" dirty="0"/>
          </a:p>
          <a:p>
            <a:pPr lvl="1">
              <a:lnSpc>
                <a:spcPct val="100000"/>
              </a:lnSpc>
            </a:pPr>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pPr>
              <a:lnSpc>
                <a:spcPct val="100000"/>
              </a:lnSpc>
            </a:pPr>
            <a:r>
              <a:rPr lang="en-US" dirty="0" smtClean="0"/>
              <a:t>Programs</a:t>
            </a:r>
            <a:r>
              <a:rPr lang="bg-BG" dirty="0"/>
              <a:t>, </a:t>
            </a:r>
            <a:r>
              <a:rPr lang="en-US" dirty="0"/>
              <a:t>written in any</a:t>
            </a:r>
            <a:r>
              <a:rPr lang="bg-BG" dirty="0"/>
              <a:t> </a:t>
            </a:r>
            <a:r>
              <a:rPr lang="en-US" dirty="0"/>
              <a:t>.NET language </a:t>
            </a:r>
            <a:r>
              <a:rPr lang="en-US" dirty="0" smtClean="0"/>
              <a:t>are</a:t>
            </a:r>
          </a:p>
          <a:p>
            <a:pPr lvl="1">
              <a:lnSpc>
                <a:spcPct val="100000"/>
              </a:lnSpc>
            </a:pPr>
            <a:r>
              <a:rPr lang="en-US" dirty="0" smtClean="0"/>
              <a:t>Compiled </a:t>
            </a:r>
            <a:r>
              <a:rPr lang="en-US" dirty="0"/>
              <a:t>to managed code</a:t>
            </a:r>
            <a:r>
              <a:rPr lang="bg-BG" dirty="0"/>
              <a:t> </a:t>
            </a:r>
            <a:r>
              <a:rPr lang="en-US" dirty="0"/>
              <a:t>(MSIL</a:t>
            </a:r>
            <a:r>
              <a:rPr lang="en-US" dirty="0" smtClean="0"/>
              <a:t>)</a:t>
            </a:r>
          </a:p>
          <a:p>
            <a:pPr lvl="1">
              <a:lnSpc>
                <a:spcPct val="100000"/>
              </a:lnSpc>
            </a:pPr>
            <a:r>
              <a:rPr lang="en-US" dirty="0" smtClean="0"/>
              <a:t>Packaged as assemblies (</a:t>
            </a:r>
            <a:r>
              <a:rPr lang="en-US" dirty="0" smtClean="0">
                <a:solidFill>
                  <a:schemeClr val="accent5">
                    <a:lumMod val="20000"/>
                    <a:lumOff val="80000"/>
                  </a:schemeClr>
                </a:solidFill>
                <a:latin typeface="Consolas" pitchFamily="49" charset="0"/>
                <a:cs typeface="Consolas" pitchFamily="49" charset="0"/>
              </a:rPr>
              <a:t>.exe</a:t>
            </a:r>
            <a:r>
              <a:rPr lang="en-US" dirty="0" smtClean="0"/>
              <a:t> or </a:t>
            </a:r>
            <a:r>
              <a:rPr lang="en-US" dirty="0" smtClean="0">
                <a:solidFill>
                  <a:schemeClr val="accent5">
                    <a:lumMod val="20000"/>
                    <a:lumOff val="80000"/>
                  </a:schemeClr>
                </a:solidFill>
                <a:latin typeface="Consolas" pitchFamily="49" charset="0"/>
                <a:cs typeface="Consolas" pitchFamily="49" charset="0"/>
              </a:rPr>
              <a:t>.</a:t>
            </a:r>
            <a:r>
              <a:rPr lang="en-US" noProof="1" smtClean="0">
                <a:solidFill>
                  <a:schemeClr val="accent5">
                    <a:lumMod val="20000"/>
                    <a:lumOff val="80000"/>
                  </a:schemeClr>
                </a:solidFill>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sp>
        <p:nvSpPr>
          <p:cNvPr id="1453058" name="Rectangle 2"/>
          <p:cNvSpPr>
            <a:spLocks noGrp="1" noChangeArrowheads="1"/>
          </p:cNvSpPr>
          <p:nvPr>
            <p:ph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pic>
        <p:nvPicPr>
          <p:cNvPr id="64516" name="Picture 4" descr="http://ts1.mm.bing.net/images/thumbnail.aspx?q=1429249262756&amp;id=e174b74585b10dfd469acd27f24e4b35&amp;url=http%3a%2f%2fwww.pureelite.co.uk%2fwp-content%2fuploads%2f2009%2f03%2fbinary-code.jpg"/>
          <p:cNvPicPr>
            <a:picLocks noChangeAspect="1" noChangeArrowheads="1"/>
          </p:cNvPicPr>
          <p:nvPr/>
        </p:nvPicPr>
        <p:blipFill>
          <a:blip r:embed="rId3" cstate="print"/>
          <a:srcRect/>
          <a:stretch>
            <a:fillRect/>
          </a:stretch>
        </p:blipFill>
        <p:spPr bwMode="auto">
          <a:xfrm>
            <a:off x="6324600" y="1104898"/>
            <a:ext cx="2286000" cy="17145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idx="1"/>
          </p:nvPr>
        </p:nvSpPr>
        <p:spPr/>
        <p:txBody>
          <a:bodyPr/>
          <a:lstStyle/>
          <a:p>
            <a:pPr>
              <a:lnSpc>
                <a:spcPct val="100000"/>
              </a:lnSpc>
            </a:pPr>
            <a:r>
              <a:rPr lang="en-US" dirty="0"/>
              <a:t>No protection of memory and </a:t>
            </a:r>
            <a:r>
              <a:rPr lang="en-US" dirty="0" smtClean="0"/>
              <a:t>type-safety</a:t>
            </a:r>
            <a:endParaRPr lang="bg-BG" dirty="0"/>
          </a:p>
          <a:p>
            <a:pPr lvl="1">
              <a:lnSpc>
                <a:spcPct val="100000"/>
              </a:lnSpc>
            </a:pPr>
            <a:r>
              <a:rPr lang="en-US" dirty="0" smtClean="0"/>
              <a:t>Reliability problems</a:t>
            </a:r>
            <a:endParaRPr lang="bg-BG" dirty="0" smtClean="0"/>
          </a:p>
          <a:p>
            <a:pPr lvl="1">
              <a:lnSpc>
                <a:spcPct val="100000"/>
              </a:lnSpc>
            </a:pPr>
            <a:r>
              <a:rPr lang="en-US" dirty="0" smtClean="0"/>
              <a:t>Safety </a:t>
            </a:r>
            <a:r>
              <a:rPr lang="en-US" dirty="0"/>
              <a:t>problems</a:t>
            </a:r>
          </a:p>
          <a:p>
            <a:pPr>
              <a:lnSpc>
                <a:spcPct val="100000"/>
              </a:lnSpc>
            </a:pPr>
            <a:r>
              <a:rPr lang="en-US" dirty="0" smtClean="0"/>
              <a:t>Doesn’t </a:t>
            </a:r>
            <a:r>
              <a:rPr lang="en-US" dirty="0"/>
              <a:t>contain </a:t>
            </a:r>
            <a:r>
              <a:rPr lang="en-US" dirty="0" smtClean="0"/>
              <a:t>metadata</a:t>
            </a:r>
          </a:p>
          <a:p>
            <a:pPr lvl="1">
              <a:lnSpc>
                <a:spcPct val="100000"/>
              </a:lnSpc>
            </a:pPr>
            <a:r>
              <a:rPr lang="en-US" dirty="0" smtClean="0"/>
              <a:t>Needs additional overhead like (e.g. use COM)</a:t>
            </a:r>
            <a:endParaRPr lang="bg-BG" dirty="0"/>
          </a:p>
          <a:p>
            <a:pPr>
              <a:lnSpc>
                <a:spcPct val="100000"/>
              </a:lnSpc>
            </a:pPr>
            <a:r>
              <a:rPr lang="en-US" dirty="0"/>
              <a:t>Compiled to </a:t>
            </a:r>
            <a:r>
              <a:rPr lang="en-US" dirty="0" smtClean="0"/>
              <a:t>machine-dependent code</a:t>
            </a:r>
          </a:p>
          <a:p>
            <a:pPr lvl="1">
              <a:lnSpc>
                <a:spcPct val="100000"/>
              </a:lnSpc>
            </a:pPr>
            <a:r>
              <a:rPr lang="en-US" dirty="0" smtClean="0"/>
              <a:t>Need of different versions for different platforms</a:t>
            </a:r>
            <a:endParaRPr lang="bg-BG" dirty="0"/>
          </a:p>
          <a:p>
            <a:pPr lvl="1">
              <a:lnSpc>
                <a:spcPct val="100000"/>
              </a:lnSpc>
            </a:pPr>
            <a:r>
              <a:rPr lang="en-US" dirty="0"/>
              <a:t>Hard to be ported to other platforms</a:t>
            </a:r>
            <a:endParaRPr lang="bg-BG"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rPr>
              <a:t>garbage </a:t>
            </a:r>
            <a:r>
              <a:rPr lang="en-US" dirty="0">
                <a:solidFill>
                  <a:schemeClr val="accent5">
                    <a:lumMod val="20000"/>
                    <a:lumOff val="80000"/>
                  </a:schemeClr>
                </a:solidFill>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1193800"/>
            <a:ext cx="6480175" cy="1473200"/>
          </a:xfrm>
        </p:spPr>
        <p:txBody>
          <a:bodyPr/>
          <a:lstStyle/>
          <a:p>
            <a:pPr>
              <a:lnSpc>
                <a:spcPct val="110000"/>
              </a:lnSpc>
            </a:pPr>
            <a:r>
              <a:rPr lang="en-US"/>
              <a:t>Intermediate Language (MSIL)</a:t>
            </a:r>
            <a:endParaRPr lang="bg-BG" dirty="0"/>
          </a:p>
        </p:txBody>
      </p:sp>
      <p:pic>
        <p:nvPicPr>
          <p:cNvPr id="60418" name="Picture 2" descr="http://zamov.online.fr/images/assembler.jpg"/>
          <p:cNvPicPr>
            <a:picLocks noChangeAspect="1" noChangeArrowheads="1"/>
          </p:cNvPicPr>
          <p:nvPr/>
        </p:nvPicPr>
        <p:blipFill>
          <a:blip r:embed="rId3" cstate="print"/>
          <a:srcRect/>
          <a:stretch>
            <a:fillRect/>
          </a:stretch>
        </p:blipFill>
        <p:spPr bwMode="auto">
          <a:xfrm>
            <a:off x="2218018" y="3124200"/>
            <a:ext cx="4441264" cy="3124200"/>
          </a:xfrm>
          <a:prstGeom prst="roundRect">
            <a:avLst>
              <a:gd name="adj" fmla="val 6797"/>
            </a:avLst>
          </a:prstGeom>
          <a:ln>
            <a:noFill/>
          </a:ln>
          <a:effectLst>
            <a:softEdge rad="112500"/>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idx="1"/>
          </p:nvPr>
        </p:nvSpPr>
        <p:spPr>
          <a:xfrm>
            <a:off x="228600" y="1295400"/>
            <a:ext cx="8686800" cy="5410200"/>
          </a:xfrm>
        </p:spPr>
        <p:txBody>
          <a:bodyPr/>
          <a:lstStyle/>
          <a:p>
            <a:pPr>
              <a:lnSpc>
                <a:spcPct val="100000"/>
              </a:lnSpc>
            </a:pPr>
            <a:r>
              <a:rPr lang="en-US" dirty="0"/>
              <a:t>Low level language</a:t>
            </a:r>
            <a:r>
              <a:rPr lang="bg-BG" dirty="0"/>
              <a:t> (</a:t>
            </a:r>
            <a:r>
              <a:rPr lang="en-US" dirty="0"/>
              <a:t>machine language</a:t>
            </a:r>
            <a:r>
              <a:rPr lang="bg-BG" dirty="0" smtClean="0"/>
              <a:t>)</a:t>
            </a:r>
            <a:r>
              <a:rPr lang="en-US" dirty="0" smtClean="0"/>
              <a:t> for the .NET CLR</a:t>
            </a:r>
            <a:endParaRPr lang="en-US" dirty="0"/>
          </a:p>
          <a:p>
            <a:pPr>
              <a:lnSpc>
                <a:spcPct val="100000"/>
              </a:lnSpc>
            </a:pPr>
            <a:r>
              <a:rPr lang="en-US" dirty="0" smtClean="0"/>
              <a:t>Has </a:t>
            </a:r>
            <a:r>
              <a:rPr lang="en-US" dirty="0"/>
              <a:t>independent set of </a:t>
            </a:r>
            <a:r>
              <a:rPr lang="en-US" dirty="0" smtClean="0"/>
              <a:t>CPU instructions</a:t>
            </a:r>
            <a:endParaRPr lang="en-US" dirty="0"/>
          </a:p>
          <a:p>
            <a:pPr lvl="1">
              <a:lnSpc>
                <a:spcPct val="100000"/>
              </a:lnSpc>
            </a:pPr>
            <a:r>
              <a:rPr lang="en-US" dirty="0" smtClean="0"/>
              <a:t>Loading and storing data, calling </a:t>
            </a:r>
            <a:r>
              <a:rPr lang="en-US" dirty="0"/>
              <a:t>methods  </a:t>
            </a:r>
          </a:p>
          <a:p>
            <a:pPr lvl="1">
              <a:lnSpc>
                <a:spcPct val="100000"/>
              </a:lnSpc>
            </a:pPr>
            <a:r>
              <a:rPr lang="en-US" dirty="0"/>
              <a:t>Arithmetic and logical operations</a:t>
            </a:r>
          </a:p>
          <a:p>
            <a:pPr lvl="1">
              <a:lnSpc>
                <a:spcPct val="100000"/>
              </a:lnSpc>
            </a:pPr>
            <a:r>
              <a:rPr lang="en-US" dirty="0" smtClean="0"/>
              <a:t>Exception handling</a:t>
            </a:r>
          </a:p>
          <a:p>
            <a:pPr lvl="1">
              <a:lnSpc>
                <a:spcPct val="100000"/>
              </a:lnSpc>
            </a:pPr>
            <a:r>
              <a:rPr lang="en-US" dirty="0" smtClean="0"/>
              <a:t>Etc.</a:t>
            </a:r>
            <a:endParaRPr lang="bg-BG" dirty="0"/>
          </a:p>
          <a:p>
            <a:pPr>
              <a:lnSpc>
                <a:spcPct val="100000"/>
              </a:lnSpc>
            </a:pPr>
            <a:r>
              <a:rPr lang="en-US" dirty="0"/>
              <a:t>MSIL </a:t>
            </a:r>
            <a:r>
              <a:rPr lang="en-US" dirty="0" smtClean="0"/>
              <a:t>is converted to instructions for the current physical CPU by the JIT compiler</a:t>
            </a:r>
            <a:endParaRPr lang="bg-BG" dirty="0"/>
          </a:p>
        </p:txBody>
      </p:sp>
      <p:pic>
        <p:nvPicPr>
          <p:cNvPr id="57346" name="Picture 2" descr="http://freethumbs.dreamstime.com/293/big/free_2931051.jpg"/>
          <p:cNvPicPr>
            <a:picLocks noChangeAspect="1" noChangeArrowheads="1"/>
          </p:cNvPicPr>
          <p:nvPr/>
        </p:nvPicPr>
        <p:blipFill>
          <a:blip r:embed="rId3" cstate="print"/>
          <a:srcRect/>
          <a:stretch>
            <a:fillRect/>
          </a:stretch>
        </p:blipFill>
        <p:spPr bwMode="auto">
          <a:xfrm>
            <a:off x="6896100" y="3733800"/>
            <a:ext cx="1790700" cy="17907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pic>
        <p:nvPicPr>
          <p:cNvPr id="55298" name="Picture 2" descr="http://wardleyelectronics.com/i/leaded-assembly.jpg"/>
          <p:cNvPicPr>
            <a:picLocks noChangeAspect="1" noChangeArrowheads="1"/>
          </p:cNvPicPr>
          <p:nvPr/>
        </p:nvPicPr>
        <p:blipFill>
          <a:blip r:embed="rId3" cstate="print"/>
          <a:srcRect/>
          <a:stretch>
            <a:fillRect/>
          </a:stretch>
        </p:blipFill>
        <p:spPr bwMode="auto">
          <a:xfrm>
            <a:off x="6678517" y="5067300"/>
            <a:ext cx="2008283" cy="1333500"/>
          </a:xfrm>
          <a:prstGeom prst="roundRect">
            <a:avLst>
              <a:gd name="adj" fmla="val 9132"/>
            </a:avLst>
          </a:prstGeom>
          <a:noFill/>
          <a:ln w="3175">
            <a:solidFill>
              <a:srgbClr val="92D050">
                <a:alpha val="25000"/>
              </a:srgbClr>
            </a:solidFill>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152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during the install (NGEN)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4260058"/>
            <a:ext cx="6480175" cy="736600"/>
          </a:xfrm>
        </p:spPr>
        <p:txBody>
          <a:bodyPr/>
          <a:lstStyle/>
          <a:p>
            <a:pPr>
              <a:lnSpc>
                <a:spcPct val="110000"/>
              </a:lnSpc>
            </a:pPr>
            <a:r>
              <a:rPr lang="en-US" dirty="0"/>
              <a:t>.NET Applications</a:t>
            </a:r>
            <a:endParaRPr lang="bg-BG" dirty="0"/>
          </a:p>
        </p:txBody>
      </p:sp>
      <p:sp>
        <p:nvSpPr>
          <p:cNvPr id="3" name="Subtitle 5"/>
          <p:cNvSpPr>
            <a:spLocks noGrp="1"/>
          </p:cNvSpPr>
          <p:nvPr>
            <p:ph type="subTitle" idx="1"/>
          </p:nvPr>
        </p:nvSpPr>
        <p:spPr>
          <a:xfrm>
            <a:off x="914400" y="5141120"/>
            <a:ext cx="7145842" cy="497680"/>
          </a:xfrm>
        </p:spPr>
        <p:txBody>
          <a:bodyPr/>
          <a:lstStyle/>
          <a:p>
            <a:r>
              <a:rPr lang="en-US" dirty="0" smtClean="0"/>
              <a:t>Assemblies, Metadata and Applications</a:t>
            </a:r>
            <a:endParaRPr lang="en-US" dirty="0"/>
          </a:p>
        </p:txBody>
      </p:sp>
      <p:grpSp>
        <p:nvGrpSpPr>
          <p:cNvPr id="2" name="Group 1"/>
          <p:cNvGrpSpPr/>
          <p:nvPr/>
        </p:nvGrpSpPr>
        <p:grpSpPr>
          <a:xfrm>
            <a:off x="2438400" y="1195718"/>
            <a:ext cx="4114800" cy="2622380"/>
            <a:chOff x="2438400" y="1195718"/>
            <a:chExt cx="4114800" cy="2622380"/>
          </a:xfrm>
        </p:grpSpPr>
        <p:pic>
          <p:nvPicPr>
            <p:cNvPr id="50178" name="Picture 2" descr="http://it.bluent.com/images/software-application.jpg"/>
            <p:cNvPicPr>
              <a:picLocks noChangeAspect="1" noChangeArrowheads="1"/>
            </p:cNvPicPr>
            <p:nvPr/>
          </p:nvPicPr>
          <p:blipFill>
            <a:blip r:embed="rId3" cstate="print"/>
            <a:srcRect/>
            <a:stretch>
              <a:fillRect/>
            </a:stretch>
          </p:blipFill>
          <p:spPr bwMode="auto">
            <a:xfrm>
              <a:off x="2438400" y="1516858"/>
              <a:ext cx="4114800" cy="2301240"/>
            </a:xfrm>
            <a:prstGeom prst="roundRect">
              <a:avLst>
                <a:gd name="adj" fmla="val 8283"/>
              </a:avLst>
            </a:prstGeom>
            <a:noFill/>
          </p:spPr>
        </p:pic>
        <p:pic>
          <p:nvPicPr>
            <p:cNvPr id="50179" name="Picture 3" descr="C:\Trash\ms.net-logo-blue.jpg"/>
            <p:cNvPicPr>
              <a:picLocks noChangeAspect="1" noChangeArrowheads="1"/>
            </p:cNvPicPr>
            <p:nvPr/>
          </p:nvPicPr>
          <p:blipFill>
            <a:blip r:embed="rId4" cstate="print"/>
            <a:srcRect/>
            <a:stretch>
              <a:fillRect/>
            </a:stretch>
          </p:blipFill>
          <p:spPr bwMode="auto">
            <a:xfrm>
              <a:off x="4345856" y="1195718"/>
              <a:ext cx="1838510" cy="895350"/>
            </a:xfrm>
            <a:prstGeom prst="roundRect">
              <a:avLst/>
            </a:prstGeom>
            <a:noFill/>
            <a:effectLst>
              <a:outerShdw blurRad="50800" dist="38100" dir="2700000" algn="tl" rotWithShape="0">
                <a:prstClr val="black">
                  <a:alpha val="40000"/>
                </a:prstClr>
              </a:outerShdw>
            </a:effectLst>
          </p:spPr>
        </p:pic>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idx="1"/>
          </p:nvPr>
        </p:nvSpPr>
        <p:spPr>
          <a:xfrm>
            <a:off x="228600" y="838200"/>
            <a:ext cx="8720138" cy="5867400"/>
          </a:xfrm>
        </p:spPr>
        <p:txBody>
          <a:bodyPr/>
          <a:lstStyle/>
          <a:p>
            <a:pPr>
              <a:lnSpc>
                <a:spcPct val="100000"/>
              </a:lnSpc>
            </a:pPr>
            <a:r>
              <a:rPr lang="en-US" dirty="0" smtClean="0"/>
              <a:t>.NET assemblies:</a:t>
            </a:r>
          </a:p>
          <a:p>
            <a:pPr lvl="1">
              <a:lnSpc>
                <a:spcPct val="100000"/>
              </a:lnSpc>
            </a:pPr>
            <a:r>
              <a:rPr lang="en-US" dirty="0" smtClean="0"/>
              <a:t>Self-containing .NET components</a:t>
            </a:r>
          </a:p>
          <a:p>
            <a:pPr lvl="2">
              <a:lnSpc>
                <a:spcPct val="100000"/>
              </a:lnSpc>
            </a:pPr>
            <a:r>
              <a:rPr lang="en-US" dirty="0" smtClean="0"/>
              <a:t>Stored in .DLL and .EXE files</a:t>
            </a:r>
          </a:p>
          <a:p>
            <a:pPr lvl="1">
              <a:lnSpc>
                <a:spcPct val="100000"/>
              </a:lnSpc>
            </a:pPr>
            <a:r>
              <a:rPr lang="en-US" dirty="0" smtClean="0"/>
              <a:t>Contain list of classes, types and resources</a:t>
            </a:r>
          </a:p>
          <a:p>
            <a:pPr lvl="1">
              <a:lnSpc>
                <a:spcPct val="100000"/>
              </a:lnSpc>
            </a:pPr>
            <a:r>
              <a:rPr lang="en-US" dirty="0" smtClean="0"/>
              <a:t>Smallest deployment unit in </a:t>
            </a:r>
            <a:r>
              <a:rPr lang="en-US" dirty="0"/>
              <a:t>CLR</a:t>
            </a:r>
          </a:p>
          <a:p>
            <a:pPr lvl="1">
              <a:lnSpc>
                <a:spcPct val="100000"/>
              </a:lnSpc>
            </a:pPr>
            <a:r>
              <a:rPr lang="en-US" dirty="0"/>
              <a:t>Have unique version number</a:t>
            </a:r>
          </a:p>
          <a:p>
            <a:pPr>
              <a:lnSpc>
                <a:spcPct val="100000"/>
              </a:lnSpc>
            </a:pPr>
            <a:r>
              <a:rPr lang="en-US" dirty="0" smtClean="0"/>
              <a:t>.NET deployment model</a:t>
            </a:r>
          </a:p>
          <a:p>
            <a:pPr lvl="1">
              <a:lnSpc>
                <a:spcPct val="100000"/>
              </a:lnSpc>
            </a:pPr>
            <a:r>
              <a:rPr lang="en-US" dirty="0" smtClean="0"/>
              <a:t>No </a:t>
            </a:r>
            <a:r>
              <a:rPr lang="en-US" dirty="0"/>
              <a:t>version conflicts </a:t>
            </a:r>
            <a:r>
              <a:rPr lang="en-US" dirty="0" smtClean="0"/>
              <a:t>(forget the "DLL hell")</a:t>
            </a:r>
            <a:endParaRPr lang="bg-BG" dirty="0"/>
          </a:p>
          <a:p>
            <a:pPr lvl="1">
              <a:lnSpc>
                <a:spcPct val="100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idx="1"/>
          </p:nvPr>
        </p:nvSpPr>
        <p:spPr/>
        <p:txBody>
          <a:bodyPr/>
          <a:lstStyle/>
          <a:p>
            <a:pPr>
              <a:lnSpc>
                <a:spcPct val="100000"/>
              </a:lnSpc>
            </a:pPr>
            <a:r>
              <a:rPr lang="en-US" dirty="0" smtClean="0"/>
              <a:t>Metadata in the .NET assemblies</a:t>
            </a:r>
          </a:p>
          <a:p>
            <a:pPr lvl="1">
              <a:lnSpc>
                <a:spcPct val="100000"/>
              </a:lnSpc>
            </a:pPr>
            <a:r>
              <a:rPr lang="en-US" dirty="0" smtClean="0"/>
              <a:t>Data </a:t>
            </a:r>
            <a:r>
              <a:rPr lang="en-US" dirty="0"/>
              <a:t>about </a:t>
            </a:r>
            <a:r>
              <a:rPr lang="en-US" dirty="0" smtClean="0"/>
              <a:t>data contained in the assembly</a:t>
            </a:r>
            <a:endParaRPr lang="en-US" dirty="0"/>
          </a:p>
          <a:p>
            <a:pPr lvl="1">
              <a:lnSpc>
                <a:spcPct val="100000"/>
              </a:lnSpc>
            </a:pPr>
            <a:r>
              <a:rPr lang="en-US" dirty="0" smtClean="0"/>
              <a:t>Integral part </a:t>
            </a:r>
            <a:r>
              <a:rPr lang="en-US" dirty="0"/>
              <a:t>of </a:t>
            </a:r>
            <a:r>
              <a:rPr lang="en-US" dirty="0" smtClean="0"/>
              <a:t>the assembly</a:t>
            </a:r>
            <a:endParaRPr lang="en-US" dirty="0"/>
          </a:p>
          <a:p>
            <a:pPr lvl="1">
              <a:lnSpc>
                <a:spcPct val="100000"/>
              </a:lnSpc>
            </a:pPr>
            <a:r>
              <a:rPr lang="en-US" dirty="0"/>
              <a:t>Generated by </a:t>
            </a:r>
            <a:r>
              <a:rPr lang="en-US" dirty="0" smtClean="0"/>
              <a:t>the .NET languages compiler</a:t>
            </a:r>
            <a:endParaRPr lang="en-US" dirty="0"/>
          </a:p>
          <a:p>
            <a:pPr lvl="1">
              <a:lnSpc>
                <a:spcPct val="100000"/>
              </a:lnSpc>
            </a:pPr>
            <a:r>
              <a:rPr lang="en-US" dirty="0"/>
              <a:t>Describes all </a:t>
            </a:r>
            <a:r>
              <a:rPr lang="en-US" dirty="0" smtClean="0"/>
              <a:t>classes, their class members, versions, resources, etc.</a:t>
            </a:r>
            <a:endParaRPr lang="en-US" dirty="0"/>
          </a:p>
        </p:txBody>
      </p:sp>
      <p:pic>
        <p:nvPicPr>
          <p:cNvPr id="45058" name="Picture 2" descr="http://www.jwz.org/xscreensaver/screenshots/abstractile.jpg"/>
          <p:cNvPicPr>
            <a:picLocks noChangeAspect="1" noChangeArrowheads="1"/>
          </p:cNvPicPr>
          <p:nvPr/>
        </p:nvPicPr>
        <p:blipFill>
          <a:blip r:embed="rId3" cstate="print"/>
          <a:srcRect/>
          <a:stretch>
            <a:fillRect/>
          </a:stretch>
        </p:blipFill>
        <p:spPr bwMode="auto">
          <a:xfrm>
            <a:off x="1981200" y="4953000"/>
            <a:ext cx="5181600" cy="1393902"/>
          </a:xfrm>
          <a:prstGeom prst="roundRect">
            <a:avLst>
              <a:gd name="adj" fmla="val 6821"/>
            </a:avLst>
          </a:prstGeom>
          <a:noFill/>
          <a:ln>
            <a:solidFill>
              <a:srgbClr val="FFFF00">
                <a:alpha val="25000"/>
              </a:srgbClr>
            </a:solid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types, base classes, implemented interfaces, member fields,  properties, methods, method parameters,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on other 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idx="1"/>
          </p:nvPr>
        </p:nvSpPr>
        <p:spPr/>
        <p:txBody>
          <a:bodyPr/>
          <a:lstStyle/>
          <a:p>
            <a:pPr>
              <a:lnSpc>
                <a:spcPct val="100000"/>
              </a:lnSpc>
            </a:pPr>
            <a:r>
              <a:rPr lang="en-US" dirty="0" smtClean="0"/>
              <a:t>Configurable </a:t>
            </a:r>
            <a:r>
              <a:rPr lang="en-US" dirty="0"/>
              <a:t>executable </a:t>
            </a:r>
            <a:r>
              <a:rPr lang="en-US" dirty="0" smtClean="0"/>
              <a:t>.NET units</a:t>
            </a:r>
            <a:endParaRPr lang="bg-BG" dirty="0"/>
          </a:p>
          <a:p>
            <a:pPr>
              <a:lnSpc>
                <a:spcPct val="100000"/>
              </a:lnSpc>
            </a:pPr>
            <a:r>
              <a:rPr lang="en-US" dirty="0"/>
              <a:t>Consist of one or more assemblies</a:t>
            </a:r>
          </a:p>
          <a:p>
            <a:pPr>
              <a:lnSpc>
                <a:spcPct val="100000"/>
              </a:lnSpc>
            </a:pPr>
            <a:r>
              <a:rPr lang="en-US" dirty="0"/>
              <a:t>Installed by </a:t>
            </a:r>
            <a:r>
              <a:rPr lang="en-US" dirty="0" smtClean="0"/>
              <a:t>"copy / paste"</a:t>
            </a:r>
          </a:p>
          <a:p>
            <a:pPr lvl="1">
              <a:lnSpc>
                <a:spcPct val="100000"/>
              </a:lnSpc>
            </a:pPr>
            <a:r>
              <a:rPr lang="en-US" dirty="0" smtClean="0"/>
              <a:t>No </a:t>
            </a:r>
            <a:r>
              <a:rPr lang="en-US" dirty="0"/>
              <a:t>complex registration of </a:t>
            </a:r>
            <a:r>
              <a:rPr lang="en-US" dirty="0" smtClean="0"/>
              <a:t>components</a:t>
            </a:r>
          </a:p>
          <a:p>
            <a:pPr>
              <a:lnSpc>
                <a:spcPct val="100000"/>
              </a:lnSpc>
            </a:pPr>
            <a:r>
              <a:rPr lang="en-US" dirty="0" smtClean="0"/>
              <a:t>Different </a:t>
            </a:r>
            <a:r>
              <a:rPr lang="en-US" dirty="0"/>
              <a:t>applications use different versions of common assemblies</a:t>
            </a:r>
            <a:endParaRPr lang="bg-BG" dirty="0"/>
          </a:p>
          <a:p>
            <a:pPr lvl="1">
              <a:lnSpc>
                <a:spcPct val="100000"/>
              </a:lnSpc>
            </a:pPr>
            <a:r>
              <a:rPr lang="en-US" dirty="0"/>
              <a:t>No </a:t>
            </a:r>
            <a:r>
              <a:rPr lang="en-US" dirty="0" smtClean="0"/>
              <a:t>conflicts due to their "strong name"</a:t>
            </a:r>
            <a:endParaRPr lang="bg-BG" dirty="0"/>
          </a:p>
          <a:p>
            <a:pPr>
              <a:lnSpc>
                <a:spcPct val="100000"/>
              </a:lnSpc>
            </a:pPr>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bull.us/bull_services/outsourcing/profserv/infrastructure.gif"/>
          <p:cNvPicPr>
            <a:picLocks noChangeAspect="1" noChangeArrowheads="1"/>
          </p:cNvPicPr>
          <p:nvPr/>
        </p:nvPicPr>
        <p:blipFill>
          <a:blip r:embed="rId3" cstate="print"/>
          <a:srcRect/>
          <a:stretch>
            <a:fillRect/>
          </a:stretch>
        </p:blipFill>
        <p:spPr bwMode="auto">
          <a:xfrm>
            <a:off x="2133600" y="990600"/>
            <a:ext cx="4800600" cy="2743200"/>
          </a:xfrm>
          <a:prstGeom prst="roundRect">
            <a:avLst>
              <a:gd name="adj" fmla="val 5664"/>
            </a:avLst>
          </a:prstGeom>
          <a:solidFill>
            <a:srgbClr val="FFFFFF">
              <a:shade val="85000"/>
            </a:srgbClr>
          </a:solidFill>
          <a:ln>
            <a:noFill/>
          </a:ln>
          <a:effectLst>
            <a:reflection blurRad="12700" stA="38000" endPos="28000" dist="5000" dir="5400000" sy="-100000" algn="bl" rotWithShape="0"/>
          </a:effectLst>
        </p:spPr>
      </p:pic>
      <p:sp>
        <p:nvSpPr>
          <p:cNvPr id="1576962" name="Rectangle 2"/>
          <p:cNvSpPr>
            <a:spLocks noGrp="1" noChangeArrowheads="1"/>
          </p:cNvSpPr>
          <p:nvPr>
            <p:ph type="ctrTitle"/>
          </p:nvPr>
        </p:nvSpPr>
        <p:spPr>
          <a:xfrm>
            <a:off x="1216025" y="4015583"/>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417592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5064920"/>
            <a:ext cx="4267200" cy="954880"/>
          </a:xfrm>
        </p:spPr>
        <p:txBody>
          <a:bodyPr/>
          <a:lstStyle/>
          <a:p>
            <a:r>
              <a:rPr lang="en-US" dirty="0" smtClean="0"/>
              <a:t>Microsoft's Platform for Application Development</a:t>
            </a:r>
            <a:endParaRPr lang="en-US" dirty="0"/>
          </a:p>
        </p:txBody>
      </p:sp>
      <p:pic>
        <p:nvPicPr>
          <p:cNvPr id="102401" name="Picture 1" descr="C:\Trash\ms.net-logo-blue.jpg"/>
          <p:cNvPicPr>
            <a:picLocks noChangeAspect="1" noChangeArrowheads="1"/>
          </p:cNvPicPr>
          <p:nvPr/>
        </p:nvPicPr>
        <p:blipFill>
          <a:blip r:embed="rId3" cstate="print">
            <a:lum bright="10000" contrast="30000"/>
          </a:blip>
          <a:srcRect/>
          <a:stretch>
            <a:fillRect/>
          </a:stretch>
        </p:blipFill>
        <p:spPr bwMode="auto">
          <a:xfrm>
            <a:off x="1905002" y="1175247"/>
            <a:ext cx="5333998" cy="2597644"/>
          </a:xfrm>
          <a:prstGeom prst="roundRect">
            <a:avLst>
              <a:gd name="adj" fmla="val 7821"/>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idx="1"/>
          </p:nvPr>
        </p:nvSpPr>
        <p:spPr>
          <a:xfrm>
            <a:off x="228600" y="990600"/>
            <a:ext cx="8686800" cy="5715000"/>
          </a:xfrm>
        </p:spPr>
        <p:txBody>
          <a:bodyPr/>
          <a:lstStyle/>
          <a:p>
            <a:pPr>
              <a:lnSpc>
                <a:spcPct val="100000"/>
              </a:lnSpc>
            </a:pPr>
            <a:r>
              <a:rPr lang="en-US" dirty="0" smtClean="0"/>
              <a:t>Common Language Infrastructure (CLI)</a:t>
            </a:r>
          </a:p>
          <a:p>
            <a:pPr lvl="1">
              <a:lnSpc>
                <a:spcPct val="100000"/>
              </a:lnSpc>
            </a:pPr>
            <a:r>
              <a:rPr lang="en-US" dirty="0" smtClean="0"/>
              <a:t>Open </a:t>
            </a:r>
            <a:r>
              <a:rPr lang="en-US" dirty="0"/>
              <a:t>specification developed by Microsoft (ECMA – 335)</a:t>
            </a:r>
          </a:p>
          <a:p>
            <a:pPr lvl="1">
              <a:lnSpc>
                <a:spcPct val="100000"/>
              </a:lnSpc>
            </a:pPr>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lnSpc>
                <a:spcPct val="100000"/>
              </a:lnSpc>
            </a:pPr>
            <a:r>
              <a:rPr lang="en-US" dirty="0"/>
              <a:t>Standardized part of CLR</a:t>
            </a:r>
          </a:p>
          <a:p>
            <a:pPr lvl="1">
              <a:lnSpc>
                <a:spcPct val="100000"/>
              </a:lnSpc>
            </a:pPr>
            <a:r>
              <a:rPr lang="en-US" dirty="0"/>
              <a:t>.NET Framework is </a:t>
            </a:r>
            <a:r>
              <a:rPr lang="en-US" dirty="0" smtClean="0"/>
              <a:t>CLI implementation for Windows</a:t>
            </a:r>
          </a:p>
          <a:p>
            <a:pPr lvl="1">
              <a:lnSpc>
                <a:spcPct val="100000"/>
              </a:lnSpc>
            </a:pPr>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idx="1"/>
          </p:nvPr>
        </p:nvSpPr>
        <p:spPr>
          <a:xfrm>
            <a:off x="228600" y="1143000"/>
            <a:ext cx="8686800" cy="5562600"/>
          </a:xfrm>
        </p:spPr>
        <p:txBody>
          <a:bodyPr/>
          <a:lstStyle/>
          <a:p>
            <a:pPr>
              <a:lnSpc>
                <a:spcPct val="100000"/>
              </a:lnSpc>
              <a:spcBef>
                <a:spcPct val="35000"/>
              </a:spcBef>
            </a:pPr>
            <a:r>
              <a:rPr lang="en-US" dirty="0"/>
              <a:t>CLI describes four </a:t>
            </a:r>
            <a:r>
              <a:rPr lang="en-US" dirty="0" smtClean="0"/>
              <a:t>aspects:</a:t>
            </a:r>
            <a:endParaRPr lang="en-US" dirty="0"/>
          </a:p>
          <a:p>
            <a:pPr lvl="1">
              <a:lnSpc>
                <a:spcPct val="100000"/>
              </a:lnSpc>
              <a:spcBef>
                <a:spcPct val="35000"/>
              </a:spcBef>
            </a:pPr>
            <a:r>
              <a:rPr lang="en-US" dirty="0"/>
              <a:t>The Common Type System (CTS)</a:t>
            </a:r>
          </a:p>
          <a:p>
            <a:pPr lvl="1">
              <a:lnSpc>
                <a:spcPct val="100000"/>
              </a:lnSpc>
              <a:spcBef>
                <a:spcPct val="35000"/>
              </a:spcBef>
            </a:pPr>
            <a:r>
              <a:rPr lang="en-US" dirty="0" smtClean="0"/>
              <a:t>Assemblies and metadata</a:t>
            </a:r>
            <a:endParaRPr lang="en-US" dirty="0"/>
          </a:p>
          <a:p>
            <a:pPr lvl="1">
              <a:lnSpc>
                <a:spcPct val="100000"/>
              </a:lnSpc>
              <a:spcBef>
                <a:spcPct val="35000"/>
              </a:spcBef>
            </a:pPr>
            <a:r>
              <a:rPr lang="en-US" dirty="0"/>
              <a:t>Common Language Specification (CLS)</a:t>
            </a:r>
          </a:p>
          <a:p>
            <a:pPr lvl="1">
              <a:lnSpc>
                <a:spcPct val="100000"/>
              </a:lnSpc>
              <a:spcBef>
                <a:spcPct val="35000"/>
              </a:spcBef>
            </a:pPr>
            <a:r>
              <a:rPr lang="en-US" dirty="0"/>
              <a:t>Virtual Execution System (VES</a:t>
            </a:r>
            <a:r>
              <a:rPr lang="en-US" dirty="0" smtClean="0"/>
              <a:t>)</a:t>
            </a:r>
            <a:endParaRPr lang="en-US" dirty="0"/>
          </a:p>
        </p:txBody>
      </p:sp>
      <p:pic>
        <p:nvPicPr>
          <p:cNvPr id="34818" name="Picture 2" descr="http://cn.thebigword.com/admin/editoruploads/image/TechnicalSpecification.jpg"/>
          <p:cNvPicPr>
            <a:picLocks noChangeAspect="1" noChangeArrowheads="1"/>
          </p:cNvPicPr>
          <p:nvPr/>
        </p:nvPicPr>
        <p:blipFill>
          <a:blip r:embed="rId3" cstate="print"/>
          <a:srcRect/>
          <a:stretch>
            <a:fillRect/>
          </a:stretch>
        </p:blipFill>
        <p:spPr bwMode="auto">
          <a:xfrm>
            <a:off x="6858000" y="4648200"/>
            <a:ext cx="1724025" cy="1724025"/>
          </a:xfrm>
          <a:prstGeom prst="roundRect">
            <a:avLst>
              <a:gd name="adj" fmla="val 6758"/>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idx="1"/>
          </p:nvPr>
        </p:nvSpPr>
        <p:spPr>
          <a:xfrm>
            <a:off x="323850" y="1268413"/>
            <a:ext cx="8256588" cy="5329237"/>
          </a:xfrm>
        </p:spPr>
        <p:txBody>
          <a:bodyPr/>
          <a:lstStyle/>
          <a:p>
            <a:pPr>
              <a:lnSpc>
                <a:spcPct val="100000"/>
              </a:lnSpc>
            </a:pPr>
            <a:r>
              <a:rPr lang="en-US" dirty="0" smtClean="0"/>
              <a:t>CTS defines the CLR</a:t>
            </a:r>
            <a:r>
              <a:rPr lang="bg-BG" dirty="0" smtClean="0"/>
              <a:t> </a:t>
            </a:r>
            <a:r>
              <a:rPr lang="en-US" dirty="0"/>
              <a:t>supported types of data and the operations over them</a:t>
            </a:r>
            <a:endParaRPr lang="bg-BG" dirty="0"/>
          </a:p>
          <a:p>
            <a:pPr>
              <a:lnSpc>
                <a:spcPct val="100000"/>
              </a:lnSpc>
            </a:pPr>
            <a:r>
              <a:rPr lang="en-US" dirty="0"/>
              <a:t>Ensures </a:t>
            </a:r>
            <a:r>
              <a:rPr lang="en-US" dirty="0" smtClean="0"/>
              <a:t>data level compatibility between </a:t>
            </a:r>
            <a:r>
              <a:rPr lang="en-US" dirty="0"/>
              <a:t>different .NET</a:t>
            </a:r>
            <a:r>
              <a:rPr lang="bg-BG" dirty="0"/>
              <a:t> </a:t>
            </a:r>
            <a:r>
              <a:rPr lang="en-US" dirty="0" smtClean="0"/>
              <a:t>languages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pPr>
              <a:lnSpc>
                <a:spcPct val="100000"/>
              </a:lnSpc>
            </a:pPr>
            <a:r>
              <a:rPr lang="en-US" dirty="0"/>
              <a:t>Value </a:t>
            </a:r>
            <a:r>
              <a:rPr lang="en-US" dirty="0" smtClean="0"/>
              <a:t>types and </a:t>
            </a:r>
            <a:r>
              <a:rPr lang="en-US" dirty="0"/>
              <a:t>reference </a:t>
            </a:r>
            <a:r>
              <a:rPr lang="en-US" dirty="0" smtClean="0"/>
              <a:t>types</a:t>
            </a:r>
            <a:endParaRPr lang="en-US" dirty="0"/>
          </a:p>
          <a:p>
            <a:pPr>
              <a:lnSpc>
                <a:spcPct val="100000"/>
              </a:lnSpc>
            </a:pPr>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triton.towson.edu/users/bhendr1/pics/programming.jpg"/>
          <p:cNvPicPr>
            <a:picLocks noChangeAspect="1" noChangeArrowheads="1"/>
          </p:cNvPicPr>
          <p:nvPr/>
        </p:nvPicPr>
        <p:blipFill>
          <a:blip r:embed="rId3" cstate="print"/>
          <a:srcRect/>
          <a:stretch>
            <a:fillRect/>
          </a:stretch>
        </p:blipFill>
        <p:spPr bwMode="auto">
          <a:xfrm>
            <a:off x="2133600" y="820370"/>
            <a:ext cx="4610100" cy="3531336"/>
          </a:xfrm>
          <a:prstGeom prst="roundRect">
            <a:avLst>
              <a:gd name="adj" fmla="val 2810"/>
            </a:avLst>
          </a:prstGeom>
          <a:solidFill>
            <a:srgbClr val="FFFFFF">
              <a:shade val="85000"/>
            </a:srgbClr>
          </a:solidFill>
          <a:ln>
            <a:noFill/>
          </a:ln>
          <a:effectLst>
            <a:reflection blurRad="12700" stA="38000" endPos="28000" dist="5000" dir="5400000" sy="-100000" algn="bl" rotWithShape="0"/>
          </a:effectLst>
        </p:spPr>
      </p:pic>
      <p:sp>
        <p:nvSpPr>
          <p:cNvPr id="1581058" name="Rectangle 2"/>
          <p:cNvSpPr>
            <a:spLocks noGrp="1" noChangeArrowheads="1"/>
          </p:cNvSpPr>
          <p:nvPr>
            <p:ph type="ctrTitle"/>
          </p:nvPr>
        </p:nvSpPr>
        <p:spPr>
          <a:xfrm>
            <a:off x="924448" y="46482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5638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is a valid call</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6" name="Rectangle 6"/>
          <p:cNvSpPr>
            <a:spLocks noGrp="1" noChangeArrowheads="1"/>
          </p:cNvSpPr>
          <p:nvPr>
            <p:ph idx="1"/>
          </p:nvPr>
        </p:nvSpPr>
        <p:spPr>
          <a:xfrm>
            <a:off x="357188" y="1268413"/>
            <a:ext cx="8383587" cy="5329237"/>
          </a:xfrm>
          <a:noFill/>
          <a:ln/>
        </p:spPr>
        <p:txBody>
          <a:bodyPr/>
          <a:lstStyle/>
          <a:p>
            <a:pPr marL="357188" indent="-357188">
              <a:lnSpc>
                <a:spcPct val="100000"/>
              </a:lnSpc>
            </a:pPr>
            <a:r>
              <a:rPr lang="en-US" dirty="0" smtClean="0"/>
              <a:t>C</a:t>
            </a:r>
            <a:r>
              <a:rPr lang="en-US" dirty="0"/>
              <a:t># is standardized by</a:t>
            </a:r>
            <a:r>
              <a:rPr lang="bg-BG" dirty="0"/>
              <a:t> </a:t>
            </a:r>
            <a:r>
              <a:rPr lang="en-US" dirty="0"/>
              <a:t>ECMA and </a:t>
            </a:r>
            <a:r>
              <a:rPr lang="en-US" dirty="0" smtClean="0"/>
              <a:t>ISO</a:t>
            </a:r>
          </a:p>
          <a:p>
            <a:pPr marL="357188" indent="-357188">
              <a:lnSpc>
                <a:spcPct val="100000"/>
              </a:lnSpc>
            </a:pPr>
            <a:r>
              <a:rPr lang="en-US" dirty="0" smtClean="0"/>
              <a:t>Example of C# program:</a:t>
            </a:r>
            <a:endParaRPr lang="en-US"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1506" name="Picture 2" descr="http://skysigal.xact-solutions.com/Portals/SkySigal/images/Blog/WLW/CStandardDateTimestringFormattingcodes_1320/blog_csharp_globalization_2.png"/>
          <p:cNvPicPr>
            <a:picLocks noChangeAspect="1" noChangeArrowheads="1"/>
          </p:cNvPicPr>
          <p:nvPr/>
        </p:nvPicPr>
        <p:blipFill>
          <a:blip r:embed="rId3" cstate="print"/>
          <a:srcRect/>
          <a:stretch>
            <a:fillRect/>
          </a:stretch>
        </p:blipFill>
        <p:spPr bwMode="auto">
          <a:xfrm>
            <a:off x="7239000" y="2362200"/>
            <a:ext cx="1447800" cy="1447800"/>
          </a:xfrm>
          <a:prstGeom prst="ellipse">
            <a:avLst/>
          </a:prstGeom>
          <a:noFill/>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399812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5674520"/>
            <a:ext cx="7145842" cy="497680"/>
          </a:xfrm>
        </p:spPr>
        <p:txBody>
          <a:bodyPr/>
          <a:lstStyle/>
          <a:p>
            <a:r>
              <a:rPr lang="en-US" dirty="0" smtClean="0"/>
              <a:t>Standard Out-of-the-box .</a:t>
            </a:r>
            <a:r>
              <a:rPr lang="en-US" smtClean="0"/>
              <a:t>NET APIs</a:t>
            </a:r>
            <a:endParaRPr lang="en-US" dirty="0"/>
          </a:p>
        </p:txBody>
      </p:sp>
      <p:pic>
        <p:nvPicPr>
          <p:cNvPr id="20482" name="Picture 2" descr="http://www.textually.org/textually/archives/images/set3/local-library-tip-lg.jpg"/>
          <p:cNvPicPr>
            <a:picLocks noChangeAspect="1" noChangeArrowheads="1"/>
          </p:cNvPicPr>
          <p:nvPr/>
        </p:nvPicPr>
        <p:blipFill>
          <a:blip r:embed="rId3" cstate="print"/>
          <a:srcRect/>
          <a:stretch>
            <a:fillRect/>
          </a:stretch>
        </p:blipFill>
        <p:spPr bwMode="auto">
          <a:xfrm>
            <a:off x="2362200" y="781878"/>
            <a:ext cx="3771900" cy="295192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IE" sz="3600" dirty="0" smtClean="0"/>
              <a:t>. Net Framework –Quick Overview</a:t>
            </a:r>
            <a:endParaRPr lang="bg-BG" sz="3600" dirty="0"/>
          </a:p>
        </p:txBody>
      </p:sp>
      <p:sp>
        <p:nvSpPr>
          <p:cNvPr id="1443842" name="Rectangle 2"/>
          <p:cNvSpPr>
            <a:spLocks noGrp="1" noChangeArrowheads="1"/>
          </p:cNvSpPr>
          <p:nvPr>
            <p:ph idx="1"/>
          </p:nvPr>
        </p:nvSpPr>
        <p:spPr>
          <a:xfrm>
            <a:off x="228600" y="1066800"/>
            <a:ext cx="8558242" cy="5362596"/>
          </a:xfrm>
        </p:spPr>
        <p:txBody>
          <a:bodyPr>
            <a:normAutofit fontScale="77500" lnSpcReduction="20000"/>
          </a:bodyPr>
          <a:lstStyle/>
          <a:p>
            <a:pPr>
              <a:lnSpc>
                <a:spcPct val="100000"/>
              </a:lnSpc>
            </a:pPr>
            <a:r>
              <a:rPr lang="en-US" dirty="0" smtClean="0">
                <a:solidFill>
                  <a:srgbClr val="FFFFFF"/>
                </a:solidFill>
              </a:rPr>
              <a:t>a software framework developed by Microsoft that runs primarily on Microsoft Windows.</a:t>
            </a:r>
          </a:p>
          <a:p>
            <a:pPr>
              <a:lnSpc>
                <a:spcPct val="100000"/>
              </a:lnSpc>
            </a:pPr>
            <a:r>
              <a:rPr lang="en-US" dirty="0" smtClean="0">
                <a:solidFill>
                  <a:srgbClr val="FFFFFF"/>
                </a:solidFill>
              </a:rPr>
              <a:t>includes a large library and provides language interoperability (each language can use code written in other languages) across several programming languages.</a:t>
            </a:r>
          </a:p>
          <a:p>
            <a:pPr>
              <a:lnSpc>
                <a:spcPct val="100000"/>
              </a:lnSpc>
            </a:pPr>
            <a:r>
              <a:rPr lang="en-US" dirty="0" smtClean="0">
                <a:solidFill>
                  <a:srgbClr val="FFFFFF"/>
                </a:solidFill>
              </a:rPr>
              <a:t>Programs written for the .NET Framework execute in a </a:t>
            </a:r>
            <a:r>
              <a:rPr lang="en-US" u="sng" dirty="0" smtClean="0">
                <a:solidFill>
                  <a:srgbClr val="FFFFFF"/>
                </a:solidFill>
              </a:rPr>
              <a:t>software environment </a:t>
            </a:r>
            <a:r>
              <a:rPr lang="en-US" dirty="0" smtClean="0">
                <a:solidFill>
                  <a:srgbClr val="FFFFFF"/>
                </a:solidFill>
              </a:rPr>
              <a:t>(as contrasted to hardware environment), known as the Common Language Runtime (</a:t>
            </a:r>
            <a:r>
              <a:rPr lang="en-US" dirty="0" smtClean="0">
                <a:solidFill>
                  <a:srgbClr val="FFFFFF"/>
                </a:solidFill>
              </a:rPr>
              <a:t>CLR</a:t>
            </a:r>
            <a:r>
              <a:rPr lang="en-US" dirty="0">
                <a:solidFill>
                  <a:srgbClr val="FFFFFF"/>
                </a:solidFill>
              </a:rPr>
              <a:t>)</a:t>
            </a:r>
            <a:endParaRPr lang="en-US" dirty="0" smtClean="0">
              <a:solidFill>
                <a:srgbClr val="FFFFFF"/>
              </a:solidFill>
            </a:endParaRPr>
          </a:p>
          <a:p>
            <a:pPr>
              <a:lnSpc>
                <a:spcPct val="100000"/>
              </a:lnSpc>
            </a:pPr>
            <a:r>
              <a:rPr lang="en-US" dirty="0" smtClean="0">
                <a:solidFill>
                  <a:srgbClr val="FFFFFF"/>
                </a:solidFill>
              </a:rPr>
              <a:t>CLR is an </a:t>
            </a:r>
            <a:r>
              <a:rPr lang="en-US" i="1" dirty="0" smtClean="0">
                <a:solidFill>
                  <a:srgbClr val="FFFFFF"/>
                </a:solidFill>
              </a:rPr>
              <a:t>application virtual machine</a:t>
            </a:r>
            <a:r>
              <a:rPr lang="en-US" dirty="0" smtClean="0">
                <a:solidFill>
                  <a:srgbClr val="FFFFFF"/>
                </a:solidFill>
              </a:rPr>
              <a:t> that provides services such as security, memory management, and exception handling. </a:t>
            </a:r>
          </a:p>
          <a:p>
            <a:pPr>
              <a:lnSpc>
                <a:spcPct val="100000"/>
              </a:lnSpc>
            </a:pPr>
            <a:r>
              <a:rPr lang="en-US" dirty="0" smtClean="0">
                <a:solidFill>
                  <a:srgbClr val="FFFFFF"/>
                </a:solidFill>
              </a:rPr>
              <a:t>The class library and the CLR together constitute the .NET Framework.</a:t>
            </a:r>
            <a:endParaRPr lang="en-US" dirty="0">
              <a:solidFill>
                <a:srgbClr val="FFFFFF"/>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idx="1"/>
          </p:nvPr>
        </p:nvSpPr>
        <p:spPr>
          <a:xfrm>
            <a:off x="358775" y="1219200"/>
            <a:ext cx="8382000" cy="1676400"/>
          </a:xfrm>
          <a:noFill/>
          <a:ln/>
          <a:effectLst>
            <a:outerShdw dist="17961" dir="2700000" algn="ctr" rotWithShape="0">
              <a:schemeClr val="bg2"/>
            </a:outerShdw>
          </a:effectLst>
        </p:spPr>
        <p:txBody>
          <a:bodyPr/>
          <a:lstStyle/>
          <a:p>
            <a:pPr marL="542925" indent="-542925">
              <a:lnSpc>
                <a:spcPct val="100000"/>
              </a:lnSpc>
            </a:pPr>
            <a:r>
              <a:rPr lang="en-US" dirty="0"/>
              <a:t>Framework Class Library is the standard .NET Framework </a:t>
            </a:r>
            <a:r>
              <a:rPr lang="en-US" dirty="0" smtClean="0"/>
              <a:t>library of out-of-the-box reusable classes </a:t>
            </a:r>
            <a:r>
              <a:rPr lang="en-US" smtClean="0"/>
              <a:t>and components (APIs)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(Data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Tier)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4572000"/>
            <a:ext cx="6480175" cy="736600"/>
          </a:xfrm>
        </p:spPr>
        <p:txBody>
          <a:bodyPr/>
          <a:lstStyle/>
          <a:p>
            <a:pPr>
              <a:lnSpc>
                <a:spcPct val="110000"/>
              </a:lnSpc>
            </a:pPr>
            <a:r>
              <a:rPr lang="en-US" dirty="0"/>
              <a:t>Visual Studio IDE</a:t>
            </a:r>
            <a:endParaRPr lang="bg-BG" dirty="0"/>
          </a:p>
        </p:txBody>
      </p:sp>
      <p:sp>
        <p:nvSpPr>
          <p:cNvPr id="4" name="Subtitle 5"/>
          <p:cNvSpPr>
            <a:spLocks noGrp="1"/>
          </p:cNvSpPr>
          <p:nvPr>
            <p:ph type="subTitle" idx="1"/>
          </p:nvPr>
        </p:nvSpPr>
        <p:spPr>
          <a:xfrm>
            <a:off x="931358" y="5445920"/>
            <a:ext cx="7145842" cy="497680"/>
          </a:xfrm>
        </p:spPr>
        <p:txBody>
          <a:bodyPr/>
          <a:lstStyle/>
          <a:p>
            <a:r>
              <a:rPr lang="en-US" dirty="0" smtClean="0"/>
              <a:t>Powerful Development Environment for .NET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92" y="1219200"/>
            <a:ext cx="5495216" cy="3050096"/>
          </a:xfrm>
          <a:prstGeom prst="rect">
            <a:avLst/>
          </a:prstGeom>
          <a:noFill/>
          <a:ln>
            <a:noFill/>
          </a:ln>
          <a:effectLst>
            <a:glow rad="12700">
              <a:srgbClr val="FFFFFF">
                <a:alpha val="17000"/>
              </a:srgbClr>
            </a:glow>
            <a:outerShdw dist="35921" dir="2700000" algn="ctr" rotWithShape="0">
              <a:schemeClr val="bg2"/>
            </a:outerShdw>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pic>
        <p:nvPicPr>
          <p:cNvPr id="11265" name="Picture 1" descr="C:\Trash\vs2010-logo-small.png"/>
          <p:cNvPicPr>
            <a:picLocks noChangeAspect="1" noChangeArrowheads="1"/>
          </p:cNvPicPr>
          <p:nvPr/>
        </p:nvPicPr>
        <p:blipFill>
          <a:blip r:embed="rId2" cstate="print"/>
          <a:srcRect/>
          <a:stretch>
            <a:fillRect/>
          </a:stretch>
        </p:blipFill>
        <p:spPr bwMode="auto">
          <a:xfrm>
            <a:off x="6841054" y="4191000"/>
            <a:ext cx="1785938" cy="762000"/>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idx="1"/>
          </p:nvPr>
        </p:nvSpPr>
        <p:spPr/>
        <p:txBody>
          <a:bodyPr/>
          <a:lstStyle/>
          <a:p>
            <a:pPr>
              <a:lnSpc>
                <a:spcPct val="100000"/>
              </a:lnSpc>
            </a:pPr>
            <a:r>
              <a:rPr lang="en-US" dirty="0" smtClean="0"/>
              <a:t>Visual programming</a:t>
            </a:r>
          </a:p>
          <a:p>
            <a:pPr lvl="1">
              <a:lnSpc>
                <a:spcPct val="100000"/>
              </a:lnSpc>
            </a:pPr>
            <a:r>
              <a:rPr lang="en-US" dirty="0" smtClean="0"/>
              <a:t>Component-oriented</a:t>
            </a:r>
            <a:r>
              <a:rPr lang="bg-BG" dirty="0"/>
              <a:t>, </a:t>
            </a:r>
            <a:r>
              <a:rPr lang="en-US" dirty="0"/>
              <a:t>event based</a:t>
            </a:r>
            <a:endParaRPr lang="bg-BG" dirty="0"/>
          </a:p>
          <a:p>
            <a:pPr>
              <a:lnSpc>
                <a:spcPct val="100000"/>
              </a:lnSpc>
            </a:pPr>
            <a:r>
              <a:rPr lang="en-US" dirty="0" smtClean="0"/>
              <a:t>Managed </a:t>
            </a:r>
            <a:r>
              <a:rPr lang="en-US" dirty="0"/>
              <a:t>and unmanaged code</a:t>
            </a:r>
            <a:endParaRPr lang="bg-BG" dirty="0"/>
          </a:p>
          <a:p>
            <a:pPr>
              <a:lnSpc>
                <a:spcPct val="100000"/>
              </a:lnSpc>
            </a:pPr>
            <a:r>
              <a:rPr lang="en-US" dirty="0"/>
              <a:t>Helpful wizards and editors</a:t>
            </a:r>
            <a:endParaRPr lang="bg-BG" dirty="0"/>
          </a:p>
          <a:p>
            <a:pPr lvl="1">
              <a:lnSpc>
                <a:spcPct val="100000"/>
              </a:lnSpc>
            </a:pPr>
            <a:r>
              <a:rPr lang="en-US" dirty="0" smtClean="0"/>
              <a:t>Windows Forms Designer</a:t>
            </a:r>
          </a:p>
          <a:p>
            <a:pPr lvl="1">
              <a:lnSpc>
                <a:spcPct val="100000"/>
              </a:lnSpc>
            </a:pPr>
            <a:r>
              <a:rPr lang="en-US" dirty="0" smtClean="0"/>
              <a:t>WCF / Silverlight Designer</a:t>
            </a:r>
          </a:p>
          <a:p>
            <a:pPr lvl="1">
              <a:lnSpc>
                <a:spcPct val="100000"/>
              </a:lnSpc>
            </a:pPr>
            <a:r>
              <a:rPr lang="en-US" dirty="0" smtClean="0"/>
              <a:t>ASP.NET </a:t>
            </a:r>
            <a:r>
              <a:rPr lang="en-US" dirty="0"/>
              <a:t>Web Forms Designer</a:t>
            </a:r>
            <a:endParaRPr lang="bg-BG" dirty="0"/>
          </a:p>
          <a:p>
            <a:pPr lvl="1">
              <a:lnSpc>
                <a:spcPct val="100000"/>
              </a:lnSpc>
            </a:pPr>
            <a:r>
              <a:rPr lang="en-US" dirty="0" smtClean="0"/>
              <a:t>ADO.NET / LINQ-to-SQL / XML Data Designer</a:t>
            </a:r>
          </a:p>
          <a:p>
            <a:pPr>
              <a:lnSpc>
                <a:spcPct val="100000"/>
              </a:lnSpc>
            </a:pPr>
            <a:r>
              <a:rPr lang="en-US" dirty="0" smtClean="0"/>
              <a:t>Many third party extensions</a:t>
            </a:r>
            <a:endParaRPr lang="bg-BG" dirty="0"/>
          </a:p>
        </p:txBody>
      </p:sp>
      <p:pic>
        <p:nvPicPr>
          <p:cNvPr id="4" name="Picture 1" descr="C:\Trash\vs2010-logo-small.png"/>
          <p:cNvPicPr>
            <a:picLocks noChangeAspect="1" noChangeArrowheads="1"/>
          </p:cNvPicPr>
          <p:nvPr/>
        </p:nvPicPr>
        <p:blipFill>
          <a:blip r:embed="rId3" cstate="print"/>
          <a:srcRect/>
          <a:stretch>
            <a:fillRect/>
          </a:stretch>
        </p:blipFill>
        <p:spPr bwMode="auto">
          <a:xfrm>
            <a:off x="6705600" y="3124200"/>
            <a:ext cx="1864516" cy="795528"/>
          </a:xfrm>
          <a:prstGeom prst="roundRect">
            <a:avLst>
              <a:gd name="adj" fmla="val 11722"/>
            </a:avLst>
          </a:prstGeom>
          <a:noFill/>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Common Language Runtime (CLR)? Why it is important part of .NET Framework?</a:t>
            </a:r>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idx="1"/>
          </p:nvPr>
        </p:nvSpPr>
        <p:spPr>
          <a:xfrm>
            <a:off x="228600" y="990600"/>
            <a:ext cx="8686800" cy="5715000"/>
          </a:xfrm>
        </p:spPr>
        <p:txBody>
          <a:bodyPr/>
          <a:lstStyle/>
          <a:p>
            <a:pPr marL="542925" indent="-542925">
              <a:lnSpc>
                <a:spcPct val="100000"/>
              </a:lnSpc>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lnSpc>
                <a:spcPct val="100000"/>
              </a:lnSpc>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lnSpc>
                <a:spcPct val="100000"/>
              </a:lnSpc>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lnSpc>
                <a:spcPct val="100000"/>
              </a:lnSpc>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lnSpc>
                <a:spcPct val="100000"/>
              </a:lnSpc>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3" name="Rectangle 3"/>
          <p:cNvSpPr>
            <a:spLocks noGrp="1" noChangeArrowheads="1"/>
          </p:cNvSpPr>
          <p:nvPr>
            <p:ph type="title"/>
          </p:nvPr>
        </p:nvSpPr>
        <p:spPr>
          <a:xfrm>
            <a:off x="1828800" y="76200"/>
            <a:ext cx="7315200" cy="914400"/>
          </a:xfrm>
          <a:noFill/>
          <a:ln/>
          <a:effectLst>
            <a:outerShdw dist="17961" dir="2700000" algn="ctr" rotWithShape="0">
              <a:schemeClr val="bg2"/>
            </a:outerShdw>
          </a:effectLst>
        </p:spPr>
        <p:txBody>
          <a:bodyPr/>
          <a:lstStyle/>
          <a:p>
            <a:pPr algn="ctr"/>
            <a:r>
              <a:rPr lang="en-IE" sz="3600" dirty="0" smtClean="0"/>
              <a:t>.</a:t>
            </a:r>
            <a:br>
              <a:rPr lang="en-IE" sz="3600" dirty="0" smtClean="0"/>
            </a:br>
            <a:r>
              <a:rPr lang="en-IE" sz="3600" dirty="0" err="1" smtClean="0"/>
              <a:t>.</a:t>
            </a:r>
            <a:r>
              <a:rPr lang="en-IE" sz="3200" dirty="0" err="1" smtClean="0"/>
              <a:t>N</a:t>
            </a:r>
            <a:r>
              <a:rPr lang="en-IE" sz="3600" dirty="0" err="1" smtClean="0"/>
              <a:t>et</a:t>
            </a:r>
            <a:r>
              <a:rPr lang="en-IE" sz="3600" dirty="0" smtClean="0"/>
              <a:t> Framework –Quick Overview</a:t>
            </a:r>
            <a:endParaRPr lang="bg-BG" sz="3200" dirty="0"/>
          </a:p>
        </p:txBody>
      </p:sp>
      <p:pic>
        <p:nvPicPr>
          <p:cNvPr id="1026" name="Picture 2"/>
          <p:cNvPicPr>
            <a:picLocks noGrp="1" noChangeAspect="1" noChangeArrowheads="1"/>
          </p:cNvPicPr>
          <p:nvPr>
            <p:ph idx="1"/>
          </p:nvPr>
        </p:nvPicPr>
        <p:blipFill>
          <a:blip r:embed="rId3"/>
          <a:srcRect/>
          <a:stretch>
            <a:fillRect/>
          </a:stretch>
        </p:blipFill>
        <p:spPr bwMode="auto">
          <a:xfrm>
            <a:off x="523889" y="1357298"/>
            <a:ext cx="6048375" cy="3533775"/>
          </a:xfrm>
          <a:prstGeom prst="rect">
            <a:avLst/>
          </a:prstGeom>
          <a:noFill/>
          <a:ln w="9525">
            <a:noFill/>
            <a:miter lim="800000"/>
            <a:headEnd/>
            <a:tailEnd/>
          </a:ln>
          <a:effectLst/>
        </p:spPr>
      </p:pic>
      <p:sp>
        <p:nvSpPr>
          <p:cNvPr id="6" name="TextBox 5"/>
          <p:cNvSpPr txBox="1"/>
          <p:nvPr/>
        </p:nvSpPr>
        <p:spPr>
          <a:xfrm>
            <a:off x="357158" y="5072074"/>
            <a:ext cx="8501122" cy="1631216"/>
          </a:xfrm>
          <a:prstGeom prst="rect">
            <a:avLst/>
          </a:prstGeom>
          <a:noFill/>
        </p:spPr>
        <p:txBody>
          <a:bodyPr wrap="square" rtlCol="0">
            <a:spAutoFit/>
          </a:bodyPr>
          <a:lstStyle/>
          <a:p>
            <a:r>
              <a:rPr lang="en-IE" dirty="0" smtClean="0"/>
              <a:t>All  </a:t>
            </a:r>
            <a:r>
              <a:rPr lang="en-IE" dirty="0" err="1" smtClean="0"/>
              <a:t>.Net</a:t>
            </a:r>
            <a:r>
              <a:rPr lang="en-IE" dirty="0" smtClean="0"/>
              <a:t> code (regardless of language) is compiled into an common intermediate language (CIL, also called MSIL </a:t>
            </a:r>
            <a:r>
              <a:rPr lang="en-IE" dirty="0" err="1" smtClean="0"/>
              <a:t>microsoft</a:t>
            </a:r>
            <a:r>
              <a:rPr lang="en-IE" dirty="0" smtClean="0"/>
              <a:t> IL)</a:t>
            </a:r>
          </a:p>
          <a:p>
            <a:r>
              <a:rPr lang="en-IE" dirty="0" smtClean="0"/>
              <a:t>This IL is what is actually executed when you ruin the program</a:t>
            </a:r>
            <a:endParaRPr lang="en-US" dirty="0"/>
          </a:p>
        </p:txBody>
      </p:sp>
      <p:sp>
        <p:nvSpPr>
          <p:cNvPr id="7" name="TextBox 6"/>
          <p:cNvSpPr txBox="1"/>
          <p:nvPr/>
        </p:nvSpPr>
        <p:spPr>
          <a:xfrm>
            <a:off x="7000892" y="1643050"/>
            <a:ext cx="1857388" cy="954107"/>
          </a:xfrm>
          <a:prstGeom prst="rect">
            <a:avLst/>
          </a:prstGeom>
          <a:noFill/>
        </p:spPr>
        <p:txBody>
          <a:bodyPr wrap="square" rtlCol="0">
            <a:spAutoFit/>
          </a:bodyPr>
          <a:lstStyle/>
          <a:p>
            <a:r>
              <a:rPr lang="en-IE" sz="1400" dirty="0" smtClean="0"/>
              <a:t>Compiled into CLR modules</a:t>
            </a:r>
          </a:p>
          <a:p>
            <a:pPr marL="216000" indent="-252000">
              <a:buFont typeface="Arial" pitchFamily="34" charset="0"/>
              <a:buChar char="•"/>
            </a:pPr>
            <a:r>
              <a:rPr lang="en-IE" sz="1400" dirty="0" smtClean="0"/>
              <a:t> library  .</a:t>
            </a:r>
            <a:r>
              <a:rPr lang="en-IE" sz="1400" dirty="0" err="1" smtClean="0"/>
              <a:t>Dll</a:t>
            </a:r>
            <a:endParaRPr lang="en-IE" sz="1400" dirty="0" smtClean="0"/>
          </a:p>
          <a:p>
            <a:pPr marL="216000" indent="-252000">
              <a:buFont typeface="Arial" pitchFamily="34" charset="0"/>
              <a:buChar char="•"/>
            </a:pPr>
            <a:r>
              <a:rPr lang="en-IE" sz="1400" dirty="0" smtClean="0"/>
              <a:t>Executable .Exe</a:t>
            </a:r>
            <a:endParaRPr lang="en-US" sz="1400" dirty="0"/>
          </a:p>
        </p:txBody>
      </p:sp>
      <p:cxnSp>
        <p:nvCxnSpPr>
          <p:cNvPr id="11" name="Straight Arrow Connector 10"/>
          <p:cNvCxnSpPr>
            <a:endCxn id="7" idx="1"/>
          </p:cNvCxnSpPr>
          <p:nvPr/>
        </p:nvCxnSpPr>
        <p:spPr>
          <a:xfrm>
            <a:off x="3786182" y="1785926"/>
            <a:ext cx="3214710" cy="334178"/>
          </a:xfrm>
          <a:prstGeom prst="straightConnector1">
            <a:avLst/>
          </a:prstGeom>
          <a:ln w="6350">
            <a:prstDash val="dashDot"/>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00364" y="2786058"/>
            <a:ext cx="1071570" cy="738664"/>
          </a:xfrm>
          <a:prstGeom prst="rect">
            <a:avLst/>
          </a:prstGeom>
          <a:noFill/>
        </p:spPr>
        <p:txBody>
          <a:bodyPr wrap="square" rtlCol="0">
            <a:spAutoFit/>
          </a:bodyPr>
          <a:lstStyle/>
          <a:p>
            <a:r>
              <a:rPr lang="en-IE" sz="1400" b="1" dirty="0" smtClean="0">
                <a:solidFill>
                  <a:srgbClr val="C00000"/>
                </a:solidFill>
              </a:rPr>
              <a:t>Platform Neutral Language</a:t>
            </a:r>
            <a:endParaRPr lang="en-US" sz="1400" b="1" dirty="0">
              <a:solidFill>
                <a:srgbClr val="C00000"/>
              </a:solidFill>
            </a:endParaRPr>
          </a:p>
        </p:txBody>
      </p:sp>
      <p:sp>
        <p:nvSpPr>
          <p:cNvPr id="14" name="TextBox 13"/>
          <p:cNvSpPr txBox="1"/>
          <p:nvPr/>
        </p:nvSpPr>
        <p:spPr>
          <a:xfrm>
            <a:off x="5286380" y="2786058"/>
            <a:ext cx="1071570" cy="738664"/>
          </a:xfrm>
          <a:prstGeom prst="rect">
            <a:avLst/>
          </a:prstGeom>
          <a:noFill/>
        </p:spPr>
        <p:txBody>
          <a:bodyPr wrap="square" rtlCol="0">
            <a:spAutoFit/>
          </a:bodyPr>
          <a:lstStyle/>
          <a:p>
            <a:r>
              <a:rPr lang="en-IE" sz="1400" b="1" dirty="0" smtClean="0">
                <a:solidFill>
                  <a:srgbClr val="C00000"/>
                </a:solidFill>
              </a:rPr>
              <a:t>Runs on a specific platform</a:t>
            </a:r>
            <a:endParaRPr lang="en-US" sz="1400" b="1" dirty="0">
              <a:solidFill>
                <a:srgbClr val="C0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sp>
        <p:nvSpPr>
          <p:cNvPr id="1443842" name="Rectangle 2"/>
          <p:cNvSpPr>
            <a:spLocks noGrp="1" noChangeArrowheads="1"/>
          </p:cNvSpPr>
          <p:nvPr>
            <p:ph idx="1"/>
          </p:nvPr>
        </p:nvSpPr>
        <p:spPr>
          <a:xfrm>
            <a:off x="228600" y="1066800"/>
            <a:ext cx="8558242" cy="5362596"/>
          </a:xfrm>
        </p:spPr>
        <p:txBody>
          <a:bodyPr>
            <a:normAutofit fontScale="70000" lnSpcReduction="20000"/>
          </a:bodyPr>
          <a:lstStyle/>
          <a:p>
            <a:pPr>
              <a:lnSpc>
                <a:spcPct val="100000"/>
              </a:lnSpc>
            </a:pPr>
            <a:r>
              <a:rPr lang="en-US" dirty="0" smtClean="0">
                <a:solidFill>
                  <a:srgbClr val="FFFFFF"/>
                </a:solidFill>
              </a:rPr>
              <a:t>The </a:t>
            </a:r>
            <a:r>
              <a:rPr lang="en-US" u="sng" dirty="0" smtClean="0">
                <a:solidFill>
                  <a:srgbClr val="FFFFFF"/>
                </a:solidFill>
              </a:rPr>
              <a:t>Common Language Runtime </a:t>
            </a:r>
            <a:r>
              <a:rPr lang="en-US" dirty="0" smtClean="0">
                <a:solidFill>
                  <a:srgbClr val="FFFFFF"/>
                </a:solidFill>
              </a:rPr>
              <a:t>(CLR) is the virtual machine component of Microsoft's .NET framework </a:t>
            </a:r>
          </a:p>
          <a:p>
            <a:pPr lvl="1">
              <a:lnSpc>
                <a:spcPct val="100000"/>
              </a:lnSpc>
            </a:pPr>
            <a:r>
              <a:rPr lang="en-US" dirty="0" smtClean="0">
                <a:solidFill>
                  <a:srgbClr val="FFFFFF"/>
                </a:solidFill>
              </a:rPr>
              <a:t>It is responsible for managing the execution of .NET programs. </a:t>
            </a:r>
          </a:p>
          <a:p>
            <a:pPr>
              <a:lnSpc>
                <a:spcPct val="100000"/>
              </a:lnSpc>
            </a:pPr>
            <a:r>
              <a:rPr lang="en-US" dirty="0" smtClean="0">
                <a:solidFill>
                  <a:srgbClr val="FFFFFF"/>
                </a:solidFill>
              </a:rPr>
              <a:t>Code is compiled to IL (Intermediate language)</a:t>
            </a:r>
          </a:p>
          <a:p>
            <a:pPr>
              <a:lnSpc>
                <a:spcPct val="100000"/>
              </a:lnSpc>
            </a:pPr>
            <a:r>
              <a:rPr lang="en-US" dirty="0" smtClean="0">
                <a:solidFill>
                  <a:srgbClr val="FFFFFF"/>
                </a:solidFill>
              </a:rPr>
              <a:t>The CLR then executes this by converting into machine instructions (in a process known as </a:t>
            </a:r>
            <a:r>
              <a:rPr lang="en-US" i="1" dirty="0" smtClean="0">
                <a:solidFill>
                  <a:srgbClr val="FFFFFF"/>
                </a:solidFill>
              </a:rPr>
              <a:t>Just-in-time </a:t>
            </a:r>
            <a:r>
              <a:rPr lang="en-US" dirty="0" smtClean="0">
                <a:solidFill>
                  <a:srgbClr val="FFFFFF"/>
                </a:solidFill>
              </a:rPr>
              <a:t>compilation)</a:t>
            </a:r>
          </a:p>
          <a:p>
            <a:pPr>
              <a:lnSpc>
                <a:spcPct val="100000"/>
              </a:lnSpc>
            </a:pPr>
            <a:r>
              <a:rPr lang="en-US" dirty="0" smtClean="0">
                <a:solidFill>
                  <a:srgbClr val="FFFFFF"/>
                </a:solidFill>
              </a:rPr>
              <a:t>These machine instructions can then be executed by the computer's CPU.</a:t>
            </a:r>
          </a:p>
          <a:p>
            <a:pPr>
              <a:lnSpc>
                <a:spcPct val="100000"/>
              </a:lnSpc>
            </a:pPr>
            <a:r>
              <a:rPr lang="en-US" dirty="0" smtClean="0">
                <a:solidFill>
                  <a:srgbClr val="FFFFFF"/>
                </a:solidFill>
              </a:rPr>
              <a:t>The CLR provides additional services including memory management, type safety, exception handling, garbage collection and thread management. </a:t>
            </a:r>
          </a:p>
          <a:p>
            <a:pPr>
              <a:lnSpc>
                <a:spcPct val="100000"/>
              </a:lnSpc>
            </a:pPr>
            <a:r>
              <a:rPr lang="en-US" dirty="0" smtClean="0">
                <a:solidFill>
                  <a:srgbClr val="FFFFFF"/>
                </a:solidFill>
              </a:rPr>
              <a:t>All programs written for the .NET framework, regardless of programming language, are executed by the CLR. </a:t>
            </a:r>
          </a:p>
          <a:p>
            <a:pPr>
              <a:lnSpc>
                <a:spcPct val="100000"/>
              </a:lnSpc>
            </a:pPr>
            <a:r>
              <a:rPr lang="en-US" dirty="0" smtClean="0">
                <a:solidFill>
                  <a:srgbClr val="FFFFFF"/>
                </a:solidFill>
              </a:rPr>
              <a:t>CLR is common to all versions of the .NET framework.</a:t>
            </a:r>
            <a:endParaRPr lang="en-US" dirty="0">
              <a:solidFill>
                <a:srgbClr val="FFFFF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idx="1"/>
          </p:nvPr>
        </p:nvSpPr>
        <p:spPr/>
        <p:txBody>
          <a:bodyPr/>
          <a:lstStyle/>
          <a:p>
            <a:pPr>
              <a:lnSpc>
                <a:spcPct val="100000"/>
              </a:lnSpc>
            </a:pPr>
            <a:r>
              <a:rPr lang="en-US" dirty="0" smtClean="0"/>
              <a:t>The .NET platform</a:t>
            </a:r>
          </a:p>
          <a:p>
            <a:pPr lvl="1">
              <a:lnSpc>
                <a:spcPct val="100000"/>
              </a:lnSpc>
            </a:pPr>
            <a:r>
              <a:rPr lang="en-US" dirty="0" smtClean="0"/>
              <a:t>Microsoft's platform for software development</a:t>
            </a:r>
            <a:endParaRPr lang="bg-BG" dirty="0" smtClean="0"/>
          </a:p>
          <a:p>
            <a:pPr lvl="1">
              <a:lnSpc>
                <a:spcPct val="100000"/>
              </a:lnSpc>
            </a:pPr>
            <a:r>
              <a:rPr lang="en-US" dirty="0" smtClean="0"/>
              <a:t>Unified technology for development of almost any kind of applications</a:t>
            </a:r>
            <a:endParaRPr lang="bg-BG" dirty="0"/>
          </a:p>
          <a:p>
            <a:pPr lvl="2">
              <a:lnSpc>
                <a:spcPct val="100000"/>
              </a:lnSpc>
            </a:pPr>
            <a:r>
              <a:rPr lang="en-US" dirty="0" smtClean="0"/>
              <a:t>GUI / Web / RIA / mobile / server / cloud / etc.</a:t>
            </a:r>
            <a:endParaRPr lang="bg-BG" dirty="0"/>
          </a:p>
          <a:p>
            <a:pPr>
              <a:lnSpc>
                <a:spcPct val="100000"/>
              </a:lnSpc>
            </a:pPr>
            <a:r>
              <a:rPr lang="en-US" dirty="0" smtClean="0"/>
              <a:t>.NET platform versions</a:t>
            </a:r>
          </a:p>
          <a:p>
            <a:pPr lvl="1">
              <a:lnSpc>
                <a:spcPct val="100000"/>
              </a:lnSpc>
            </a:pPr>
            <a:r>
              <a:rPr lang="en-US" dirty="0" smtClean="0"/>
              <a:t>.NET Framework</a:t>
            </a:r>
          </a:p>
          <a:p>
            <a:pPr lvl="1">
              <a:lnSpc>
                <a:spcPct val="100000"/>
              </a:lnSpc>
            </a:pPr>
            <a:r>
              <a:rPr lang="en-US" dirty="0"/>
              <a:t>Silverlight / Windows Phone </a:t>
            </a:r>
            <a:r>
              <a:rPr lang="en-US" dirty="0" smtClean="0"/>
              <a:t>7</a:t>
            </a:r>
          </a:p>
          <a:p>
            <a:pPr lvl="1">
              <a:lnSpc>
                <a:spcPct val="100000"/>
              </a:lnSpc>
            </a:pPr>
            <a:r>
              <a:rPr lang="en-US" dirty="0" smtClean="0"/>
              <a:t>.NET Compact Framework</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idx="1"/>
          </p:nvPr>
        </p:nvSpPr>
        <p:spPr/>
        <p:txBody>
          <a:bodyPr/>
          <a:lstStyle/>
          <a:p>
            <a:pPr>
              <a:lnSpc>
                <a:spcPct val="100000"/>
              </a:lnSpc>
            </a:pPr>
            <a:r>
              <a:rPr lang="en-US" dirty="0" smtClean="0"/>
              <a:t>.NET Framework</a:t>
            </a:r>
          </a:p>
          <a:p>
            <a:pPr lvl="1">
              <a:lnSpc>
                <a:spcPct val="1000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ct val="1000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ct val="100000"/>
              </a:lnSpc>
            </a:pPr>
            <a:r>
              <a:rPr lang="en-US" dirty="0" smtClean="0"/>
              <a:t>Environment for controlled </a:t>
            </a:r>
            <a:r>
              <a:rPr lang="en-US" dirty="0"/>
              <a:t>execution of managed </a:t>
            </a:r>
            <a:r>
              <a:rPr lang="en-US" dirty="0" smtClean="0"/>
              <a:t>code</a:t>
            </a:r>
          </a:p>
          <a:p>
            <a:pPr>
              <a:lnSpc>
                <a:spcPct val="100000"/>
              </a:lnSpc>
            </a:pPr>
            <a:r>
              <a:rPr lang="en-US" dirty="0" smtClean="0"/>
              <a:t>It is commonly assumed that</a:t>
            </a:r>
          </a:p>
          <a:p>
            <a:pPr lvl="1">
              <a:lnSpc>
                <a:spcPct val="100000"/>
              </a:lnSpc>
            </a:pPr>
            <a:r>
              <a:rPr lang="en-US" dirty="0" smtClean="0"/>
              <a:t>.NET platform == .NET Framework</a:t>
            </a:r>
            <a:endParaRPr lang="bg-BG"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2472</TotalTime>
  <Words>4178</Words>
  <Application>Microsoft Office PowerPoint</Application>
  <PresentationFormat>On-screen Show (4:3)</PresentationFormat>
  <Paragraphs>672</Paragraphs>
  <Slides>58</Slides>
  <Notes>51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Telerik-PowerPoint-Theme</vt:lpstr>
      <vt:lpstr>.NET Framework Overview</vt:lpstr>
      <vt:lpstr>Table of Contents</vt:lpstr>
      <vt:lpstr>Table of Contents (2)</vt:lpstr>
      <vt:lpstr>.NET Framework</vt:lpstr>
      <vt:lpstr>. Net Framework –Quick Overview</vt:lpstr>
      <vt:lpstr>. .Net Framework –Quick Overview</vt:lpstr>
      <vt:lpstr>Common Language Runtime (CLR)</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John</cp:lastModifiedBy>
  <cp:revision>392</cp:revision>
  <dcterms:created xsi:type="dcterms:W3CDTF">2007-12-08T16:03:35Z</dcterms:created>
  <dcterms:modified xsi:type="dcterms:W3CDTF">2013-02-19T01:00:24Z</dcterms:modified>
</cp:coreProperties>
</file>