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sldIdLst>
    <p:sldId id="305" r:id="rId3"/>
    <p:sldId id="258" r:id="rId4"/>
    <p:sldId id="327" r:id="rId5"/>
    <p:sldId id="306" r:id="rId6"/>
    <p:sldId id="307" r:id="rId7"/>
    <p:sldId id="308" r:id="rId8"/>
    <p:sldId id="309" r:id="rId9"/>
    <p:sldId id="310" r:id="rId10"/>
    <p:sldId id="311" r:id="rId11"/>
    <p:sldId id="312" r:id="rId12"/>
    <p:sldId id="314" r:id="rId13"/>
    <p:sldId id="313" r:id="rId14"/>
    <p:sldId id="315" r:id="rId15"/>
    <p:sldId id="316" r:id="rId16"/>
    <p:sldId id="326" r:id="rId17"/>
    <p:sldId id="317" r:id="rId18"/>
    <p:sldId id="318" r:id="rId19"/>
    <p:sldId id="319" r:id="rId20"/>
    <p:sldId id="320" r:id="rId21"/>
    <p:sldId id="321" r:id="rId22"/>
    <p:sldId id="322" r:id="rId23"/>
    <p:sldId id="323" r:id="rId24"/>
    <p:sldId id="324" r:id="rId25"/>
    <p:sldId id="325" r:id="rId26"/>
    <p:sldId id="328" r:id="rId27"/>
    <p:sldId id="329" r:id="rId28"/>
    <p:sldId id="330" r:id="rId29"/>
    <p:sldId id="331" r:id="rId30"/>
    <p:sldId id="332" r:id="rId31"/>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33993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3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Title_Backgroun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Title_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PNNL_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Proudly_Operated_by_Battelle_Onyx.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ctrTitle"/>
          </p:nvPr>
        </p:nvSpPr>
        <p:spPr>
          <a:xfrm>
            <a:off x="469900" y="1831975"/>
            <a:ext cx="8212138" cy="906463"/>
          </a:xfrm>
        </p:spPr>
        <p:txBody>
          <a:bodyPr lIns="91440" tIns="45720" rIns="91440" bIns="45720"/>
          <a:lstStyle>
            <a:lvl1pPr>
              <a:defRPr sz="4000">
                <a:solidFill>
                  <a:srgbClr val="C97A00"/>
                </a:solidFill>
              </a:defRPr>
            </a:lvl1pPr>
          </a:lstStyle>
          <a:p>
            <a:r>
              <a:rPr lang="en-US" smtClean="0"/>
              <a:t>Click to edit Master title style</a:t>
            </a:r>
            <a:endParaRPr lang="en-US"/>
          </a:p>
        </p:txBody>
      </p:sp>
      <p:sp>
        <p:nvSpPr>
          <p:cNvPr id="23555" name="Rectangle 3"/>
          <p:cNvSpPr>
            <a:spLocks noGrp="1" noChangeArrowheads="1"/>
          </p:cNvSpPr>
          <p:nvPr>
            <p:ph type="subTitle" idx="1"/>
          </p:nvPr>
        </p:nvSpPr>
        <p:spPr>
          <a:xfrm>
            <a:off x="471488" y="2973388"/>
            <a:ext cx="8208962" cy="2279650"/>
          </a:xfrm>
        </p:spPr>
        <p:txBody>
          <a:bodyPr lIns="91440" tIns="45720" rIns="91440" bIns="45720"/>
          <a:lstStyle>
            <a:lvl1pPr marL="0" indent="0">
              <a:buNone/>
              <a:defRPr/>
            </a:lvl1pPr>
          </a:lstStyle>
          <a:p>
            <a:r>
              <a:rPr lang="en-US" smtClean="0"/>
              <a:t>Click to edit Master subtitle style</a:t>
            </a:r>
            <a:endParaRPr lang="en-US" dirty="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89469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pic>
        <p:nvPicPr>
          <p:cNvPr id="7"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14"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2"/>
          </p:nvPr>
        </p:nvSpPr>
        <p:spPr>
          <a:xfrm>
            <a:off x="457200" y="2174875"/>
            <a:ext cx="4040188"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5"/>
          <p:cNvSpPr>
            <a:spLocks noGrp="1"/>
          </p:cNvSpPr>
          <p:nvPr>
            <p:ph sz="quarter" idx="4"/>
          </p:nvPr>
        </p:nvSpPr>
        <p:spPr>
          <a:xfrm>
            <a:off x="4645025" y="2174875"/>
            <a:ext cx="4041775" cy="3088688"/>
          </a:xfrm>
        </p:spPr>
        <p:txBody>
          <a:bodyPr/>
          <a:lstStyle>
            <a:lvl1pPr>
              <a:defRPr sz="24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76464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33193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1422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pic>
        <p:nvPicPr>
          <p:cNvPr id="7" name="Picture 4"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13"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2267083"/>
            <a:ext cx="4040188"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2267083"/>
            <a:ext cx="4041775"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620730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3pPr>
              <a:buSzPct val="600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99320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75287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pic>
        <p:nvPicPr>
          <p:cNvPr id="7" name="Picture 4"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13"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2290135"/>
            <a:ext cx="4040188"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2290135"/>
            <a:ext cx="4041775"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66621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728119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5"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545983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6"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10" name="Content Placeholder 2"/>
          <p:cNvSpPr>
            <a:spLocks noGrp="1"/>
          </p:cNvSpPr>
          <p:nvPr>
            <p:ph idx="11"/>
          </p:nvPr>
        </p:nvSpPr>
        <p:spPr>
          <a:xfrm>
            <a:off x="484440" y="1599559"/>
            <a:ext cx="4041648" cy="4078941"/>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7906" y="1598278"/>
            <a:ext cx="4041648" cy="4078941"/>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10787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262108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9"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1"/>
          </p:nvPr>
        </p:nvSpPr>
        <p:spPr>
          <a:xfrm>
            <a:off x="469072" y="2306490"/>
            <a:ext cx="4033772" cy="3265715"/>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0222" y="2305209"/>
            <a:ext cx="4041648" cy="3265715"/>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287161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5"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990141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10" name="Content Placeholder 2"/>
          <p:cNvSpPr>
            <a:spLocks noGrp="1"/>
          </p:cNvSpPr>
          <p:nvPr>
            <p:ph idx="11"/>
          </p:nvPr>
        </p:nvSpPr>
        <p:spPr>
          <a:xfrm>
            <a:off x="461389" y="1607244"/>
            <a:ext cx="4041648" cy="3575050"/>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2"/>
          </p:nvPr>
        </p:nvSpPr>
        <p:spPr>
          <a:xfrm>
            <a:off x="4640223" y="1607244"/>
            <a:ext cx="4041648" cy="3575050"/>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700541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6_Title and Content">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9"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1"/>
          </p:nvPr>
        </p:nvSpPr>
        <p:spPr>
          <a:xfrm>
            <a:off x="461389" y="2321856"/>
            <a:ext cx="4041648" cy="3348961"/>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0223" y="2321856"/>
            <a:ext cx="4041648" cy="3348961"/>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329654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722313" y="3692285"/>
            <a:ext cx="7772400" cy="1362075"/>
          </a:xfrm>
        </p:spPr>
        <p:txBody>
          <a:bodyPr/>
          <a:lstStyle>
            <a:lvl1pPr algn="l">
              <a:defRPr sz="4000" b="1" cap="all"/>
            </a:lvl1pPr>
          </a:lstStyle>
          <a:p>
            <a:r>
              <a:rPr lang="en-US" smtClean="0"/>
              <a:t>Click to edit Master title style</a:t>
            </a:r>
            <a:endParaRPr lang="en-US" dirty="0"/>
          </a:p>
        </p:txBody>
      </p:sp>
      <p:sp>
        <p:nvSpPr>
          <p:cNvPr id="8" name="Text Placeholder 2"/>
          <p:cNvSpPr>
            <a:spLocks noGrp="1"/>
          </p:cNvSpPr>
          <p:nvPr>
            <p:ph type="body" idx="1"/>
          </p:nvPr>
        </p:nvSpPr>
        <p:spPr>
          <a:xfrm>
            <a:off x="722313" y="219209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679141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81B1BFE-4EA8-4918-86B0-461B41D0661E}" type="datetimeFigureOut">
              <a:rPr lang="en-US"/>
              <a:pPr>
                <a:defRPr/>
              </a:pPr>
              <a:t>3/24/2014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496650-9D1A-4A81-85F5-B9E4F12860A9}" type="slidenum">
              <a:rPr lang="en-US"/>
              <a:pPr>
                <a:defRPr/>
              </a:pPr>
              <a:t>‹#›</a:t>
            </a:fld>
            <a:endParaRPr lang="en-US"/>
          </a:p>
        </p:txBody>
      </p:sp>
    </p:spTree>
    <p:extLst>
      <p:ext uri="{BB962C8B-B14F-4D97-AF65-F5344CB8AC3E}">
        <p14:creationId xmlns:p14="http://schemas.microsoft.com/office/powerpoint/2010/main" val="8196802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496F66-A4A0-4671-9E06-278363B7E2F0}" type="datetimeFigureOut">
              <a:rPr lang="en-US"/>
              <a:pPr>
                <a:defRPr/>
              </a:pPr>
              <a:t>3/24/2014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C12830-022B-4E7E-ABC9-15458FF8A738}" type="slidenum">
              <a:rPr lang="en-US"/>
              <a:pPr>
                <a:defRPr/>
              </a:pPr>
              <a:t>‹#›</a:t>
            </a:fld>
            <a:endParaRPr lang="en-US"/>
          </a:p>
        </p:txBody>
      </p:sp>
    </p:spTree>
    <p:extLst>
      <p:ext uri="{BB962C8B-B14F-4D97-AF65-F5344CB8AC3E}">
        <p14:creationId xmlns:p14="http://schemas.microsoft.com/office/powerpoint/2010/main" val="2027548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A2A8403-713E-4461-B543-7A730A70911B}" type="datetimeFigureOut">
              <a:rPr lang="en-US"/>
              <a:pPr>
                <a:defRPr/>
              </a:pPr>
              <a:t>3/24/2014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4DE2CC-5829-456F-A3C5-29C361AC8CCF}" type="slidenum">
              <a:rPr lang="en-US"/>
              <a:pPr>
                <a:defRPr/>
              </a:pPr>
              <a:t>‹#›</a:t>
            </a:fld>
            <a:endParaRPr lang="en-US"/>
          </a:p>
        </p:txBody>
      </p:sp>
    </p:spTree>
    <p:extLst>
      <p:ext uri="{BB962C8B-B14F-4D97-AF65-F5344CB8AC3E}">
        <p14:creationId xmlns:p14="http://schemas.microsoft.com/office/powerpoint/2010/main" val="766790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5641389-1B9F-43C5-9EC4-42633E4C4828}" type="datetimeFigureOut">
              <a:rPr lang="en-US"/>
              <a:pPr>
                <a:defRPr/>
              </a:pPr>
              <a:t>3/24/2014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F7BA00-36E3-446B-963A-26A77590C6CA}" type="slidenum">
              <a:rPr lang="en-US"/>
              <a:pPr>
                <a:defRPr/>
              </a:pPr>
              <a:t>‹#›</a:t>
            </a:fld>
            <a:endParaRPr lang="en-US"/>
          </a:p>
        </p:txBody>
      </p:sp>
    </p:spTree>
    <p:extLst>
      <p:ext uri="{BB962C8B-B14F-4D97-AF65-F5344CB8AC3E}">
        <p14:creationId xmlns:p14="http://schemas.microsoft.com/office/powerpoint/2010/main" val="48273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F3FE5A4-9415-4042-AE5B-DB3BD6023C68}" type="datetimeFigureOut">
              <a:rPr lang="en-US"/>
              <a:pPr>
                <a:defRPr/>
              </a:pPr>
              <a:t>3/24/2014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58AD67E-5646-41AD-A099-F33EEEF5F7FF}" type="slidenum">
              <a:rPr lang="en-US"/>
              <a:pPr>
                <a:defRPr/>
              </a:pPr>
              <a:t>‹#›</a:t>
            </a:fld>
            <a:endParaRPr lang="en-US"/>
          </a:p>
        </p:txBody>
      </p:sp>
    </p:spTree>
    <p:extLst>
      <p:ext uri="{BB962C8B-B14F-4D97-AF65-F5344CB8AC3E}">
        <p14:creationId xmlns:p14="http://schemas.microsoft.com/office/powerpoint/2010/main" val="344899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363262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600200"/>
            <a:ext cx="4038600" cy="363262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4537001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328BE62-A979-4EE6-9FF5-6C117454AF48}" type="datetimeFigureOut">
              <a:rPr lang="en-US"/>
              <a:pPr>
                <a:defRPr/>
              </a:pPr>
              <a:t>3/24/2014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58A7A45-EB4C-4F9D-B210-FCB6DADCEBE1}" type="slidenum">
              <a:rPr lang="en-US"/>
              <a:pPr>
                <a:defRPr/>
              </a:pPr>
              <a:t>‹#›</a:t>
            </a:fld>
            <a:endParaRPr lang="en-US"/>
          </a:p>
        </p:txBody>
      </p:sp>
    </p:spTree>
    <p:extLst>
      <p:ext uri="{BB962C8B-B14F-4D97-AF65-F5344CB8AC3E}">
        <p14:creationId xmlns:p14="http://schemas.microsoft.com/office/powerpoint/2010/main" val="30041385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E25D978-739F-4EEF-A9C4-60F0EC6E3D29}" type="datetimeFigureOut">
              <a:rPr lang="en-US"/>
              <a:pPr>
                <a:defRPr/>
              </a:pPr>
              <a:t>3/24/2014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7AD78AE-954B-4AF4-A8E1-28DA32B1BCC9}" type="slidenum">
              <a:rPr lang="en-US"/>
              <a:pPr>
                <a:defRPr/>
              </a:pPr>
              <a:t>‹#›</a:t>
            </a:fld>
            <a:endParaRPr lang="en-US"/>
          </a:p>
        </p:txBody>
      </p:sp>
    </p:spTree>
    <p:extLst>
      <p:ext uri="{BB962C8B-B14F-4D97-AF65-F5344CB8AC3E}">
        <p14:creationId xmlns:p14="http://schemas.microsoft.com/office/powerpoint/2010/main" val="4233992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6C0C8B-F518-402B-901F-FF96C6DFF269}" type="datetimeFigureOut">
              <a:rPr lang="en-US"/>
              <a:pPr>
                <a:defRPr/>
              </a:pPr>
              <a:t>3/24/2014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590CAB7-6502-4E86-B105-F6AF006475F0}" type="slidenum">
              <a:rPr lang="en-US"/>
              <a:pPr>
                <a:defRPr/>
              </a:pPr>
              <a:t>‹#›</a:t>
            </a:fld>
            <a:endParaRPr lang="en-US"/>
          </a:p>
        </p:txBody>
      </p:sp>
    </p:spTree>
    <p:extLst>
      <p:ext uri="{BB962C8B-B14F-4D97-AF65-F5344CB8AC3E}">
        <p14:creationId xmlns:p14="http://schemas.microsoft.com/office/powerpoint/2010/main" val="2862800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0A85AFD-AACD-45A9-849E-3A8A9A9FE493}" type="datetimeFigureOut">
              <a:rPr lang="en-US"/>
              <a:pPr>
                <a:defRPr/>
              </a:pPr>
              <a:t>3/24/2014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8D96F9-B0DB-4FB2-82DB-E3B49BA5AC35}" type="slidenum">
              <a:rPr lang="en-US"/>
              <a:pPr>
                <a:defRPr/>
              </a:pPr>
              <a:t>‹#›</a:t>
            </a:fld>
            <a:endParaRPr lang="en-US"/>
          </a:p>
        </p:txBody>
      </p:sp>
    </p:spTree>
    <p:extLst>
      <p:ext uri="{BB962C8B-B14F-4D97-AF65-F5344CB8AC3E}">
        <p14:creationId xmlns:p14="http://schemas.microsoft.com/office/powerpoint/2010/main" val="5648247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299415-5B31-4534-A7D8-BABC28D7A9C5}" type="datetimeFigureOut">
              <a:rPr lang="en-US"/>
              <a:pPr>
                <a:defRPr/>
              </a:pPr>
              <a:t>3/24/2014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9CA9EF-2663-4BD7-A495-48F0C013FDEF}" type="slidenum">
              <a:rPr lang="en-US"/>
              <a:pPr>
                <a:defRPr/>
              </a:pPr>
              <a:t>‹#›</a:t>
            </a:fld>
            <a:endParaRPr lang="en-US"/>
          </a:p>
        </p:txBody>
      </p:sp>
    </p:spTree>
    <p:extLst>
      <p:ext uri="{BB962C8B-B14F-4D97-AF65-F5344CB8AC3E}">
        <p14:creationId xmlns:p14="http://schemas.microsoft.com/office/powerpoint/2010/main" val="918148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059C05-A18A-4E7B-9AD6-3B557A7AF175}" type="datetimeFigureOut">
              <a:rPr lang="en-US"/>
              <a:pPr>
                <a:defRPr/>
              </a:pPr>
              <a:t>3/24/2014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A5962F-AA3F-4B7D-BA72-9AB790040D13}" type="slidenum">
              <a:rPr lang="en-US"/>
              <a:pPr>
                <a:defRPr/>
              </a:pPr>
              <a:t>‹#›</a:t>
            </a:fld>
            <a:endParaRPr lang="en-US"/>
          </a:p>
        </p:txBody>
      </p:sp>
    </p:spTree>
    <p:extLst>
      <p:ext uri="{BB962C8B-B14F-4D97-AF65-F5344CB8AC3E}">
        <p14:creationId xmlns:p14="http://schemas.microsoft.com/office/powerpoint/2010/main" val="404636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0713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497514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2434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51817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49324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30541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05997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28583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3692285"/>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9209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7205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33609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8"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9" name="Content Placeholder 2"/>
          <p:cNvSpPr>
            <a:spLocks noGrp="1"/>
          </p:cNvSpPr>
          <p:nvPr>
            <p:ph sz="half" idx="1"/>
          </p:nvPr>
        </p:nvSpPr>
        <p:spPr>
          <a:xfrm>
            <a:off x="457200" y="1600200"/>
            <a:ext cx="4038600" cy="370946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2"/>
          </p:nvPr>
        </p:nvSpPr>
        <p:spPr>
          <a:xfrm>
            <a:off x="4648200" y="1600200"/>
            <a:ext cx="4038600" cy="370946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90818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4663" y="460375"/>
            <a:ext cx="8204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92125" y="1676400"/>
            <a:ext cx="8186738"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6"/>
          <p:cNvSpPr>
            <a:spLocks noGrp="1"/>
          </p:cNvSpPr>
          <p:nvPr>
            <p:ph type="sldNum" sz="quarter" idx="4"/>
          </p:nvPr>
        </p:nvSpPr>
        <p:spPr>
          <a:xfrm>
            <a:off x="173038" y="6453188"/>
            <a:ext cx="509587" cy="268287"/>
          </a:xfrm>
          <a:prstGeom prst="rect">
            <a:avLst/>
          </a:prstGeom>
        </p:spPr>
        <p:txBody>
          <a:bodyPr vert="horz" wrap="square" lIns="91440" tIns="45720" rIns="91440" bIns="45720" numCol="1" anchor="t" anchorCtr="0" compatLnSpc="1">
            <a:prstTxWarp prst="textNoShape">
              <a:avLst/>
            </a:prstTxWarp>
          </a:bodyPr>
          <a:lstStyle>
            <a:lvl1pPr>
              <a:defRPr sz="900"/>
            </a:lvl1pPr>
          </a:lstStyle>
          <a:p>
            <a:fld id="{3EF1C71A-F0AA-4B33-8219-B40906B36A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rtl="0" eaLnBrk="1" fontAlgn="base" hangingPunct="1">
        <a:lnSpc>
          <a:spcPct val="85000"/>
        </a:lnSpc>
        <a:spcBef>
          <a:spcPct val="0"/>
        </a:spcBef>
        <a:spcAft>
          <a:spcPct val="0"/>
        </a:spcAft>
        <a:defRPr sz="3000" b="1">
          <a:solidFill>
            <a:srgbClr val="CB7023"/>
          </a:solidFill>
          <a:latin typeface="+mj-lt"/>
          <a:ea typeface="ＭＳ Ｐゴシック" pitchFamily="-109" charset="-128"/>
          <a:cs typeface="+mj-cs"/>
        </a:defRPr>
      </a:lvl1pPr>
      <a:lvl2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2pPr>
      <a:lvl3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3pPr>
      <a:lvl4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4pPr>
      <a:lvl5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5pPr>
      <a:lvl6pPr marL="457200" algn="l" rtl="0" eaLnBrk="1" fontAlgn="base" hangingPunct="1">
        <a:lnSpc>
          <a:spcPct val="85000"/>
        </a:lnSpc>
        <a:spcBef>
          <a:spcPct val="0"/>
        </a:spcBef>
        <a:spcAft>
          <a:spcPct val="0"/>
        </a:spcAft>
        <a:defRPr sz="3000" b="1">
          <a:solidFill>
            <a:srgbClr val="CB7023"/>
          </a:solidFill>
          <a:latin typeface="Arial" charset="0"/>
        </a:defRPr>
      </a:lvl6pPr>
      <a:lvl7pPr marL="914400" algn="l" rtl="0" eaLnBrk="1" fontAlgn="base" hangingPunct="1">
        <a:lnSpc>
          <a:spcPct val="85000"/>
        </a:lnSpc>
        <a:spcBef>
          <a:spcPct val="0"/>
        </a:spcBef>
        <a:spcAft>
          <a:spcPct val="0"/>
        </a:spcAft>
        <a:defRPr sz="3000" b="1">
          <a:solidFill>
            <a:srgbClr val="CB7023"/>
          </a:solidFill>
          <a:latin typeface="Arial" charset="0"/>
        </a:defRPr>
      </a:lvl7pPr>
      <a:lvl8pPr marL="1371600" algn="l" rtl="0" eaLnBrk="1" fontAlgn="base" hangingPunct="1">
        <a:lnSpc>
          <a:spcPct val="85000"/>
        </a:lnSpc>
        <a:spcBef>
          <a:spcPct val="0"/>
        </a:spcBef>
        <a:spcAft>
          <a:spcPct val="0"/>
        </a:spcAft>
        <a:defRPr sz="3000" b="1">
          <a:solidFill>
            <a:srgbClr val="CB7023"/>
          </a:solidFill>
          <a:latin typeface="Arial" charset="0"/>
        </a:defRPr>
      </a:lvl8pPr>
      <a:lvl9pPr marL="1828800" algn="l" rtl="0" eaLnBrk="1" fontAlgn="base" hangingPunct="1">
        <a:lnSpc>
          <a:spcPct val="85000"/>
        </a:lnSpc>
        <a:spcBef>
          <a:spcPct val="0"/>
        </a:spcBef>
        <a:spcAft>
          <a:spcPct val="0"/>
        </a:spcAft>
        <a:defRPr sz="3000" b="1">
          <a:solidFill>
            <a:srgbClr val="CB7023"/>
          </a:solidFill>
          <a:latin typeface="Arial" charset="0"/>
        </a:defRPr>
      </a:lvl9pPr>
    </p:titleStyle>
    <p:bodyStyle>
      <a:lvl1pPr marL="342900" indent="-342900" algn="l" rtl="0" eaLnBrk="1" fontAlgn="base" hangingPunct="1">
        <a:lnSpc>
          <a:spcPct val="85000"/>
        </a:lnSpc>
        <a:spcBef>
          <a:spcPct val="30000"/>
        </a:spcBef>
        <a:spcAft>
          <a:spcPct val="0"/>
        </a:spcAft>
        <a:buClr>
          <a:schemeClr val="folHlink"/>
        </a:buClr>
        <a:buBlip>
          <a:blip r:embed="rId26"/>
        </a:buBlip>
        <a:defRPr sz="2400">
          <a:solidFill>
            <a:schemeClr val="tx1"/>
          </a:solidFill>
          <a:latin typeface="+mn-lt"/>
          <a:ea typeface="ＭＳ Ｐゴシック" pitchFamily="-109" charset="-128"/>
          <a:cs typeface="+mn-cs"/>
        </a:defRPr>
      </a:lvl1pPr>
      <a:lvl2pPr marL="742950" indent="-285750" algn="l" rtl="0" eaLnBrk="1" fontAlgn="base" hangingPunct="1">
        <a:lnSpc>
          <a:spcPct val="85000"/>
        </a:lnSpc>
        <a:spcBef>
          <a:spcPct val="30000"/>
        </a:spcBef>
        <a:spcAft>
          <a:spcPct val="0"/>
        </a:spcAft>
        <a:buClr>
          <a:schemeClr val="tx2"/>
        </a:buClr>
        <a:buSzPct val="80000"/>
        <a:buBlip>
          <a:blip r:embed="rId27"/>
        </a:buBlip>
        <a:defRPr sz="2200">
          <a:solidFill>
            <a:schemeClr val="tx1"/>
          </a:solidFill>
          <a:latin typeface="+mn-lt"/>
          <a:ea typeface="ＭＳ Ｐゴシック" pitchFamily="-109" charset="-128"/>
        </a:defRPr>
      </a:lvl2pPr>
      <a:lvl3pPr marL="1143000" indent="-228600" algn="l" rtl="0" eaLnBrk="1" fontAlgn="base" hangingPunct="1">
        <a:lnSpc>
          <a:spcPct val="85000"/>
        </a:lnSpc>
        <a:spcBef>
          <a:spcPct val="30000"/>
        </a:spcBef>
        <a:spcAft>
          <a:spcPct val="0"/>
        </a:spcAft>
        <a:buClr>
          <a:srgbClr val="737373"/>
        </a:buClr>
        <a:buSzPct val="60000"/>
        <a:buBlip>
          <a:blip r:embed="rId28"/>
        </a:buBlip>
        <a:defRPr sz="2000">
          <a:solidFill>
            <a:schemeClr val="tx1"/>
          </a:solidFill>
          <a:latin typeface="+mn-lt"/>
          <a:ea typeface="ＭＳ Ｐゴシック" pitchFamily="-109" charset="-128"/>
        </a:defRPr>
      </a:lvl3pPr>
      <a:lvl4pPr marL="1600200" indent="-228600" algn="l" rtl="0" eaLnBrk="1" fontAlgn="base" hangingPunct="1">
        <a:lnSpc>
          <a:spcPct val="85000"/>
        </a:lnSpc>
        <a:spcBef>
          <a:spcPct val="30000"/>
        </a:spcBef>
        <a:spcAft>
          <a:spcPct val="0"/>
        </a:spcAft>
        <a:buBlip>
          <a:blip r:embed="rId29"/>
        </a:buBlip>
        <a:defRPr>
          <a:solidFill>
            <a:schemeClr val="tx1"/>
          </a:solidFill>
          <a:latin typeface="+mn-lt"/>
          <a:ea typeface="ＭＳ Ｐゴシック" pitchFamily="-109" charset="-128"/>
        </a:defRPr>
      </a:lvl4pPr>
      <a:lvl5pPr marL="2057400" indent="-228600" algn="l" rtl="0" eaLnBrk="1" fontAlgn="base" hangingPunct="1">
        <a:spcBef>
          <a:spcPct val="20000"/>
        </a:spcBef>
        <a:spcAft>
          <a:spcPct val="0"/>
        </a:spcAft>
        <a:buBlip>
          <a:blip r:embed="rId26"/>
        </a:buBlip>
        <a:defRPr sz="1600">
          <a:solidFill>
            <a:schemeClr val="tx1"/>
          </a:solidFill>
          <a:latin typeface="+mn-lt"/>
          <a:ea typeface="ＭＳ Ｐゴシック" pitchFamily="-109" charset="-128"/>
        </a:defRPr>
      </a:lvl5pPr>
      <a:lvl6pPr marL="2514600" indent="-228600" algn="l" rtl="0" eaLnBrk="1" fontAlgn="base" hangingPunct="1">
        <a:spcBef>
          <a:spcPct val="20000"/>
        </a:spcBef>
        <a:spcAft>
          <a:spcPct val="0"/>
        </a:spcAft>
        <a:buBlip>
          <a:blip r:embed="rId29"/>
        </a:buBlip>
        <a:defRPr sz="1400">
          <a:solidFill>
            <a:schemeClr val="tx1"/>
          </a:solidFill>
          <a:latin typeface="+mn-lt"/>
        </a:defRPr>
      </a:lvl6pPr>
      <a:lvl7pPr marL="2971800" indent="-228600" algn="l" rtl="0" eaLnBrk="1" fontAlgn="base" hangingPunct="1">
        <a:spcBef>
          <a:spcPct val="20000"/>
        </a:spcBef>
        <a:spcAft>
          <a:spcPct val="0"/>
        </a:spcAft>
        <a:buBlip>
          <a:blip r:embed="rId29"/>
        </a:buBlip>
        <a:defRPr sz="1400">
          <a:solidFill>
            <a:schemeClr val="tx1"/>
          </a:solidFill>
          <a:latin typeface="+mn-lt"/>
        </a:defRPr>
      </a:lvl7pPr>
      <a:lvl8pPr marL="3429000" indent="-228600" algn="l" rtl="0" eaLnBrk="1" fontAlgn="base" hangingPunct="1">
        <a:spcBef>
          <a:spcPct val="20000"/>
        </a:spcBef>
        <a:spcAft>
          <a:spcPct val="0"/>
        </a:spcAft>
        <a:buBlip>
          <a:blip r:embed="rId29"/>
        </a:buBlip>
        <a:defRPr sz="1400">
          <a:solidFill>
            <a:schemeClr val="tx1"/>
          </a:solidFill>
          <a:latin typeface="+mn-lt"/>
        </a:defRPr>
      </a:lvl8pPr>
      <a:lvl9pPr marL="3886200" indent="-228600" algn="l" rtl="0" eaLnBrk="1" fontAlgn="base" hangingPunct="1">
        <a:spcBef>
          <a:spcPct val="20000"/>
        </a:spcBef>
        <a:spcAft>
          <a:spcPct val="0"/>
        </a:spcAft>
        <a:buBlip>
          <a:blip r:embed="rId29"/>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4115FD6-AA8B-4997-A039-8170E4965E64}" type="datetimeFigureOut">
              <a:rPr lang="en-US"/>
              <a:pPr>
                <a:defRPr/>
              </a:pPr>
              <a:t>3/24/2014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A6E5141-AC87-40E8-8C9C-29E25F0176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66800"/>
            <a:ext cx="7772400" cy="1470025"/>
          </a:xfrm>
        </p:spPr>
        <p:txBody>
          <a:bodyPr>
            <a:normAutofit/>
          </a:bodyPr>
          <a:lstStyle/>
          <a:p>
            <a:r>
              <a:rPr lang="en-US" dirty="0" err="1" smtClean="0"/>
              <a:t>GridPACK</a:t>
            </a:r>
            <a:r>
              <a:rPr lang="en-US" dirty="0" smtClean="0"/>
              <a:t>™ Example: Hello World</a:t>
            </a:r>
            <a:endParaRPr lang="en-US" dirty="0"/>
          </a:p>
        </p:txBody>
      </p:sp>
      <p:sp>
        <p:nvSpPr>
          <p:cNvPr id="5" name="Subtitle 4"/>
          <p:cNvSpPr>
            <a:spLocks noGrp="1"/>
          </p:cNvSpPr>
          <p:nvPr>
            <p:ph type="subTitle" idx="1"/>
          </p:nvPr>
        </p:nvSpPr>
        <p:spPr>
          <a:xfrm>
            <a:off x="1066800" y="3048000"/>
            <a:ext cx="6705600" cy="1752600"/>
          </a:xfrm>
        </p:spPr>
        <p:txBody>
          <a:bodyPr>
            <a:normAutofit/>
          </a:bodyPr>
          <a:lstStyle/>
          <a:p>
            <a:r>
              <a:rPr lang="en-US" dirty="0" smtClean="0"/>
              <a:t>Bruce Palmer</a:t>
            </a:r>
            <a:endParaRPr lang="en-US" dirty="0"/>
          </a:p>
        </p:txBody>
      </p:sp>
    </p:spTree>
    <p:extLst>
      <p:ext uri="{BB962C8B-B14F-4D97-AF65-F5344CB8AC3E}">
        <p14:creationId xmlns:p14="http://schemas.microsoft.com/office/powerpoint/2010/main" val="1710941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application source code file</a:t>
            </a:r>
            <a:endParaRPr lang="en-US" dirty="0"/>
          </a:p>
        </p:txBody>
      </p:sp>
      <p:sp>
        <p:nvSpPr>
          <p:cNvPr id="3" name="Content Placeholder 2"/>
          <p:cNvSpPr>
            <a:spLocks noGrp="1"/>
          </p:cNvSpPr>
          <p:nvPr>
            <p:ph idx="1"/>
          </p:nvPr>
        </p:nvSpPr>
        <p:spPr>
          <a:xfrm>
            <a:off x="492125" y="1676400"/>
            <a:ext cx="8186738" cy="1600200"/>
          </a:xfrm>
        </p:spPr>
        <p:txBody>
          <a:bodyPr/>
          <a:lstStyle/>
          <a:p>
            <a:r>
              <a:rPr lang="en-US" dirty="0" smtClean="0"/>
              <a:t>Include all header files required by the method implementations</a:t>
            </a:r>
          </a:p>
          <a:p>
            <a:r>
              <a:rPr lang="en-US" dirty="0" smtClean="0"/>
              <a:t>Implement methods defined in the header file</a:t>
            </a:r>
          </a:p>
          <a:p>
            <a:r>
              <a:rPr lang="en-US" dirty="0" smtClean="0"/>
              <a:t>Use default constructor and destructor</a:t>
            </a:r>
          </a:p>
          <a:p>
            <a:r>
              <a:rPr lang="en-US" dirty="0" smtClean="0"/>
              <a:t>Many </a:t>
            </a:r>
            <a:r>
              <a:rPr lang="en-US" dirty="0" err="1" smtClean="0"/>
              <a:t>GridPACK</a:t>
            </a:r>
            <a:r>
              <a:rPr lang="en-US" dirty="0" smtClean="0"/>
              <a:t>™ modules make use of Boost library functionality, particularly the boost::</a:t>
            </a:r>
            <a:r>
              <a:rPr lang="en-US" dirty="0" err="1" smtClean="0"/>
              <a:t>shared_ptr</a:t>
            </a:r>
            <a:r>
              <a:rPr lang="en-US" dirty="0" smtClean="0"/>
              <a:t>&lt;T&gt; template class. The header file for this class needs to be included in most applications.</a:t>
            </a:r>
          </a:p>
        </p:txBody>
      </p:sp>
    </p:spTree>
    <p:extLst>
      <p:ext uri="{BB962C8B-B14F-4D97-AF65-F5344CB8AC3E}">
        <p14:creationId xmlns:p14="http://schemas.microsoft.com/office/powerpoint/2010/main" val="80072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Basic application functionality</a:t>
            </a:r>
            <a:endParaRPr lang="en-US" b="0" dirty="0"/>
          </a:p>
        </p:txBody>
      </p:sp>
      <p:sp>
        <p:nvSpPr>
          <p:cNvPr id="5" name="TextBox 4"/>
          <p:cNvSpPr txBox="1"/>
          <p:nvPr/>
        </p:nvSpPr>
        <p:spPr>
          <a:xfrm>
            <a:off x="787219" y="1677412"/>
            <a:ext cx="4182555" cy="3046988"/>
          </a:xfrm>
          <a:prstGeom prst="rect">
            <a:avLst/>
          </a:prstGeom>
          <a:noFill/>
        </p:spPr>
        <p:txBody>
          <a:bodyPr wrap="none" rtlCol="0">
            <a:spAutoFit/>
          </a:bodyPr>
          <a:lstStyle/>
          <a:p>
            <a:r>
              <a:rPr lang="en-US" sz="1200" b="1" dirty="0" smtClean="0">
                <a:solidFill>
                  <a:srgbClr val="FF3399"/>
                </a:solidFill>
                <a:latin typeface="Courier New" panose="02070309020205020404" pitchFamily="49" charset="0"/>
                <a:cs typeface="Courier New" panose="02070309020205020404" pitchFamily="49" charset="0"/>
              </a:rPr>
              <a:t>#include</a:t>
            </a:r>
            <a:r>
              <a:rPr lang="en-US" sz="1200" b="1" dirty="0" smtClean="0">
                <a:solidFill>
                  <a:srgbClr val="0070C0"/>
                </a:solidFill>
                <a:latin typeface="Courier New" panose="02070309020205020404" pitchFamily="49" charset="0"/>
                <a:cs typeface="Courier New" panose="02070309020205020404" pitchFamily="49" charset="0"/>
              </a:rPr>
              <a:t> </a:t>
            </a:r>
            <a:r>
              <a:rPr lang="en-US" sz="1200" b="1" dirty="0" smtClean="0">
                <a:solidFill>
                  <a:srgbClr val="FF0000"/>
                </a:solidFill>
                <a:latin typeface="Courier New" panose="02070309020205020404" pitchFamily="49" charset="0"/>
                <a:cs typeface="Courier New" panose="02070309020205020404" pitchFamily="49" charset="0"/>
              </a:rPr>
              <a:t>&lt;</a:t>
            </a:r>
            <a:r>
              <a:rPr lang="en-US" sz="1200" b="1" dirty="0" err="1" smtClean="0">
                <a:solidFill>
                  <a:srgbClr val="FF0000"/>
                </a:solidFill>
                <a:latin typeface="Courier New" panose="02070309020205020404" pitchFamily="49" charset="0"/>
                <a:cs typeface="Courier New" panose="02070309020205020404" pitchFamily="49" charset="0"/>
              </a:rPr>
              <a:t>iostream</a:t>
            </a:r>
            <a:r>
              <a:rPr lang="en-US" sz="1200" b="1" dirty="0" smtClean="0">
                <a:solidFill>
                  <a:srgbClr val="FF0000"/>
                </a:solidFill>
                <a:latin typeface="Courier New" panose="02070309020205020404" pitchFamily="49" charset="0"/>
                <a:cs typeface="Courier New" panose="02070309020205020404" pitchFamily="49" charset="0"/>
              </a:rPr>
              <a:t>&gt;</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solidFill>
                  <a:srgbClr val="FF0000"/>
                </a:solidFill>
                <a:latin typeface="Courier New" panose="02070309020205020404" pitchFamily="49" charset="0"/>
                <a:cs typeface="Courier New" panose="02070309020205020404" pitchFamily="49" charset="0"/>
              </a:rPr>
              <a:t>“boost/</a:t>
            </a:r>
            <a:r>
              <a:rPr lang="en-US" sz="1200" b="1" dirty="0" err="1" smtClean="0">
                <a:solidFill>
                  <a:srgbClr val="FF0000"/>
                </a:solidFill>
                <a:latin typeface="Courier New" panose="02070309020205020404" pitchFamily="49" charset="0"/>
                <a:cs typeface="Courier New" panose="02070309020205020404" pitchFamily="49" charset="0"/>
              </a:rPr>
              <a:t>smart_ptr</a:t>
            </a:r>
            <a:r>
              <a:rPr lang="en-US" sz="1200" b="1" dirty="0" smtClean="0">
                <a:solidFill>
                  <a:srgbClr val="FF0000"/>
                </a:solidFill>
                <a:latin typeface="Courier New" panose="02070309020205020404" pitchFamily="49" charset="0"/>
                <a:cs typeface="Courier New" panose="02070309020205020404" pitchFamily="49" charset="0"/>
              </a:rPr>
              <a:t>/shared_ptr.hpp”</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solidFill>
                  <a:srgbClr val="FF0000"/>
                </a:solidFill>
                <a:latin typeface="Courier New" panose="02070309020205020404" pitchFamily="49" charset="0"/>
                <a:cs typeface="Courier New" panose="02070309020205020404" pitchFamily="49" charset="0"/>
              </a:rPr>
              <a:t>“hw_app.hpp”</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solidFill>
                  <a:srgbClr val="FF0000"/>
                </a:solidFill>
                <a:latin typeface="Courier New" panose="02070309020205020404" pitchFamily="49" charset="0"/>
                <a:cs typeface="Courier New" panose="02070309020205020404" pitchFamily="49" charset="0"/>
              </a:rPr>
              <a:t>“hw_factory.hpp”</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solidFill>
                  <a:srgbClr val="FF0000"/>
                </a:solidFill>
                <a:latin typeface="Courier New" panose="02070309020205020404" pitchFamily="49" charset="0"/>
                <a:cs typeface="Courier New" panose="02070309020205020404" pitchFamily="49" charset="0"/>
              </a:rPr>
              <a:t>“</a:t>
            </a:r>
            <a:r>
              <a:rPr lang="en-US" sz="1200" b="1" dirty="0" err="1" smtClean="0">
                <a:solidFill>
                  <a:srgbClr val="FF0000"/>
                </a:solidFill>
                <a:latin typeface="Courier New" panose="02070309020205020404" pitchFamily="49" charset="0"/>
                <a:cs typeface="Courier New" panose="02070309020205020404" pitchFamily="49" charset="0"/>
              </a:rPr>
              <a:t>gridpack</a:t>
            </a:r>
            <a:r>
              <a:rPr lang="en-US" sz="1200" b="1" dirty="0" smtClean="0">
                <a:solidFill>
                  <a:srgbClr val="FF0000"/>
                </a:solidFill>
                <a:latin typeface="Courier New" panose="02070309020205020404" pitchFamily="49" charset="0"/>
                <a:cs typeface="Courier New" panose="02070309020205020404" pitchFamily="49" charset="0"/>
              </a:rPr>
              <a:t>/parser/PTI23_parser.hpp”</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solidFill>
                  <a:srgbClr val="FF0000"/>
                </a:solidFill>
                <a:latin typeface="Courier New" panose="02070309020205020404" pitchFamily="49" charset="0"/>
                <a:cs typeface="Courier New" panose="02070309020205020404" pitchFamily="49" charset="0"/>
              </a:rPr>
              <a:t>“</a:t>
            </a:r>
            <a:r>
              <a:rPr lang="en-US" sz="1200" b="1" dirty="0" err="1" smtClean="0">
                <a:solidFill>
                  <a:srgbClr val="FF0000"/>
                </a:solidFill>
                <a:latin typeface="Courier New" panose="02070309020205020404" pitchFamily="49" charset="0"/>
                <a:cs typeface="Courier New" panose="02070309020205020404" pitchFamily="49" charset="0"/>
              </a:rPr>
              <a:t>gridpack</a:t>
            </a:r>
            <a:r>
              <a:rPr lang="en-US" sz="1200" b="1" dirty="0" smtClean="0">
                <a:solidFill>
                  <a:srgbClr val="FF0000"/>
                </a:solidFill>
                <a:latin typeface="Courier New" panose="02070309020205020404" pitchFamily="49" charset="0"/>
                <a:cs typeface="Courier New" panose="02070309020205020404" pitchFamily="49" charset="0"/>
              </a:rPr>
              <a:t>/</a:t>
            </a:r>
            <a:r>
              <a:rPr lang="en-US" sz="1200" b="1" dirty="0" err="1" smtClean="0">
                <a:solidFill>
                  <a:srgbClr val="FF0000"/>
                </a:solidFill>
                <a:latin typeface="Courier New" panose="02070309020205020404" pitchFamily="49" charset="0"/>
                <a:cs typeface="Courier New" panose="02070309020205020404" pitchFamily="49" charset="0"/>
              </a:rPr>
              <a:t>serial_io</a:t>
            </a:r>
            <a:r>
              <a:rPr lang="en-US" sz="1200" b="1" dirty="0" smtClean="0">
                <a:solidFill>
                  <a:srgbClr val="FF0000"/>
                </a:solidFill>
                <a:latin typeface="Courier New" panose="02070309020205020404" pitchFamily="49" charset="0"/>
                <a:cs typeface="Courier New" panose="02070309020205020404" pitchFamily="49" charset="0"/>
              </a:rPr>
              <a:t>/serial_io.hpp”</a:t>
            </a:r>
          </a:p>
          <a:p>
            <a:endParaRPr lang="en-US" sz="1200" b="1" dirty="0">
              <a:solidFill>
                <a:srgbClr val="0070C0"/>
              </a:solidFill>
              <a:latin typeface="Courier New" panose="02070309020205020404" pitchFamily="49" charset="0"/>
              <a:cs typeface="Courier New" panose="02070309020205020404" pitchFamily="49" charset="0"/>
            </a:endParaRPr>
          </a:p>
          <a:p>
            <a:r>
              <a:rPr lang="en-US" sz="1200" b="1" dirty="0" smtClean="0">
                <a:solidFill>
                  <a:srgbClr val="0070C0"/>
                </a:solidFill>
                <a:latin typeface="Courier New" panose="02070309020205020404" pitchFamily="49" charset="0"/>
                <a:cs typeface="Courier New" panose="02070309020205020404" pitchFamily="49" charset="0"/>
              </a:rPr>
              <a:t>// Basic constructor</a:t>
            </a:r>
          </a:p>
          <a:p>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HWApp</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HWApp</a:t>
            </a:r>
            <a:r>
              <a:rPr lang="en-US" sz="1200" b="1" dirty="0">
                <a:latin typeface="Courier New" panose="02070309020205020404" pitchFamily="49" charset="0"/>
                <a:cs typeface="Courier New" panose="02070309020205020404" pitchFamily="49" charset="0"/>
              </a:rPr>
              <a:t>(</a:t>
            </a:r>
            <a:r>
              <a:rPr lang="en-US" sz="1200" b="1" dirty="0">
                <a:solidFill>
                  <a:srgbClr val="00B050"/>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smtClean="0">
                <a:solidFill>
                  <a:srgbClr val="0070C0"/>
                </a:solidFill>
                <a:latin typeface="Courier New" panose="02070309020205020404" pitchFamily="49" charset="0"/>
                <a:cs typeface="Courier New" panose="02070309020205020404" pitchFamily="49" charset="0"/>
              </a:rPr>
              <a:t>// Basic destructor</a:t>
            </a:r>
          </a:p>
          <a:p>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HWApp</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HWApp</a:t>
            </a:r>
            <a:r>
              <a:rPr lang="en-US" sz="1200" b="1" dirty="0">
                <a:latin typeface="Courier New" panose="02070309020205020404" pitchFamily="49" charset="0"/>
                <a:cs typeface="Courier New" panose="02070309020205020404" pitchFamily="49" charset="0"/>
              </a:rPr>
              <a:t>(</a:t>
            </a:r>
            <a:r>
              <a:rPr lang="en-US" sz="1200" b="1" dirty="0">
                <a:solidFill>
                  <a:srgbClr val="00B050"/>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093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method implementation</a:t>
            </a:r>
            <a:endParaRPr lang="en-US" dirty="0"/>
          </a:p>
        </p:txBody>
      </p:sp>
      <p:sp>
        <p:nvSpPr>
          <p:cNvPr id="4" name="TextBox 3"/>
          <p:cNvSpPr txBox="1"/>
          <p:nvPr/>
        </p:nvSpPr>
        <p:spPr>
          <a:xfrm>
            <a:off x="533400" y="1143000"/>
            <a:ext cx="7064755" cy="4524315"/>
          </a:xfrm>
          <a:prstGeom prst="rect">
            <a:avLst/>
          </a:prstGeom>
          <a:noFill/>
        </p:spPr>
        <p:txBody>
          <a:bodyPr wrap="none" rtlCol="0">
            <a:spAutoFit/>
          </a:bodyPr>
          <a:lstStyle/>
          <a:p>
            <a:r>
              <a:rPr lang="en-US" sz="1200" b="1" dirty="0" smtClean="0">
                <a:latin typeface="Courier New" panose="02070309020205020404" pitchFamily="49" charset="0"/>
                <a:cs typeface="Courier New" panose="02070309020205020404" pitchFamily="49" charset="0"/>
              </a:rPr>
              <a:t>1  </a:t>
            </a:r>
            <a:r>
              <a:rPr lang="en-US" sz="1200" b="1" dirty="0" smtClean="0">
                <a:solidFill>
                  <a:srgbClr val="0070C0"/>
                </a:solidFill>
                <a:latin typeface="Courier New" panose="02070309020205020404" pitchFamily="49" charset="0"/>
                <a:cs typeface="Courier New" panose="02070309020205020404" pitchFamily="49" charset="0"/>
              </a:rPr>
              <a:t>// Execute application</a:t>
            </a:r>
          </a:p>
          <a:p>
            <a:r>
              <a:rPr lang="en-US" sz="1200" b="1" dirty="0" smtClean="0">
                <a:latin typeface="Courier New" panose="02070309020205020404" pitchFamily="49" charset="0"/>
                <a:cs typeface="Courier New" panose="02070309020205020404" pitchFamily="49" charset="0"/>
              </a:rPr>
              <a:t>2  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HWApp</a:t>
            </a:r>
            <a:r>
              <a:rPr lang="en-US" sz="1200" b="1" dirty="0">
                <a:latin typeface="Courier New" panose="02070309020205020404" pitchFamily="49" charset="0"/>
                <a:cs typeface="Courier New" panose="02070309020205020404" pitchFamily="49" charset="0"/>
              </a:rPr>
              <a:t>::execute(</a:t>
            </a:r>
            <a:r>
              <a:rPr lang="en-US" sz="1200" b="1" dirty="0" err="1">
                <a:solidFill>
                  <a:srgbClr val="00B050"/>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a:t>
            </a:r>
            <a:r>
              <a:rPr lang="en-US" sz="1200" b="1" dirty="0">
                <a:solidFill>
                  <a:srgbClr val="00B050"/>
                </a:solidFill>
                <a:latin typeface="Courier New" panose="02070309020205020404" pitchFamily="49" charset="0"/>
                <a:cs typeface="Courier New" panose="02070309020205020404" pitchFamily="49" charset="0"/>
              </a:rPr>
              <a:t>char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argv</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3  {</a:t>
            </a:r>
          </a:p>
          <a:p>
            <a:r>
              <a:rPr lang="en-US" sz="1200" b="1" dirty="0" smtClean="0">
                <a:latin typeface="Courier New" panose="02070309020205020404" pitchFamily="49" charset="0"/>
                <a:cs typeface="Courier New" panose="02070309020205020404" pitchFamily="49" charset="0"/>
              </a:rPr>
              <a:t>4    </a:t>
            </a:r>
            <a:r>
              <a:rPr lang="en-US" sz="1200" b="1" dirty="0">
                <a:solidFill>
                  <a:srgbClr val="0070C0"/>
                </a:solidFill>
                <a:latin typeface="Courier New" panose="02070309020205020404" pitchFamily="49" charset="0"/>
                <a:cs typeface="Courier New" panose="02070309020205020404" pitchFamily="49" charset="0"/>
              </a:rPr>
              <a:t>// load input </a:t>
            </a:r>
            <a:r>
              <a:rPr lang="en-US" sz="1200" b="1" dirty="0" smtClean="0">
                <a:solidFill>
                  <a:srgbClr val="0070C0"/>
                </a:solidFill>
                <a:latin typeface="Courier New" panose="02070309020205020404" pitchFamily="49" charset="0"/>
                <a:cs typeface="Courier New" panose="02070309020205020404" pitchFamily="49" charset="0"/>
              </a:rPr>
              <a:t>file</a:t>
            </a:r>
          </a:p>
          <a:p>
            <a:r>
              <a:rPr lang="en-US" sz="1200" b="1" dirty="0" smtClean="0">
                <a:latin typeface="Courier New" panose="02070309020205020404" pitchFamily="49" charset="0"/>
                <a:cs typeface="Courier New" panose="02070309020205020404" pitchFamily="49" charset="0"/>
              </a:rPr>
              <a:t>5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::parallel::Communicator world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6    </a:t>
            </a:r>
            <a:r>
              <a:rPr lang="en-US" sz="1200" b="1" dirty="0">
                <a:latin typeface="Courier New" panose="02070309020205020404" pitchFamily="49" charset="0"/>
                <a:cs typeface="Courier New" panose="02070309020205020404" pitchFamily="49" charset="0"/>
              </a:rPr>
              <a:t>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HWNetwork</a:t>
            </a:r>
            <a:r>
              <a:rPr lang="en-US" sz="1200" b="1" dirty="0">
                <a:latin typeface="Courier New" panose="02070309020205020404" pitchFamily="49" charset="0"/>
                <a:cs typeface="Courier New" panose="02070309020205020404" pitchFamily="49" charset="0"/>
              </a:rPr>
              <a:t>&gt; network(new </a:t>
            </a:r>
            <a:r>
              <a:rPr lang="en-US" sz="1200" b="1" dirty="0" err="1">
                <a:latin typeface="Courier New" panose="02070309020205020404" pitchFamily="49" charset="0"/>
                <a:cs typeface="Courier New" panose="02070309020205020404" pitchFamily="49" charset="0"/>
              </a:rPr>
              <a:t>HWNetwork</a:t>
            </a:r>
            <a:r>
              <a:rPr lang="en-US" sz="1200" b="1" dirty="0">
                <a:latin typeface="Courier New" panose="02070309020205020404" pitchFamily="49" charset="0"/>
                <a:cs typeface="Courier New" panose="02070309020205020404" pitchFamily="49" charset="0"/>
              </a:rPr>
              <a:t>(world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7    </a:t>
            </a:r>
            <a:r>
              <a:rPr lang="en-US" sz="1200" b="1" dirty="0">
                <a:solidFill>
                  <a:srgbClr val="0070C0"/>
                </a:solidFill>
                <a:latin typeface="Courier New" panose="02070309020205020404" pitchFamily="49" charset="0"/>
                <a:cs typeface="Courier New" panose="02070309020205020404" pitchFamily="49" charset="0"/>
              </a:rPr>
              <a:t>// read configuration </a:t>
            </a:r>
            <a:r>
              <a:rPr lang="en-US" sz="1200" b="1" dirty="0" smtClean="0">
                <a:solidFill>
                  <a:srgbClr val="0070C0"/>
                </a:solidFill>
                <a:latin typeface="Courier New" panose="02070309020205020404" pitchFamily="49" charset="0"/>
                <a:cs typeface="Courier New" panose="02070309020205020404" pitchFamily="49" charset="0"/>
              </a:rPr>
              <a:t>file</a:t>
            </a:r>
          </a:p>
          <a:p>
            <a:r>
              <a:rPr lang="en-US" sz="1200" b="1" dirty="0" smtClean="0">
                <a:latin typeface="Courier New" panose="02070309020205020404" pitchFamily="49" charset="0"/>
                <a:cs typeface="Courier New" panose="02070309020205020404" pitchFamily="49" charset="0"/>
              </a:rPr>
              <a:t>8    </a:t>
            </a:r>
            <a:r>
              <a:rPr lang="en-US" sz="1200" b="1" dirty="0" err="1">
                <a:latin typeface="Courier New" panose="02070309020205020404" pitchFamily="49" charset="0"/>
                <a:cs typeface="Courier New" panose="02070309020205020404" pitchFamily="49" charset="0"/>
              </a:rPr>
              <a:t>std</a:t>
            </a:r>
            <a:r>
              <a:rPr lang="en-US" sz="1200" b="1" dirty="0">
                <a:latin typeface="Courier New" panose="02070309020205020404" pitchFamily="49" charset="0"/>
                <a:cs typeface="Courier New" panose="02070309020205020404" pitchFamily="49" charset="0"/>
              </a:rPr>
              <a:t>::string filename = "10x10.raw</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9    </a:t>
            </a:r>
            <a:r>
              <a:rPr lang="en-US" sz="1200" b="1" dirty="0">
                <a:solidFill>
                  <a:srgbClr val="0070C0"/>
                </a:solidFill>
                <a:latin typeface="Courier New" panose="02070309020205020404" pitchFamily="49" charset="0"/>
                <a:cs typeface="Courier New" panose="02070309020205020404" pitchFamily="49" charset="0"/>
              </a:rPr>
              <a:t>// Read in external PTI file with network </a:t>
            </a:r>
            <a:r>
              <a:rPr lang="en-US" sz="1200" b="1" dirty="0" smtClean="0">
                <a:solidFill>
                  <a:srgbClr val="0070C0"/>
                </a:solidFill>
                <a:latin typeface="Courier New" panose="02070309020205020404" pitchFamily="49" charset="0"/>
                <a:cs typeface="Courier New" panose="02070309020205020404" pitchFamily="49" charset="0"/>
              </a:rPr>
              <a:t>configuration</a:t>
            </a:r>
          </a:p>
          <a:p>
            <a:r>
              <a:rPr lang="en-US" sz="1200" b="1" dirty="0" smtClean="0">
                <a:latin typeface="Courier New" panose="02070309020205020404" pitchFamily="49" charset="0"/>
                <a:cs typeface="Courier New" panose="02070309020205020404" pitchFamily="49" charset="0"/>
              </a:rPr>
              <a:t>10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::parser::PTI23_parser&lt;</a:t>
            </a:r>
            <a:r>
              <a:rPr lang="en-US" sz="1200" b="1" dirty="0" err="1">
                <a:latin typeface="Courier New" panose="02070309020205020404" pitchFamily="49" charset="0"/>
                <a:cs typeface="Courier New" panose="02070309020205020404" pitchFamily="49" charset="0"/>
              </a:rPr>
              <a:t>HWNetwork</a:t>
            </a:r>
            <a:r>
              <a:rPr lang="en-US" sz="1200" b="1" dirty="0">
                <a:latin typeface="Courier New" panose="02070309020205020404" pitchFamily="49" charset="0"/>
                <a:cs typeface="Courier New" panose="02070309020205020404" pitchFamily="49" charset="0"/>
              </a:rPr>
              <a:t>&gt; parser(network</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11   </a:t>
            </a:r>
            <a:r>
              <a:rPr lang="en-US" sz="1200" b="1" dirty="0" err="1">
                <a:latin typeface="Courier New" panose="02070309020205020404" pitchFamily="49" charset="0"/>
                <a:cs typeface="Courier New" panose="02070309020205020404" pitchFamily="49" charset="0"/>
              </a:rPr>
              <a:t>parser.parse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filename.c_str</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12   </a:t>
            </a:r>
            <a:r>
              <a:rPr lang="en-US" sz="1200" b="1" dirty="0">
                <a:solidFill>
                  <a:srgbClr val="0070C0"/>
                </a:solidFill>
                <a:latin typeface="Courier New" panose="02070309020205020404" pitchFamily="49" charset="0"/>
                <a:cs typeface="Courier New" panose="02070309020205020404" pitchFamily="49" charset="0"/>
              </a:rPr>
              <a:t>// partition </a:t>
            </a:r>
            <a:r>
              <a:rPr lang="en-US" sz="1200" b="1" dirty="0" smtClean="0">
                <a:solidFill>
                  <a:srgbClr val="0070C0"/>
                </a:solidFill>
                <a:latin typeface="Courier New" panose="02070309020205020404" pitchFamily="49" charset="0"/>
                <a:cs typeface="Courier New" panose="02070309020205020404" pitchFamily="49" charset="0"/>
              </a:rPr>
              <a:t>network</a:t>
            </a:r>
          </a:p>
          <a:p>
            <a:r>
              <a:rPr lang="en-US" sz="1200" b="1" dirty="0" smtClean="0">
                <a:latin typeface="Courier New" panose="02070309020205020404" pitchFamily="49" charset="0"/>
                <a:cs typeface="Courier New" panose="02070309020205020404" pitchFamily="49" charset="0"/>
              </a:rPr>
              <a:t>13   </a:t>
            </a:r>
            <a:r>
              <a:rPr lang="en-US" sz="1200" b="1" dirty="0">
                <a:latin typeface="Courier New" panose="02070309020205020404" pitchFamily="49" charset="0"/>
                <a:cs typeface="Courier New" panose="02070309020205020404" pitchFamily="49" charset="0"/>
              </a:rPr>
              <a:t>network-&gt;partition</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14   </a:t>
            </a:r>
            <a:r>
              <a:rPr lang="en-US" sz="1200" b="1" dirty="0">
                <a:solidFill>
                  <a:srgbClr val="0070C0"/>
                </a:solidFill>
                <a:latin typeface="Courier New" panose="02070309020205020404" pitchFamily="49" charset="0"/>
                <a:cs typeface="Courier New" panose="02070309020205020404" pitchFamily="49" charset="0"/>
              </a:rPr>
              <a:t>// create </a:t>
            </a:r>
            <a:r>
              <a:rPr lang="en-US" sz="1200" b="1" dirty="0" smtClean="0">
                <a:solidFill>
                  <a:srgbClr val="0070C0"/>
                </a:solidFill>
                <a:latin typeface="Courier New" panose="02070309020205020404" pitchFamily="49" charset="0"/>
                <a:cs typeface="Courier New" panose="02070309020205020404" pitchFamily="49" charset="0"/>
              </a:rPr>
              <a:t>factory</a:t>
            </a:r>
          </a:p>
          <a:p>
            <a:r>
              <a:rPr lang="en-US" sz="1200" b="1" dirty="0" smtClean="0">
                <a:latin typeface="Courier New" panose="02070309020205020404" pitchFamily="49" charset="0"/>
                <a:cs typeface="Courier New" panose="02070309020205020404" pitchFamily="49" charset="0"/>
              </a:rPr>
              <a:t>15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HWFactory</a:t>
            </a:r>
            <a:r>
              <a:rPr lang="en-US" sz="1200" b="1" dirty="0">
                <a:latin typeface="Courier New" panose="02070309020205020404" pitchFamily="49" charset="0"/>
                <a:cs typeface="Courier New" panose="02070309020205020404" pitchFamily="49" charset="0"/>
              </a:rPr>
              <a:t> factory(network</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16   </a:t>
            </a:r>
            <a:r>
              <a:rPr lang="en-US" sz="1200" b="1" dirty="0" err="1">
                <a:latin typeface="Courier New" panose="02070309020205020404" pitchFamily="49" charset="0"/>
                <a:cs typeface="Courier New" panose="02070309020205020404" pitchFamily="49" charset="0"/>
              </a:rPr>
              <a:t>factory.load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17   </a:t>
            </a:r>
            <a:r>
              <a:rPr lang="en-US" sz="1200" b="1" dirty="0">
                <a:solidFill>
                  <a:srgbClr val="0070C0"/>
                </a:solidFill>
                <a:latin typeface="Courier New" panose="02070309020205020404" pitchFamily="49" charset="0"/>
                <a:cs typeface="Courier New" panose="02070309020205020404" pitchFamily="49" charset="0"/>
              </a:rPr>
              <a:t>// Create serial IO </a:t>
            </a:r>
            <a:r>
              <a:rPr lang="en-US" sz="1200" b="1" dirty="0" smtClean="0">
                <a:solidFill>
                  <a:srgbClr val="0070C0"/>
                </a:solidFill>
                <a:latin typeface="Courier New" panose="02070309020205020404" pitchFamily="49" charset="0"/>
                <a:cs typeface="Courier New" panose="02070309020205020404" pitchFamily="49" charset="0"/>
              </a:rPr>
              <a:t>objects </a:t>
            </a:r>
            <a:r>
              <a:rPr lang="en-US" sz="1200" b="1" dirty="0">
                <a:solidFill>
                  <a:srgbClr val="0070C0"/>
                </a:solidFill>
                <a:latin typeface="Courier New" panose="02070309020205020404" pitchFamily="49" charset="0"/>
                <a:cs typeface="Courier New" panose="02070309020205020404" pitchFamily="49" charset="0"/>
              </a:rPr>
              <a:t>to export data from </a:t>
            </a:r>
            <a:r>
              <a:rPr lang="en-US" sz="1200" b="1" dirty="0" smtClean="0">
                <a:solidFill>
                  <a:srgbClr val="0070C0"/>
                </a:solidFill>
                <a:latin typeface="Courier New" panose="02070309020205020404" pitchFamily="49" charset="0"/>
                <a:cs typeface="Courier New" panose="02070309020205020404" pitchFamily="49" charset="0"/>
              </a:rPr>
              <a:t>buses and branches</a:t>
            </a:r>
          </a:p>
          <a:p>
            <a:r>
              <a:rPr lang="en-US" sz="1200" b="1" dirty="0" smtClean="0">
                <a:latin typeface="Courier New" panose="02070309020205020404" pitchFamily="49" charset="0"/>
                <a:cs typeface="Courier New" panose="02070309020205020404" pitchFamily="49" charset="0"/>
              </a:rPr>
              <a:t>18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serial_io</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SerialBusIO</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HWNetwork</a:t>
            </a:r>
            <a:r>
              <a:rPr lang="en-US" sz="1200" b="1" dirty="0">
                <a:latin typeface="Courier New" panose="02070309020205020404" pitchFamily="49" charset="0"/>
                <a:cs typeface="Courier New" panose="02070309020205020404" pitchFamily="49" charset="0"/>
              </a:rPr>
              <a:t>&gt; </a:t>
            </a:r>
            <a:r>
              <a:rPr lang="en-US" sz="1200" b="1" dirty="0" err="1">
                <a:latin typeface="Courier New" panose="02070309020205020404" pitchFamily="49" charset="0"/>
                <a:cs typeface="Courier New" panose="02070309020205020404" pitchFamily="49" charset="0"/>
              </a:rPr>
              <a:t>busIO</a:t>
            </a:r>
            <a:r>
              <a:rPr lang="en-US" sz="1200" b="1" dirty="0">
                <a:latin typeface="Courier New" panose="02070309020205020404" pitchFamily="49" charset="0"/>
                <a:cs typeface="Courier New" panose="02070309020205020404" pitchFamily="49" charset="0"/>
              </a:rPr>
              <a:t>(128,network</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19   </a:t>
            </a:r>
            <a:r>
              <a:rPr lang="en-US" sz="1200" b="1" dirty="0" err="1">
                <a:latin typeface="Courier New" panose="02070309020205020404" pitchFamily="49" charset="0"/>
                <a:cs typeface="Courier New" panose="02070309020205020404" pitchFamily="49" charset="0"/>
              </a:rPr>
              <a:t>busIO.header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nMessage</a:t>
            </a:r>
            <a:r>
              <a:rPr lang="en-US" sz="1200" b="1" dirty="0">
                <a:latin typeface="Courier New" panose="02070309020205020404" pitchFamily="49" charset="0"/>
                <a:cs typeface="Courier New" panose="02070309020205020404" pitchFamily="49" charset="0"/>
              </a:rPr>
              <a:t> from buses\n</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20   </a:t>
            </a:r>
            <a:r>
              <a:rPr lang="en-US" sz="1200" b="1" dirty="0" err="1">
                <a:latin typeface="Courier New" panose="02070309020205020404" pitchFamily="49" charset="0"/>
                <a:cs typeface="Courier New" panose="02070309020205020404" pitchFamily="49" charset="0"/>
              </a:rPr>
              <a:t>busIO.write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21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serial_io</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SerialBranchIO</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HWNetwork</a:t>
            </a:r>
            <a:r>
              <a:rPr lang="en-US" sz="1200" b="1" dirty="0">
                <a:latin typeface="Courier New" panose="02070309020205020404" pitchFamily="49" charset="0"/>
                <a:cs typeface="Courier New" panose="02070309020205020404" pitchFamily="49" charset="0"/>
              </a:rPr>
              <a:t>&gt; </a:t>
            </a:r>
            <a:r>
              <a:rPr lang="en-US" sz="1200" b="1" dirty="0" err="1">
                <a:latin typeface="Courier New" panose="02070309020205020404" pitchFamily="49" charset="0"/>
                <a:cs typeface="Courier New" panose="02070309020205020404" pitchFamily="49" charset="0"/>
              </a:rPr>
              <a:t>branchIO</a:t>
            </a:r>
            <a:r>
              <a:rPr lang="en-US" sz="1200" b="1" dirty="0">
                <a:latin typeface="Courier New" panose="02070309020205020404" pitchFamily="49" charset="0"/>
                <a:cs typeface="Courier New" panose="02070309020205020404" pitchFamily="49" charset="0"/>
              </a:rPr>
              <a:t>(128,network</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22   </a:t>
            </a:r>
            <a:r>
              <a:rPr lang="en-US" sz="1200" b="1" dirty="0" err="1">
                <a:latin typeface="Courier New" panose="02070309020205020404" pitchFamily="49" charset="0"/>
                <a:cs typeface="Courier New" panose="02070309020205020404" pitchFamily="49" charset="0"/>
              </a:rPr>
              <a:t>branchIO.header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nMessage</a:t>
            </a:r>
            <a:r>
              <a:rPr lang="en-US" sz="1200" b="1" dirty="0">
                <a:latin typeface="Courier New" panose="02070309020205020404" pitchFamily="49" charset="0"/>
                <a:cs typeface="Courier New" panose="02070309020205020404" pitchFamily="49" charset="0"/>
              </a:rPr>
              <a:t> from branches\n</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23   </a:t>
            </a:r>
            <a:r>
              <a:rPr lang="en-US" sz="1200" b="1" dirty="0" err="1">
                <a:latin typeface="Courier New" panose="02070309020205020404" pitchFamily="49" charset="0"/>
                <a:cs typeface="Courier New" panose="02070309020205020404" pitchFamily="49" charset="0"/>
              </a:rPr>
              <a:t>branchIO.write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24 }</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307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method</a:t>
            </a:r>
            <a:endParaRPr lang="en-US" dirty="0"/>
          </a:p>
        </p:txBody>
      </p:sp>
      <p:sp>
        <p:nvSpPr>
          <p:cNvPr id="3" name="Content Placeholder 2"/>
          <p:cNvSpPr>
            <a:spLocks noGrp="1"/>
          </p:cNvSpPr>
          <p:nvPr>
            <p:ph idx="1"/>
          </p:nvPr>
        </p:nvSpPr>
        <p:spPr>
          <a:xfrm>
            <a:off x="492125" y="1143000"/>
            <a:ext cx="8186738" cy="3575050"/>
          </a:xfrm>
        </p:spPr>
        <p:txBody>
          <a:bodyPr/>
          <a:lstStyle/>
          <a:p>
            <a:r>
              <a:rPr lang="en-US" dirty="0" smtClean="0"/>
              <a:t>(line 5) the Communicator object represents a group of processors within the application. The default communicator used here includes all processors in the application. </a:t>
            </a:r>
            <a:r>
              <a:rPr lang="en-US" dirty="0" smtClean="0"/>
              <a:t>Processes </a:t>
            </a:r>
            <a:r>
              <a:rPr lang="en-US" dirty="0" smtClean="0"/>
              <a:t>within a communicator can communicate with each other </a:t>
            </a:r>
            <a:r>
              <a:rPr lang="en-US" dirty="0" smtClean="0"/>
              <a:t>and </a:t>
            </a:r>
            <a:r>
              <a:rPr lang="en-US" dirty="0" smtClean="0"/>
              <a:t>collective operations on the communicator must include all processes associated with the communicator</a:t>
            </a:r>
          </a:p>
          <a:p>
            <a:r>
              <a:rPr lang="en-US" dirty="0" smtClean="0"/>
              <a:t>(line 6) a new network object is instantiated on the “world” communicator. This means that the network will be distributed over all processors in the system. The network contains no buses or branches at this time. The </a:t>
            </a:r>
            <a:r>
              <a:rPr lang="en-US" dirty="0" err="1" smtClean="0"/>
              <a:t>HWNetwork</a:t>
            </a:r>
            <a:r>
              <a:rPr lang="en-US" dirty="0" smtClean="0"/>
              <a:t> is defined elsewhere</a:t>
            </a:r>
            <a:endParaRPr lang="en-US" dirty="0"/>
          </a:p>
        </p:txBody>
      </p:sp>
    </p:spTree>
    <p:extLst>
      <p:ext uri="{BB962C8B-B14F-4D97-AF65-F5344CB8AC3E}">
        <p14:creationId xmlns:p14="http://schemas.microsoft.com/office/powerpoint/2010/main" val="94287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method (cont.)</a:t>
            </a:r>
            <a:endParaRPr lang="en-US" dirty="0"/>
          </a:p>
        </p:txBody>
      </p:sp>
      <p:sp>
        <p:nvSpPr>
          <p:cNvPr id="3" name="Content Placeholder 2"/>
          <p:cNvSpPr>
            <a:spLocks noGrp="1"/>
          </p:cNvSpPr>
          <p:nvPr>
            <p:ph idx="1"/>
          </p:nvPr>
        </p:nvSpPr>
        <p:spPr/>
        <p:txBody>
          <a:bodyPr/>
          <a:lstStyle/>
          <a:p>
            <a:r>
              <a:rPr lang="en-US" dirty="0" smtClean="0"/>
              <a:t>(line 10) create a PTI23_parser object. This object can be used to import a PTI version 23 network configuration file and create the buses and branches described in the file. These objects will be associated with the network created in line 6</a:t>
            </a:r>
          </a:p>
          <a:p>
            <a:r>
              <a:rPr lang="en-US" dirty="0" smtClean="0"/>
              <a:t>(line 11) import the file “10x10.raw” to create a network corresponding to a 10x10 square grid of buses with branches connecting nearest neighbors on the grid. At this point all buses and branches exist but they are not optimally distributed on the network</a:t>
            </a:r>
            <a:endParaRPr lang="en-US" dirty="0"/>
          </a:p>
        </p:txBody>
      </p:sp>
    </p:spTree>
    <p:extLst>
      <p:ext uri="{BB962C8B-B14F-4D97-AF65-F5344CB8AC3E}">
        <p14:creationId xmlns:p14="http://schemas.microsoft.com/office/powerpoint/2010/main" val="96265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6" name="Straight Connector 115"/>
          <p:cNvCxnSpPr/>
          <p:nvPr/>
        </p:nvCxnSpPr>
        <p:spPr>
          <a:xfrm>
            <a:off x="2743200" y="1600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43200" y="1981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43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2743200" y="2743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43200" y="3124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743200" y="3505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743200" y="3886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743200" y="4267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743200" y="4648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743200" y="5029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124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505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886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267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648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029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410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91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172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743200" y="1600200"/>
            <a:ext cx="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10x10.raw</a:t>
            </a:r>
            <a:endParaRPr lang="en-US" dirty="0"/>
          </a:p>
        </p:txBody>
      </p:sp>
      <p:sp>
        <p:nvSpPr>
          <p:cNvPr id="4" name="Oval 3"/>
          <p:cNvSpPr/>
          <p:nvPr/>
        </p:nvSpPr>
        <p:spPr>
          <a:xfrm>
            <a:off x="2667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67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67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67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67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67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7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67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67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048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48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048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48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48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48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48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048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048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429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429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29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29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429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429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29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29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429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10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10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10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810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810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810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810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810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10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10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191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91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191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191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191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191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191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191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191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191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572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72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72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72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72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72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72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72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72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72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953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953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953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53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953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953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953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53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953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953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334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34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334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334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334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334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334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334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334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334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715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715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15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715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5715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715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715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5715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71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715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6096000" y="152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096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096000" y="2286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096000" y="2667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60960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096000" y="3429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096000" y="3810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6096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6096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096000" y="4953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90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method (cont.)</a:t>
            </a:r>
            <a:endParaRPr lang="en-US" dirty="0"/>
          </a:p>
        </p:txBody>
      </p:sp>
      <p:sp>
        <p:nvSpPr>
          <p:cNvPr id="3" name="Content Placeholder 2"/>
          <p:cNvSpPr>
            <a:spLocks noGrp="1"/>
          </p:cNvSpPr>
          <p:nvPr>
            <p:ph idx="1"/>
          </p:nvPr>
        </p:nvSpPr>
        <p:spPr/>
        <p:txBody>
          <a:bodyPr/>
          <a:lstStyle/>
          <a:p>
            <a:r>
              <a:rPr lang="en-US" dirty="0" smtClean="0"/>
              <a:t>(line 13) call the network partition function so that buses and branches are optimally distributed among processors. This means that buses are distributed so that most branches represent connections between buses on the same processor and branches that connect buses on different processors are minimized. Ghost buses and branches are also added to the network at this time</a:t>
            </a:r>
          </a:p>
          <a:p>
            <a:r>
              <a:rPr lang="en-US" dirty="0" smtClean="0"/>
              <a:t>(lines 15 and 16) create a </a:t>
            </a:r>
            <a:r>
              <a:rPr lang="en-US" dirty="0" err="1" smtClean="0"/>
              <a:t>HWFactory</a:t>
            </a:r>
            <a:r>
              <a:rPr lang="en-US" dirty="0" smtClean="0"/>
              <a:t> object and use it to initialize the buses and branches in the system using parameters in the 10x10.raw file</a:t>
            </a:r>
            <a:endParaRPr lang="en-US" dirty="0"/>
          </a:p>
        </p:txBody>
      </p:sp>
    </p:spTree>
    <p:extLst>
      <p:ext uri="{BB962C8B-B14F-4D97-AF65-F5344CB8AC3E}">
        <p14:creationId xmlns:p14="http://schemas.microsoft.com/office/powerpoint/2010/main" val="130911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method (cont.)</a:t>
            </a:r>
            <a:endParaRPr lang="en-US" dirty="0"/>
          </a:p>
        </p:txBody>
      </p:sp>
      <p:sp>
        <p:nvSpPr>
          <p:cNvPr id="3" name="Content Placeholder 2"/>
          <p:cNvSpPr>
            <a:spLocks noGrp="1"/>
          </p:cNvSpPr>
          <p:nvPr>
            <p:ph idx="1"/>
          </p:nvPr>
        </p:nvSpPr>
        <p:spPr/>
        <p:txBody>
          <a:bodyPr/>
          <a:lstStyle/>
          <a:p>
            <a:r>
              <a:rPr lang="en-US" dirty="0" smtClean="0"/>
              <a:t>(lines 18-23) create </a:t>
            </a:r>
            <a:r>
              <a:rPr lang="en-US" dirty="0" err="1" smtClean="0"/>
              <a:t>SerialIO</a:t>
            </a:r>
            <a:r>
              <a:rPr lang="en-US" dirty="0" smtClean="0"/>
              <a:t> objects to export data in buses and branches to standard output. These objects rely on methods defined in the bus and branch classes. The </a:t>
            </a:r>
            <a:r>
              <a:rPr lang="en-US" dirty="0" err="1" smtClean="0"/>
              <a:t>SerialBusIO</a:t>
            </a:r>
            <a:r>
              <a:rPr lang="en-US" dirty="0" smtClean="0"/>
              <a:t> object exports data from buses and the </a:t>
            </a:r>
            <a:r>
              <a:rPr lang="en-US" dirty="0" err="1" smtClean="0"/>
              <a:t>SerialBranchIO</a:t>
            </a:r>
            <a:r>
              <a:rPr lang="en-US" dirty="0" smtClean="0"/>
              <a:t> object exports data from branches. The maximum length of a line of text that can exported by either a bus or branch is 128 characters and is specified when the </a:t>
            </a:r>
            <a:r>
              <a:rPr lang="en-US" dirty="0" err="1" smtClean="0"/>
              <a:t>SerialIO</a:t>
            </a:r>
            <a:r>
              <a:rPr lang="en-US" dirty="0" smtClean="0"/>
              <a:t> object is created. The “header” method is a convenience function that can be used to export text from only process 0. The “write” method exports data from buses and branches</a:t>
            </a:r>
            <a:endParaRPr lang="en-US" dirty="0"/>
          </a:p>
        </p:txBody>
      </p:sp>
    </p:spTree>
    <p:extLst>
      <p:ext uri="{BB962C8B-B14F-4D97-AF65-F5344CB8AC3E}">
        <p14:creationId xmlns:p14="http://schemas.microsoft.com/office/powerpoint/2010/main" val="388896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Defining the network component classes</a:t>
            </a:r>
            <a:endParaRPr lang="en-US" dirty="0"/>
          </a:p>
        </p:txBody>
      </p:sp>
      <p:sp>
        <p:nvSpPr>
          <p:cNvPr id="3" name="Content Placeholder 2"/>
          <p:cNvSpPr>
            <a:spLocks noGrp="1"/>
          </p:cNvSpPr>
          <p:nvPr>
            <p:ph idx="1"/>
          </p:nvPr>
        </p:nvSpPr>
        <p:spPr/>
        <p:txBody>
          <a:bodyPr/>
          <a:lstStyle/>
          <a:p>
            <a:r>
              <a:rPr lang="en-US" dirty="0" smtClean="0"/>
              <a:t>The “hello world” bus and branch classes inherit from the </a:t>
            </a:r>
            <a:r>
              <a:rPr lang="en-US" dirty="0" err="1" smtClean="0"/>
              <a:t>BaseBusComponent</a:t>
            </a:r>
            <a:r>
              <a:rPr lang="en-US" dirty="0" smtClean="0"/>
              <a:t> and </a:t>
            </a:r>
            <a:r>
              <a:rPr lang="en-US" dirty="0" err="1" smtClean="0"/>
              <a:t>BaseBranchComponent</a:t>
            </a:r>
            <a:r>
              <a:rPr lang="en-US" dirty="0" smtClean="0"/>
              <a:t> classes respectively.</a:t>
            </a:r>
          </a:p>
          <a:p>
            <a:r>
              <a:rPr lang="en-US" dirty="0" smtClean="0"/>
              <a:t>The load function from the base classes is overwritten by the application classes. This uses parameters in the </a:t>
            </a:r>
            <a:r>
              <a:rPr lang="en-US" dirty="0" err="1" smtClean="0"/>
              <a:t>DataCollection</a:t>
            </a:r>
            <a:r>
              <a:rPr lang="en-US" dirty="0" smtClean="0"/>
              <a:t> objects associated with each bus and branch to initialize that application components</a:t>
            </a:r>
          </a:p>
          <a:p>
            <a:r>
              <a:rPr lang="en-US" dirty="0" smtClean="0"/>
              <a:t>The </a:t>
            </a:r>
            <a:r>
              <a:rPr lang="en-US" dirty="0" err="1" smtClean="0"/>
              <a:t>serialWrite</a:t>
            </a:r>
            <a:r>
              <a:rPr lang="en-US" dirty="0" smtClean="0"/>
              <a:t> method in the base classes is overwritten so that the write methods of the </a:t>
            </a:r>
            <a:r>
              <a:rPr lang="en-US" dirty="0" err="1" smtClean="0"/>
              <a:t>SerialIO</a:t>
            </a:r>
            <a:r>
              <a:rPr lang="en-US" dirty="0" smtClean="0"/>
              <a:t> objects will actually produce some output if called</a:t>
            </a:r>
            <a:endParaRPr lang="en-US" dirty="0"/>
          </a:p>
        </p:txBody>
      </p:sp>
    </p:spTree>
    <p:extLst>
      <p:ext uri="{BB962C8B-B14F-4D97-AF65-F5344CB8AC3E}">
        <p14:creationId xmlns:p14="http://schemas.microsoft.com/office/powerpoint/2010/main" val="362358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Component Header File</a:t>
            </a:r>
            <a:endParaRPr lang="en-US" dirty="0"/>
          </a:p>
        </p:txBody>
      </p:sp>
      <p:sp>
        <p:nvSpPr>
          <p:cNvPr id="5" name="Content Placeholder 4"/>
          <p:cNvSpPr>
            <a:spLocks noGrp="1"/>
          </p:cNvSpPr>
          <p:nvPr>
            <p:ph idx="1"/>
          </p:nvPr>
        </p:nvSpPr>
        <p:spPr>
          <a:xfrm>
            <a:off x="492125" y="4114800"/>
            <a:ext cx="8186738" cy="1136650"/>
          </a:xfrm>
        </p:spPr>
        <p:txBody>
          <a:bodyPr/>
          <a:lstStyle/>
          <a:p>
            <a:r>
              <a:rPr lang="en-US" dirty="0" smtClean="0"/>
              <a:t>Include header files for base classes and </a:t>
            </a:r>
            <a:r>
              <a:rPr lang="en-US" dirty="0" err="1" smtClean="0"/>
              <a:t>DataCollection</a:t>
            </a:r>
            <a:r>
              <a:rPr lang="en-US" dirty="0" smtClean="0"/>
              <a:t> class</a:t>
            </a:r>
          </a:p>
          <a:p>
            <a:r>
              <a:rPr lang="en-US" dirty="0" smtClean="0"/>
              <a:t>Declare namespaces</a:t>
            </a:r>
            <a:endParaRPr lang="en-US" dirty="0"/>
          </a:p>
        </p:txBody>
      </p:sp>
      <p:sp>
        <p:nvSpPr>
          <p:cNvPr id="4" name="TextBox 3"/>
          <p:cNvSpPr txBox="1"/>
          <p:nvPr/>
        </p:nvSpPr>
        <p:spPr>
          <a:xfrm>
            <a:off x="609600" y="1828799"/>
            <a:ext cx="6939720" cy="2031325"/>
          </a:xfrm>
          <a:prstGeom prst="rect">
            <a:avLst/>
          </a:prstGeom>
          <a:noFill/>
        </p:spPr>
        <p:txBody>
          <a:bodyPr wrap="none" rtlCol="0">
            <a:spAutoFit/>
          </a:bodyPr>
          <a:lstStyle/>
          <a:p>
            <a:r>
              <a:rPr lang="en-US" b="1" dirty="0" smtClean="0">
                <a:solidFill>
                  <a:srgbClr val="FF3399"/>
                </a:solidFill>
                <a:latin typeface="Courier New" panose="02070309020205020404" pitchFamily="49" charset="0"/>
                <a:cs typeface="Courier New" panose="02070309020205020404" pitchFamily="49" charset="0"/>
              </a:rPr>
              <a:t>#include </a:t>
            </a:r>
            <a:r>
              <a:rPr lang="en-US" b="1" dirty="0" smtClean="0">
                <a:solidFill>
                  <a:srgbClr val="FF0000"/>
                </a:solidFill>
                <a:latin typeface="Courier New" panose="02070309020205020404" pitchFamily="49" charset="0"/>
                <a:cs typeface="Courier New" panose="02070309020205020404" pitchFamily="49" charset="0"/>
              </a:rPr>
              <a:t>“boost/</a:t>
            </a:r>
            <a:r>
              <a:rPr lang="en-US" b="1" dirty="0" err="1" smtClean="0">
                <a:solidFill>
                  <a:srgbClr val="FF0000"/>
                </a:solidFill>
                <a:latin typeface="Courier New" panose="02070309020205020404" pitchFamily="49" charset="0"/>
                <a:cs typeface="Courier New" panose="02070309020205020404" pitchFamily="49" charset="0"/>
              </a:rPr>
              <a:t>smart_ptr</a:t>
            </a:r>
            <a:r>
              <a:rPr lang="en-US" b="1" dirty="0" smtClean="0">
                <a:solidFill>
                  <a:srgbClr val="FF0000"/>
                </a:solidFill>
                <a:latin typeface="Courier New" panose="02070309020205020404" pitchFamily="49" charset="0"/>
                <a:cs typeface="Courier New" panose="02070309020205020404" pitchFamily="49" charset="0"/>
              </a:rPr>
              <a:t>/shared_ptr.hpp”</a:t>
            </a:r>
          </a:p>
          <a:p>
            <a:r>
              <a:rPr lang="en-US" b="1" dirty="0" smtClean="0">
                <a:solidFill>
                  <a:srgbClr val="FF3399"/>
                </a:solidFill>
                <a:latin typeface="Courier New" panose="02070309020205020404" pitchFamily="49" charset="0"/>
                <a:cs typeface="Courier New" panose="02070309020205020404" pitchFamily="49" charset="0"/>
              </a:rPr>
              <a:t>#include </a:t>
            </a:r>
            <a:r>
              <a:rPr lang="en-US" b="1" dirty="0" smtClean="0">
                <a:solidFill>
                  <a:srgbClr val="FF0000"/>
                </a:solidFill>
                <a:latin typeface="Courier New" panose="02070309020205020404" pitchFamily="49" charset="0"/>
                <a:cs typeface="Courier New" panose="02070309020205020404" pitchFamily="49" charset="0"/>
              </a:rPr>
              <a:t>“</a:t>
            </a:r>
            <a:r>
              <a:rPr lang="en-US" b="1" dirty="0" err="1" smtClean="0">
                <a:solidFill>
                  <a:srgbClr val="FF0000"/>
                </a:solidFill>
                <a:latin typeface="Courier New" panose="02070309020205020404" pitchFamily="49" charset="0"/>
                <a:cs typeface="Courier New" panose="02070309020205020404" pitchFamily="49" charset="0"/>
              </a:rPr>
              <a:t>gridpack</a:t>
            </a:r>
            <a:r>
              <a:rPr lang="en-US" b="1" dirty="0" smtClean="0">
                <a:solidFill>
                  <a:srgbClr val="FF0000"/>
                </a:solidFill>
                <a:latin typeface="Courier New" panose="02070309020205020404" pitchFamily="49" charset="0"/>
                <a:cs typeface="Courier New" panose="02070309020205020404" pitchFamily="49" charset="0"/>
              </a:rPr>
              <a:t>/component/base_component.hpp”</a:t>
            </a:r>
          </a:p>
          <a:p>
            <a:r>
              <a:rPr lang="en-US" b="1" dirty="0" smtClean="0">
                <a:solidFill>
                  <a:srgbClr val="FF3399"/>
                </a:solidFill>
                <a:latin typeface="Courier New" panose="02070309020205020404" pitchFamily="49" charset="0"/>
                <a:cs typeface="Courier New" panose="02070309020205020404" pitchFamily="49" charset="0"/>
              </a:rPr>
              <a:t>#include </a:t>
            </a:r>
            <a:r>
              <a:rPr lang="en-US" b="1" dirty="0" smtClean="0">
                <a:solidFill>
                  <a:srgbClr val="FF0000"/>
                </a:solidFill>
                <a:latin typeface="Courier New" panose="02070309020205020404" pitchFamily="49" charset="0"/>
                <a:cs typeface="Courier New" panose="02070309020205020404" pitchFamily="49" charset="0"/>
              </a:rPr>
              <a:t>“</a:t>
            </a:r>
            <a:r>
              <a:rPr lang="en-US" b="1" dirty="0" err="1" smtClean="0">
                <a:solidFill>
                  <a:srgbClr val="FF0000"/>
                </a:solidFill>
                <a:latin typeface="Courier New" panose="02070309020205020404" pitchFamily="49" charset="0"/>
                <a:cs typeface="Courier New" panose="02070309020205020404" pitchFamily="49" charset="0"/>
              </a:rPr>
              <a:t>gridpack</a:t>
            </a:r>
            <a:r>
              <a:rPr lang="en-US" b="1" dirty="0" smtClean="0">
                <a:solidFill>
                  <a:srgbClr val="FF0000"/>
                </a:solidFill>
                <a:latin typeface="Courier New" panose="02070309020205020404" pitchFamily="49" charset="0"/>
                <a:cs typeface="Courier New" panose="02070309020205020404" pitchFamily="49" charset="0"/>
              </a:rPr>
              <a:t>/component/data_collection.hpp”</a:t>
            </a:r>
          </a:p>
          <a:p>
            <a:r>
              <a:rPr lang="en-US" b="1" dirty="0" smtClean="0">
                <a:solidFill>
                  <a:srgbClr val="FF3399"/>
                </a:solidFill>
                <a:latin typeface="Courier New" panose="02070309020205020404" pitchFamily="49" charset="0"/>
                <a:cs typeface="Courier New" panose="02070309020205020404" pitchFamily="49" charset="0"/>
              </a:rPr>
              <a:t>#include </a:t>
            </a:r>
            <a:r>
              <a:rPr lang="en-US" b="1" dirty="0" smtClean="0">
                <a:solidFill>
                  <a:srgbClr val="FF0000"/>
                </a:solidFill>
                <a:latin typeface="Courier New" panose="02070309020205020404" pitchFamily="49" charset="0"/>
                <a:cs typeface="Courier New" panose="02070309020205020404" pitchFamily="49" charset="0"/>
              </a:rPr>
              <a:t>“</a:t>
            </a:r>
            <a:r>
              <a:rPr lang="en-US" b="1" dirty="0" err="1" smtClean="0">
                <a:solidFill>
                  <a:srgbClr val="FF0000"/>
                </a:solidFill>
                <a:latin typeface="Courier New" panose="02070309020205020404" pitchFamily="49" charset="0"/>
                <a:cs typeface="Courier New" panose="02070309020205020404" pitchFamily="49" charset="0"/>
              </a:rPr>
              <a:t>gridpack</a:t>
            </a:r>
            <a:r>
              <a:rPr lang="en-US" b="1" dirty="0" smtClean="0">
                <a:solidFill>
                  <a:srgbClr val="FF0000"/>
                </a:solidFill>
                <a:latin typeface="Courier New" panose="02070309020205020404" pitchFamily="49" charset="0"/>
                <a:cs typeface="Courier New" panose="02070309020205020404" pitchFamily="49" charset="0"/>
              </a:rPr>
              <a:t>/network/base_network.hpp”</a:t>
            </a:r>
          </a:p>
          <a:p>
            <a:endParaRPr lang="en-US" b="1" dirty="0" smtClean="0">
              <a:latin typeface="Courier New" panose="02070309020205020404" pitchFamily="49" charset="0"/>
              <a:cs typeface="Courier New" panose="02070309020205020404" pitchFamily="49" charset="0"/>
            </a:endParaRPr>
          </a:p>
          <a:p>
            <a:r>
              <a:rPr lang="en-US" b="1" dirty="0" smtClean="0">
                <a:solidFill>
                  <a:srgbClr val="00B050"/>
                </a:solidFill>
                <a:latin typeface="Courier New" panose="02070309020205020404" pitchFamily="49" charset="0"/>
                <a:cs typeface="Courier New" panose="02070309020205020404" pitchFamily="49" charset="0"/>
              </a:rPr>
              <a:t>namespace</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gridpack</a:t>
            </a:r>
            <a:r>
              <a:rPr lang="en-US" b="1" dirty="0" smtClean="0">
                <a:latin typeface="Courier New" panose="02070309020205020404" pitchFamily="49" charset="0"/>
                <a:cs typeface="Courier New" panose="02070309020205020404" pitchFamily="49" charset="0"/>
              </a:rPr>
              <a:t> {</a:t>
            </a:r>
          </a:p>
          <a:p>
            <a:r>
              <a:rPr lang="en-US" b="1" dirty="0" smtClean="0">
                <a:solidFill>
                  <a:srgbClr val="00B050"/>
                </a:solidFill>
                <a:latin typeface="Courier New" panose="02070309020205020404" pitchFamily="49" charset="0"/>
                <a:cs typeface="Courier New" panose="02070309020205020404" pitchFamily="49" charset="0"/>
              </a:rPr>
              <a:t>namespace</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hello_world</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0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a:xfrm>
            <a:off x="492125" y="1066800"/>
            <a:ext cx="8186738" cy="3575050"/>
          </a:xfrm>
        </p:spPr>
        <p:txBody>
          <a:bodyPr>
            <a:normAutofit/>
          </a:bodyPr>
          <a:lstStyle/>
          <a:p>
            <a:pPr marL="0" indent="0">
              <a:buNone/>
            </a:pPr>
            <a:r>
              <a:rPr lang="en-US" dirty="0" smtClean="0"/>
              <a:t>This example is designed to illustrate some of the basic properties of the </a:t>
            </a:r>
            <a:r>
              <a:rPr lang="en-US" dirty="0" err="1" smtClean="0"/>
              <a:t>GridPACK</a:t>
            </a:r>
            <a:r>
              <a:rPr lang="en-US" dirty="0" smtClean="0"/>
              <a:t>™ framework by creating a simple network and extracting </a:t>
            </a:r>
            <a:r>
              <a:rPr lang="en-US" dirty="0" smtClean="0"/>
              <a:t>some </a:t>
            </a:r>
            <a:r>
              <a:rPr lang="en-US" dirty="0" smtClean="0"/>
              <a:t>information from it. The example will show users how to</a:t>
            </a:r>
          </a:p>
          <a:p>
            <a:r>
              <a:rPr lang="en-US" dirty="0" smtClean="0"/>
              <a:t>Create a network by parsing an external configuration file</a:t>
            </a:r>
          </a:p>
          <a:p>
            <a:r>
              <a:rPr lang="en-US" dirty="0" smtClean="0"/>
              <a:t>Create simple bus and branch objects and store information from the input file in them</a:t>
            </a:r>
          </a:p>
          <a:p>
            <a:r>
              <a:rPr lang="en-US" dirty="0" smtClean="0"/>
              <a:t>Write the information stored in the buses and branches to standard output</a:t>
            </a:r>
          </a:p>
        </p:txBody>
      </p:sp>
    </p:spTree>
    <p:extLst>
      <p:ext uri="{BB962C8B-B14F-4D97-AF65-F5344CB8AC3E}">
        <p14:creationId xmlns:p14="http://schemas.microsoft.com/office/powerpoint/2010/main" val="3854767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Bus Component Class</a:t>
            </a:r>
            <a:endParaRPr lang="en-US" dirty="0"/>
          </a:p>
        </p:txBody>
      </p:sp>
      <p:sp>
        <p:nvSpPr>
          <p:cNvPr id="4" name="TextBox 3"/>
          <p:cNvSpPr txBox="1"/>
          <p:nvPr/>
        </p:nvSpPr>
        <p:spPr>
          <a:xfrm>
            <a:off x="304800" y="1143000"/>
            <a:ext cx="8459367" cy="3970318"/>
          </a:xfrm>
          <a:prstGeom prst="rect">
            <a:avLst/>
          </a:prstGeom>
          <a:noFill/>
        </p:spPr>
        <p:txBody>
          <a:bodyPr wrap="none" rtlCol="0">
            <a:spAutoFit/>
          </a:bodyPr>
          <a:lstStyle/>
          <a:p>
            <a:r>
              <a:rPr lang="en-US" sz="1200" b="1" dirty="0">
                <a:solidFill>
                  <a:srgbClr val="00B050"/>
                </a:solidFill>
                <a:latin typeface="Courier New" panose="02070309020205020404" pitchFamily="49" charset="0"/>
                <a:cs typeface="Courier New" panose="02070309020205020404" pitchFamily="49" charset="0"/>
              </a:rPr>
              <a:t>class</a:t>
            </a:r>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HWBus</a:t>
            </a:r>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public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BaseBusComponent</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FFC000"/>
                </a:solidFill>
                <a:latin typeface="Courier New" panose="02070309020205020404" pitchFamily="49" charset="0"/>
                <a:cs typeface="Courier New" panose="02070309020205020404" pitchFamily="49" charset="0"/>
              </a:rPr>
              <a:t>public</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Simple </a:t>
            </a:r>
            <a:r>
              <a:rPr lang="en-US" sz="1200" b="1" dirty="0">
                <a:solidFill>
                  <a:srgbClr val="0070C0"/>
                </a:solidFill>
                <a:latin typeface="Courier New" panose="02070309020205020404" pitchFamily="49" charset="0"/>
                <a:cs typeface="Courier New" panose="02070309020205020404" pitchFamily="49" charset="0"/>
              </a:rPr>
              <a:t>constructor </a:t>
            </a:r>
            <a:endParaRPr lang="en-US" sz="1200" b="1" dirty="0" smtClean="0">
              <a:solidFill>
                <a:srgbClr val="0070C0"/>
              </a:solidFill>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HWBus</a:t>
            </a:r>
            <a:r>
              <a:rPr lang="en-US" sz="1200" b="1" dirty="0">
                <a:latin typeface="Courier New" panose="02070309020205020404" pitchFamily="49" charset="0"/>
                <a:cs typeface="Courier New" panose="02070309020205020404" pitchFamily="49" charset="0"/>
              </a:rPr>
              <a:t>(</a:t>
            </a:r>
            <a:r>
              <a:rPr lang="en-US" sz="1200" b="1" dirty="0">
                <a:solidFill>
                  <a:srgbClr val="00B050"/>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Simple destructor</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HWBus</a:t>
            </a:r>
            <a:r>
              <a:rPr lang="en-US" sz="1200" b="1" dirty="0">
                <a:latin typeface="Courier New" panose="02070309020205020404" pitchFamily="49" charset="0"/>
                <a:cs typeface="Courier New" panose="02070309020205020404" pitchFamily="49" charset="0"/>
              </a:rPr>
              <a:t>(</a:t>
            </a:r>
            <a:r>
              <a:rPr lang="en-US" sz="1200" b="1" dirty="0">
                <a:solidFill>
                  <a:srgbClr val="00B050"/>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Load values stored in </a:t>
            </a:r>
            <a:r>
              <a:rPr lang="en-US" sz="1200" b="1" dirty="0" err="1">
                <a:solidFill>
                  <a:srgbClr val="0070C0"/>
                </a:solidFill>
                <a:latin typeface="Courier New" panose="02070309020205020404" pitchFamily="49" charset="0"/>
                <a:cs typeface="Courier New" panose="02070309020205020404" pitchFamily="49" charset="0"/>
              </a:rPr>
              <a:t>DataCollection</a:t>
            </a:r>
            <a:r>
              <a:rPr lang="en-US" sz="1200" b="1" dirty="0">
                <a:solidFill>
                  <a:srgbClr val="0070C0"/>
                </a:solidFill>
                <a:latin typeface="Courier New" panose="02070309020205020404" pitchFamily="49" charset="0"/>
                <a:cs typeface="Courier New" panose="02070309020205020404" pitchFamily="49" charset="0"/>
              </a:rPr>
              <a:t> object into </a:t>
            </a:r>
            <a:r>
              <a:rPr lang="en-US" sz="1200" b="1" dirty="0" err="1">
                <a:solidFill>
                  <a:srgbClr val="0070C0"/>
                </a:solidFill>
                <a:latin typeface="Courier New" panose="02070309020205020404" pitchFamily="49" charset="0"/>
                <a:cs typeface="Courier New" panose="02070309020205020404" pitchFamily="49" charset="0"/>
              </a:rPr>
              <a:t>HWBus</a:t>
            </a:r>
            <a:r>
              <a:rPr lang="en-US" sz="1200" b="1" dirty="0">
                <a:solidFill>
                  <a:srgbClr val="0070C0"/>
                </a:solidFill>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object</a:t>
            </a: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B050"/>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load(</a:t>
            </a:r>
            <a:r>
              <a:rPr lang="en-US" sz="1200" b="1" dirty="0" err="1">
                <a:solidFill>
                  <a:srgbClr val="00B050"/>
                </a:solidFill>
                <a:latin typeface="Courier New" panose="02070309020205020404" pitchFamily="49" charset="0"/>
                <a:cs typeface="Courier New" panose="02070309020205020404" pitchFamily="49" charset="0"/>
              </a:rPr>
              <a:t>const</a:t>
            </a:r>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DataCollection</a:t>
            </a:r>
            <a:r>
              <a:rPr lang="en-US" sz="1200" b="1" dirty="0">
                <a:latin typeface="Courier New" panose="02070309020205020404" pitchFamily="49" charset="0"/>
                <a:cs typeface="Courier New" panose="02070309020205020404" pitchFamily="49" charset="0"/>
              </a:rPr>
              <a:t>&gt; &amp;data</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Write output from buses to standard </a:t>
            </a:r>
            <a:r>
              <a:rPr lang="en-US" sz="1200" b="1" dirty="0" smtClean="0">
                <a:solidFill>
                  <a:srgbClr val="0070C0"/>
                </a:solidFill>
                <a:latin typeface="Courier New" panose="02070309020205020404" pitchFamily="49" charset="0"/>
                <a:cs typeface="Courier New" panose="02070309020205020404" pitchFamily="49" charset="0"/>
              </a:rPr>
              <a:t>out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serialWrite</a:t>
            </a:r>
            <a:r>
              <a:rPr lang="en-US" sz="1200" b="1" dirty="0">
                <a:latin typeface="Courier New" panose="02070309020205020404" pitchFamily="49" charset="0"/>
                <a:cs typeface="Courier New" panose="02070309020205020404" pitchFamily="49" charset="0"/>
              </a:rPr>
              <a:t>(</a:t>
            </a:r>
            <a:r>
              <a:rPr lang="en-US" sz="1200" b="1" dirty="0">
                <a:solidFill>
                  <a:srgbClr val="339933"/>
                </a:solidFill>
                <a:latin typeface="Courier New" panose="02070309020205020404" pitchFamily="49" charset="0"/>
                <a:cs typeface="Courier New" panose="02070309020205020404" pitchFamily="49" charset="0"/>
              </a:rPr>
              <a:t>char</a:t>
            </a:r>
            <a:r>
              <a:rPr lang="en-US" sz="1200" b="1" dirty="0">
                <a:latin typeface="Courier New" panose="02070309020205020404" pitchFamily="49" charset="0"/>
                <a:cs typeface="Courier New" panose="02070309020205020404" pitchFamily="49" charset="0"/>
              </a:rPr>
              <a:t> *string, </a:t>
            </a:r>
            <a:r>
              <a:rPr lang="en-US" sz="1200" b="1" dirty="0" err="1" smtClean="0">
                <a:solidFill>
                  <a:srgbClr val="339933"/>
                </a:solidFill>
                <a:latin typeface="Courier New" panose="02070309020205020404" pitchFamily="49" charset="0"/>
                <a:cs typeface="Courier New" panose="02070309020205020404" pitchFamily="49" charset="0"/>
              </a:rPr>
              <a:t>const</a:t>
            </a:r>
            <a:r>
              <a:rPr lang="en-US" sz="1200" b="1" dirty="0" smtClean="0">
                <a:solidFill>
                  <a:srgbClr val="339933"/>
                </a:solidFill>
                <a:latin typeface="Courier New" panose="02070309020205020404" pitchFamily="49" charset="0"/>
                <a:cs typeface="Courier New" panose="02070309020205020404" pitchFamily="49" charset="0"/>
              </a:rPr>
              <a:t> </a:t>
            </a:r>
            <a:r>
              <a:rPr lang="en-US" sz="1200" b="1" dirty="0" err="1" smtClean="0">
                <a:solidFill>
                  <a:srgbClr val="339933"/>
                </a:solidFill>
                <a:latin typeface="Courier New" panose="02070309020205020404" pitchFamily="49" charset="0"/>
                <a:cs typeface="Courier New" panose="02070309020205020404" pitchFamily="49" charset="0"/>
              </a:rPr>
              <a:t>int</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bufsize</a:t>
            </a:r>
            <a:r>
              <a:rPr lang="en-US" sz="1200" b="1" dirty="0" smtClean="0">
                <a:latin typeface="Courier New" panose="02070309020205020404" pitchFamily="49" charset="0"/>
                <a:cs typeface="Courier New" panose="02070309020205020404" pitchFamily="49" charset="0"/>
              </a:rPr>
              <a:t>, </a:t>
            </a:r>
            <a:r>
              <a:rPr lang="en-US" sz="1200" b="1" dirty="0" err="1" smtClean="0">
                <a:solidFill>
                  <a:srgbClr val="339933"/>
                </a:solidFill>
                <a:latin typeface="Courier New" panose="02070309020205020404" pitchFamily="49" charset="0"/>
                <a:cs typeface="Courier New" panose="02070309020205020404" pitchFamily="49" charset="0"/>
              </a:rPr>
              <a:t>const</a:t>
            </a:r>
            <a:r>
              <a:rPr lang="en-US" sz="1200" b="1" dirty="0" smtClean="0">
                <a:solidFill>
                  <a:srgbClr val="339933"/>
                </a:solidFill>
                <a:latin typeface="Courier New" panose="02070309020205020404" pitchFamily="49" charset="0"/>
                <a:cs typeface="Courier New" panose="02070309020205020404" pitchFamily="49" charset="0"/>
              </a:rPr>
              <a:t> </a:t>
            </a:r>
            <a:r>
              <a:rPr lang="en-US" sz="1200" b="1" dirty="0">
                <a:solidFill>
                  <a:srgbClr val="339933"/>
                </a:solidFill>
                <a:latin typeface="Courier New" panose="02070309020205020404" pitchFamily="49" charset="0"/>
                <a:cs typeface="Courier New" panose="02070309020205020404" pitchFamily="49" charset="0"/>
              </a:rPr>
              <a:t>char</a:t>
            </a:r>
            <a:r>
              <a:rPr lang="en-US" sz="1200" b="1" dirty="0">
                <a:latin typeface="Courier New" panose="02070309020205020404" pitchFamily="49" charset="0"/>
                <a:cs typeface="Courier New" panose="02070309020205020404" pitchFamily="49" charset="0"/>
              </a:rPr>
              <a:t> *signal = </a:t>
            </a:r>
            <a:r>
              <a:rPr lang="en-US" sz="1200" b="1" dirty="0">
                <a:solidFill>
                  <a:srgbClr val="FF0000"/>
                </a:solidFill>
                <a:latin typeface="Courier New" panose="02070309020205020404" pitchFamily="49" charset="0"/>
                <a:cs typeface="Courier New" panose="02070309020205020404" pitchFamily="49" charset="0"/>
              </a:rPr>
              <a:t>NULL</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private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p_original_idx</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friend </a:t>
            </a:r>
            <a:r>
              <a:rPr lang="en-US" sz="1200" b="1" dirty="0">
                <a:solidFill>
                  <a:srgbClr val="00B050"/>
                </a:solidFill>
                <a:latin typeface="Courier New" panose="02070309020205020404" pitchFamily="49" charset="0"/>
                <a:cs typeface="Courier New" panose="02070309020205020404" pitchFamily="49" charset="0"/>
              </a:rPr>
              <a:t>class</a:t>
            </a:r>
            <a:r>
              <a:rPr lang="en-US" sz="1200" b="1" dirty="0">
                <a:latin typeface="Courier New" panose="02070309020205020404" pitchFamily="49" charset="0"/>
                <a:cs typeface="Courier New" panose="02070309020205020404" pitchFamily="49" charset="0"/>
              </a:rPr>
              <a:t> boost::serialization::access</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B050"/>
                </a:solidFill>
                <a:latin typeface="Courier New" panose="02070309020205020404" pitchFamily="49" charset="0"/>
                <a:cs typeface="Courier New" panose="02070309020205020404" pitchFamily="49" charset="0"/>
              </a:rPr>
              <a:t>template</a:t>
            </a:r>
            <a:r>
              <a:rPr lang="en-US" sz="1200" b="1" dirty="0" smtClean="0">
                <a:latin typeface="Courier New" panose="02070309020205020404" pitchFamily="49" charset="0"/>
                <a:cs typeface="Courier New" panose="02070309020205020404" pitchFamily="49" charset="0"/>
              </a:rPr>
              <a:t>&lt;</a:t>
            </a:r>
            <a:r>
              <a:rPr lang="en-US" sz="1200" b="1" dirty="0" smtClean="0">
                <a:solidFill>
                  <a:srgbClr val="00B050"/>
                </a:solidFill>
                <a:latin typeface="Courier New" panose="02070309020205020404" pitchFamily="49" charset="0"/>
                <a:cs typeface="Courier New" panose="02070309020205020404" pitchFamily="49" charset="0"/>
              </a:rPr>
              <a:t>class</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Archive</a:t>
            </a:r>
            <a:r>
              <a:rPr lang="en-US" sz="1200" b="1" dirty="0" smtClean="0">
                <a:latin typeface="Courier New" panose="02070309020205020404" pitchFamily="49" charset="0"/>
                <a:cs typeface="Courier New" panose="02070309020205020404" pitchFamily="49" charset="0"/>
              </a:rPr>
              <a:t>&gt;</a:t>
            </a: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B050"/>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serialize(Archive &amp; </a:t>
            </a:r>
            <a:r>
              <a:rPr lang="en-US" sz="1200" b="1" dirty="0" err="1">
                <a:latin typeface="Courier New" panose="02070309020205020404" pitchFamily="49" charset="0"/>
                <a:cs typeface="Courier New" panose="02070309020205020404" pitchFamily="49" charset="0"/>
              </a:rPr>
              <a:t>ar</a:t>
            </a:r>
            <a:r>
              <a:rPr lang="en-US" sz="1200" b="1" dirty="0">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const</a:t>
            </a:r>
            <a:r>
              <a:rPr lang="en-US" sz="1200" b="1" dirty="0">
                <a:solidFill>
                  <a:srgbClr val="00B050"/>
                </a:solidFill>
                <a:latin typeface="Courier New" panose="02070309020205020404" pitchFamily="49" charset="0"/>
                <a:cs typeface="Courier New" panose="02070309020205020404" pitchFamily="49" charset="0"/>
              </a:rPr>
              <a:t> unsigned </a:t>
            </a:r>
            <a:r>
              <a:rPr lang="en-US" sz="1200" b="1" dirty="0" err="1">
                <a:solidFill>
                  <a:srgbClr val="00B050"/>
                </a:solidFill>
                <a:latin typeface="Courier New" panose="02070309020205020404" pitchFamily="49" charset="0"/>
                <a:cs typeface="Courier New" panose="02070309020205020404" pitchFamily="49" charset="0"/>
              </a:rPr>
              <a:t>int</a:t>
            </a:r>
            <a:r>
              <a:rPr lang="en-US" sz="1200" b="1" dirty="0">
                <a:solidFill>
                  <a:srgbClr val="00B050"/>
                </a:solidFill>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version</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 </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a:t>
            </a:r>
            <a:r>
              <a:rPr lang="en-US" sz="1200" b="1" dirty="0">
                <a:latin typeface="Courier New" panose="02070309020205020404" pitchFamily="49" charset="0"/>
                <a:cs typeface="Courier New" panose="02070309020205020404" pitchFamily="49" charset="0"/>
              </a:rPr>
              <a:t> &amp; boost::serialization::</a:t>
            </a:r>
            <a:r>
              <a:rPr lang="en-US" sz="1200" b="1" dirty="0" err="1">
                <a:latin typeface="Courier New" panose="02070309020205020404" pitchFamily="49" charset="0"/>
                <a:cs typeface="Courier New" panose="02070309020205020404" pitchFamily="49" charset="0"/>
              </a:rPr>
              <a:t>base_object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BaseBusComponent</a:t>
            </a:r>
            <a:r>
              <a:rPr lang="en-US" sz="1200" b="1" dirty="0">
                <a:latin typeface="Courier New" panose="02070309020205020404" pitchFamily="49" charset="0"/>
                <a:cs typeface="Courier New" panose="02070309020205020404" pitchFamily="49" charset="0"/>
              </a:rPr>
              <a:t>&gt;(*</a:t>
            </a:r>
            <a:r>
              <a:rPr lang="en-US" sz="1200" b="1" dirty="0">
                <a:solidFill>
                  <a:srgbClr val="FFC000"/>
                </a:solidFill>
                <a:latin typeface="Courier New" panose="02070309020205020404" pitchFamily="49" charset="0"/>
                <a:cs typeface="Courier New" panose="02070309020205020404" pitchFamily="49" charset="0"/>
              </a:rPr>
              <a:t>this</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&amp; </a:t>
            </a:r>
            <a:r>
              <a:rPr lang="en-US" sz="1200" b="1" dirty="0" err="1">
                <a:latin typeface="Courier New" panose="02070309020205020404" pitchFamily="49" charset="0"/>
                <a:cs typeface="Courier New" panose="02070309020205020404" pitchFamily="49" charset="0"/>
              </a:rPr>
              <a:t>p_original_idx</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094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 method</a:t>
            </a:r>
            <a:endParaRPr lang="en-US" dirty="0"/>
          </a:p>
        </p:txBody>
      </p:sp>
      <p:sp>
        <p:nvSpPr>
          <p:cNvPr id="3" name="Content Placeholder 2"/>
          <p:cNvSpPr>
            <a:spLocks noGrp="1"/>
          </p:cNvSpPr>
          <p:nvPr>
            <p:ph idx="1"/>
          </p:nvPr>
        </p:nvSpPr>
        <p:spPr/>
        <p:txBody>
          <a:bodyPr/>
          <a:lstStyle/>
          <a:p>
            <a:r>
              <a:rPr lang="en-US" dirty="0" smtClean="0"/>
              <a:t>The serialization method is used within boost classes to take a class and convert it into a string of bits and then back into a class instance in a specific state. This is very useful for moving classes from one processor to another</a:t>
            </a:r>
          </a:p>
          <a:p>
            <a:r>
              <a:rPr lang="en-US" dirty="0" smtClean="0"/>
              <a:t>Users only need to worry about creating a serialization method that includes all internal variables for the class. Note that pointers are not recursively serialized and any data associated with a class instance via a pointer will not be moved with the rest of the class.</a:t>
            </a:r>
          </a:p>
          <a:p>
            <a:r>
              <a:rPr lang="en-US" dirty="0" smtClean="0"/>
              <a:t>The serialization method can be created following the template in the previous slide</a:t>
            </a:r>
            <a:endParaRPr lang="en-US" dirty="0"/>
          </a:p>
        </p:txBody>
      </p:sp>
    </p:spTree>
    <p:extLst>
      <p:ext uri="{BB962C8B-B14F-4D97-AF65-F5344CB8AC3E}">
        <p14:creationId xmlns:p14="http://schemas.microsoft.com/office/powerpoint/2010/main" val="1389651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 method for Hello World Bus Component Class</a:t>
            </a:r>
            <a:endParaRPr lang="en-US" dirty="0"/>
          </a:p>
        </p:txBody>
      </p:sp>
      <p:sp>
        <p:nvSpPr>
          <p:cNvPr id="5" name="Content Placeholder 4"/>
          <p:cNvSpPr>
            <a:spLocks noGrp="1"/>
          </p:cNvSpPr>
          <p:nvPr>
            <p:ph idx="1"/>
          </p:nvPr>
        </p:nvSpPr>
        <p:spPr>
          <a:xfrm>
            <a:off x="492125" y="2901950"/>
            <a:ext cx="8186738" cy="3575050"/>
          </a:xfrm>
        </p:spPr>
        <p:txBody>
          <a:bodyPr/>
          <a:lstStyle/>
          <a:p>
            <a:r>
              <a:rPr lang="en-US" dirty="0" smtClean="0"/>
              <a:t>(line 1) </a:t>
            </a:r>
            <a:r>
              <a:rPr lang="en-US" b="1" dirty="0" smtClean="0">
                <a:latin typeface="Courier New" panose="02070309020205020404" pitchFamily="49" charset="0"/>
                <a:cs typeface="Courier New" panose="02070309020205020404" pitchFamily="49" charset="0"/>
              </a:rPr>
              <a:t>serialize</a:t>
            </a:r>
            <a:r>
              <a:rPr lang="en-US" dirty="0" smtClean="0"/>
              <a:t> function declaration that passes the Archive variable </a:t>
            </a:r>
            <a:r>
              <a:rPr lang="en-US" dirty="0" err="1" smtClean="0"/>
              <a:t>ar</a:t>
            </a:r>
            <a:r>
              <a:rPr lang="en-US" dirty="0" smtClean="0"/>
              <a:t> to the implementation</a:t>
            </a:r>
          </a:p>
          <a:p>
            <a:r>
              <a:rPr lang="en-US" dirty="0" smtClean="0"/>
              <a:t>(lines 3-4) the </a:t>
            </a:r>
            <a:r>
              <a:rPr lang="en-US" dirty="0" err="1" smtClean="0"/>
              <a:t>ar</a:t>
            </a:r>
            <a:r>
              <a:rPr lang="en-US" dirty="0" smtClean="0"/>
              <a:t> variable is augmented by the string of data coming from the parent of the component class</a:t>
            </a:r>
          </a:p>
          <a:p>
            <a:r>
              <a:rPr lang="en-US" dirty="0" smtClean="0"/>
              <a:t>(line 5) the </a:t>
            </a:r>
            <a:r>
              <a:rPr lang="en-US" dirty="0" err="1" smtClean="0"/>
              <a:t>ar</a:t>
            </a:r>
            <a:r>
              <a:rPr lang="en-US" dirty="0" smtClean="0"/>
              <a:t> variable is augmented by the local data for this class (</a:t>
            </a:r>
            <a:r>
              <a:rPr lang="en-US" dirty="0" err="1" smtClean="0"/>
              <a:t>p_original_index</a:t>
            </a:r>
            <a:r>
              <a:rPr lang="en-US" dirty="0" smtClean="0"/>
              <a:t>)</a:t>
            </a:r>
          </a:p>
          <a:p>
            <a:r>
              <a:rPr lang="en-US" dirty="0" smtClean="0"/>
              <a:t>Additional local variables would require additional declarations like line 5</a:t>
            </a:r>
            <a:endParaRPr lang="en-US" dirty="0"/>
          </a:p>
        </p:txBody>
      </p:sp>
      <p:sp>
        <p:nvSpPr>
          <p:cNvPr id="4" name="TextBox 3"/>
          <p:cNvSpPr txBox="1"/>
          <p:nvPr/>
        </p:nvSpPr>
        <p:spPr>
          <a:xfrm>
            <a:off x="457200" y="1466671"/>
            <a:ext cx="5949064" cy="1200329"/>
          </a:xfrm>
          <a:prstGeom prst="rect">
            <a:avLst/>
          </a:prstGeom>
          <a:noFill/>
        </p:spPr>
        <p:txBody>
          <a:bodyPr wrap="none" rtlCol="0">
            <a:spAutoFit/>
          </a:bodyPr>
          <a:lstStyle/>
          <a:p>
            <a:r>
              <a:rPr lang="en-US" sz="1200" b="1" dirty="0" smtClean="0">
                <a:latin typeface="Courier New" panose="02070309020205020404" pitchFamily="49" charset="0"/>
                <a:cs typeface="Courier New" panose="02070309020205020404" pitchFamily="49" charset="0"/>
              </a:rPr>
              <a:t>1  </a:t>
            </a:r>
            <a:r>
              <a:rPr lang="en-US" sz="1200" b="1" dirty="0" smtClean="0">
                <a:solidFill>
                  <a:srgbClr val="00B050"/>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serialize(Archive &amp; </a:t>
            </a:r>
            <a:r>
              <a:rPr lang="en-US" sz="1200" b="1" dirty="0" err="1">
                <a:latin typeface="Courier New" panose="02070309020205020404" pitchFamily="49" charset="0"/>
                <a:cs typeface="Courier New" panose="02070309020205020404" pitchFamily="49" charset="0"/>
              </a:rPr>
              <a:t>ar</a:t>
            </a:r>
            <a:r>
              <a:rPr lang="en-US" sz="1200" b="1" dirty="0">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const</a:t>
            </a:r>
            <a:r>
              <a:rPr lang="en-US" sz="1200" b="1" dirty="0">
                <a:solidFill>
                  <a:srgbClr val="00B050"/>
                </a:solidFill>
                <a:latin typeface="Courier New" panose="02070309020205020404" pitchFamily="49" charset="0"/>
                <a:cs typeface="Courier New" panose="02070309020205020404" pitchFamily="49" charset="0"/>
              </a:rPr>
              <a:t> unsigned </a:t>
            </a:r>
            <a:r>
              <a:rPr lang="en-US" sz="1200" b="1" dirty="0" err="1">
                <a:solidFill>
                  <a:srgbClr val="00B050"/>
                </a:solidFill>
                <a:latin typeface="Courier New" panose="02070309020205020404" pitchFamily="49" charset="0"/>
                <a:cs typeface="Courier New" panose="02070309020205020404" pitchFamily="49" charset="0"/>
              </a:rPr>
              <a:t>int</a:t>
            </a:r>
            <a:r>
              <a:rPr lang="en-US" sz="1200" b="1" dirty="0">
                <a:solidFill>
                  <a:srgbClr val="00B050"/>
                </a:solidFill>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version</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2  {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3       </a:t>
            </a:r>
            <a:r>
              <a:rPr lang="en-US" sz="1200" b="1" dirty="0" err="1">
                <a:latin typeface="Courier New" panose="02070309020205020404" pitchFamily="49" charset="0"/>
                <a:cs typeface="Courier New" panose="02070309020205020404" pitchFamily="49" charset="0"/>
              </a:rPr>
              <a:t>ar</a:t>
            </a:r>
            <a:r>
              <a:rPr lang="en-US" sz="1200" b="1" dirty="0">
                <a:latin typeface="Courier New" panose="02070309020205020404" pitchFamily="49" charset="0"/>
                <a:cs typeface="Courier New" panose="02070309020205020404" pitchFamily="49" charset="0"/>
              </a:rPr>
              <a:t> &amp; boost::serialization::</a:t>
            </a:r>
            <a:r>
              <a:rPr lang="en-US" sz="1200" b="1" dirty="0" err="1" smtClean="0">
                <a:latin typeface="Courier New" panose="02070309020205020404" pitchFamily="49" charset="0"/>
                <a:cs typeface="Courier New" panose="02070309020205020404" pitchFamily="49" charset="0"/>
              </a:rPr>
              <a:t>base_object</a:t>
            </a:r>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4               &lt;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BaseBusComponent</a:t>
            </a:r>
            <a:r>
              <a:rPr lang="en-US" sz="1200" b="1" dirty="0">
                <a:latin typeface="Courier New" panose="02070309020205020404" pitchFamily="49" charset="0"/>
                <a:cs typeface="Courier New" panose="02070309020205020404" pitchFamily="49" charset="0"/>
              </a:rPr>
              <a:t>&gt;(*</a:t>
            </a:r>
            <a:r>
              <a:rPr lang="en-US" sz="1200" b="1" dirty="0">
                <a:solidFill>
                  <a:srgbClr val="FFC000"/>
                </a:solidFill>
                <a:latin typeface="Courier New" panose="02070309020205020404" pitchFamily="49" charset="0"/>
                <a:cs typeface="Courier New" panose="02070309020205020404" pitchFamily="49" charset="0"/>
              </a:rPr>
              <a:t>this</a:t>
            </a:r>
            <a:r>
              <a:rPr lang="en-US" sz="1200" b="1" dirty="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5          </a:t>
            </a:r>
            <a:r>
              <a:rPr lang="en-US" sz="1200" b="1" dirty="0">
                <a:latin typeface="Courier New" panose="02070309020205020404" pitchFamily="49" charset="0"/>
                <a:cs typeface="Courier New" panose="02070309020205020404" pitchFamily="49" charset="0"/>
              </a:rPr>
              <a:t>&amp; </a:t>
            </a:r>
            <a:r>
              <a:rPr lang="en-US" sz="1200" b="1" dirty="0" err="1">
                <a:latin typeface="Courier New" panose="02070309020205020404" pitchFamily="49" charset="0"/>
                <a:cs typeface="Courier New" panose="02070309020205020404" pitchFamily="49" charset="0"/>
              </a:rPr>
              <a:t>p_original_idx</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6  }</a:t>
            </a:r>
            <a:endParaRPr lang="en-US" sz="1200" dirty="0"/>
          </a:p>
        </p:txBody>
      </p:sp>
    </p:spTree>
    <p:extLst>
      <p:ext uri="{BB962C8B-B14F-4D97-AF65-F5344CB8AC3E}">
        <p14:creationId xmlns:p14="http://schemas.microsoft.com/office/powerpoint/2010/main" val="159288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load method</a:t>
            </a:r>
            <a:endParaRPr lang="en-US" dirty="0"/>
          </a:p>
        </p:txBody>
      </p:sp>
      <p:sp>
        <p:nvSpPr>
          <p:cNvPr id="3" name="Content Placeholder 2"/>
          <p:cNvSpPr>
            <a:spLocks noGrp="1"/>
          </p:cNvSpPr>
          <p:nvPr>
            <p:ph idx="1"/>
          </p:nvPr>
        </p:nvSpPr>
        <p:spPr>
          <a:xfrm>
            <a:off x="492125" y="1219200"/>
            <a:ext cx="8186738" cy="3575050"/>
          </a:xfrm>
        </p:spPr>
        <p:txBody>
          <a:bodyPr/>
          <a:lstStyle/>
          <a:p>
            <a:r>
              <a:rPr lang="en-US" dirty="0" smtClean="0"/>
              <a:t>The only thing the “hello world” bus class does is cache the original bus index from the input file and prints it out in the </a:t>
            </a:r>
            <a:r>
              <a:rPr lang="en-US" dirty="0" err="1" smtClean="0"/>
              <a:t>serialWrite</a:t>
            </a:r>
            <a:r>
              <a:rPr lang="en-US" dirty="0" smtClean="0"/>
              <a:t> method</a:t>
            </a:r>
          </a:p>
          <a:p>
            <a:r>
              <a:rPr lang="en-US" dirty="0" smtClean="0"/>
              <a:t>The bus index is stored as a local variable using the load method, which gets the original bus index by extracting it from the </a:t>
            </a:r>
            <a:r>
              <a:rPr lang="en-US" dirty="0" err="1" smtClean="0"/>
              <a:t>DataCollection</a:t>
            </a:r>
            <a:r>
              <a:rPr lang="en-US" dirty="0" smtClean="0"/>
              <a:t> object associated with the bus</a:t>
            </a:r>
          </a:p>
        </p:txBody>
      </p:sp>
      <p:sp>
        <p:nvSpPr>
          <p:cNvPr id="4" name="TextBox 3"/>
          <p:cNvSpPr txBox="1"/>
          <p:nvPr/>
        </p:nvSpPr>
        <p:spPr>
          <a:xfrm>
            <a:off x="762000" y="3429000"/>
            <a:ext cx="6692858" cy="1015663"/>
          </a:xfrm>
          <a:prstGeom prst="rect">
            <a:avLst/>
          </a:prstGeom>
          <a:noFill/>
        </p:spPr>
        <p:txBody>
          <a:bodyPr wrap="none" rtlCol="0">
            <a:spAutoFit/>
          </a:bodyPr>
          <a:lstStyle/>
          <a:p>
            <a:r>
              <a:rPr lang="en-US" sz="1200" b="1" dirty="0">
                <a:solidFill>
                  <a:srgbClr val="0099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HWBus</a:t>
            </a:r>
            <a:r>
              <a:rPr lang="en-US" sz="1200" b="1" dirty="0">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load(</a:t>
            </a:r>
            <a:r>
              <a:rPr lang="en-US" sz="1200" b="1" dirty="0" err="1" smtClean="0">
                <a:solidFill>
                  <a:srgbClr val="009900"/>
                </a:solidFill>
                <a:latin typeface="Courier New" panose="02070309020205020404" pitchFamily="49" charset="0"/>
                <a:cs typeface="Courier New" panose="02070309020205020404" pitchFamily="49" charset="0"/>
              </a:rPr>
              <a:t>const</a:t>
            </a:r>
            <a:endParaRPr lang="en-US" sz="1200" b="1" dirty="0" smtClean="0">
              <a:solidFill>
                <a:srgbClr val="009900"/>
              </a:solidFill>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DataCollection</a:t>
            </a:r>
            <a:r>
              <a:rPr lang="en-US" sz="1200" b="1" dirty="0">
                <a:latin typeface="Courier New" panose="02070309020205020404" pitchFamily="49" charset="0"/>
                <a:cs typeface="Courier New" panose="02070309020205020404" pitchFamily="49" charset="0"/>
              </a:rPr>
              <a:t>&gt; &amp;data</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data-&gt;</a:t>
            </a:r>
            <a:r>
              <a:rPr lang="en-US" sz="1200" b="1" dirty="0" err="1">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(BUS_NUMBER,&amp;</a:t>
            </a:r>
            <a:r>
              <a:rPr lang="en-US" sz="1200" b="1" dirty="0" err="1">
                <a:latin typeface="Courier New" panose="02070309020205020404" pitchFamily="49" charset="0"/>
                <a:cs typeface="Courier New" panose="02070309020205020404" pitchFamily="49" charset="0"/>
              </a:rPr>
              <a:t>p_original_idx</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755907" y="4495800"/>
            <a:ext cx="7930893" cy="1569660"/>
          </a:xfrm>
          <a:prstGeom prst="rect">
            <a:avLst/>
          </a:prstGeom>
          <a:noFill/>
        </p:spPr>
        <p:txBody>
          <a:bodyPr wrap="square" rtlCol="0">
            <a:spAutoFit/>
          </a:bodyPr>
          <a:lstStyle/>
          <a:p>
            <a:r>
              <a:rPr lang="en-US" sz="2400" dirty="0" smtClean="0"/>
              <a:t>BUS_NUMBER is a predefined macro in dictionary.hpp corresponding to the original bus index, which is stored in the internal variable </a:t>
            </a:r>
            <a:r>
              <a:rPr lang="en-US" sz="2400" dirty="0" err="1" smtClean="0"/>
              <a:t>p_original_idx</a:t>
            </a:r>
            <a:r>
              <a:rPr lang="en-US" sz="2400" dirty="0" smtClean="0"/>
              <a:t>. dictionary.hpp is located in the $GRIDPACK/</a:t>
            </a:r>
            <a:r>
              <a:rPr lang="en-US" sz="2400" dirty="0" err="1" smtClean="0"/>
              <a:t>src</a:t>
            </a:r>
            <a:r>
              <a:rPr lang="en-US" sz="2400" dirty="0" smtClean="0"/>
              <a:t>/parser directory</a:t>
            </a:r>
          </a:p>
        </p:txBody>
      </p:sp>
    </p:spTree>
    <p:extLst>
      <p:ext uri="{BB962C8B-B14F-4D97-AF65-F5344CB8AC3E}">
        <p14:creationId xmlns:p14="http://schemas.microsoft.com/office/powerpoint/2010/main" val="299792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t>
            </a:r>
            <a:r>
              <a:rPr lang="en-US" dirty="0" err="1" smtClean="0"/>
              <a:t>serialWrite</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Enable each bus to write a string to output describing some current property of the bus</a:t>
            </a:r>
          </a:p>
          <a:p>
            <a:endParaRPr lang="en-US" dirty="0"/>
          </a:p>
          <a:p>
            <a:endParaRPr lang="en-US" dirty="0" smtClean="0"/>
          </a:p>
          <a:p>
            <a:endParaRPr lang="en-US" dirty="0"/>
          </a:p>
          <a:p>
            <a:endParaRPr lang="en-US" dirty="0" smtClean="0"/>
          </a:p>
          <a:p>
            <a:r>
              <a:rPr lang="en-US" dirty="0"/>
              <a:t>I</a:t>
            </a:r>
            <a:r>
              <a:rPr lang="en-US" dirty="0" smtClean="0"/>
              <a:t>nformation in </a:t>
            </a:r>
            <a:r>
              <a:rPr lang="en-US" dirty="0" err="1" smtClean="0"/>
              <a:t>bufsize</a:t>
            </a:r>
            <a:r>
              <a:rPr lang="en-US" dirty="0" smtClean="0"/>
              <a:t> and signal is not used</a:t>
            </a:r>
          </a:p>
          <a:p>
            <a:r>
              <a:rPr lang="en-US" dirty="0" smtClean="0"/>
              <a:t>Print out the original bus ID stored in the internal variable </a:t>
            </a:r>
            <a:r>
              <a:rPr lang="en-US" dirty="0" err="1" smtClean="0"/>
              <a:t>p_original_idx</a:t>
            </a:r>
            <a:endParaRPr lang="en-US" dirty="0" smtClean="0"/>
          </a:p>
        </p:txBody>
      </p:sp>
      <p:sp>
        <p:nvSpPr>
          <p:cNvPr id="4" name="TextBox 3"/>
          <p:cNvSpPr txBox="1"/>
          <p:nvPr/>
        </p:nvSpPr>
        <p:spPr>
          <a:xfrm>
            <a:off x="838200" y="2609671"/>
            <a:ext cx="5856090" cy="1200329"/>
          </a:xfrm>
          <a:prstGeom prst="rect">
            <a:avLst/>
          </a:prstGeom>
          <a:noFill/>
        </p:spPr>
        <p:txBody>
          <a:bodyPr wrap="none" rtlCol="0">
            <a:spAutoFit/>
          </a:bodyPr>
          <a:lstStyle/>
          <a:p>
            <a:r>
              <a:rPr lang="en-US" sz="1200" b="1" dirty="0" err="1">
                <a:solidFill>
                  <a:srgbClr val="0099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serialWrite</a:t>
            </a:r>
            <a:r>
              <a:rPr lang="en-US" sz="1200" b="1" dirty="0">
                <a:latin typeface="Courier New" panose="02070309020205020404" pitchFamily="49" charset="0"/>
                <a:cs typeface="Courier New" panose="02070309020205020404" pitchFamily="49" charset="0"/>
              </a:rPr>
              <a:t>(</a:t>
            </a:r>
            <a:r>
              <a:rPr lang="en-US" sz="1200" b="1" dirty="0">
                <a:solidFill>
                  <a:srgbClr val="009900"/>
                </a:solidFill>
                <a:latin typeface="Courier New" panose="02070309020205020404" pitchFamily="49" charset="0"/>
                <a:cs typeface="Courier New" panose="02070309020205020404" pitchFamily="49" charset="0"/>
              </a:rPr>
              <a:t>char</a:t>
            </a:r>
            <a:r>
              <a:rPr lang="en-US" sz="1200" b="1" dirty="0">
                <a:latin typeface="Courier New" panose="02070309020205020404" pitchFamily="49" charset="0"/>
                <a:cs typeface="Courier New" panose="02070309020205020404" pitchFamily="49" charset="0"/>
              </a:rPr>
              <a:t> *string</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solidFill>
                  <a:srgbClr val="009900"/>
                </a:solidFill>
                <a:latin typeface="Courier New" panose="02070309020205020404" pitchFamily="49" charset="0"/>
                <a:cs typeface="Courier New" panose="02070309020205020404" pitchFamily="49" charset="0"/>
              </a:rPr>
              <a:t>const</a:t>
            </a:r>
            <a:r>
              <a:rPr lang="en-US" sz="1200" b="1" dirty="0">
                <a:solidFill>
                  <a:srgbClr val="009900"/>
                </a:solidFill>
                <a:latin typeface="Courier New" panose="02070309020205020404" pitchFamily="49" charset="0"/>
                <a:cs typeface="Courier New" panose="02070309020205020404" pitchFamily="49" charset="0"/>
              </a:rPr>
              <a:t> </a:t>
            </a:r>
            <a:r>
              <a:rPr lang="en-US" sz="1200" b="1" dirty="0" err="1">
                <a:solidFill>
                  <a:srgbClr val="009900"/>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bufsize</a:t>
            </a:r>
            <a:r>
              <a:rPr lang="en-US" sz="1200" b="1" dirty="0">
                <a:latin typeface="Courier New" panose="02070309020205020404" pitchFamily="49" charset="0"/>
                <a:cs typeface="Courier New" panose="02070309020205020404" pitchFamily="49" charset="0"/>
              </a:rPr>
              <a:t>, </a:t>
            </a:r>
            <a:r>
              <a:rPr lang="en-US" sz="1200" b="1" dirty="0" err="1">
                <a:solidFill>
                  <a:srgbClr val="009900"/>
                </a:solidFill>
                <a:latin typeface="Courier New" panose="02070309020205020404" pitchFamily="49" charset="0"/>
                <a:cs typeface="Courier New" panose="02070309020205020404" pitchFamily="49" charset="0"/>
              </a:rPr>
              <a:t>const</a:t>
            </a:r>
            <a:r>
              <a:rPr lang="en-US" sz="1200" b="1" dirty="0">
                <a:solidFill>
                  <a:srgbClr val="009900"/>
                </a:solidFill>
                <a:latin typeface="Courier New" panose="02070309020205020404" pitchFamily="49" charset="0"/>
                <a:cs typeface="Courier New" panose="02070309020205020404" pitchFamily="49" charset="0"/>
              </a:rPr>
              <a:t> char </a:t>
            </a:r>
            <a:r>
              <a:rPr lang="en-US" sz="1200" b="1" dirty="0">
                <a:latin typeface="Courier New" panose="02070309020205020404" pitchFamily="49" charset="0"/>
                <a:cs typeface="Courier New" panose="02070309020205020404" pitchFamily="49" charset="0"/>
              </a:rPr>
              <a:t>*signal</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sprintf</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string</a:t>
            </a:r>
            <a:r>
              <a:rPr lang="en-US" sz="1200" b="1" dirty="0" err="1">
                <a:solidFill>
                  <a:srgbClr val="FF0000"/>
                </a:solidFill>
                <a:latin typeface="Courier New" panose="02070309020205020404" pitchFamily="49" charset="0"/>
                <a:cs typeface="Courier New" panose="02070309020205020404" pitchFamily="49" charset="0"/>
              </a:rPr>
              <a:t>,"Hello</a:t>
            </a:r>
            <a:r>
              <a:rPr lang="en-US" sz="1200" b="1" dirty="0">
                <a:solidFill>
                  <a:srgbClr val="FF0000"/>
                </a:solidFill>
                <a:latin typeface="Courier New" panose="02070309020205020404" pitchFamily="49" charset="0"/>
                <a:cs typeface="Courier New" panose="02070309020205020404" pitchFamily="49" charset="0"/>
              </a:rPr>
              <a:t> world from bus </a:t>
            </a:r>
            <a:r>
              <a:rPr lang="en-US" sz="1200" b="1" dirty="0">
                <a:solidFill>
                  <a:srgbClr val="FF3399"/>
                </a:solidFill>
                <a:latin typeface="Courier New" panose="02070309020205020404" pitchFamily="49" charset="0"/>
                <a:cs typeface="Courier New" panose="02070309020205020404" pitchFamily="49" charset="0"/>
              </a:rPr>
              <a:t>%d\n</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p_original_idx</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return</a:t>
            </a:r>
            <a:r>
              <a:rPr lang="en-US" sz="1200" b="1"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true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583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a:t>B</a:t>
            </a:r>
            <a:r>
              <a:rPr lang="en-US" dirty="0" smtClean="0"/>
              <a:t>ranch </a:t>
            </a:r>
            <a:r>
              <a:rPr lang="en-US" dirty="0"/>
              <a:t>C</a:t>
            </a:r>
            <a:r>
              <a:rPr lang="en-US" dirty="0" smtClean="0"/>
              <a:t>omponent </a:t>
            </a:r>
            <a:r>
              <a:rPr lang="en-US" dirty="0"/>
              <a:t>C</a:t>
            </a:r>
            <a:r>
              <a:rPr lang="en-US" dirty="0" smtClean="0"/>
              <a:t>lass</a:t>
            </a:r>
            <a:endParaRPr lang="en-US" dirty="0"/>
          </a:p>
        </p:txBody>
      </p:sp>
      <p:sp>
        <p:nvSpPr>
          <p:cNvPr id="3" name="Content Placeholder 2"/>
          <p:cNvSpPr>
            <a:spLocks noGrp="1"/>
          </p:cNvSpPr>
          <p:nvPr>
            <p:ph idx="1"/>
          </p:nvPr>
        </p:nvSpPr>
        <p:spPr>
          <a:xfrm>
            <a:off x="492125" y="1066800"/>
            <a:ext cx="8186738" cy="3575050"/>
          </a:xfrm>
        </p:spPr>
        <p:txBody>
          <a:bodyPr/>
          <a:lstStyle/>
          <a:p>
            <a:r>
              <a:rPr lang="en-US" dirty="0" smtClean="0"/>
              <a:t>Similar to bus component class</a:t>
            </a:r>
            <a:endParaRPr lang="en-US" dirty="0"/>
          </a:p>
        </p:txBody>
      </p:sp>
      <p:sp>
        <p:nvSpPr>
          <p:cNvPr id="4" name="TextBox 3"/>
          <p:cNvSpPr txBox="1"/>
          <p:nvPr/>
        </p:nvSpPr>
        <p:spPr>
          <a:xfrm>
            <a:off x="457200" y="1527750"/>
            <a:ext cx="7808548" cy="4339650"/>
          </a:xfrm>
          <a:prstGeom prst="rect">
            <a:avLst/>
          </a:prstGeom>
          <a:noFill/>
        </p:spPr>
        <p:txBody>
          <a:bodyPr wrap="none" rtlCol="0">
            <a:spAutoFit/>
          </a:bodyPr>
          <a:lstStyle/>
          <a:p>
            <a:r>
              <a:rPr lang="en-US" sz="1200" b="1" dirty="0">
                <a:solidFill>
                  <a:srgbClr val="339933"/>
                </a:solidFill>
                <a:latin typeface="Courier New" panose="02070309020205020404" pitchFamily="49" charset="0"/>
                <a:cs typeface="Courier New" panose="02070309020205020404" pitchFamily="49" charset="0"/>
              </a:rPr>
              <a:t>class</a:t>
            </a:r>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HWBranch</a:t>
            </a:r>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public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BaseBranchComponent</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public</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Simple </a:t>
            </a:r>
            <a:r>
              <a:rPr lang="en-US" sz="1200" b="1" dirty="0" smtClean="0">
                <a:solidFill>
                  <a:srgbClr val="0070C0"/>
                </a:solidFill>
                <a:latin typeface="Courier New" panose="02070309020205020404" pitchFamily="49" charset="0"/>
                <a:cs typeface="Courier New" panose="02070309020205020404" pitchFamily="49" charset="0"/>
              </a:rPr>
              <a:t>constructor</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HWBranch</a:t>
            </a:r>
            <a:r>
              <a:rPr lang="en-US" sz="1200" b="1" dirty="0">
                <a:latin typeface="Courier New" panose="02070309020205020404" pitchFamily="49" charset="0"/>
                <a:cs typeface="Courier New" panose="02070309020205020404" pitchFamily="49" charset="0"/>
              </a:rPr>
              <a:t>(</a:t>
            </a:r>
            <a:r>
              <a:rPr lang="en-US" sz="1200" b="1" dirty="0">
                <a:solidFill>
                  <a:srgbClr val="339933"/>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Simple </a:t>
            </a:r>
            <a:r>
              <a:rPr lang="en-US" sz="1200" b="1" dirty="0" smtClean="0">
                <a:solidFill>
                  <a:srgbClr val="0070C0"/>
                </a:solidFill>
                <a:latin typeface="Courier New" panose="02070309020205020404" pitchFamily="49" charset="0"/>
                <a:cs typeface="Courier New" panose="02070309020205020404" pitchFamily="49" charset="0"/>
              </a:rPr>
              <a:t>destructor</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HWBranch</a:t>
            </a:r>
            <a:r>
              <a:rPr lang="en-US" sz="1200" b="1" dirty="0">
                <a:latin typeface="Courier New" panose="02070309020205020404" pitchFamily="49" charset="0"/>
                <a:cs typeface="Courier New" panose="02070309020205020404" pitchFamily="49" charset="0"/>
              </a:rPr>
              <a:t>(</a:t>
            </a:r>
            <a:r>
              <a:rPr lang="en-US" sz="1200" b="1" dirty="0">
                <a:solidFill>
                  <a:srgbClr val="339933"/>
                </a:solidFill>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Load values stored in </a:t>
            </a:r>
            <a:r>
              <a:rPr lang="en-US" sz="1200" b="1" dirty="0" err="1">
                <a:solidFill>
                  <a:srgbClr val="0070C0"/>
                </a:solidFill>
                <a:latin typeface="Courier New" panose="02070309020205020404" pitchFamily="49" charset="0"/>
                <a:cs typeface="Courier New" panose="02070309020205020404" pitchFamily="49" charset="0"/>
              </a:rPr>
              <a:t>DataCollection</a:t>
            </a:r>
            <a:r>
              <a:rPr lang="en-US" sz="1200" b="1" dirty="0">
                <a:solidFill>
                  <a:srgbClr val="0070C0"/>
                </a:solidFill>
                <a:latin typeface="Courier New" panose="02070309020205020404" pitchFamily="49" charset="0"/>
                <a:cs typeface="Courier New" panose="02070309020205020404" pitchFamily="49" charset="0"/>
              </a:rPr>
              <a:t> object into </a:t>
            </a:r>
            <a:r>
              <a:rPr lang="en-US" sz="1200" b="1" dirty="0" err="1">
                <a:solidFill>
                  <a:srgbClr val="0070C0"/>
                </a:solidFill>
                <a:latin typeface="Courier New" panose="02070309020205020404" pitchFamily="49" charset="0"/>
                <a:cs typeface="Courier New" panose="02070309020205020404" pitchFamily="49" charset="0"/>
              </a:rPr>
              <a:t>HWBranch</a:t>
            </a:r>
            <a:r>
              <a:rPr lang="en-US" sz="1200" b="1" dirty="0">
                <a:solidFill>
                  <a:srgbClr val="0070C0"/>
                </a:solidFill>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object</a:t>
            </a:r>
          </a:p>
          <a:p>
            <a:r>
              <a:rPr lang="en-US" sz="1200" b="1" dirty="0" smtClean="0">
                <a:latin typeface="Courier New" panose="02070309020205020404" pitchFamily="49" charset="0"/>
                <a:cs typeface="Courier New" panose="02070309020205020404" pitchFamily="49" charset="0"/>
              </a:rPr>
              <a:t>    </a:t>
            </a:r>
            <a:r>
              <a:rPr lang="en-US" sz="1200" b="1" dirty="0">
                <a:solidFill>
                  <a:srgbClr val="339933"/>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load(</a:t>
            </a:r>
            <a:r>
              <a:rPr lang="en-US" sz="1200" b="1" dirty="0" err="1">
                <a:solidFill>
                  <a:srgbClr val="339933"/>
                </a:solidFill>
                <a:latin typeface="Courier New" panose="02070309020205020404" pitchFamily="49" charset="0"/>
                <a:cs typeface="Courier New" panose="02070309020205020404" pitchFamily="49" charset="0"/>
              </a:rPr>
              <a:t>const</a:t>
            </a:r>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DataCollection</a:t>
            </a:r>
            <a:r>
              <a:rPr lang="en-US" sz="1200" b="1" dirty="0">
                <a:latin typeface="Courier New" panose="02070309020205020404" pitchFamily="49" charset="0"/>
                <a:cs typeface="Courier New" panose="02070309020205020404" pitchFamily="49" charset="0"/>
              </a:rPr>
              <a:t>&gt; &amp;data</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Write output from branches to standard </a:t>
            </a:r>
            <a:r>
              <a:rPr lang="en-US" sz="1200" b="1" dirty="0" smtClean="0">
                <a:solidFill>
                  <a:srgbClr val="0070C0"/>
                </a:solidFill>
                <a:latin typeface="Courier New" panose="02070309020205020404" pitchFamily="49" charset="0"/>
                <a:cs typeface="Courier New" panose="02070309020205020404" pitchFamily="49" charset="0"/>
              </a:rPr>
              <a:t>out</a:t>
            </a:r>
          </a:p>
          <a:p>
            <a:r>
              <a:rPr lang="en-US" sz="1200" b="1" dirty="0" smtClean="0">
                <a:latin typeface="Courier New" panose="02070309020205020404" pitchFamily="49" charset="0"/>
                <a:cs typeface="Courier New" panose="02070309020205020404" pitchFamily="49" charset="0"/>
              </a:rPr>
              <a:t>    </a:t>
            </a:r>
            <a:r>
              <a:rPr lang="en-US" sz="1200" b="1" dirty="0" err="1">
                <a:solidFill>
                  <a:srgbClr val="339933"/>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serialWrite</a:t>
            </a:r>
            <a:r>
              <a:rPr lang="en-US" sz="1200" b="1" dirty="0">
                <a:latin typeface="Courier New" panose="02070309020205020404" pitchFamily="49" charset="0"/>
                <a:cs typeface="Courier New" panose="02070309020205020404" pitchFamily="49" charset="0"/>
              </a:rPr>
              <a:t>(</a:t>
            </a:r>
            <a:r>
              <a:rPr lang="en-US" sz="1200" b="1" dirty="0">
                <a:solidFill>
                  <a:srgbClr val="339933"/>
                </a:solidFill>
                <a:latin typeface="Courier New" panose="02070309020205020404" pitchFamily="49" charset="0"/>
                <a:cs typeface="Courier New" panose="02070309020205020404" pitchFamily="49" charset="0"/>
              </a:rPr>
              <a:t>char</a:t>
            </a:r>
            <a:r>
              <a:rPr lang="en-US" sz="1200" b="1" dirty="0">
                <a:latin typeface="Courier New" panose="02070309020205020404" pitchFamily="49" charset="0"/>
                <a:cs typeface="Courier New" panose="02070309020205020404" pitchFamily="49" charset="0"/>
              </a:rPr>
              <a:t> *string, </a:t>
            </a:r>
            <a:r>
              <a:rPr lang="en-US" sz="1200" b="1" dirty="0" err="1">
                <a:solidFill>
                  <a:srgbClr val="339933"/>
                </a:solidFill>
                <a:latin typeface="Courier New" panose="02070309020205020404" pitchFamily="49" charset="0"/>
                <a:cs typeface="Courier New" panose="02070309020205020404" pitchFamily="49" charset="0"/>
              </a:rPr>
              <a:t>const</a:t>
            </a:r>
            <a:r>
              <a:rPr lang="en-US" sz="1200" b="1" dirty="0">
                <a:solidFill>
                  <a:srgbClr val="339933"/>
                </a:solidFill>
                <a:latin typeface="Courier New" panose="02070309020205020404" pitchFamily="49" charset="0"/>
                <a:cs typeface="Courier New" panose="02070309020205020404" pitchFamily="49" charset="0"/>
              </a:rPr>
              <a:t> </a:t>
            </a:r>
            <a:r>
              <a:rPr lang="en-US" sz="1200" b="1" dirty="0" err="1">
                <a:solidFill>
                  <a:srgbClr val="339933"/>
                </a:solidFill>
                <a:latin typeface="Courier New" panose="02070309020205020404" pitchFamily="49" charset="0"/>
                <a:cs typeface="Courier New" panose="02070309020205020404" pitchFamily="49" charset="0"/>
              </a:rPr>
              <a:t>int</a:t>
            </a:r>
            <a:r>
              <a:rPr lang="en-US" sz="1200" b="1" dirty="0">
                <a:solidFill>
                  <a:srgbClr val="339933"/>
                </a:solidFill>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bufsize</a:t>
            </a:r>
            <a:r>
              <a:rPr lang="en-US" sz="1200" b="1" dirty="0">
                <a:latin typeface="Courier New" panose="02070309020205020404" pitchFamily="49" charset="0"/>
                <a:cs typeface="Courier New" panose="02070309020205020404" pitchFamily="49" charset="0"/>
              </a:rPr>
              <a:t>, </a:t>
            </a:r>
            <a:r>
              <a:rPr lang="en-US" sz="1200" b="1" dirty="0" err="1">
                <a:solidFill>
                  <a:srgbClr val="339933"/>
                </a:solidFill>
                <a:latin typeface="Courier New" panose="02070309020205020404" pitchFamily="49" charset="0"/>
                <a:cs typeface="Courier New" panose="02070309020205020404" pitchFamily="49" charset="0"/>
              </a:rPr>
              <a:t>const</a:t>
            </a:r>
            <a:r>
              <a:rPr lang="en-US" sz="1200" b="1" dirty="0">
                <a:solidFill>
                  <a:srgbClr val="339933"/>
                </a:solidFill>
                <a:latin typeface="Courier New" panose="02070309020205020404" pitchFamily="49" charset="0"/>
                <a:cs typeface="Courier New" panose="02070309020205020404" pitchFamily="49" charset="0"/>
              </a:rPr>
              <a:t> char </a:t>
            </a:r>
            <a:r>
              <a:rPr lang="en-US" sz="1200" b="1" dirty="0">
                <a:latin typeface="Courier New" panose="02070309020205020404" pitchFamily="49" charset="0"/>
                <a:cs typeface="Courier New" panose="02070309020205020404" pitchFamily="49" charset="0"/>
              </a:rPr>
              <a:t>*signal = </a:t>
            </a:r>
            <a:r>
              <a:rPr lang="en-US" sz="1200" b="1" dirty="0">
                <a:solidFill>
                  <a:srgbClr val="FF0000"/>
                </a:solidFill>
                <a:latin typeface="Courier New" panose="02070309020205020404" pitchFamily="49" charset="0"/>
                <a:cs typeface="Courier New" panose="02070309020205020404" pitchFamily="49" charset="0"/>
              </a:rPr>
              <a:t>NULL</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private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solidFill>
                  <a:srgbClr val="339933"/>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p_original_idx1</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solidFill>
                  <a:srgbClr val="339933"/>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p_original_idx2</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friend</a:t>
            </a:r>
            <a:r>
              <a:rPr lang="en-US" sz="1200" b="1" dirty="0">
                <a:latin typeface="Courier New" panose="02070309020205020404" pitchFamily="49" charset="0"/>
                <a:cs typeface="Courier New" panose="02070309020205020404" pitchFamily="49" charset="0"/>
              </a:rPr>
              <a:t> </a:t>
            </a:r>
            <a:r>
              <a:rPr lang="en-US" sz="1200" b="1" dirty="0">
                <a:solidFill>
                  <a:srgbClr val="339933"/>
                </a:solidFill>
                <a:latin typeface="Courier New" panose="02070309020205020404" pitchFamily="49" charset="0"/>
                <a:cs typeface="Courier New" panose="02070309020205020404" pitchFamily="49" charset="0"/>
              </a:rPr>
              <a:t>class</a:t>
            </a:r>
            <a:r>
              <a:rPr lang="en-US" sz="1200" b="1" dirty="0">
                <a:latin typeface="Courier New" panose="02070309020205020404" pitchFamily="49" charset="0"/>
                <a:cs typeface="Courier New" panose="02070309020205020404" pitchFamily="49" charset="0"/>
              </a:rPr>
              <a:t> boost::serialization::access</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339933"/>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&lt;</a:t>
            </a:r>
            <a:r>
              <a:rPr lang="en-US" sz="1200" b="1" dirty="0">
                <a:solidFill>
                  <a:srgbClr val="339933"/>
                </a:solidFill>
                <a:latin typeface="Courier New" panose="02070309020205020404" pitchFamily="49" charset="0"/>
                <a:cs typeface="Courier New" panose="02070309020205020404" pitchFamily="49" charset="0"/>
              </a:rPr>
              <a:t>class</a:t>
            </a:r>
            <a:r>
              <a:rPr lang="en-US" sz="1200" b="1" dirty="0">
                <a:latin typeface="Courier New" panose="02070309020205020404" pitchFamily="49" charset="0"/>
                <a:cs typeface="Courier New" panose="02070309020205020404" pitchFamily="49" charset="0"/>
              </a:rPr>
              <a:t> Archive</a:t>
            </a:r>
            <a:r>
              <a:rPr lang="en-US" sz="1200" b="1" dirty="0" smtClean="0">
                <a:latin typeface="Courier New" panose="02070309020205020404" pitchFamily="49" charset="0"/>
                <a:cs typeface="Courier New" panose="02070309020205020404" pitchFamily="49" charset="0"/>
              </a:rPr>
              <a:t>&gt;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void serialize(Archive &amp; </a:t>
            </a:r>
            <a:r>
              <a:rPr lang="en-US" sz="1200" b="1" dirty="0" err="1">
                <a:latin typeface="Courier New" panose="02070309020205020404" pitchFamily="49" charset="0"/>
                <a:cs typeface="Courier New" panose="02070309020205020404" pitchFamily="49" charset="0"/>
              </a:rPr>
              <a:t>ar</a:t>
            </a:r>
            <a:r>
              <a:rPr lang="en-US" sz="1200" b="1" dirty="0">
                <a:latin typeface="Courier New" panose="02070309020205020404" pitchFamily="49" charset="0"/>
                <a:cs typeface="Courier New" panose="02070309020205020404" pitchFamily="49" charset="0"/>
              </a:rPr>
              <a:t>, </a:t>
            </a:r>
            <a:r>
              <a:rPr lang="en-US" sz="1200" b="1" dirty="0" err="1">
                <a:solidFill>
                  <a:srgbClr val="339933"/>
                </a:solidFill>
                <a:latin typeface="Courier New" panose="02070309020205020404" pitchFamily="49" charset="0"/>
                <a:cs typeface="Courier New" panose="02070309020205020404" pitchFamily="49" charset="0"/>
              </a:rPr>
              <a:t>const</a:t>
            </a:r>
            <a:r>
              <a:rPr lang="en-US" sz="1200" b="1" dirty="0">
                <a:solidFill>
                  <a:srgbClr val="339933"/>
                </a:solidFill>
                <a:latin typeface="Courier New" panose="02070309020205020404" pitchFamily="49" charset="0"/>
                <a:cs typeface="Courier New" panose="02070309020205020404" pitchFamily="49" charset="0"/>
              </a:rPr>
              <a:t> unsigned </a:t>
            </a:r>
            <a:r>
              <a:rPr lang="en-US" sz="1200" b="1" dirty="0" err="1">
                <a:solidFill>
                  <a:srgbClr val="339933"/>
                </a:solidFill>
                <a:latin typeface="Courier New" panose="02070309020205020404" pitchFamily="49" charset="0"/>
                <a:cs typeface="Courier New" panose="02070309020205020404" pitchFamily="49" charset="0"/>
              </a:rPr>
              <a:t>int</a:t>
            </a:r>
            <a:r>
              <a:rPr lang="en-US" sz="1200" b="1" dirty="0">
                <a:solidFill>
                  <a:srgbClr val="339933"/>
                </a:solidFill>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version</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a:t>
            </a:r>
            <a:r>
              <a:rPr lang="en-US" sz="1200" b="1" dirty="0">
                <a:latin typeface="Courier New" panose="02070309020205020404" pitchFamily="49" charset="0"/>
                <a:cs typeface="Courier New" panose="02070309020205020404" pitchFamily="49" charset="0"/>
              </a:rPr>
              <a:t> &amp; boost::serialization::</a:t>
            </a:r>
            <a:r>
              <a:rPr lang="en-US" sz="1200" b="1" dirty="0" err="1">
                <a:latin typeface="Courier New" panose="02070309020205020404" pitchFamily="49" charset="0"/>
                <a:cs typeface="Courier New" panose="02070309020205020404" pitchFamily="49" charset="0"/>
              </a:rPr>
              <a:t>base_object</a:t>
            </a:r>
            <a:r>
              <a:rPr lang="en-US" sz="1200" b="1" dirty="0" smtClean="0">
                <a:latin typeface="Courier New" panose="02070309020205020404" pitchFamily="49" charset="0"/>
                <a:cs typeface="Courier New" panose="02070309020205020404" pitchFamily="49" charset="0"/>
              </a:rPr>
              <a:t>&lt;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BaseBranchComponent</a:t>
            </a:r>
            <a:r>
              <a:rPr lang="en-US" sz="1200" b="1" dirty="0">
                <a:latin typeface="Courier New" panose="02070309020205020404" pitchFamily="49" charset="0"/>
                <a:cs typeface="Courier New" panose="02070309020205020404" pitchFamily="49" charset="0"/>
              </a:rPr>
              <a:t>&gt;(*</a:t>
            </a:r>
            <a:r>
              <a:rPr lang="en-US" sz="1200" b="1" dirty="0">
                <a:solidFill>
                  <a:srgbClr val="FFC000"/>
                </a:solidFill>
                <a:latin typeface="Courier New" panose="02070309020205020404" pitchFamily="49" charset="0"/>
                <a:cs typeface="Courier New" panose="02070309020205020404" pitchFamily="49" charset="0"/>
              </a:rPr>
              <a:t>this</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&amp; </a:t>
            </a:r>
            <a:r>
              <a:rPr lang="en-US" sz="1200" b="1" dirty="0" smtClean="0">
                <a:latin typeface="Courier New" panose="02070309020205020404" pitchFamily="49" charset="0"/>
                <a:cs typeface="Courier New" panose="02070309020205020404" pitchFamily="49" charset="0"/>
              </a:rPr>
              <a:t>p_original_idx1 &amp; p_original_idx2;</a:t>
            </a:r>
          </a:p>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5699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load method</a:t>
            </a:r>
            <a:endParaRPr lang="en-US" dirty="0"/>
          </a:p>
        </p:txBody>
      </p:sp>
      <p:sp>
        <p:nvSpPr>
          <p:cNvPr id="5" name="Content Placeholder 4"/>
          <p:cNvSpPr>
            <a:spLocks noGrp="1"/>
          </p:cNvSpPr>
          <p:nvPr>
            <p:ph idx="1"/>
          </p:nvPr>
        </p:nvSpPr>
        <p:spPr/>
        <p:txBody>
          <a:bodyPr/>
          <a:lstStyle/>
          <a:p>
            <a:r>
              <a:rPr lang="en-US" dirty="0" smtClean="0"/>
              <a:t>Store IDs of buses at either end of the branch</a:t>
            </a:r>
          </a:p>
          <a:p>
            <a:endParaRPr lang="en-US" dirty="0"/>
          </a:p>
          <a:p>
            <a:endParaRPr lang="en-US" dirty="0" smtClean="0"/>
          </a:p>
          <a:p>
            <a:endParaRPr lang="en-US" dirty="0"/>
          </a:p>
          <a:p>
            <a:endParaRPr lang="en-US" dirty="0"/>
          </a:p>
          <a:p>
            <a:r>
              <a:rPr lang="en-US" dirty="0" smtClean="0"/>
              <a:t>BRANCH_FROMBUS and BRANCH_TOBUS are macros defined in the dictionary.hpp file located in the $GRIDPACK/</a:t>
            </a:r>
            <a:r>
              <a:rPr lang="en-US" dirty="0" err="1" smtClean="0"/>
              <a:t>src</a:t>
            </a:r>
            <a:r>
              <a:rPr lang="en-US" dirty="0" smtClean="0"/>
              <a:t>/parser directory</a:t>
            </a:r>
          </a:p>
        </p:txBody>
      </p:sp>
      <p:sp>
        <p:nvSpPr>
          <p:cNvPr id="6" name="TextBox 5"/>
          <p:cNvSpPr txBox="1"/>
          <p:nvPr/>
        </p:nvSpPr>
        <p:spPr>
          <a:xfrm>
            <a:off x="1155742" y="2228671"/>
            <a:ext cx="6692858" cy="1200329"/>
          </a:xfrm>
          <a:prstGeom prst="rect">
            <a:avLst/>
          </a:prstGeom>
          <a:noFill/>
        </p:spPr>
        <p:txBody>
          <a:bodyPr wrap="none" rtlCol="0">
            <a:spAutoFit/>
          </a:bodyPr>
          <a:lstStyle/>
          <a:p>
            <a:r>
              <a:rPr lang="en-US" sz="1200" b="1" dirty="0">
                <a:solidFill>
                  <a:srgbClr val="339933"/>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HWBranch</a:t>
            </a:r>
            <a:r>
              <a:rPr lang="en-US" sz="1200" b="1" dirty="0">
                <a:latin typeface="Courier New" panose="02070309020205020404" pitchFamily="49" charset="0"/>
                <a:cs typeface="Courier New" panose="02070309020205020404" pitchFamily="49" charset="0"/>
              </a:rPr>
              <a:t>::load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solidFill>
                  <a:srgbClr val="339933"/>
                </a:solidFill>
                <a:latin typeface="Courier New" panose="02070309020205020404" pitchFamily="49" charset="0"/>
                <a:cs typeface="Courier New" panose="02070309020205020404" pitchFamily="49" charset="0"/>
              </a:rPr>
              <a:t>const</a:t>
            </a:r>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r>
              <a:rPr lang="en-US" sz="1200" b="1" dirty="0" err="1">
                <a:latin typeface="Courier New" panose="02070309020205020404" pitchFamily="49" charset="0"/>
                <a:cs typeface="Courier New" panose="02070309020205020404" pitchFamily="49" charset="0"/>
              </a:rPr>
              <a:t>DataCollection</a:t>
            </a:r>
            <a:r>
              <a:rPr lang="en-US" sz="1200" b="1" dirty="0">
                <a:latin typeface="Courier New" panose="02070309020205020404" pitchFamily="49" charset="0"/>
                <a:cs typeface="Courier New" panose="02070309020205020404" pitchFamily="49" charset="0"/>
              </a:rPr>
              <a:t>&gt; &amp;data</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data-&gt;</a:t>
            </a:r>
            <a:r>
              <a:rPr lang="en-US" sz="1200" b="1" dirty="0" err="1">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(BRANCH_FROMBUS,&amp;p_original_idx1</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data-&gt;</a:t>
            </a:r>
            <a:r>
              <a:rPr lang="en-US" sz="1200" b="1" dirty="0" err="1">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(BRANCH_TOBUS,&amp;p_original_idx2</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714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a:t>
            </a:r>
            <a:r>
              <a:rPr lang="en-US" dirty="0" err="1" smtClean="0"/>
              <a:t>serialWrite</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Enable each branch to write a string to output describing some current property of the branch</a:t>
            </a:r>
          </a:p>
          <a:p>
            <a:endParaRPr lang="en-US" dirty="0"/>
          </a:p>
          <a:p>
            <a:endParaRPr lang="en-US" dirty="0" smtClean="0"/>
          </a:p>
          <a:p>
            <a:endParaRPr lang="en-US" dirty="0"/>
          </a:p>
          <a:p>
            <a:endParaRPr lang="en-US" dirty="0" smtClean="0"/>
          </a:p>
          <a:p>
            <a:r>
              <a:rPr lang="en-US" dirty="0" smtClean="0"/>
              <a:t>Again, information in </a:t>
            </a:r>
            <a:r>
              <a:rPr lang="en-US" dirty="0" err="1" smtClean="0"/>
              <a:t>bufsize</a:t>
            </a:r>
            <a:r>
              <a:rPr lang="en-US" dirty="0" smtClean="0"/>
              <a:t> and signal is not used</a:t>
            </a:r>
          </a:p>
          <a:p>
            <a:r>
              <a:rPr lang="en-US" dirty="0" smtClean="0"/>
              <a:t>Print out the original bus IDs for the buses at either end of the string. These are stored in the internal variables p_original_idx1, p_original_idx2</a:t>
            </a:r>
          </a:p>
        </p:txBody>
      </p:sp>
      <p:sp>
        <p:nvSpPr>
          <p:cNvPr id="4" name="TextBox 3"/>
          <p:cNvSpPr txBox="1"/>
          <p:nvPr/>
        </p:nvSpPr>
        <p:spPr>
          <a:xfrm>
            <a:off x="838200" y="2609671"/>
            <a:ext cx="7436651" cy="1384995"/>
          </a:xfrm>
          <a:prstGeom prst="rect">
            <a:avLst/>
          </a:prstGeom>
          <a:noFill/>
        </p:spPr>
        <p:txBody>
          <a:bodyPr wrap="none" rtlCol="0">
            <a:spAutoFit/>
          </a:bodyPr>
          <a:lstStyle/>
          <a:p>
            <a:r>
              <a:rPr lang="en-US" sz="1200" b="1" dirty="0" err="1">
                <a:solidFill>
                  <a:srgbClr val="0099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HWBranch</a:t>
            </a:r>
            <a:r>
              <a:rPr lang="en-US" sz="1200" b="1" dirty="0" smtClean="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serialWrite</a:t>
            </a:r>
            <a:r>
              <a:rPr lang="en-US" sz="1200" b="1" dirty="0">
                <a:latin typeface="Courier New" panose="02070309020205020404" pitchFamily="49" charset="0"/>
                <a:cs typeface="Courier New" panose="02070309020205020404" pitchFamily="49" charset="0"/>
              </a:rPr>
              <a:t>(</a:t>
            </a:r>
            <a:r>
              <a:rPr lang="en-US" sz="1200" b="1" dirty="0">
                <a:solidFill>
                  <a:srgbClr val="009900"/>
                </a:solidFill>
                <a:latin typeface="Courier New" panose="02070309020205020404" pitchFamily="49" charset="0"/>
                <a:cs typeface="Courier New" panose="02070309020205020404" pitchFamily="49" charset="0"/>
              </a:rPr>
              <a:t>char</a:t>
            </a:r>
            <a:r>
              <a:rPr lang="en-US" sz="1200" b="1" dirty="0">
                <a:latin typeface="Courier New" panose="02070309020205020404" pitchFamily="49" charset="0"/>
                <a:cs typeface="Courier New" panose="02070309020205020404" pitchFamily="49" charset="0"/>
              </a:rPr>
              <a:t> *string</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solidFill>
                  <a:srgbClr val="009900"/>
                </a:solidFill>
                <a:latin typeface="Courier New" panose="02070309020205020404" pitchFamily="49" charset="0"/>
                <a:cs typeface="Courier New" panose="02070309020205020404" pitchFamily="49" charset="0"/>
              </a:rPr>
              <a:t>const</a:t>
            </a:r>
            <a:r>
              <a:rPr lang="en-US" sz="1200" b="1" dirty="0">
                <a:solidFill>
                  <a:srgbClr val="009900"/>
                </a:solidFill>
                <a:latin typeface="Courier New" panose="02070309020205020404" pitchFamily="49" charset="0"/>
                <a:cs typeface="Courier New" panose="02070309020205020404" pitchFamily="49" charset="0"/>
              </a:rPr>
              <a:t> </a:t>
            </a:r>
            <a:r>
              <a:rPr lang="en-US" sz="1200" b="1" dirty="0" err="1">
                <a:solidFill>
                  <a:srgbClr val="009900"/>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bufsize</a:t>
            </a:r>
            <a:r>
              <a:rPr lang="en-US" sz="1200" b="1" dirty="0">
                <a:latin typeface="Courier New" panose="02070309020205020404" pitchFamily="49" charset="0"/>
                <a:cs typeface="Courier New" panose="02070309020205020404" pitchFamily="49" charset="0"/>
              </a:rPr>
              <a:t>, </a:t>
            </a:r>
            <a:r>
              <a:rPr lang="en-US" sz="1200" b="1" dirty="0" err="1">
                <a:solidFill>
                  <a:srgbClr val="009900"/>
                </a:solidFill>
                <a:latin typeface="Courier New" panose="02070309020205020404" pitchFamily="49" charset="0"/>
                <a:cs typeface="Courier New" panose="02070309020205020404" pitchFamily="49" charset="0"/>
              </a:rPr>
              <a:t>const</a:t>
            </a:r>
            <a:r>
              <a:rPr lang="en-US" sz="1200" b="1" dirty="0">
                <a:solidFill>
                  <a:srgbClr val="009900"/>
                </a:solidFill>
                <a:latin typeface="Courier New" panose="02070309020205020404" pitchFamily="49" charset="0"/>
                <a:cs typeface="Courier New" panose="02070309020205020404" pitchFamily="49" charset="0"/>
              </a:rPr>
              <a:t> char </a:t>
            </a:r>
            <a:r>
              <a:rPr lang="en-US" sz="1200" b="1" dirty="0">
                <a:latin typeface="Courier New" panose="02070309020205020404" pitchFamily="49" charset="0"/>
                <a:cs typeface="Courier New" panose="02070309020205020404" pitchFamily="49" charset="0"/>
              </a:rPr>
              <a:t>*signal</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smtClean="0">
                <a:solidFill>
                  <a:srgbClr val="FF0000"/>
                </a:solidFill>
                <a:latin typeface="Courier New" panose="02070309020205020404" pitchFamily="49" charset="0"/>
                <a:cs typeface="Courier New" panose="02070309020205020404" pitchFamily="49" charset="0"/>
              </a:rPr>
              <a:t>sprintf</a:t>
            </a:r>
            <a:r>
              <a:rPr lang="en-US" sz="1200" b="1" dirty="0" smtClean="0">
                <a:solidFill>
                  <a:srgbClr val="FF0000"/>
                </a:solidFill>
                <a:latin typeface="Courier New" panose="02070309020205020404" pitchFamily="49" charset="0"/>
                <a:cs typeface="Courier New" panose="02070309020205020404" pitchFamily="49" charset="0"/>
              </a:rPr>
              <a:t>(</a:t>
            </a:r>
            <a:r>
              <a:rPr lang="en-US" sz="1200" b="1" dirty="0" err="1" smtClean="0">
                <a:solidFill>
                  <a:srgbClr val="FF0000"/>
                </a:solidFill>
                <a:latin typeface="Courier New" panose="02070309020205020404" pitchFamily="49" charset="0"/>
                <a:cs typeface="Courier New" panose="02070309020205020404" pitchFamily="49" charset="0"/>
              </a:rPr>
              <a:t>string,”Hello</a:t>
            </a:r>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world from the branch connecting bus </a:t>
            </a:r>
            <a:r>
              <a:rPr lang="en-US" sz="1200" b="1" dirty="0">
                <a:solidFill>
                  <a:srgbClr val="FF3399"/>
                </a:solidFill>
                <a:latin typeface="Courier New" panose="02070309020205020404" pitchFamily="49" charset="0"/>
                <a:cs typeface="Courier New" panose="02070309020205020404" pitchFamily="49" charset="0"/>
              </a:rPr>
              <a:t>%d</a:t>
            </a:r>
            <a:r>
              <a:rPr lang="en-US" sz="1200" b="1" dirty="0">
                <a:solidFill>
                  <a:srgbClr val="FF0000"/>
                </a:solidFill>
                <a:latin typeface="Courier New" panose="02070309020205020404" pitchFamily="49" charset="0"/>
                <a:cs typeface="Courier New" panose="02070309020205020404" pitchFamily="49" charset="0"/>
              </a:rPr>
              <a:t> to bus </a:t>
            </a:r>
            <a:r>
              <a:rPr lang="en-US" sz="1200" b="1" dirty="0">
                <a:solidFill>
                  <a:srgbClr val="FF3399"/>
                </a:solidFill>
                <a:latin typeface="Courier New" panose="02070309020205020404" pitchFamily="49" charset="0"/>
                <a:cs typeface="Courier New" panose="02070309020205020404" pitchFamily="49" charset="0"/>
              </a:rPr>
              <a:t>%</a:t>
            </a:r>
            <a:r>
              <a:rPr lang="en-US" sz="1200" b="1" dirty="0" smtClean="0">
                <a:solidFill>
                  <a:srgbClr val="FF3399"/>
                </a:solidFill>
                <a:latin typeface="Courier New" panose="02070309020205020404" pitchFamily="49" charset="0"/>
                <a:cs typeface="Courier New" panose="02070309020205020404" pitchFamily="49" charset="0"/>
              </a:rPr>
              <a:t>d\n”</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p_original_idx1, p_original_idx2);</a:t>
            </a:r>
            <a:endParaRPr lang="en-US" sz="1200" b="1" dirty="0" smtClean="0">
              <a:latin typeface="Courier New" panose="02070309020205020404" pitchFamily="49" charset="0"/>
              <a:cs typeface="Courier New" panose="02070309020205020404" pitchFamily="49" charset="0"/>
            </a:endParaRPr>
          </a:p>
          <a:p>
            <a:r>
              <a:rPr lang="en-US" sz="1200" b="1" dirty="0" smtClean="0">
                <a:solidFill>
                  <a:srgbClr val="FFC000"/>
                </a:solidFill>
                <a:latin typeface="Courier New" panose="02070309020205020404" pitchFamily="49" charset="0"/>
                <a:cs typeface="Courier New" panose="02070309020205020404" pitchFamily="49" charset="0"/>
              </a:rPr>
              <a:t>  return</a:t>
            </a:r>
            <a:r>
              <a:rPr lang="en-US" sz="1200" b="1" dirty="0" smtClean="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true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7184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Factory Class</a:t>
            </a:r>
            <a:endParaRPr lang="en-US" dirty="0"/>
          </a:p>
        </p:txBody>
      </p:sp>
      <p:sp>
        <p:nvSpPr>
          <p:cNvPr id="4" name="TextBox 3"/>
          <p:cNvSpPr txBox="1"/>
          <p:nvPr/>
        </p:nvSpPr>
        <p:spPr>
          <a:xfrm>
            <a:off x="1721258" y="1143000"/>
            <a:ext cx="5670142" cy="4339650"/>
          </a:xfrm>
          <a:prstGeom prst="rect">
            <a:avLst/>
          </a:prstGeom>
          <a:noFill/>
        </p:spPr>
        <p:txBody>
          <a:bodyPr wrap="none" rtlCol="0">
            <a:spAutoFit/>
          </a:bodyPr>
          <a:lstStyle/>
          <a:p>
            <a:r>
              <a:rPr lang="en-US" sz="1200" b="1" dirty="0">
                <a:solidFill>
                  <a:srgbClr val="FF3399"/>
                </a:solidFill>
                <a:latin typeface="Courier New" panose="02070309020205020404" pitchFamily="49" charset="0"/>
                <a:cs typeface="Courier New" panose="02070309020205020404" pitchFamily="49" charset="0"/>
              </a:rPr>
              <a:t>#</a:t>
            </a:r>
            <a:r>
              <a:rPr lang="en-US" sz="1200" b="1" dirty="0" err="1">
                <a:solidFill>
                  <a:srgbClr val="FF3399"/>
                </a:solidFill>
                <a:latin typeface="Courier New" panose="02070309020205020404" pitchFamily="49" charset="0"/>
                <a:cs typeface="Courier New" panose="02070309020205020404" pitchFamily="49" charset="0"/>
              </a:rPr>
              <a:t>ifndef</a:t>
            </a:r>
            <a:r>
              <a:rPr lang="en-US" sz="1200" b="1" dirty="0">
                <a:solidFill>
                  <a:srgbClr val="FF3399"/>
                </a:solidFill>
                <a:latin typeface="Courier New" panose="02070309020205020404" pitchFamily="49" charset="0"/>
                <a:cs typeface="Courier New" panose="02070309020205020404" pitchFamily="49" charset="0"/>
              </a:rPr>
              <a:t> _</a:t>
            </a:r>
            <a:r>
              <a:rPr lang="en-US" sz="1200" b="1" dirty="0" err="1">
                <a:solidFill>
                  <a:srgbClr val="FF3399"/>
                </a:solidFill>
                <a:latin typeface="Courier New" panose="02070309020205020404" pitchFamily="49" charset="0"/>
                <a:cs typeface="Courier New" panose="02070309020205020404" pitchFamily="49" charset="0"/>
              </a:rPr>
              <a:t>hw_factory_h</a:t>
            </a:r>
            <a:r>
              <a:rPr lang="en-US" sz="1200" b="1" dirty="0" smtClean="0">
                <a:solidFill>
                  <a:srgbClr val="FF3399"/>
                </a:solidFill>
                <a:latin typeface="Courier New" panose="02070309020205020404" pitchFamily="49" charset="0"/>
                <a:cs typeface="Courier New" panose="02070309020205020404" pitchFamily="49" charset="0"/>
              </a:rPr>
              <a:t>_</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define _</a:t>
            </a:r>
            <a:r>
              <a:rPr lang="en-US" sz="1200" b="1" dirty="0" err="1">
                <a:solidFill>
                  <a:srgbClr val="FF3399"/>
                </a:solidFill>
                <a:latin typeface="Courier New" panose="02070309020205020404" pitchFamily="49" charset="0"/>
                <a:cs typeface="Courier New" panose="02070309020205020404" pitchFamily="49" charset="0"/>
              </a:rPr>
              <a:t>hw_factory_h</a:t>
            </a:r>
            <a:r>
              <a:rPr lang="en-US" sz="1200" b="1" dirty="0" smtClean="0">
                <a:solidFill>
                  <a:srgbClr val="FF3399"/>
                </a:solidFill>
                <a:latin typeface="Courier New" panose="02070309020205020404" pitchFamily="49" charset="0"/>
                <a:cs typeface="Courier New" panose="02070309020205020404" pitchFamily="49" charset="0"/>
              </a:rPr>
              <a:t>_</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latin typeface="Courier New" panose="02070309020205020404" pitchFamily="49" charset="0"/>
                <a:cs typeface="Courier New" panose="02070309020205020404" pitchFamily="49" charset="0"/>
              </a:rPr>
              <a:t>“boost/</a:t>
            </a:r>
            <a:r>
              <a:rPr lang="en-US" sz="1200" b="1" dirty="0" err="1" smtClean="0">
                <a:latin typeface="Courier New" panose="02070309020205020404" pitchFamily="49" charset="0"/>
                <a:cs typeface="Courier New" panose="02070309020205020404" pitchFamily="49" charset="0"/>
              </a:rPr>
              <a:t>smart_ptr</a:t>
            </a:r>
            <a:r>
              <a:rPr lang="en-US" sz="1200" b="1" dirty="0" smtClean="0">
                <a:latin typeface="Courier New" panose="02070309020205020404" pitchFamily="49" charset="0"/>
                <a:cs typeface="Courier New" panose="02070309020205020404" pitchFamily="49" charset="0"/>
              </a:rPr>
              <a:t>/shared_ptr.hpp”</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gridpack</a:t>
            </a:r>
            <a:r>
              <a:rPr lang="en-US" sz="1200" b="1" dirty="0" smtClean="0">
                <a:latin typeface="Courier New" panose="02070309020205020404" pitchFamily="49" charset="0"/>
                <a:cs typeface="Courier New" panose="02070309020205020404" pitchFamily="49" charset="0"/>
              </a:rPr>
              <a:t>/factory/base_factory.hpp”</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latin typeface="Courier New" panose="02070309020205020404" pitchFamily="49" charset="0"/>
                <a:cs typeface="Courier New" panose="02070309020205020404" pitchFamily="49" charset="0"/>
              </a:rPr>
              <a:t>“hw_components.hpp”</a:t>
            </a:r>
          </a:p>
          <a:p>
            <a:r>
              <a:rPr lang="en-US" sz="1200" b="1" dirty="0" smtClean="0">
                <a:solidFill>
                  <a:srgbClr val="00B050"/>
                </a:solidFill>
                <a:latin typeface="Courier New" panose="02070309020205020404" pitchFamily="49" charset="0"/>
                <a:cs typeface="Courier New" panose="02070309020205020404" pitchFamily="49" charset="0"/>
              </a:rPr>
              <a:t>namespace</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r>
              <a:rPr lang="en-US" sz="1200" b="1" dirty="0" smtClean="0">
                <a:solidFill>
                  <a:srgbClr val="00B050"/>
                </a:solidFill>
                <a:latin typeface="Courier New" panose="02070309020205020404" pitchFamily="49" charset="0"/>
                <a:cs typeface="Courier New" panose="02070309020205020404" pitchFamily="49" charset="0"/>
              </a:rPr>
              <a:t>namespace</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r>
              <a:rPr lang="en-US" sz="1200" b="1" dirty="0" smtClean="0">
                <a:solidFill>
                  <a:srgbClr val="00B050"/>
                </a:solidFill>
                <a:latin typeface="Courier New" panose="02070309020205020404" pitchFamily="49" charset="0"/>
                <a:cs typeface="Courier New" panose="02070309020205020404" pitchFamily="49" charset="0"/>
              </a:rPr>
              <a:t>class</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HWFactory</a:t>
            </a:r>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public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::factory::</a:t>
            </a:r>
            <a:r>
              <a:rPr lang="en-US" sz="1200" b="1" dirty="0" err="1">
                <a:latin typeface="Courier New" panose="02070309020205020404" pitchFamily="49" charset="0"/>
                <a:cs typeface="Courier New" panose="02070309020205020404" pitchFamily="49" charset="0"/>
              </a:rPr>
              <a:t>BaseFactory</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HWNetwork</a:t>
            </a:r>
            <a:r>
              <a:rPr lang="en-US" sz="1200" b="1" dirty="0">
                <a:latin typeface="Courier New" panose="02070309020205020404" pitchFamily="49" charset="0"/>
                <a:cs typeface="Courier New" panose="02070309020205020404" pitchFamily="49" charset="0"/>
              </a:rPr>
              <a:t>&gt;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public</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Constructor</a:t>
            </a: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HWFactory</a:t>
            </a:r>
            <a:r>
              <a:rPr lang="en-US" sz="1200" b="1" dirty="0" smtClean="0">
                <a:latin typeface="Courier New" panose="02070309020205020404" pitchFamily="49" charset="0"/>
                <a:cs typeface="Courier New" panose="02070309020205020404" pitchFamily="49" charset="0"/>
              </a:rPr>
              <a:t>(boost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HWNetwork</a:t>
            </a:r>
            <a:r>
              <a:rPr lang="en-US" sz="1200" b="1" dirty="0">
                <a:latin typeface="Courier New" panose="02070309020205020404" pitchFamily="49" charset="0"/>
                <a:cs typeface="Courier New" panose="02070309020205020404" pitchFamily="49" charset="0"/>
              </a:rPr>
              <a:t>&gt; network</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::factory::</a:t>
            </a:r>
            <a:r>
              <a:rPr lang="en-US" sz="1200" b="1" dirty="0" err="1">
                <a:latin typeface="Courier New" panose="02070309020205020404" pitchFamily="49" charset="0"/>
                <a:cs typeface="Courier New" panose="02070309020205020404" pitchFamily="49" charset="0"/>
              </a:rPr>
              <a:t>BaseFactory</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HWNetwork</a:t>
            </a:r>
            <a:r>
              <a:rPr lang="en-US" sz="1200" b="1" dirty="0">
                <a:latin typeface="Courier New" panose="02070309020205020404" pitchFamily="49" charset="0"/>
                <a:cs typeface="Courier New" panose="02070309020205020404" pitchFamily="49" charset="0"/>
              </a:rPr>
              <a:t>&gt;(network</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 = network</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Destructor</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HWFactory</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private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NetworkPtr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p_network</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a:t>
            </a:r>
            <a:r>
              <a:rPr lang="en-US" sz="1200" b="1" dirty="0" err="1" smtClean="0">
                <a:solidFill>
                  <a:srgbClr val="0070C0"/>
                </a:solidFill>
                <a:latin typeface="Courier New" panose="02070309020205020404" pitchFamily="49" charset="0"/>
                <a:cs typeface="Courier New" panose="02070309020205020404" pitchFamily="49" charset="0"/>
              </a:rPr>
              <a:t>hello_world</a:t>
            </a:r>
            <a:endParaRPr lang="en-US" sz="1200" b="1" dirty="0" smtClean="0">
              <a:solidFill>
                <a:srgbClr val="0070C0"/>
              </a:solidFill>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a:t>
            </a:r>
            <a:r>
              <a:rPr lang="en-US" sz="1200" b="1" dirty="0" err="1" smtClean="0">
                <a:solidFill>
                  <a:srgbClr val="0070C0"/>
                </a:solidFill>
                <a:latin typeface="Courier New" panose="02070309020205020404" pitchFamily="49" charset="0"/>
                <a:cs typeface="Courier New" panose="02070309020205020404" pitchFamily="49" charset="0"/>
              </a:rPr>
              <a:t>gridpack</a:t>
            </a:r>
            <a:endParaRPr lang="en-US" sz="1200" b="1" dirty="0" smtClean="0">
              <a:solidFill>
                <a:srgbClr val="0070C0"/>
              </a:solidFill>
              <a:latin typeface="Courier New" panose="02070309020205020404" pitchFamily="49" charset="0"/>
              <a:cs typeface="Courier New" panose="02070309020205020404" pitchFamily="49" charset="0"/>
            </a:endParaRP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err="1">
                <a:solidFill>
                  <a:srgbClr val="FF3399"/>
                </a:solidFill>
                <a:latin typeface="Courier New" panose="02070309020205020404" pitchFamily="49" charset="0"/>
                <a:cs typeface="Courier New" panose="02070309020205020404" pitchFamily="49" charset="0"/>
              </a:rPr>
              <a:t>endif</a:t>
            </a:r>
            <a:endParaRPr lang="en-US" sz="1200" b="1" dirty="0">
              <a:solidFill>
                <a:srgbClr val="FF339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0201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Factory</a:t>
            </a:r>
            <a:endParaRPr lang="en-US" dirty="0"/>
          </a:p>
        </p:txBody>
      </p:sp>
      <p:sp>
        <p:nvSpPr>
          <p:cNvPr id="3" name="Content Placeholder 2"/>
          <p:cNvSpPr>
            <a:spLocks noGrp="1"/>
          </p:cNvSpPr>
          <p:nvPr>
            <p:ph idx="1"/>
          </p:nvPr>
        </p:nvSpPr>
        <p:spPr/>
        <p:txBody>
          <a:bodyPr/>
          <a:lstStyle/>
          <a:p>
            <a:r>
              <a:rPr lang="en-US" dirty="0" smtClean="0"/>
              <a:t>Only functionality from the </a:t>
            </a:r>
            <a:r>
              <a:rPr lang="en-US" dirty="0" err="1" smtClean="0"/>
              <a:t>BaseFactory</a:t>
            </a:r>
            <a:r>
              <a:rPr lang="en-US" dirty="0" smtClean="0"/>
              <a:t> class is needed</a:t>
            </a:r>
          </a:p>
          <a:p>
            <a:r>
              <a:rPr lang="en-US" dirty="0" err="1" smtClean="0"/>
              <a:t>HWNetwork</a:t>
            </a:r>
            <a:r>
              <a:rPr lang="en-US" dirty="0" smtClean="0"/>
              <a:t> defined in hw_components.hpp</a:t>
            </a:r>
          </a:p>
          <a:p>
            <a:r>
              <a:rPr lang="en-US" dirty="0" err="1" smtClean="0"/>
              <a:t>NetworkPtr</a:t>
            </a:r>
            <a:r>
              <a:rPr lang="en-US" dirty="0" smtClean="0"/>
              <a:t> is defined in base_factory.hpp. The network type is determined when </a:t>
            </a:r>
            <a:r>
              <a:rPr lang="en-US" dirty="0" err="1" smtClean="0"/>
              <a:t>HWFactory</a:t>
            </a:r>
            <a:r>
              <a:rPr lang="en-US" dirty="0" smtClean="0"/>
              <a:t> is defined as </a:t>
            </a:r>
            <a:r>
              <a:rPr lang="en-US" dirty="0" err="1" smtClean="0"/>
              <a:t>subclassing</a:t>
            </a:r>
            <a:r>
              <a:rPr lang="en-US" dirty="0" smtClean="0"/>
              <a:t> </a:t>
            </a:r>
            <a:r>
              <a:rPr lang="en-US" dirty="0" err="1" smtClean="0"/>
              <a:t>BaseFactory</a:t>
            </a:r>
            <a:r>
              <a:rPr lang="en-US" dirty="0" smtClean="0"/>
              <a:t>&lt;</a:t>
            </a:r>
            <a:r>
              <a:rPr lang="en-US" dirty="0" err="1" smtClean="0"/>
              <a:t>HWNetwork</a:t>
            </a:r>
            <a:r>
              <a:rPr lang="en-US" dirty="0" smtClean="0"/>
              <a:t>&gt;</a:t>
            </a:r>
          </a:p>
          <a:p>
            <a:r>
              <a:rPr lang="en-US" dirty="0" smtClean="0"/>
              <a:t>Only the factory “load” method is used in the application to transfer data from the </a:t>
            </a:r>
            <a:r>
              <a:rPr lang="en-US" dirty="0" err="1" smtClean="0"/>
              <a:t>DataCollection</a:t>
            </a:r>
            <a:r>
              <a:rPr lang="en-US" dirty="0" smtClean="0"/>
              <a:t> objects, which are initialized by the parser, to the bus and branch classes</a:t>
            </a:r>
            <a:endParaRPr lang="en-US" dirty="0"/>
          </a:p>
        </p:txBody>
      </p:sp>
    </p:spTree>
    <p:extLst>
      <p:ext uri="{BB962C8B-B14F-4D97-AF65-F5344CB8AC3E}">
        <p14:creationId xmlns:p14="http://schemas.microsoft.com/office/powerpoint/2010/main" val="362392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4" name="Flowchart: Document 3"/>
          <p:cNvSpPr/>
          <p:nvPr/>
        </p:nvSpPr>
        <p:spPr>
          <a:xfrm>
            <a:off x="609600" y="1752600"/>
            <a:ext cx="1600200" cy="1066800"/>
          </a:xfrm>
          <a:prstGeom prst="flowChart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configuration file</a:t>
            </a:r>
            <a:endParaRPr lang="en-US" dirty="0"/>
          </a:p>
        </p:txBody>
      </p:sp>
      <p:sp>
        <p:nvSpPr>
          <p:cNvPr id="5" name="Rectangle 4"/>
          <p:cNvSpPr/>
          <p:nvPr/>
        </p:nvSpPr>
        <p:spPr>
          <a:xfrm>
            <a:off x="2895600" y="1676400"/>
            <a:ext cx="29718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29000" y="19812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Parser::parse</a:t>
            </a:r>
            <a:endParaRPr lang="en-US" dirty="0"/>
          </a:p>
        </p:txBody>
      </p:sp>
      <p:sp>
        <p:nvSpPr>
          <p:cNvPr id="7" name="Oval 6"/>
          <p:cNvSpPr/>
          <p:nvPr/>
        </p:nvSpPr>
        <p:spPr>
          <a:xfrm>
            <a:off x="6324600" y="2286000"/>
            <a:ext cx="1981200" cy="762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object</a:t>
            </a:r>
            <a:endParaRPr lang="en-US" dirty="0">
              <a:solidFill>
                <a:schemeClr val="tx1"/>
              </a:solidFill>
            </a:endParaRPr>
          </a:p>
        </p:txBody>
      </p:sp>
      <p:cxnSp>
        <p:nvCxnSpPr>
          <p:cNvPr id="9" name="Straight Arrow Connector 8"/>
          <p:cNvCxnSpPr>
            <a:stCxn id="4" idx="3"/>
            <a:endCxn id="6" idx="1"/>
          </p:cNvCxnSpPr>
          <p:nvPr/>
        </p:nvCxnSpPr>
        <p:spPr>
          <a:xfrm>
            <a:off x="2209800" y="22860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2"/>
          </p:cNvCxnSpPr>
          <p:nvPr/>
        </p:nvCxnSpPr>
        <p:spPr>
          <a:xfrm>
            <a:off x="5410200" y="22860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429000" y="28956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Factory::load</a:t>
            </a:r>
            <a:endParaRPr lang="en-US" dirty="0"/>
          </a:p>
        </p:txBody>
      </p:sp>
      <p:cxnSp>
        <p:nvCxnSpPr>
          <p:cNvPr id="15" name="Straight Arrow Connector 14"/>
          <p:cNvCxnSpPr>
            <a:stCxn id="7" idx="2"/>
            <a:endCxn id="13" idx="3"/>
          </p:cNvCxnSpPr>
          <p:nvPr/>
        </p:nvCxnSpPr>
        <p:spPr>
          <a:xfrm flipH="1">
            <a:off x="5410200" y="26670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429000" y="38100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SerialIO</a:t>
            </a:r>
            <a:r>
              <a:rPr lang="en-US" dirty="0" smtClean="0"/>
              <a:t>::write</a:t>
            </a:r>
            <a:endParaRPr lang="en-US" dirty="0"/>
          </a:p>
        </p:txBody>
      </p:sp>
      <p:cxnSp>
        <p:nvCxnSpPr>
          <p:cNvPr id="20" name="Straight Arrow Connector 19"/>
          <p:cNvCxnSpPr>
            <a:stCxn id="7" idx="2"/>
            <a:endCxn id="18" idx="3"/>
          </p:cNvCxnSpPr>
          <p:nvPr/>
        </p:nvCxnSpPr>
        <p:spPr>
          <a:xfrm flipH="1">
            <a:off x="5410200" y="2667000"/>
            <a:ext cx="914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lowchart: Document 21"/>
          <p:cNvSpPr/>
          <p:nvPr/>
        </p:nvSpPr>
        <p:spPr>
          <a:xfrm>
            <a:off x="6477000" y="3581400"/>
            <a:ext cx="1600200" cy="1066800"/>
          </a:xfrm>
          <a:prstGeom prst="flowChart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with bus and branch IDs</a:t>
            </a:r>
            <a:endParaRPr lang="en-US" dirty="0"/>
          </a:p>
        </p:txBody>
      </p:sp>
      <p:cxnSp>
        <p:nvCxnSpPr>
          <p:cNvPr id="24" name="Straight Arrow Connector 23"/>
          <p:cNvCxnSpPr>
            <a:stCxn id="18" idx="3"/>
            <a:endCxn id="22" idx="1"/>
          </p:cNvCxnSpPr>
          <p:nvPr/>
        </p:nvCxnSpPr>
        <p:spPr>
          <a:xfrm>
            <a:off x="5410200" y="41148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48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Creating the "main” program</a:t>
            </a:r>
            <a:endParaRPr lang="en-US" dirty="0"/>
          </a:p>
        </p:txBody>
      </p:sp>
      <p:sp>
        <p:nvSpPr>
          <p:cNvPr id="3" name="Content Placeholder 2"/>
          <p:cNvSpPr>
            <a:spLocks noGrp="1"/>
          </p:cNvSpPr>
          <p:nvPr>
            <p:ph idx="1"/>
          </p:nvPr>
        </p:nvSpPr>
        <p:spPr/>
        <p:txBody>
          <a:bodyPr/>
          <a:lstStyle/>
          <a:p>
            <a:r>
              <a:rPr lang="en-US" dirty="0" smtClean="0"/>
              <a:t>The “main” program is a standard C++ construct that is used to drive the application</a:t>
            </a:r>
          </a:p>
          <a:p>
            <a:r>
              <a:rPr lang="en-US" dirty="0" err="1" smtClean="0"/>
              <a:t>GridPACK</a:t>
            </a:r>
            <a:r>
              <a:rPr lang="en-US" dirty="0" smtClean="0"/>
              <a:t>™ uses “main” to initialize the communication libraries and initialize the math libraries</a:t>
            </a:r>
          </a:p>
          <a:p>
            <a:r>
              <a:rPr lang="en-US" dirty="0" smtClean="0"/>
              <a:t>The actual application is treated as a separate class. This helps the application exit cleanly and prevents crashes at program closeout caused by library functions in destructor being invoked after the libraries have called their terminate functions</a:t>
            </a:r>
            <a:endParaRPr lang="en-US" dirty="0"/>
          </a:p>
        </p:txBody>
      </p:sp>
    </p:spTree>
    <p:extLst>
      <p:ext uri="{BB962C8B-B14F-4D97-AF65-F5344CB8AC3E}">
        <p14:creationId xmlns:p14="http://schemas.microsoft.com/office/powerpoint/2010/main" val="383024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main program</a:t>
            </a:r>
            <a:endParaRPr lang="en-US" dirty="0"/>
          </a:p>
        </p:txBody>
      </p:sp>
      <p:sp>
        <p:nvSpPr>
          <p:cNvPr id="4" name="TextBox 3"/>
          <p:cNvSpPr txBox="1"/>
          <p:nvPr/>
        </p:nvSpPr>
        <p:spPr>
          <a:xfrm>
            <a:off x="1474451" y="1143000"/>
            <a:ext cx="4926349" cy="4524315"/>
          </a:xfrm>
          <a:prstGeom prst="rect">
            <a:avLst/>
          </a:prstGeom>
          <a:noFill/>
        </p:spPr>
        <p:txBody>
          <a:bodyPr wrap="none" rtlCol="0">
            <a:spAutoFit/>
          </a:bodyPr>
          <a:lstStyle/>
          <a:p>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mpi.h</a:t>
            </a:r>
            <a:r>
              <a:rPr lang="en-US" sz="1200" b="1" dirty="0" smtClean="0">
                <a:latin typeface="Courier New" panose="02070309020205020404" pitchFamily="49" charset="0"/>
                <a:cs typeface="Courier New" panose="02070309020205020404" pitchFamily="49" charset="0"/>
              </a:rPr>
              <a:t>”</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ga.h</a:t>
            </a:r>
            <a:r>
              <a:rPr lang="en-US" sz="1200" b="1" dirty="0" smtClean="0">
                <a:latin typeface="Courier New" panose="02070309020205020404" pitchFamily="49" charset="0"/>
                <a:cs typeface="Courier New" panose="02070309020205020404" pitchFamily="49" charset="0"/>
              </a:rPr>
              <a:t>&gt;</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macdecls.h</a:t>
            </a:r>
            <a:r>
              <a:rPr lang="en-US" sz="1200" b="1" dirty="0" smtClean="0">
                <a:latin typeface="Courier New" panose="02070309020205020404" pitchFamily="49" charset="0"/>
                <a:cs typeface="Courier New" panose="02070309020205020404" pitchFamily="49" charset="0"/>
              </a:rPr>
              <a:t>&gt;</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gridpack</a:t>
            </a:r>
            <a:r>
              <a:rPr lang="en-US" sz="1200" b="1" dirty="0" smtClean="0">
                <a:latin typeface="Courier New" panose="02070309020205020404" pitchFamily="49" charset="0"/>
                <a:cs typeface="Courier New" panose="02070309020205020404" pitchFamily="49" charset="0"/>
              </a:rPr>
              <a:t>/math/math.hpp”</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include </a:t>
            </a:r>
            <a:r>
              <a:rPr lang="en-US" sz="1200" b="1" dirty="0" smtClean="0">
                <a:latin typeface="Courier New" panose="02070309020205020404" pitchFamily="49" charset="0"/>
                <a:cs typeface="Courier New" panose="02070309020205020404" pitchFamily="49" charset="0"/>
              </a:rPr>
              <a:t>“hw_app.hpp”</a:t>
            </a:r>
          </a:p>
          <a:p>
            <a:endParaRPr lang="en-US" sz="1200" b="1" dirty="0" smtClean="0">
              <a:latin typeface="Courier New" panose="02070309020205020404" pitchFamily="49" charset="0"/>
              <a:cs typeface="Courier New" panose="02070309020205020404" pitchFamily="49" charset="0"/>
            </a:endParaRPr>
          </a:p>
          <a:p>
            <a:r>
              <a:rPr lang="en-US" sz="1200" b="1" dirty="0" smtClean="0">
                <a:solidFill>
                  <a:srgbClr val="0070C0"/>
                </a:solidFill>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Calling program for the </a:t>
            </a:r>
            <a:r>
              <a:rPr lang="en-US" sz="1200" b="1" dirty="0" err="1">
                <a:solidFill>
                  <a:srgbClr val="0070C0"/>
                </a:solidFill>
                <a:latin typeface="Courier New" panose="02070309020205020404" pitchFamily="49" charset="0"/>
                <a:cs typeface="Courier New" panose="02070309020205020404" pitchFamily="49" charset="0"/>
              </a:rPr>
              <a:t>hello_world</a:t>
            </a:r>
            <a:r>
              <a:rPr lang="en-US" sz="1200" b="1" dirty="0">
                <a:solidFill>
                  <a:srgbClr val="0070C0"/>
                </a:solidFill>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applications</a:t>
            </a:r>
          </a:p>
          <a:p>
            <a:r>
              <a:rPr lang="en-US" sz="1200" b="1" dirty="0" smtClean="0">
                <a:latin typeface="Courier New" panose="02070309020205020404" pitchFamily="49" charset="0"/>
                <a:cs typeface="Courier New" panose="02070309020205020404" pitchFamily="49" charset="0"/>
              </a:rPr>
              <a:t>main(</a:t>
            </a:r>
            <a:r>
              <a:rPr lang="en-US" sz="1200" b="1" dirty="0" err="1" smtClean="0">
                <a:latin typeface="Courier New" panose="02070309020205020404" pitchFamily="49" charset="0"/>
                <a:cs typeface="Courier New" panose="02070309020205020404" pitchFamily="49" charset="0"/>
              </a:rPr>
              <a:t>int</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char **</a:t>
            </a:r>
            <a:r>
              <a:rPr lang="en-US" sz="1200" b="1" dirty="0" err="1">
                <a:latin typeface="Courier New" panose="02070309020205020404" pitchFamily="49" charset="0"/>
                <a:cs typeface="Courier New" panose="02070309020205020404" pitchFamily="49" charset="0"/>
              </a:rPr>
              <a:t>argv</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Initialize </a:t>
            </a:r>
            <a:r>
              <a:rPr lang="en-US" sz="1200" b="1" dirty="0" smtClean="0">
                <a:solidFill>
                  <a:srgbClr val="0070C0"/>
                </a:solidFill>
                <a:latin typeface="Courier New" panose="02070309020205020404" pitchFamily="49" charset="0"/>
                <a:cs typeface="Courier New" panose="02070309020205020404" pitchFamily="49" charset="0"/>
              </a:rPr>
              <a:t>communication and math libraries</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ierr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MPI_Init</a:t>
            </a:r>
            <a:r>
              <a:rPr lang="en-US" sz="1200" b="1" dirty="0">
                <a:latin typeface="Courier New" panose="02070309020205020404" pitchFamily="49" charset="0"/>
                <a:cs typeface="Courier New" panose="02070309020205020404" pitchFamily="49" charset="0"/>
              </a:rPr>
              <a:t>(&amp;</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argv</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::math::Initialize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GA_Initialize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stack = 200000, heap = 200000</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MA_init</a:t>
            </a:r>
            <a:r>
              <a:rPr lang="en-US" sz="1200" b="1" dirty="0">
                <a:latin typeface="Courier New" panose="02070309020205020404" pitchFamily="49" charset="0"/>
                <a:cs typeface="Courier New" panose="02070309020205020404" pitchFamily="49" charset="0"/>
              </a:rPr>
              <a:t>(C_DBL, stack, heap</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Initialize and execute </a:t>
            </a:r>
            <a:r>
              <a:rPr lang="en-US" sz="1200" b="1" dirty="0" err="1" smtClean="0">
                <a:solidFill>
                  <a:srgbClr val="0070C0"/>
                </a:solidFill>
                <a:latin typeface="Courier New" panose="02070309020205020404" pitchFamily="49" charset="0"/>
                <a:cs typeface="Courier New" panose="02070309020205020404" pitchFamily="49" charset="0"/>
              </a:rPr>
              <a:t>GridPACK</a:t>
            </a:r>
            <a:r>
              <a:rPr lang="en-US" sz="1200" b="1" dirty="0" smtClean="0">
                <a:solidFill>
                  <a:srgbClr val="0070C0"/>
                </a:solidFill>
                <a:latin typeface="Courier New" panose="02070309020205020404" pitchFamily="49" charset="0"/>
                <a:cs typeface="Courier New" panose="02070309020205020404" pitchFamily="49" charset="0"/>
              </a:rPr>
              <a:t> application</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HWApp</a:t>
            </a:r>
            <a:r>
              <a:rPr lang="en-US" sz="1200" b="1" dirty="0">
                <a:latin typeface="Courier New" panose="02070309020205020404" pitchFamily="49" charset="0"/>
                <a:cs typeface="Courier New" panose="02070309020205020404" pitchFamily="49" charset="0"/>
              </a:rPr>
              <a:t> app</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app.execute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argv</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Terminate communication and math libraries</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GA_Terminate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::math::Finalize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ierr</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MPI_Finalize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6400800" y="2734270"/>
            <a:ext cx="2514600" cy="923330"/>
          </a:xfrm>
          <a:prstGeom prst="rect">
            <a:avLst/>
          </a:prstGeom>
          <a:noFill/>
        </p:spPr>
        <p:txBody>
          <a:bodyPr wrap="square" rtlCol="0">
            <a:spAutoFit/>
          </a:bodyPr>
          <a:lstStyle/>
          <a:p>
            <a:r>
              <a:rPr lang="en-US" dirty="0" smtClean="0"/>
              <a:t>Initialize libraries used in the remainder of the application</a:t>
            </a:r>
            <a:endParaRPr lang="en-US" dirty="0"/>
          </a:p>
        </p:txBody>
      </p:sp>
      <p:sp>
        <p:nvSpPr>
          <p:cNvPr id="6" name="TextBox 5"/>
          <p:cNvSpPr txBox="1"/>
          <p:nvPr/>
        </p:nvSpPr>
        <p:spPr>
          <a:xfrm>
            <a:off x="6400800" y="4114800"/>
            <a:ext cx="1774845" cy="369332"/>
          </a:xfrm>
          <a:prstGeom prst="rect">
            <a:avLst/>
          </a:prstGeom>
          <a:noFill/>
        </p:spPr>
        <p:txBody>
          <a:bodyPr wrap="none" rtlCol="0">
            <a:spAutoFit/>
          </a:bodyPr>
          <a:lstStyle/>
          <a:p>
            <a:r>
              <a:rPr lang="en-US" dirty="0" smtClean="0"/>
              <a:t>Run application</a:t>
            </a:r>
            <a:endParaRPr lang="en-US" dirty="0"/>
          </a:p>
        </p:txBody>
      </p:sp>
      <p:sp>
        <p:nvSpPr>
          <p:cNvPr id="7" name="TextBox 6"/>
          <p:cNvSpPr txBox="1"/>
          <p:nvPr/>
        </p:nvSpPr>
        <p:spPr>
          <a:xfrm>
            <a:off x="6400800" y="4876800"/>
            <a:ext cx="1980029" cy="369332"/>
          </a:xfrm>
          <a:prstGeom prst="rect">
            <a:avLst/>
          </a:prstGeom>
          <a:noFill/>
        </p:spPr>
        <p:txBody>
          <a:bodyPr wrap="none" rtlCol="0">
            <a:spAutoFit/>
          </a:bodyPr>
          <a:lstStyle/>
          <a:p>
            <a:r>
              <a:rPr lang="en-US" dirty="0" smtClean="0"/>
              <a:t>Clean up libraries</a:t>
            </a:r>
            <a:endParaRPr lang="en-US" dirty="0"/>
          </a:p>
        </p:txBody>
      </p:sp>
      <p:sp>
        <p:nvSpPr>
          <p:cNvPr id="8" name="TextBox 7"/>
          <p:cNvSpPr txBox="1"/>
          <p:nvPr/>
        </p:nvSpPr>
        <p:spPr>
          <a:xfrm>
            <a:off x="6400800" y="1307068"/>
            <a:ext cx="1415772" cy="369332"/>
          </a:xfrm>
          <a:prstGeom prst="rect">
            <a:avLst/>
          </a:prstGeom>
          <a:noFill/>
        </p:spPr>
        <p:txBody>
          <a:bodyPr wrap="none" rtlCol="0">
            <a:spAutoFit/>
          </a:bodyPr>
          <a:lstStyle/>
          <a:p>
            <a:r>
              <a:rPr lang="en-US" dirty="0" smtClean="0"/>
              <a:t>Header files</a:t>
            </a:r>
            <a:endParaRPr lang="en-US" dirty="0"/>
          </a:p>
        </p:txBody>
      </p:sp>
    </p:spTree>
    <p:extLst>
      <p:ext uri="{BB962C8B-B14F-4D97-AF65-F5344CB8AC3E}">
        <p14:creationId xmlns:p14="http://schemas.microsoft.com/office/powerpoint/2010/main" val="260831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“main”</a:t>
            </a:r>
            <a:endParaRPr lang="en-US" dirty="0"/>
          </a:p>
        </p:txBody>
      </p:sp>
      <p:sp>
        <p:nvSpPr>
          <p:cNvPr id="3" name="Content Placeholder 2"/>
          <p:cNvSpPr>
            <a:spLocks noGrp="1"/>
          </p:cNvSpPr>
          <p:nvPr>
            <p:ph idx="1"/>
          </p:nvPr>
        </p:nvSpPr>
        <p:spPr>
          <a:xfrm>
            <a:off x="492125" y="990600"/>
            <a:ext cx="8186738" cy="3575050"/>
          </a:xfrm>
        </p:spPr>
        <p:txBody>
          <a:bodyPr/>
          <a:lstStyle/>
          <a:p>
            <a:r>
              <a:rPr lang="en-US" dirty="0" smtClean="0"/>
              <a:t>The header files include all files needed to initialize the communication files (</a:t>
            </a:r>
            <a:r>
              <a:rPr lang="en-US" dirty="0" err="1" smtClean="0"/>
              <a:t>mpi.h</a:t>
            </a:r>
            <a:r>
              <a:rPr lang="en-US" dirty="0" smtClean="0"/>
              <a:t>, </a:t>
            </a:r>
            <a:r>
              <a:rPr lang="en-US" dirty="0" err="1" smtClean="0"/>
              <a:t>ga.h</a:t>
            </a:r>
            <a:r>
              <a:rPr lang="en-US" dirty="0" smtClean="0"/>
              <a:t>, </a:t>
            </a:r>
            <a:r>
              <a:rPr lang="en-US" dirty="0" err="1" smtClean="0"/>
              <a:t>macdecls.h</a:t>
            </a:r>
            <a:r>
              <a:rPr lang="en-US" dirty="0" smtClean="0"/>
              <a:t>), the files needed by the math module (</a:t>
            </a:r>
            <a:r>
              <a:rPr lang="en-US" dirty="0" err="1" smtClean="0"/>
              <a:t>gridpack</a:t>
            </a:r>
            <a:r>
              <a:rPr lang="en-US" dirty="0" smtClean="0"/>
              <a:t>/math/math.hpp) and the header file for the application (hw_app.hpp)</a:t>
            </a:r>
          </a:p>
          <a:p>
            <a:r>
              <a:rPr lang="en-US" dirty="0" smtClean="0"/>
              <a:t>The communication libraries and math libraries need to be initialized by calling their initialize functions. The </a:t>
            </a:r>
            <a:r>
              <a:rPr lang="en-US" dirty="0" err="1" smtClean="0"/>
              <a:t>MA_Init</a:t>
            </a:r>
            <a:r>
              <a:rPr lang="en-US" dirty="0" smtClean="0"/>
              <a:t> function allocates internal memory used by the GA library</a:t>
            </a:r>
          </a:p>
          <a:p>
            <a:r>
              <a:rPr lang="en-US" dirty="0" smtClean="0"/>
              <a:t>The application is created by instantiating the object “app” and the application is run by calling the “execute” function</a:t>
            </a:r>
          </a:p>
          <a:p>
            <a:r>
              <a:rPr lang="en-US" dirty="0" smtClean="0"/>
              <a:t>After execution, the libraries are cleaned up by calling their terminate functions. Note that the ordering of the initialize and terminate calls is important</a:t>
            </a:r>
            <a:endParaRPr lang="en-US" dirty="0"/>
          </a:p>
        </p:txBody>
      </p:sp>
    </p:spTree>
    <p:extLst>
      <p:ext uri="{BB962C8B-B14F-4D97-AF65-F5344CB8AC3E}">
        <p14:creationId xmlns:p14="http://schemas.microsoft.com/office/powerpoint/2010/main" val="298798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Creating the application class</a:t>
            </a:r>
            <a:endParaRPr lang="en-US" dirty="0"/>
          </a:p>
        </p:txBody>
      </p:sp>
      <p:sp>
        <p:nvSpPr>
          <p:cNvPr id="3" name="Content Placeholder 2"/>
          <p:cNvSpPr>
            <a:spLocks noGrp="1"/>
          </p:cNvSpPr>
          <p:nvPr>
            <p:ph idx="1"/>
          </p:nvPr>
        </p:nvSpPr>
        <p:spPr/>
        <p:txBody>
          <a:bodyPr/>
          <a:lstStyle/>
          <a:p>
            <a:r>
              <a:rPr lang="en-US" dirty="0" smtClean="0"/>
              <a:t>The application class is designed to manage the application at a high level</a:t>
            </a:r>
          </a:p>
          <a:p>
            <a:r>
              <a:rPr lang="en-US" dirty="0" smtClean="0"/>
              <a:t>It controls overall program flow and directs information to other parts of the program</a:t>
            </a:r>
          </a:p>
          <a:p>
            <a:pPr marL="0" indent="0">
              <a:buNone/>
            </a:pPr>
            <a:endParaRPr lang="en-US" dirty="0"/>
          </a:p>
        </p:txBody>
      </p:sp>
    </p:spTree>
    <p:extLst>
      <p:ext uri="{BB962C8B-B14F-4D97-AF65-F5344CB8AC3E}">
        <p14:creationId xmlns:p14="http://schemas.microsoft.com/office/powerpoint/2010/main" val="214846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application header file</a:t>
            </a:r>
            <a:endParaRPr lang="en-US" dirty="0"/>
          </a:p>
        </p:txBody>
      </p:sp>
      <p:sp>
        <p:nvSpPr>
          <p:cNvPr id="4" name="TextBox 3"/>
          <p:cNvSpPr txBox="1"/>
          <p:nvPr/>
        </p:nvSpPr>
        <p:spPr>
          <a:xfrm>
            <a:off x="762000" y="990600"/>
            <a:ext cx="4461478" cy="4708981"/>
          </a:xfrm>
          <a:prstGeom prst="rect">
            <a:avLst/>
          </a:prstGeom>
          <a:noFill/>
        </p:spPr>
        <p:txBody>
          <a:bodyPr wrap="none" rtlCol="0">
            <a:spAutoFit/>
          </a:bodyPr>
          <a:lstStyle/>
          <a:p>
            <a:r>
              <a:rPr lang="en-US" sz="1200" b="1" dirty="0">
                <a:solidFill>
                  <a:srgbClr val="FF3399"/>
                </a:solidFill>
                <a:latin typeface="Courier New" panose="02070309020205020404" pitchFamily="49" charset="0"/>
                <a:cs typeface="Courier New" panose="02070309020205020404" pitchFamily="49" charset="0"/>
              </a:rPr>
              <a:t>#</a:t>
            </a:r>
            <a:r>
              <a:rPr lang="en-US" sz="1200" b="1" dirty="0" err="1">
                <a:solidFill>
                  <a:srgbClr val="FF3399"/>
                </a:solidFill>
                <a:latin typeface="Courier New" panose="02070309020205020404" pitchFamily="49" charset="0"/>
                <a:cs typeface="Courier New" panose="02070309020205020404" pitchFamily="49" charset="0"/>
              </a:rPr>
              <a:t>ifndef</a:t>
            </a:r>
            <a:r>
              <a:rPr lang="en-US" sz="1200" b="1" dirty="0">
                <a:latin typeface="Courier New" panose="02070309020205020404" pitchFamily="49" charset="0"/>
                <a:cs typeface="Courier New" panose="02070309020205020404" pitchFamily="49" charset="0"/>
              </a:rPr>
              <a:t> </a:t>
            </a:r>
            <a:r>
              <a:rPr lang="en-US" sz="1200" b="1" dirty="0">
                <a:solidFill>
                  <a:srgbClr val="FF3399"/>
                </a:solidFill>
                <a:latin typeface="Courier New" panose="02070309020205020404" pitchFamily="49" charset="0"/>
                <a:cs typeface="Courier New" panose="02070309020205020404" pitchFamily="49" charset="0"/>
              </a:rPr>
              <a:t>_</a:t>
            </a:r>
            <a:r>
              <a:rPr lang="en-US" sz="1200" b="1" dirty="0" err="1">
                <a:solidFill>
                  <a:srgbClr val="FF3399"/>
                </a:solidFill>
                <a:latin typeface="Courier New" panose="02070309020205020404" pitchFamily="49" charset="0"/>
                <a:cs typeface="Courier New" panose="02070309020205020404" pitchFamily="49" charset="0"/>
              </a:rPr>
              <a:t>hw_app_h</a:t>
            </a:r>
            <a:r>
              <a:rPr lang="en-US" sz="1200" b="1" dirty="0" smtClean="0">
                <a:solidFill>
                  <a:srgbClr val="FF3399"/>
                </a:solidFill>
                <a:latin typeface="Courier New" panose="02070309020205020404" pitchFamily="49" charset="0"/>
                <a:cs typeface="Courier New" panose="02070309020205020404" pitchFamily="49" charset="0"/>
              </a:rPr>
              <a:t>_</a:t>
            </a: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a:solidFill>
                  <a:srgbClr val="FF3399"/>
                </a:solidFill>
                <a:latin typeface="Courier New" panose="02070309020205020404" pitchFamily="49" charset="0"/>
                <a:cs typeface="Courier New" panose="02070309020205020404" pitchFamily="49" charset="0"/>
              </a:rPr>
              <a:t>define _</a:t>
            </a:r>
            <a:r>
              <a:rPr lang="en-US" sz="1200" b="1" dirty="0" err="1">
                <a:solidFill>
                  <a:srgbClr val="FF3399"/>
                </a:solidFill>
                <a:latin typeface="Courier New" panose="02070309020205020404" pitchFamily="49" charset="0"/>
                <a:cs typeface="Courier New" panose="02070309020205020404" pitchFamily="49" charset="0"/>
              </a:rPr>
              <a:t>hw_app_h</a:t>
            </a:r>
            <a:r>
              <a:rPr lang="en-US" sz="1200" b="1" dirty="0" smtClean="0">
                <a:solidFill>
                  <a:srgbClr val="FF3399"/>
                </a:solidFill>
                <a:latin typeface="Courier New" panose="02070309020205020404" pitchFamily="49" charset="0"/>
                <a:cs typeface="Courier New" panose="02070309020205020404" pitchFamily="49" charset="0"/>
              </a:rPr>
              <a:t>_</a:t>
            </a:r>
          </a:p>
          <a:p>
            <a:endParaRPr lang="en-US" sz="1200" b="1" dirty="0" smtClean="0">
              <a:latin typeface="Courier New" panose="02070309020205020404" pitchFamily="49" charset="0"/>
              <a:cs typeface="Courier New" panose="02070309020205020404" pitchFamily="49" charset="0"/>
            </a:endParaRPr>
          </a:p>
          <a:p>
            <a:r>
              <a:rPr lang="en-US" sz="1200" b="1" dirty="0" smtClean="0">
                <a:solidFill>
                  <a:srgbClr val="00B050"/>
                </a:solidFill>
                <a:latin typeface="Courier New" panose="02070309020205020404" pitchFamily="49" charset="0"/>
                <a:cs typeface="Courier New" panose="02070309020205020404" pitchFamily="49" charset="0"/>
              </a:rPr>
              <a:t>namespace</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r>
              <a:rPr lang="en-US" sz="1200" b="1" dirty="0" smtClean="0">
                <a:solidFill>
                  <a:srgbClr val="00B050"/>
                </a:solidFill>
                <a:latin typeface="Courier New" panose="02070309020205020404" pitchFamily="49" charset="0"/>
                <a:cs typeface="Courier New" panose="02070309020205020404" pitchFamily="49" charset="0"/>
              </a:rPr>
              <a:t>namespace</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hello_world</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smtClean="0">
                <a:solidFill>
                  <a:srgbClr val="0070C0"/>
                </a:solidFill>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Calling program for hello world </a:t>
            </a:r>
            <a:r>
              <a:rPr lang="en-US" sz="1200" b="1" dirty="0" smtClean="0">
                <a:solidFill>
                  <a:srgbClr val="0070C0"/>
                </a:solidFill>
                <a:latin typeface="Courier New" panose="02070309020205020404" pitchFamily="49" charset="0"/>
                <a:cs typeface="Courier New" panose="02070309020205020404" pitchFamily="49" charset="0"/>
              </a:rPr>
              <a:t>application</a:t>
            </a:r>
          </a:p>
          <a:p>
            <a:r>
              <a:rPr lang="en-US" sz="1200" b="1" dirty="0" smtClean="0">
                <a:latin typeface="Courier New" panose="02070309020205020404" pitchFamily="49" charset="0"/>
                <a:cs typeface="Courier New" panose="02070309020205020404" pitchFamily="49" charset="0"/>
              </a:rPr>
              <a:t>class </a:t>
            </a:r>
            <a:r>
              <a:rPr lang="en-US" sz="1200" b="1" dirty="0" err="1" smtClean="0">
                <a:latin typeface="Courier New" panose="02070309020205020404" pitchFamily="49" charset="0"/>
                <a:cs typeface="Courier New" panose="02070309020205020404" pitchFamily="49" charset="0"/>
              </a:rPr>
              <a:t>HWApp</a:t>
            </a:r>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public</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Basic constructor</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HWApp</a:t>
            </a:r>
            <a:r>
              <a:rPr lang="en-US" sz="1200" b="1" dirty="0">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Basic destructor</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HWApp</a:t>
            </a:r>
            <a:r>
              <a:rPr lang="en-US" sz="1200" b="1" dirty="0">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smtClean="0">
                <a:solidFill>
                  <a:srgbClr val="0070C0"/>
                </a:solidFill>
                <a:latin typeface="Courier New" panose="02070309020205020404" pitchFamily="49" charset="0"/>
                <a:cs typeface="Courier New" panose="02070309020205020404" pitchFamily="49" charset="0"/>
              </a:rPr>
              <a:t>// execute application</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void execute(</a:t>
            </a:r>
            <a:r>
              <a:rPr lang="en-US" sz="1200" b="1" dirty="0" err="1">
                <a:solidFill>
                  <a:srgbClr val="00B050"/>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a:t>
            </a:r>
            <a:r>
              <a:rPr lang="en-US" sz="1200" b="1" dirty="0">
                <a:solidFill>
                  <a:srgbClr val="00B050"/>
                </a:solidFill>
                <a:latin typeface="Courier New" panose="02070309020205020404" pitchFamily="49" charset="0"/>
                <a:cs typeface="Courier New" panose="02070309020205020404" pitchFamily="49" charset="0"/>
              </a:rPr>
              <a:t>char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argv</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solidFill>
                  <a:srgbClr val="FFC000"/>
                </a:solidFill>
                <a:latin typeface="Courier New" panose="02070309020205020404" pitchFamily="49" charset="0"/>
                <a:cs typeface="Courier New" panose="02070309020205020404" pitchFamily="49" charset="0"/>
              </a:rPr>
              <a:t>private</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a:t>
            </a:r>
            <a:r>
              <a:rPr lang="en-US" sz="1200" b="1" dirty="0" err="1" smtClean="0">
                <a:solidFill>
                  <a:srgbClr val="0070C0"/>
                </a:solidFill>
                <a:latin typeface="Courier New" panose="02070309020205020404" pitchFamily="49" charset="0"/>
                <a:cs typeface="Courier New" panose="02070309020205020404" pitchFamily="49" charset="0"/>
              </a:rPr>
              <a:t>hello_world</a:t>
            </a:r>
            <a:endParaRPr lang="en-US" sz="1200" b="1" dirty="0" smtClean="0">
              <a:solidFill>
                <a:srgbClr val="0070C0"/>
              </a:solidFill>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 </a:t>
            </a:r>
            <a:r>
              <a:rPr lang="en-US" sz="1200" b="1" dirty="0" err="1" smtClean="0">
                <a:solidFill>
                  <a:srgbClr val="0070C0"/>
                </a:solidFill>
                <a:latin typeface="Courier New" panose="02070309020205020404" pitchFamily="49" charset="0"/>
                <a:cs typeface="Courier New" panose="02070309020205020404" pitchFamily="49" charset="0"/>
              </a:rPr>
              <a:t>gridpack</a:t>
            </a:r>
            <a:endParaRPr lang="en-US" sz="1200" b="1" dirty="0" smtClean="0">
              <a:solidFill>
                <a:srgbClr val="0070C0"/>
              </a:solidFill>
              <a:latin typeface="Courier New" panose="02070309020205020404" pitchFamily="49" charset="0"/>
              <a:cs typeface="Courier New" panose="02070309020205020404" pitchFamily="49" charset="0"/>
            </a:endParaRPr>
          </a:p>
          <a:p>
            <a:r>
              <a:rPr lang="en-US" sz="1200" b="1" dirty="0" smtClean="0">
                <a:solidFill>
                  <a:srgbClr val="FF3399"/>
                </a:solidFill>
                <a:latin typeface="Courier New" panose="02070309020205020404" pitchFamily="49" charset="0"/>
                <a:cs typeface="Courier New" panose="02070309020205020404" pitchFamily="49" charset="0"/>
              </a:rPr>
              <a:t>#</a:t>
            </a:r>
            <a:r>
              <a:rPr lang="en-US" sz="1200" b="1" dirty="0" err="1">
                <a:solidFill>
                  <a:srgbClr val="FF3399"/>
                </a:solidFill>
                <a:latin typeface="Courier New" panose="02070309020205020404" pitchFamily="49" charset="0"/>
                <a:cs typeface="Courier New" panose="02070309020205020404" pitchFamily="49" charset="0"/>
              </a:rPr>
              <a:t>endif</a:t>
            </a:r>
            <a:endParaRPr lang="en-US" sz="1200" b="1" dirty="0">
              <a:solidFill>
                <a:srgbClr val="FF3399"/>
              </a:solidFill>
              <a:latin typeface="Courier New" panose="02070309020205020404" pitchFamily="49" charset="0"/>
              <a:cs typeface="Courier New" panose="02070309020205020404" pitchFamily="49" charset="0"/>
            </a:endParaRPr>
          </a:p>
        </p:txBody>
      </p:sp>
      <p:sp>
        <p:nvSpPr>
          <p:cNvPr id="5" name="TextBox 4"/>
          <p:cNvSpPr txBox="1"/>
          <p:nvPr/>
        </p:nvSpPr>
        <p:spPr>
          <a:xfrm>
            <a:off x="5486400" y="1002268"/>
            <a:ext cx="2864887" cy="369332"/>
          </a:xfrm>
          <a:prstGeom prst="rect">
            <a:avLst/>
          </a:prstGeom>
          <a:noFill/>
        </p:spPr>
        <p:txBody>
          <a:bodyPr wrap="none" rtlCol="0">
            <a:spAutoFit/>
          </a:bodyPr>
          <a:lstStyle/>
          <a:p>
            <a:r>
              <a:rPr lang="en-US" dirty="0" smtClean="0"/>
              <a:t>Preprocessor declarations</a:t>
            </a:r>
            <a:endParaRPr lang="en-US" dirty="0"/>
          </a:p>
        </p:txBody>
      </p:sp>
      <p:sp>
        <p:nvSpPr>
          <p:cNvPr id="6" name="TextBox 5"/>
          <p:cNvSpPr txBox="1"/>
          <p:nvPr/>
        </p:nvSpPr>
        <p:spPr>
          <a:xfrm>
            <a:off x="5486400" y="1524000"/>
            <a:ext cx="2787943" cy="369332"/>
          </a:xfrm>
          <a:prstGeom prst="rect">
            <a:avLst/>
          </a:prstGeom>
          <a:noFill/>
        </p:spPr>
        <p:txBody>
          <a:bodyPr wrap="none" rtlCol="0">
            <a:spAutoFit/>
          </a:bodyPr>
          <a:lstStyle/>
          <a:p>
            <a:r>
              <a:rPr lang="en-US" dirty="0" smtClean="0"/>
              <a:t>Name space declarations</a:t>
            </a:r>
            <a:endParaRPr lang="en-US" dirty="0"/>
          </a:p>
        </p:txBody>
      </p:sp>
      <p:sp>
        <p:nvSpPr>
          <p:cNvPr id="7" name="TextBox 6"/>
          <p:cNvSpPr txBox="1"/>
          <p:nvPr/>
        </p:nvSpPr>
        <p:spPr>
          <a:xfrm>
            <a:off x="5486400" y="4191000"/>
            <a:ext cx="3018775" cy="369332"/>
          </a:xfrm>
          <a:prstGeom prst="rect">
            <a:avLst/>
          </a:prstGeom>
          <a:noFill/>
        </p:spPr>
        <p:txBody>
          <a:bodyPr wrap="none" rtlCol="0">
            <a:spAutoFit/>
          </a:bodyPr>
          <a:lstStyle/>
          <a:p>
            <a:r>
              <a:rPr lang="en-US" dirty="0" smtClean="0"/>
              <a:t>Execute application method</a:t>
            </a:r>
            <a:endParaRPr lang="en-US" dirty="0"/>
          </a:p>
        </p:txBody>
      </p:sp>
      <p:sp>
        <p:nvSpPr>
          <p:cNvPr id="8" name="TextBox 7"/>
          <p:cNvSpPr txBox="1"/>
          <p:nvPr/>
        </p:nvSpPr>
        <p:spPr>
          <a:xfrm>
            <a:off x="5486400" y="3124200"/>
            <a:ext cx="3276600" cy="646331"/>
          </a:xfrm>
          <a:prstGeom prst="rect">
            <a:avLst/>
          </a:prstGeom>
          <a:noFill/>
        </p:spPr>
        <p:txBody>
          <a:bodyPr wrap="square" rtlCol="0">
            <a:spAutoFit/>
          </a:bodyPr>
          <a:lstStyle/>
          <a:p>
            <a:r>
              <a:rPr lang="en-US" dirty="0" smtClean="0"/>
              <a:t>Basic constructor and destructor</a:t>
            </a:r>
            <a:endParaRPr lang="en-US" dirty="0"/>
          </a:p>
        </p:txBody>
      </p:sp>
    </p:spTree>
    <p:extLst>
      <p:ext uri="{BB962C8B-B14F-4D97-AF65-F5344CB8AC3E}">
        <p14:creationId xmlns:p14="http://schemas.microsoft.com/office/powerpoint/2010/main" val="227005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application header</a:t>
            </a:r>
            <a:endParaRPr lang="en-US" dirty="0"/>
          </a:p>
        </p:txBody>
      </p:sp>
      <p:sp>
        <p:nvSpPr>
          <p:cNvPr id="3" name="Content Placeholder 2"/>
          <p:cNvSpPr>
            <a:spLocks noGrp="1"/>
          </p:cNvSpPr>
          <p:nvPr>
            <p:ph idx="1"/>
          </p:nvPr>
        </p:nvSpPr>
        <p:spPr>
          <a:xfrm>
            <a:off x="492125" y="1219200"/>
            <a:ext cx="8186738" cy="3810000"/>
          </a:xfrm>
        </p:spPr>
        <p:txBody>
          <a:bodyPr/>
          <a:lstStyle/>
          <a:p>
            <a:r>
              <a:rPr lang="en-US" dirty="0" smtClean="0"/>
              <a:t>All </a:t>
            </a:r>
            <a:r>
              <a:rPr lang="en-US" dirty="0" err="1" smtClean="0"/>
              <a:t>GridPACK</a:t>
            </a:r>
            <a:r>
              <a:rPr lang="en-US" dirty="0" smtClean="0"/>
              <a:t>™ modules belong to the “</a:t>
            </a:r>
            <a:r>
              <a:rPr lang="en-US" dirty="0" err="1" smtClean="0"/>
              <a:t>gridpack</a:t>
            </a:r>
            <a:r>
              <a:rPr lang="en-US" dirty="0" smtClean="0"/>
              <a:t>” namespace as do all applications included in the </a:t>
            </a:r>
            <a:r>
              <a:rPr lang="en-US" dirty="0" err="1" smtClean="0"/>
              <a:t>GridPACK</a:t>
            </a:r>
            <a:r>
              <a:rPr lang="en-US" dirty="0" smtClean="0"/>
              <a:t>™ source tree</a:t>
            </a:r>
          </a:p>
          <a:p>
            <a:r>
              <a:rPr lang="en-US" dirty="0" smtClean="0"/>
              <a:t>The “</a:t>
            </a:r>
            <a:r>
              <a:rPr lang="en-US" dirty="0" err="1" smtClean="0"/>
              <a:t>hello_world</a:t>
            </a:r>
            <a:r>
              <a:rPr lang="en-US" dirty="0" smtClean="0"/>
              <a:t>” namespace is used only for this specific application. Users may wish to create their own namespaces for applications built outside the </a:t>
            </a:r>
            <a:r>
              <a:rPr lang="en-US" dirty="0" err="1" smtClean="0"/>
              <a:t>GridPACK</a:t>
            </a:r>
            <a:r>
              <a:rPr lang="en-US" dirty="0" smtClean="0"/>
              <a:t>™ source tree</a:t>
            </a:r>
          </a:p>
          <a:p>
            <a:r>
              <a:rPr lang="en-US" dirty="0" smtClean="0"/>
              <a:t>The only important method in this class is “execute”. The constructors and destructors are basically the default methods</a:t>
            </a:r>
          </a:p>
          <a:p>
            <a:r>
              <a:rPr lang="en-US" dirty="0" smtClean="0"/>
              <a:t>Arguments included in the runtime invocation can be passed to the execute method via the variables </a:t>
            </a:r>
            <a:r>
              <a:rPr lang="en-US" dirty="0" err="1" smtClean="0"/>
              <a:t>argc</a:t>
            </a:r>
            <a:r>
              <a:rPr lang="en-US" dirty="0" smtClean="0"/>
              <a:t> and </a:t>
            </a:r>
            <a:r>
              <a:rPr lang="en-US" dirty="0" err="1" smtClean="0"/>
              <a:t>argv</a:t>
            </a:r>
            <a:endParaRPr lang="en-US" dirty="0"/>
          </a:p>
        </p:txBody>
      </p:sp>
    </p:spTree>
    <p:extLst>
      <p:ext uri="{BB962C8B-B14F-4D97-AF65-F5344CB8AC3E}">
        <p14:creationId xmlns:p14="http://schemas.microsoft.com/office/powerpoint/2010/main" val="1423990483"/>
      </p:ext>
    </p:extLst>
  </p:cSld>
  <p:clrMapOvr>
    <a:masterClrMapping/>
  </p:clrMapOvr>
</p:sld>
</file>

<file path=ppt/theme/theme1.xml><?xml version="1.0" encoding="utf-8"?>
<a:theme xmlns:a="http://schemas.openxmlformats.org/drawingml/2006/main" name="PN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NNL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NNL_Presentatio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NNL_Presentatio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NNL_Presentatio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NNL_Presentatio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NNL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NNL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NNL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NNL_Presentation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PNNL_Presentation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PNNL_Presentation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PNNL_Presentation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PNNL</Template>
  <TotalTime>67051</TotalTime>
  <Words>2547</Words>
  <Application>Microsoft Office PowerPoint</Application>
  <PresentationFormat>On-screen Show (4:3)</PresentationFormat>
  <Paragraphs>305</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PNNL</vt:lpstr>
      <vt:lpstr>Office Theme</vt:lpstr>
      <vt:lpstr>GridPACK™ Example: Hello World</vt:lpstr>
      <vt:lpstr>Objective</vt:lpstr>
      <vt:lpstr>“Hello world”</vt:lpstr>
      <vt:lpstr>Step 1: Creating the "main” program</vt:lpstr>
      <vt:lpstr>“Hello world” main program</vt:lpstr>
      <vt:lpstr>More on “main”</vt:lpstr>
      <vt:lpstr>Step 2: Creating the application class</vt:lpstr>
      <vt:lpstr>The application header file</vt:lpstr>
      <vt:lpstr>More on application header</vt:lpstr>
      <vt:lpstr>The application source code file</vt:lpstr>
      <vt:lpstr>Basic application functionality</vt:lpstr>
      <vt:lpstr>The “execute” method implementation</vt:lpstr>
      <vt:lpstr>The “execute” method</vt:lpstr>
      <vt:lpstr>The “execute” method (cont.)</vt:lpstr>
      <vt:lpstr>10x10.raw</vt:lpstr>
      <vt:lpstr>The “execute” method (cont.)</vt:lpstr>
      <vt:lpstr>The “execute” method (cont.)</vt:lpstr>
      <vt:lpstr>Step 3: Defining the network component classes</vt:lpstr>
      <vt:lpstr>Hello World Component Header File</vt:lpstr>
      <vt:lpstr>Hello World Bus Component Class</vt:lpstr>
      <vt:lpstr>Serialization method</vt:lpstr>
      <vt:lpstr>Serialization method for Hello World Bus Component Class</vt:lpstr>
      <vt:lpstr>Bus load method</vt:lpstr>
      <vt:lpstr>Bus serialWrite method</vt:lpstr>
      <vt:lpstr>Hello World Branch Component Class</vt:lpstr>
      <vt:lpstr>Branch load method</vt:lpstr>
      <vt:lpstr>Branch serialWrite method</vt:lpstr>
      <vt:lpstr>Hello World Factory Class</vt:lpstr>
      <vt:lpstr>Hello World Factory</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Palmer, Bruce J</dc:creator>
  <cp:lastModifiedBy>Palmer, Bruce J</cp:lastModifiedBy>
  <cp:revision>239</cp:revision>
  <cp:lastPrinted>2013-07-10T19:36:42Z</cp:lastPrinted>
  <dcterms:created xsi:type="dcterms:W3CDTF">2013-01-04T20:56:43Z</dcterms:created>
  <dcterms:modified xsi:type="dcterms:W3CDTF">2014-04-01T15:40:23Z</dcterms:modified>
</cp:coreProperties>
</file>