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sldIdLst>
    <p:sldId id="305" r:id="rId3"/>
    <p:sldId id="258" r:id="rId4"/>
    <p:sldId id="259" r:id="rId5"/>
    <p:sldId id="256" r:id="rId6"/>
    <p:sldId id="275" r:id="rId7"/>
    <p:sldId id="257" r:id="rId8"/>
    <p:sldId id="348" r:id="rId9"/>
    <p:sldId id="349" r:id="rId10"/>
    <p:sldId id="350" r:id="rId11"/>
    <p:sldId id="351" r:id="rId12"/>
    <p:sldId id="352" r:id="rId13"/>
    <p:sldId id="353" r:id="rId14"/>
    <p:sldId id="354" r:id="rId15"/>
    <p:sldId id="355" r:id="rId16"/>
    <p:sldId id="356" r:id="rId17"/>
    <p:sldId id="357" r:id="rId18"/>
    <p:sldId id="358" r:id="rId19"/>
    <p:sldId id="365" r:id="rId20"/>
    <p:sldId id="268" r:id="rId21"/>
    <p:sldId id="366" r:id="rId22"/>
    <p:sldId id="269" r:id="rId23"/>
    <p:sldId id="261" r:id="rId24"/>
    <p:sldId id="262" r:id="rId25"/>
    <p:sldId id="367" r:id="rId26"/>
    <p:sldId id="263" r:id="rId27"/>
    <p:sldId id="270" r:id="rId28"/>
    <p:sldId id="264" r:id="rId29"/>
    <p:sldId id="265" r:id="rId30"/>
    <p:sldId id="266" r:id="rId31"/>
    <p:sldId id="276" r:id="rId32"/>
    <p:sldId id="277" r:id="rId33"/>
    <p:sldId id="278" r:id="rId34"/>
    <p:sldId id="313" r:id="rId35"/>
    <p:sldId id="273" r:id="rId36"/>
    <p:sldId id="309" r:id="rId37"/>
    <p:sldId id="274" r:id="rId38"/>
    <p:sldId id="311" r:id="rId39"/>
    <p:sldId id="310" r:id="rId40"/>
    <p:sldId id="279" r:id="rId41"/>
    <p:sldId id="280" r:id="rId42"/>
    <p:sldId id="281" r:id="rId43"/>
    <p:sldId id="370" r:id="rId44"/>
    <p:sldId id="282" r:id="rId45"/>
    <p:sldId id="283" r:id="rId46"/>
    <p:sldId id="284" r:id="rId47"/>
    <p:sldId id="285" r:id="rId48"/>
    <p:sldId id="286" r:id="rId49"/>
    <p:sldId id="360" r:id="rId50"/>
    <p:sldId id="316" r:id="rId51"/>
    <p:sldId id="287" r:id="rId52"/>
    <p:sldId id="288" r:id="rId53"/>
    <p:sldId id="290" r:id="rId54"/>
    <p:sldId id="291" r:id="rId55"/>
    <p:sldId id="320" r:id="rId56"/>
    <p:sldId id="361" r:id="rId57"/>
    <p:sldId id="368" r:id="rId58"/>
    <p:sldId id="321" r:id="rId59"/>
    <p:sldId id="292" r:id="rId60"/>
    <p:sldId id="293" r:id="rId61"/>
    <p:sldId id="294" r:id="rId62"/>
    <p:sldId id="295" r:id="rId63"/>
    <p:sldId id="296" r:id="rId64"/>
    <p:sldId id="314" r:id="rId65"/>
    <p:sldId id="315" r:id="rId66"/>
    <p:sldId id="317" r:id="rId67"/>
    <p:sldId id="304" r:id="rId68"/>
    <p:sldId id="300" r:id="rId69"/>
    <p:sldId id="369" r:id="rId70"/>
    <p:sldId id="301" r:id="rId71"/>
    <p:sldId id="302" r:id="rId72"/>
    <p:sldId id="297" r:id="rId73"/>
    <p:sldId id="362" r:id="rId74"/>
    <p:sldId id="298" r:id="rId75"/>
    <p:sldId id="299" r:id="rId76"/>
    <p:sldId id="303" r:id="rId77"/>
    <p:sldId id="318" r:id="rId78"/>
    <p:sldId id="322" r:id="rId79"/>
    <p:sldId id="323" r:id="rId80"/>
    <p:sldId id="319" r:id="rId81"/>
    <p:sldId id="324" r:id="rId82"/>
    <p:sldId id="306" r:id="rId83"/>
    <p:sldId id="307" r:id="rId84"/>
    <p:sldId id="308" r:id="rId85"/>
    <p:sldId id="363" r:id="rId86"/>
    <p:sldId id="359" r:id="rId87"/>
    <p:sldId id="325" r:id="rId88"/>
    <p:sldId id="347" r:id="rId89"/>
    <p:sldId id="326" r:id="rId90"/>
    <p:sldId id="327" r:id="rId91"/>
    <p:sldId id="328" r:id="rId92"/>
    <p:sldId id="364" r:id="rId93"/>
    <p:sldId id="329" r:id="rId94"/>
    <p:sldId id="330" r:id="rId95"/>
    <p:sldId id="331" r:id="rId96"/>
    <p:sldId id="332" r:id="rId97"/>
    <p:sldId id="333" r:id="rId98"/>
    <p:sldId id="334" r:id="rId99"/>
    <p:sldId id="335" r:id="rId100"/>
    <p:sldId id="336" r:id="rId101"/>
    <p:sldId id="337" r:id="rId102"/>
    <p:sldId id="338" r:id="rId103"/>
    <p:sldId id="339" r:id="rId104"/>
    <p:sldId id="340" r:id="rId105"/>
    <p:sldId id="341" r:id="rId106"/>
    <p:sldId id="342" r:id="rId107"/>
    <p:sldId id="343" r:id="rId108"/>
    <p:sldId id="344" r:id="rId109"/>
    <p:sldId id="345" r:id="rId110"/>
    <p:sldId id="346" r:id="rId111"/>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99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34" y="-96"/>
      </p:cViewPr>
      <p:guideLst>
        <p:guide orient="horz" pos="2160"/>
        <p:guide pos="2880"/>
      </p:guideLst>
    </p:cSldViewPr>
  </p:slideViewPr>
  <p:notesTextViewPr>
    <p:cViewPr>
      <p:scale>
        <a:sx n="1" d="1"/>
        <a:sy n="1" d="1"/>
      </p:scale>
      <p:origin x="0" y="0"/>
    </p:cViewPr>
  </p:notesTextViewPr>
  <p:sorterViewPr>
    <p:cViewPr>
      <p:scale>
        <a:sx n="100" d="100"/>
        <a:sy n="100" d="100"/>
      </p:scale>
      <p:origin x="0" y="12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descr="Title_Backgroun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Title_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PNNL_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Proudly_Operated_by_Battelle_Onyx.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p:cNvSpPr>
            <a:spLocks noGrp="1" noChangeArrowheads="1"/>
          </p:cNvSpPr>
          <p:nvPr>
            <p:ph type="ctrTitle"/>
          </p:nvPr>
        </p:nvSpPr>
        <p:spPr>
          <a:xfrm>
            <a:off x="469900" y="1831975"/>
            <a:ext cx="8212138" cy="906463"/>
          </a:xfrm>
        </p:spPr>
        <p:txBody>
          <a:bodyPr lIns="91440" tIns="45720" rIns="91440" bIns="45720"/>
          <a:lstStyle>
            <a:lvl1pPr>
              <a:defRPr sz="4000">
                <a:solidFill>
                  <a:srgbClr val="C97A00"/>
                </a:solidFill>
              </a:defRPr>
            </a:lvl1pPr>
          </a:lstStyle>
          <a:p>
            <a:r>
              <a:rPr lang="en-US" smtClean="0"/>
              <a:t>Click to edit Master title style</a:t>
            </a:r>
            <a:endParaRPr lang="en-US"/>
          </a:p>
        </p:txBody>
      </p:sp>
      <p:sp>
        <p:nvSpPr>
          <p:cNvPr id="23555" name="Rectangle 3"/>
          <p:cNvSpPr>
            <a:spLocks noGrp="1" noChangeArrowheads="1"/>
          </p:cNvSpPr>
          <p:nvPr>
            <p:ph type="subTitle" idx="1"/>
          </p:nvPr>
        </p:nvSpPr>
        <p:spPr>
          <a:xfrm>
            <a:off x="471488" y="2973388"/>
            <a:ext cx="8208962" cy="2279650"/>
          </a:xfrm>
        </p:spPr>
        <p:txBody>
          <a:bodyPr lIns="91440" tIns="45720" rIns="91440" bIns="45720"/>
          <a:lstStyle>
            <a:lvl1pPr marL="0" indent="0">
              <a:buNone/>
              <a:defRPr/>
            </a:lvl1pPr>
          </a:lstStyle>
          <a:p>
            <a:r>
              <a:rPr lang="en-US" smtClean="0"/>
              <a:t>Click to edit Master subtitle style</a:t>
            </a:r>
            <a:endParaRPr lang="en-US" dirty="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89469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pic>
        <p:nvPicPr>
          <p:cNvPr id="7"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14"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2"/>
          </p:nvPr>
        </p:nvSpPr>
        <p:spPr>
          <a:xfrm>
            <a:off x="457200" y="2174875"/>
            <a:ext cx="4040188"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5"/>
          <p:cNvSpPr>
            <a:spLocks noGrp="1"/>
          </p:cNvSpPr>
          <p:nvPr>
            <p:ph sz="quarter" idx="4"/>
          </p:nvPr>
        </p:nvSpPr>
        <p:spPr>
          <a:xfrm>
            <a:off x="4645025" y="2174875"/>
            <a:ext cx="4041775" cy="3088688"/>
          </a:xfrm>
        </p:spPr>
        <p:txBody>
          <a:bodyPr/>
          <a:lstStyle>
            <a:lvl1pPr>
              <a:defRPr sz="24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76464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6"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33193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7"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41422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pic>
        <p:nvPicPr>
          <p:cNvPr id="7" name="Picture 4"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13"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3"/>
          <p:cNvSpPr>
            <a:spLocks noGrp="1"/>
          </p:cNvSpPr>
          <p:nvPr>
            <p:ph sz="half" idx="2"/>
          </p:nvPr>
        </p:nvSpPr>
        <p:spPr>
          <a:xfrm>
            <a:off x="457200" y="2267083"/>
            <a:ext cx="4040188"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5"/>
          <p:cNvSpPr>
            <a:spLocks noGrp="1"/>
          </p:cNvSpPr>
          <p:nvPr>
            <p:ph sz="quarter" idx="4"/>
          </p:nvPr>
        </p:nvSpPr>
        <p:spPr>
          <a:xfrm>
            <a:off x="4645025" y="2267083"/>
            <a:ext cx="4041775"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620730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a:p>
        </p:txBody>
      </p:sp>
      <p:pic>
        <p:nvPicPr>
          <p:cNvPr id="6"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3pPr>
              <a:buSzPct val="600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99320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a:p>
        </p:txBody>
      </p:sp>
      <p:pic>
        <p:nvPicPr>
          <p:cNvPr id="7"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75287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pic>
        <p:nvPicPr>
          <p:cNvPr id="7" name="Picture 4"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a:p>
        </p:txBody>
      </p:sp>
      <p:pic>
        <p:nvPicPr>
          <p:cNvPr id="13"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3"/>
          <p:cNvSpPr>
            <a:spLocks noGrp="1"/>
          </p:cNvSpPr>
          <p:nvPr>
            <p:ph sz="half" idx="2"/>
          </p:nvPr>
        </p:nvSpPr>
        <p:spPr>
          <a:xfrm>
            <a:off x="457200" y="2290135"/>
            <a:ext cx="4040188"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5"/>
          <p:cNvSpPr>
            <a:spLocks noGrp="1"/>
          </p:cNvSpPr>
          <p:nvPr>
            <p:ph sz="quarter" idx="4"/>
          </p:nvPr>
        </p:nvSpPr>
        <p:spPr>
          <a:xfrm>
            <a:off x="4645025" y="2290135"/>
            <a:ext cx="4041775"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66621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728119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a:p>
        </p:txBody>
      </p:sp>
      <p:pic>
        <p:nvPicPr>
          <p:cNvPr id="5"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545983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a:p>
        </p:txBody>
      </p:sp>
      <p:pic>
        <p:nvPicPr>
          <p:cNvPr id="6"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10" name="Content Placeholder 2"/>
          <p:cNvSpPr>
            <a:spLocks noGrp="1"/>
          </p:cNvSpPr>
          <p:nvPr>
            <p:ph idx="11"/>
          </p:nvPr>
        </p:nvSpPr>
        <p:spPr>
          <a:xfrm>
            <a:off x="484440" y="1599559"/>
            <a:ext cx="4041648" cy="4078941"/>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7906" y="1598278"/>
            <a:ext cx="4041648" cy="4078941"/>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10787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2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262108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a:p>
        </p:txBody>
      </p:sp>
      <p:pic>
        <p:nvPicPr>
          <p:cNvPr id="9"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1"/>
          </p:nvPr>
        </p:nvSpPr>
        <p:spPr>
          <a:xfrm>
            <a:off x="469072" y="2306490"/>
            <a:ext cx="4033772" cy="3265715"/>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0222" y="2305209"/>
            <a:ext cx="4041648" cy="3265715"/>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287161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a:p>
        </p:txBody>
      </p:sp>
      <p:pic>
        <p:nvPicPr>
          <p:cNvPr id="5"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990141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a:p>
        </p:txBody>
      </p:sp>
      <p:pic>
        <p:nvPicPr>
          <p:cNvPr id="6"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10" name="Content Placeholder 2"/>
          <p:cNvSpPr>
            <a:spLocks noGrp="1"/>
          </p:cNvSpPr>
          <p:nvPr>
            <p:ph idx="11"/>
          </p:nvPr>
        </p:nvSpPr>
        <p:spPr>
          <a:xfrm>
            <a:off x="461389" y="1607244"/>
            <a:ext cx="4041648" cy="3575050"/>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2"/>
          </p:nvPr>
        </p:nvSpPr>
        <p:spPr>
          <a:xfrm>
            <a:off x="4640223" y="1607244"/>
            <a:ext cx="4041648" cy="3575050"/>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700541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6_Title and Content">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a:p>
        </p:txBody>
      </p:sp>
      <p:pic>
        <p:nvPicPr>
          <p:cNvPr id="9"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1"/>
          </p:nvPr>
        </p:nvSpPr>
        <p:spPr>
          <a:xfrm>
            <a:off x="461389" y="2321856"/>
            <a:ext cx="4041648" cy="3348961"/>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0223" y="2321856"/>
            <a:ext cx="4041648" cy="3348961"/>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3296546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722313" y="3692285"/>
            <a:ext cx="7772400" cy="1362075"/>
          </a:xfrm>
        </p:spPr>
        <p:txBody>
          <a:bodyPr/>
          <a:lstStyle>
            <a:lvl1pPr algn="l">
              <a:defRPr sz="4000" b="1" cap="all"/>
            </a:lvl1pPr>
          </a:lstStyle>
          <a:p>
            <a:r>
              <a:rPr lang="en-US" smtClean="0"/>
              <a:t>Click to edit Master title style</a:t>
            </a:r>
            <a:endParaRPr lang="en-US" dirty="0"/>
          </a:p>
        </p:txBody>
      </p:sp>
      <p:sp>
        <p:nvSpPr>
          <p:cNvPr id="8" name="Text Placeholder 2"/>
          <p:cNvSpPr>
            <a:spLocks noGrp="1"/>
          </p:cNvSpPr>
          <p:nvPr>
            <p:ph type="body" idx="1"/>
          </p:nvPr>
        </p:nvSpPr>
        <p:spPr>
          <a:xfrm>
            <a:off x="722313" y="219209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679141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3CE83D3-F2AD-4A85-AD01-AF21C38A5C61}" type="datetimeFigureOut">
              <a:rPr lang="en-US" smtClean="0"/>
              <a:t>3/25/2014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EF1C71A-F0AA-4B33-8219-B40906B36A1C}" type="slidenum">
              <a:rPr lang="en-US" smtClean="0"/>
              <a:t>‹#›</a:t>
            </a:fld>
            <a:endParaRPr lang="en-US"/>
          </a:p>
        </p:txBody>
      </p:sp>
    </p:spTree>
    <p:extLst>
      <p:ext uri="{BB962C8B-B14F-4D97-AF65-F5344CB8AC3E}">
        <p14:creationId xmlns:p14="http://schemas.microsoft.com/office/powerpoint/2010/main" val="3522645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3CE83D3-F2AD-4A85-AD01-AF21C38A5C61}" type="datetimeFigureOut">
              <a:rPr lang="en-US" smtClean="0"/>
              <a:t>3/25/2014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EF1C71A-F0AA-4B33-8219-B40906B36A1C}" type="slidenum">
              <a:rPr lang="en-US" smtClean="0"/>
              <a:t>‹#›</a:t>
            </a:fld>
            <a:endParaRPr lang="en-US"/>
          </a:p>
        </p:txBody>
      </p:sp>
    </p:spTree>
    <p:extLst>
      <p:ext uri="{BB962C8B-B14F-4D97-AF65-F5344CB8AC3E}">
        <p14:creationId xmlns:p14="http://schemas.microsoft.com/office/powerpoint/2010/main" val="3725012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81B1BFE-4EA8-4918-86B0-461B41D0661E}" type="datetimeFigureOut">
              <a:rPr lang="en-US"/>
              <a:pPr>
                <a:defRPr/>
              </a:pPr>
              <a:t>3/25/2014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496650-9D1A-4A81-85F5-B9E4F12860A9}" type="slidenum">
              <a:rPr lang="en-US"/>
              <a:pPr>
                <a:defRPr/>
              </a:pPr>
              <a:t>‹#›</a:t>
            </a:fld>
            <a:endParaRPr lang="en-US"/>
          </a:p>
        </p:txBody>
      </p:sp>
    </p:spTree>
    <p:extLst>
      <p:ext uri="{BB962C8B-B14F-4D97-AF65-F5344CB8AC3E}">
        <p14:creationId xmlns:p14="http://schemas.microsoft.com/office/powerpoint/2010/main" val="819680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496F66-A4A0-4671-9E06-278363B7E2F0}" type="datetimeFigureOut">
              <a:rPr lang="en-US"/>
              <a:pPr>
                <a:defRPr/>
              </a:pPr>
              <a:t>3/25/2014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C12830-022B-4E7E-ABC9-15458FF8A738}" type="slidenum">
              <a:rPr lang="en-US"/>
              <a:pPr>
                <a:defRPr/>
              </a:pPr>
              <a:t>‹#›</a:t>
            </a:fld>
            <a:endParaRPr lang="en-US"/>
          </a:p>
        </p:txBody>
      </p:sp>
    </p:spTree>
    <p:extLst>
      <p:ext uri="{BB962C8B-B14F-4D97-AF65-F5344CB8AC3E}">
        <p14:creationId xmlns:p14="http://schemas.microsoft.com/office/powerpoint/2010/main" val="2027548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A2A8403-713E-4461-B543-7A730A70911B}" type="datetimeFigureOut">
              <a:rPr lang="en-US"/>
              <a:pPr>
                <a:defRPr/>
              </a:pPr>
              <a:t>3/25/2014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4DE2CC-5829-456F-A3C5-29C361AC8CCF}" type="slidenum">
              <a:rPr lang="en-US"/>
              <a:pPr>
                <a:defRPr/>
              </a:pPr>
              <a:t>‹#›</a:t>
            </a:fld>
            <a:endParaRPr lang="en-US"/>
          </a:p>
        </p:txBody>
      </p:sp>
    </p:spTree>
    <p:extLst>
      <p:ext uri="{BB962C8B-B14F-4D97-AF65-F5344CB8AC3E}">
        <p14:creationId xmlns:p14="http://schemas.microsoft.com/office/powerpoint/2010/main" val="76679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363262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600200"/>
            <a:ext cx="4038600" cy="363262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4537001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5641389-1B9F-43C5-9EC4-42633E4C4828}" type="datetimeFigureOut">
              <a:rPr lang="en-US"/>
              <a:pPr>
                <a:defRPr/>
              </a:pPr>
              <a:t>3/25/2014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F7BA00-36E3-446B-963A-26A77590C6CA}" type="slidenum">
              <a:rPr lang="en-US"/>
              <a:pPr>
                <a:defRPr/>
              </a:pPr>
              <a:t>‹#›</a:t>
            </a:fld>
            <a:endParaRPr lang="en-US"/>
          </a:p>
        </p:txBody>
      </p:sp>
    </p:spTree>
    <p:extLst>
      <p:ext uri="{BB962C8B-B14F-4D97-AF65-F5344CB8AC3E}">
        <p14:creationId xmlns:p14="http://schemas.microsoft.com/office/powerpoint/2010/main" val="48273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F3FE5A4-9415-4042-AE5B-DB3BD6023C68}" type="datetimeFigureOut">
              <a:rPr lang="en-US"/>
              <a:pPr>
                <a:defRPr/>
              </a:pPr>
              <a:t>3/25/2014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58AD67E-5646-41AD-A099-F33EEEF5F7FF}" type="slidenum">
              <a:rPr lang="en-US"/>
              <a:pPr>
                <a:defRPr/>
              </a:pPr>
              <a:t>‹#›</a:t>
            </a:fld>
            <a:endParaRPr lang="en-US"/>
          </a:p>
        </p:txBody>
      </p:sp>
    </p:spTree>
    <p:extLst>
      <p:ext uri="{BB962C8B-B14F-4D97-AF65-F5344CB8AC3E}">
        <p14:creationId xmlns:p14="http://schemas.microsoft.com/office/powerpoint/2010/main" val="34489931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328BE62-A979-4EE6-9FF5-6C117454AF48}" type="datetimeFigureOut">
              <a:rPr lang="en-US"/>
              <a:pPr>
                <a:defRPr/>
              </a:pPr>
              <a:t>3/25/2014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58A7A45-EB4C-4F9D-B210-FCB6DADCEBE1}" type="slidenum">
              <a:rPr lang="en-US"/>
              <a:pPr>
                <a:defRPr/>
              </a:pPr>
              <a:t>‹#›</a:t>
            </a:fld>
            <a:endParaRPr lang="en-US"/>
          </a:p>
        </p:txBody>
      </p:sp>
    </p:spTree>
    <p:extLst>
      <p:ext uri="{BB962C8B-B14F-4D97-AF65-F5344CB8AC3E}">
        <p14:creationId xmlns:p14="http://schemas.microsoft.com/office/powerpoint/2010/main" val="30041385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E25D978-739F-4EEF-A9C4-60F0EC6E3D29}" type="datetimeFigureOut">
              <a:rPr lang="en-US"/>
              <a:pPr>
                <a:defRPr/>
              </a:pPr>
              <a:t>3/25/2014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7AD78AE-954B-4AF4-A8E1-28DA32B1BCC9}" type="slidenum">
              <a:rPr lang="en-US"/>
              <a:pPr>
                <a:defRPr/>
              </a:pPr>
              <a:t>‹#›</a:t>
            </a:fld>
            <a:endParaRPr lang="en-US"/>
          </a:p>
        </p:txBody>
      </p:sp>
    </p:spTree>
    <p:extLst>
      <p:ext uri="{BB962C8B-B14F-4D97-AF65-F5344CB8AC3E}">
        <p14:creationId xmlns:p14="http://schemas.microsoft.com/office/powerpoint/2010/main" val="42339927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6C0C8B-F518-402B-901F-FF96C6DFF269}" type="datetimeFigureOut">
              <a:rPr lang="en-US"/>
              <a:pPr>
                <a:defRPr/>
              </a:pPr>
              <a:t>3/25/2014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590CAB7-6502-4E86-B105-F6AF006475F0}" type="slidenum">
              <a:rPr lang="en-US"/>
              <a:pPr>
                <a:defRPr/>
              </a:pPr>
              <a:t>‹#›</a:t>
            </a:fld>
            <a:endParaRPr lang="en-US"/>
          </a:p>
        </p:txBody>
      </p:sp>
    </p:spTree>
    <p:extLst>
      <p:ext uri="{BB962C8B-B14F-4D97-AF65-F5344CB8AC3E}">
        <p14:creationId xmlns:p14="http://schemas.microsoft.com/office/powerpoint/2010/main" val="28628005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0A85AFD-AACD-45A9-849E-3A8A9A9FE493}" type="datetimeFigureOut">
              <a:rPr lang="en-US"/>
              <a:pPr>
                <a:defRPr/>
              </a:pPr>
              <a:t>3/25/2014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58D96F9-B0DB-4FB2-82DB-E3B49BA5AC35}" type="slidenum">
              <a:rPr lang="en-US"/>
              <a:pPr>
                <a:defRPr/>
              </a:pPr>
              <a:t>‹#›</a:t>
            </a:fld>
            <a:endParaRPr lang="en-US"/>
          </a:p>
        </p:txBody>
      </p:sp>
    </p:spTree>
    <p:extLst>
      <p:ext uri="{BB962C8B-B14F-4D97-AF65-F5344CB8AC3E}">
        <p14:creationId xmlns:p14="http://schemas.microsoft.com/office/powerpoint/2010/main" val="5648247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E299415-5B31-4534-A7D8-BABC28D7A9C5}" type="datetimeFigureOut">
              <a:rPr lang="en-US"/>
              <a:pPr>
                <a:defRPr/>
              </a:pPr>
              <a:t>3/25/2014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9CA9EF-2663-4BD7-A495-48F0C013FDEF}" type="slidenum">
              <a:rPr lang="en-US"/>
              <a:pPr>
                <a:defRPr/>
              </a:pPr>
              <a:t>‹#›</a:t>
            </a:fld>
            <a:endParaRPr lang="en-US"/>
          </a:p>
        </p:txBody>
      </p:sp>
    </p:spTree>
    <p:extLst>
      <p:ext uri="{BB962C8B-B14F-4D97-AF65-F5344CB8AC3E}">
        <p14:creationId xmlns:p14="http://schemas.microsoft.com/office/powerpoint/2010/main" val="918148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059C05-A18A-4E7B-9AD6-3B557A7AF175}" type="datetimeFigureOut">
              <a:rPr lang="en-US"/>
              <a:pPr>
                <a:defRPr/>
              </a:pPr>
              <a:t>3/25/2014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A5962F-AA3F-4B7D-BA72-9AB790040D13}" type="slidenum">
              <a:rPr lang="en-US"/>
              <a:pPr>
                <a:defRPr/>
              </a:pPr>
              <a:t>‹#›</a:t>
            </a:fld>
            <a:endParaRPr lang="en-US"/>
          </a:p>
        </p:txBody>
      </p:sp>
    </p:spTree>
    <p:extLst>
      <p:ext uri="{BB962C8B-B14F-4D97-AF65-F5344CB8AC3E}">
        <p14:creationId xmlns:p14="http://schemas.microsoft.com/office/powerpoint/2010/main" val="404636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40713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497514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2434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51817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49324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30541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05997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28583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3692285"/>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9209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47205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7"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33609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8"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9" name="Content Placeholder 2"/>
          <p:cNvSpPr>
            <a:spLocks noGrp="1"/>
          </p:cNvSpPr>
          <p:nvPr>
            <p:ph sz="half" idx="1"/>
          </p:nvPr>
        </p:nvSpPr>
        <p:spPr>
          <a:xfrm>
            <a:off x="457200" y="1600200"/>
            <a:ext cx="4038600" cy="370946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2"/>
          </p:nvPr>
        </p:nvSpPr>
        <p:spPr>
          <a:xfrm>
            <a:off x="4648200" y="1600200"/>
            <a:ext cx="4038600" cy="370946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90818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4663" y="460375"/>
            <a:ext cx="8204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92125" y="1676400"/>
            <a:ext cx="8186738"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6"/>
          <p:cNvSpPr>
            <a:spLocks noGrp="1"/>
          </p:cNvSpPr>
          <p:nvPr>
            <p:ph type="sldNum" sz="quarter" idx="4"/>
          </p:nvPr>
        </p:nvSpPr>
        <p:spPr>
          <a:xfrm>
            <a:off x="173038" y="6453188"/>
            <a:ext cx="509587" cy="268287"/>
          </a:xfrm>
          <a:prstGeom prst="rect">
            <a:avLst/>
          </a:prstGeom>
        </p:spPr>
        <p:txBody>
          <a:bodyPr vert="horz" wrap="square" lIns="91440" tIns="45720" rIns="91440" bIns="45720" numCol="1" anchor="t" anchorCtr="0" compatLnSpc="1">
            <a:prstTxWarp prst="textNoShape">
              <a:avLst/>
            </a:prstTxWarp>
          </a:bodyPr>
          <a:lstStyle>
            <a:lvl1pPr>
              <a:defRPr sz="900"/>
            </a:lvl1pPr>
          </a:lstStyle>
          <a:p>
            <a:fld id="{3EF1C71A-F0AA-4B33-8219-B40906B36A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xStyles>
    <p:titleStyle>
      <a:lvl1pPr algn="l" rtl="0" eaLnBrk="1" fontAlgn="base" hangingPunct="1">
        <a:lnSpc>
          <a:spcPct val="85000"/>
        </a:lnSpc>
        <a:spcBef>
          <a:spcPct val="0"/>
        </a:spcBef>
        <a:spcAft>
          <a:spcPct val="0"/>
        </a:spcAft>
        <a:defRPr sz="3000" b="1">
          <a:solidFill>
            <a:srgbClr val="CB7023"/>
          </a:solidFill>
          <a:latin typeface="+mj-lt"/>
          <a:ea typeface="ＭＳ Ｐゴシック" pitchFamily="-109" charset="-128"/>
          <a:cs typeface="+mj-cs"/>
        </a:defRPr>
      </a:lvl1pPr>
      <a:lvl2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2pPr>
      <a:lvl3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3pPr>
      <a:lvl4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4pPr>
      <a:lvl5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5pPr>
      <a:lvl6pPr marL="457200" algn="l" rtl="0" eaLnBrk="1" fontAlgn="base" hangingPunct="1">
        <a:lnSpc>
          <a:spcPct val="85000"/>
        </a:lnSpc>
        <a:spcBef>
          <a:spcPct val="0"/>
        </a:spcBef>
        <a:spcAft>
          <a:spcPct val="0"/>
        </a:spcAft>
        <a:defRPr sz="3000" b="1">
          <a:solidFill>
            <a:srgbClr val="CB7023"/>
          </a:solidFill>
          <a:latin typeface="Arial" charset="0"/>
        </a:defRPr>
      </a:lvl6pPr>
      <a:lvl7pPr marL="914400" algn="l" rtl="0" eaLnBrk="1" fontAlgn="base" hangingPunct="1">
        <a:lnSpc>
          <a:spcPct val="85000"/>
        </a:lnSpc>
        <a:spcBef>
          <a:spcPct val="0"/>
        </a:spcBef>
        <a:spcAft>
          <a:spcPct val="0"/>
        </a:spcAft>
        <a:defRPr sz="3000" b="1">
          <a:solidFill>
            <a:srgbClr val="CB7023"/>
          </a:solidFill>
          <a:latin typeface="Arial" charset="0"/>
        </a:defRPr>
      </a:lvl7pPr>
      <a:lvl8pPr marL="1371600" algn="l" rtl="0" eaLnBrk="1" fontAlgn="base" hangingPunct="1">
        <a:lnSpc>
          <a:spcPct val="85000"/>
        </a:lnSpc>
        <a:spcBef>
          <a:spcPct val="0"/>
        </a:spcBef>
        <a:spcAft>
          <a:spcPct val="0"/>
        </a:spcAft>
        <a:defRPr sz="3000" b="1">
          <a:solidFill>
            <a:srgbClr val="CB7023"/>
          </a:solidFill>
          <a:latin typeface="Arial" charset="0"/>
        </a:defRPr>
      </a:lvl8pPr>
      <a:lvl9pPr marL="1828800" algn="l" rtl="0" eaLnBrk="1" fontAlgn="base" hangingPunct="1">
        <a:lnSpc>
          <a:spcPct val="85000"/>
        </a:lnSpc>
        <a:spcBef>
          <a:spcPct val="0"/>
        </a:spcBef>
        <a:spcAft>
          <a:spcPct val="0"/>
        </a:spcAft>
        <a:defRPr sz="3000" b="1">
          <a:solidFill>
            <a:srgbClr val="CB7023"/>
          </a:solidFill>
          <a:latin typeface="Arial" charset="0"/>
        </a:defRPr>
      </a:lvl9pPr>
    </p:titleStyle>
    <p:bodyStyle>
      <a:lvl1pPr marL="342900" indent="-342900" algn="l" rtl="0" eaLnBrk="1" fontAlgn="base" hangingPunct="1">
        <a:lnSpc>
          <a:spcPct val="85000"/>
        </a:lnSpc>
        <a:spcBef>
          <a:spcPct val="30000"/>
        </a:spcBef>
        <a:spcAft>
          <a:spcPct val="0"/>
        </a:spcAft>
        <a:buClr>
          <a:schemeClr val="folHlink"/>
        </a:buClr>
        <a:buBlip>
          <a:blip r:embed="rId28"/>
        </a:buBlip>
        <a:defRPr sz="2400">
          <a:solidFill>
            <a:schemeClr val="tx1"/>
          </a:solidFill>
          <a:latin typeface="+mn-lt"/>
          <a:ea typeface="ＭＳ Ｐゴシック" pitchFamily="-109" charset="-128"/>
          <a:cs typeface="+mn-cs"/>
        </a:defRPr>
      </a:lvl1pPr>
      <a:lvl2pPr marL="742950" indent="-285750" algn="l" rtl="0" eaLnBrk="1" fontAlgn="base" hangingPunct="1">
        <a:lnSpc>
          <a:spcPct val="85000"/>
        </a:lnSpc>
        <a:spcBef>
          <a:spcPct val="30000"/>
        </a:spcBef>
        <a:spcAft>
          <a:spcPct val="0"/>
        </a:spcAft>
        <a:buClr>
          <a:schemeClr val="tx2"/>
        </a:buClr>
        <a:buSzPct val="80000"/>
        <a:buBlip>
          <a:blip r:embed="rId29"/>
        </a:buBlip>
        <a:defRPr sz="2200">
          <a:solidFill>
            <a:schemeClr val="tx1"/>
          </a:solidFill>
          <a:latin typeface="+mn-lt"/>
          <a:ea typeface="ＭＳ Ｐゴシック" pitchFamily="-109" charset="-128"/>
        </a:defRPr>
      </a:lvl2pPr>
      <a:lvl3pPr marL="1143000" indent="-228600" algn="l" rtl="0" eaLnBrk="1" fontAlgn="base" hangingPunct="1">
        <a:lnSpc>
          <a:spcPct val="85000"/>
        </a:lnSpc>
        <a:spcBef>
          <a:spcPct val="30000"/>
        </a:spcBef>
        <a:spcAft>
          <a:spcPct val="0"/>
        </a:spcAft>
        <a:buClr>
          <a:srgbClr val="737373"/>
        </a:buClr>
        <a:buSzPct val="60000"/>
        <a:buBlip>
          <a:blip r:embed="rId30"/>
        </a:buBlip>
        <a:defRPr sz="2000">
          <a:solidFill>
            <a:schemeClr val="tx1"/>
          </a:solidFill>
          <a:latin typeface="+mn-lt"/>
          <a:ea typeface="ＭＳ Ｐゴシック" pitchFamily="-109" charset="-128"/>
        </a:defRPr>
      </a:lvl3pPr>
      <a:lvl4pPr marL="1600200" indent="-228600" algn="l" rtl="0" eaLnBrk="1" fontAlgn="base" hangingPunct="1">
        <a:lnSpc>
          <a:spcPct val="85000"/>
        </a:lnSpc>
        <a:spcBef>
          <a:spcPct val="30000"/>
        </a:spcBef>
        <a:spcAft>
          <a:spcPct val="0"/>
        </a:spcAft>
        <a:buBlip>
          <a:blip r:embed="rId31"/>
        </a:buBlip>
        <a:defRPr>
          <a:solidFill>
            <a:schemeClr val="tx1"/>
          </a:solidFill>
          <a:latin typeface="+mn-lt"/>
          <a:ea typeface="ＭＳ Ｐゴシック" pitchFamily="-109" charset="-128"/>
        </a:defRPr>
      </a:lvl4pPr>
      <a:lvl5pPr marL="2057400" indent="-228600" algn="l" rtl="0" eaLnBrk="1" fontAlgn="base" hangingPunct="1">
        <a:spcBef>
          <a:spcPct val="20000"/>
        </a:spcBef>
        <a:spcAft>
          <a:spcPct val="0"/>
        </a:spcAft>
        <a:buBlip>
          <a:blip r:embed="rId28"/>
        </a:buBlip>
        <a:defRPr sz="1600">
          <a:solidFill>
            <a:schemeClr val="tx1"/>
          </a:solidFill>
          <a:latin typeface="+mn-lt"/>
          <a:ea typeface="ＭＳ Ｐゴシック" pitchFamily="-109" charset="-128"/>
        </a:defRPr>
      </a:lvl5pPr>
      <a:lvl6pPr marL="2514600" indent="-228600" algn="l" rtl="0" eaLnBrk="1" fontAlgn="base" hangingPunct="1">
        <a:spcBef>
          <a:spcPct val="20000"/>
        </a:spcBef>
        <a:spcAft>
          <a:spcPct val="0"/>
        </a:spcAft>
        <a:buBlip>
          <a:blip r:embed="rId31"/>
        </a:buBlip>
        <a:defRPr sz="1400">
          <a:solidFill>
            <a:schemeClr val="tx1"/>
          </a:solidFill>
          <a:latin typeface="+mn-lt"/>
        </a:defRPr>
      </a:lvl6pPr>
      <a:lvl7pPr marL="2971800" indent="-228600" algn="l" rtl="0" eaLnBrk="1" fontAlgn="base" hangingPunct="1">
        <a:spcBef>
          <a:spcPct val="20000"/>
        </a:spcBef>
        <a:spcAft>
          <a:spcPct val="0"/>
        </a:spcAft>
        <a:buBlip>
          <a:blip r:embed="rId31"/>
        </a:buBlip>
        <a:defRPr sz="1400">
          <a:solidFill>
            <a:schemeClr val="tx1"/>
          </a:solidFill>
          <a:latin typeface="+mn-lt"/>
        </a:defRPr>
      </a:lvl7pPr>
      <a:lvl8pPr marL="3429000" indent="-228600" algn="l" rtl="0" eaLnBrk="1" fontAlgn="base" hangingPunct="1">
        <a:spcBef>
          <a:spcPct val="20000"/>
        </a:spcBef>
        <a:spcAft>
          <a:spcPct val="0"/>
        </a:spcAft>
        <a:buBlip>
          <a:blip r:embed="rId31"/>
        </a:buBlip>
        <a:defRPr sz="1400">
          <a:solidFill>
            <a:schemeClr val="tx1"/>
          </a:solidFill>
          <a:latin typeface="+mn-lt"/>
        </a:defRPr>
      </a:lvl8pPr>
      <a:lvl9pPr marL="3886200" indent="-228600" algn="l" rtl="0" eaLnBrk="1" fontAlgn="base" hangingPunct="1">
        <a:spcBef>
          <a:spcPct val="20000"/>
        </a:spcBef>
        <a:spcAft>
          <a:spcPct val="0"/>
        </a:spcAft>
        <a:buBlip>
          <a:blip r:embed="rId31"/>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4115FD6-AA8B-4997-A039-8170E4965E64}" type="datetimeFigureOut">
              <a:rPr lang="en-US"/>
              <a:pPr>
                <a:defRPr/>
              </a:pPr>
              <a:t>3/25/2014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A6E5141-AC87-40E8-8C9C-29E25F0176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cs.anl.gov/petsc/" TargetMode="External"/><Relationship Id="rId2" Type="http://schemas.openxmlformats.org/officeDocument/2006/relationships/hyperlink" Target="http://hpc.pnl.gov/globalarrays/" TargetMode="External"/><Relationship Id="rId1" Type="http://schemas.openxmlformats.org/officeDocument/2006/relationships/slideLayout" Target="../slideLayouts/slideLayout17.xml"/><Relationship Id="rId5" Type="http://schemas.openxmlformats.org/officeDocument/2006/relationships/hyperlink" Target="http://glaros.dtc.umn.edu/gkhome/metis/parmetis/overview" TargetMode="External"/><Relationship Id="rId4" Type="http://schemas.openxmlformats.org/officeDocument/2006/relationships/hyperlink" Target="http://www.boost.or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mvapich.cse.ohio-state.edu/" TargetMode="External"/><Relationship Id="rId2" Type="http://schemas.openxmlformats.org/officeDocument/2006/relationships/hyperlink" Target="http://www.mpich.org/" TargetMode="External"/><Relationship Id="rId1" Type="http://schemas.openxmlformats.org/officeDocument/2006/relationships/slideLayout" Target="../slideLayouts/slideLayout2.xml"/><Relationship Id="rId4" Type="http://schemas.openxmlformats.org/officeDocument/2006/relationships/hyperlink" Target="http://www.open-mpi.or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 Id="rId5" Type="http://schemas.openxmlformats.org/officeDocument/2006/relationships/image" Target="../media/image4.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66800"/>
            <a:ext cx="7772400" cy="1470025"/>
          </a:xfrm>
        </p:spPr>
        <p:txBody>
          <a:bodyPr>
            <a:normAutofit fontScale="90000"/>
          </a:bodyPr>
          <a:lstStyle/>
          <a:p>
            <a:r>
              <a:rPr lang="en-US" dirty="0" err="1" smtClean="0"/>
              <a:t>GridPACK</a:t>
            </a:r>
            <a:r>
              <a:rPr lang="en-US" dirty="0" smtClean="0"/>
              <a:t>™ Framework for Developing Power Grid Applications for HPC Platforms</a:t>
            </a:r>
            <a:endParaRPr lang="en-US" dirty="0"/>
          </a:p>
        </p:txBody>
      </p:sp>
      <p:sp>
        <p:nvSpPr>
          <p:cNvPr id="5" name="Subtitle 4"/>
          <p:cNvSpPr>
            <a:spLocks noGrp="1"/>
          </p:cNvSpPr>
          <p:nvPr>
            <p:ph type="subTitle" idx="1"/>
          </p:nvPr>
        </p:nvSpPr>
        <p:spPr>
          <a:xfrm>
            <a:off x="1066800" y="3048000"/>
            <a:ext cx="6705600" cy="1752600"/>
          </a:xfrm>
        </p:spPr>
        <p:txBody>
          <a:bodyPr>
            <a:normAutofit/>
          </a:bodyPr>
          <a:lstStyle/>
          <a:p>
            <a:r>
              <a:rPr lang="en-US" dirty="0" smtClean="0"/>
              <a:t>Bruce Palmer, Bill Perkins, Kevin Glass, Yousu Chen, Shuangshuang Jin, Ruisheng Diao, Mark Rice, David Callahan, Steve Elbert, Henry Huang</a:t>
            </a:r>
            <a:endParaRPr lang="en-US" dirty="0"/>
          </a:p>
        </p:txBody>
      </p:sp>
    </p:spTree>
    <p:extLst>
      <p:ext uri="{BB962C8B-B14F-4D97-AF65-F5344CB8AC3E}">
        <p14:creationId xmlns:p14="http://schemas.microsoft.com/office/powerpoint/2010/main" val="1710941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PETSc</a:t>
            </a:r>
            <a:endParaRPr lang="en-US" dirty="0"/>
          </a:p>
        </p:txBody>
      </p:sp>
      <p:sp>
        <p:nvSpPr>
          <p:cNvPr id="3" name="Content Placeholder 2"/>
          <p:cNvSpPr>
            <a:spLocks noGrp="1"/>
          </p:cNvSpPr>
          <p:nvPr>
            <p:ph idx="1"/>
          </p:nvPr>
        </p:nvSpPr>
        <p:spPr>
          <a:xfrm>
            <a:off x="492125" y="1676400"/>
            <a:ext cx="8186738" cy="762000"/>
          </a:xfrm>
        </p:spPr>
        <p:txBody>
          <a:bodyPr/>
          <a:lstStyle/>
          <a:p>
            <a:r>
              <a:rPr lang="en-US" dirty="0" err="1" smtClean="0"/>
              <a:t>PETSc</a:t>
            </a:r>
            <a:r>
              <a:rPr lang="en-US" dirty="0" smtClean="0"/>
              <a:t> is the most complicated library to build</a:t>
            </a:r>
          </a:p>
          <a:p>
            <a:r>
              <a:rPr lang="en-US" dirty="0" smtClean="0"/>
              <a:t>A typical configure line looks like</a:t>
            </a:r>
            <a:endParaRPr lang="en-US" dirty="0"/>
          </a:p>
        </p:txBody>
      </p:sp>
      <p:sp>
        <p:nvSpPr>
          <p:cNvPr id="4" name="TextBox 3"/>
          <p:cNvSpPr txBox="1"/>
          <p:nvPr/>
        </p:nvSpPr>
        <p:spPr>
          <a:xfrm>
            <a:off x="599671" y="2438400"/>
            <a:ext cx="8594019" cy="313932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./configure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PETSC_ARCH=arch-linux2-complex-opt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with-prefix=./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--with-</a:t>
            </a:r>
            <a:r>
              <a:rPr lang="en-US" dirty="0" err="1">
                <a:latin typeface="Courier New" panose="02070309020205020404" pitchFamily="49" charset="0"/>
                <a:cs typeface="Courier New" panose="02070309020205020404" pitchFamily="49" charset="0"/>
              </a:rPr>
              <a:t>mpi</a:t>
            </a:r>
            <a:r>
              <a:rPr lang="en-US" dirty="0">
                <a:latin typeface="Courier New" panose="02070309020205020404" pitchFamily="49" charset="0"/>
                <a:cs typeface="Courier New" panose="02070309020205020404" pitchFamily="49" charset="0"/>
              </a:rPr>
              <a:t>=1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with-cc=</a:t>
            </a:r>
            <a:r>
              <a:rPr lang="en-US" dirty="0" err="1">
                <a:latin typeface="Courier New" panose="02070309020205020404" pitchFamily="49" charset="0"/>
                <a:cs typeface="Courier New" panose="02070309020205020404" pitchFamily="49" charset="0"/>
              </a:rPr>
              <a:t>mpicc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--with-fc=mpif90 \</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with-cxx=</a:t>
            </a:r>
            <a:r>
              <a:rPr lang="en-US" dirty="0" err="1">
                <a:latin typeface="Courier New" panose="02070309020205020404" pitchFamily="49" charset="0"/>
                <a:cs typeface="Courier New" panose="02070309020205020404" pitchFamily="49" charset="0"/>
              </a:rPr>
              <a:t>mpicxx</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with-</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support=1 </a:t>
            </a:r>
            <a:r>
              <a:rPr lang="en-US" dirty="0">
                <a:latin typeface="Courier New" panose="02070309020205020404" pitchFamily="49" charset="0"/>
                <a:cs typeface="Courier New" panose="02070309020205020404" pitchFamily="49" charset="0"/>
              </a:rPr>
              <a:t>--with-c-support=0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--with-</a:t>
            </a:r>
            <a:r>
              <a:rPr lang="en-US" dirty="0" err="1">
                <a:latin typeface="Courier New" panose="02070309020205020404" pitchFamily="49" charset="0"/>
                <a:cs typeface="Courier New" panose="02070309020205020404" pitchFamily="49" charset="0"/>
              </a:rPr>
              <a:t>fortran</a:t>
            </a:r>
            <a:r>
              <a:rPr lang="en-US" dirty="0">
                <a:latin typeface="Courier New" panose="02070309020205020404" pitchFamily="49" charset="0"/>
                <a:cs typeface="Courier New" panose="02070309020205020404" pitchFamily="49" charset="0"/>
              </a:rPr>
              <a:t>=0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with-scalar-type=complex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--with-</a:t>
            </a:r>
            <a:r>
              <a:rPr lang="en-US" dirty="0" err="1">
                <a:latin typeface="Courier New" panose="02070309020205020404" pitchFamily="49" charset="0"/>
                <a:cs typeface="Courier New" panose="02070309020205020404" pitchFamily="49" charset="0"/>
              </a:rPr>
              <a:t>fortran</a:t>
            </a:r>
            <a:r>
              <a:rPr lang="en-US" dirty="0">
                <a:latin typeface="Courier New" panose="02070309020205020404" pitchFamily="49" charset="0"/>
                <a:cs typeface="Courier New" panose="02070309020205020404" pitchFamily="49" charset="0"/>
              </a:rPr>
              <a:t>-kernels=generic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download-</a:t>
            </a:r>
            <a:r>
              <a:rPr lang="en-US" dirty="0" err="1">
                <a:latin typeface="Courier New" panose="02070309020205020404" pitchFamily="49" charset="0"/>
                <a:cs typeface="Courier New" panose="02070309020205020404" pitchFamily="49" charset="0"/>
              </a:rPr>
              <a:t>superlu_dist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--download-</a:t>
            </a:r>
            <a:r>
              <a:rPr lang="en-US" dirty="0" err="1">
                <a:latin typeface="Courier New" panose="02070309020205020404" pitchFamily="49" charset="0"/>
                <a:cs typeface="Courier New" panose="02070309020205020404" pitchFamily="49" charset="0"/>
              </a:rPr>
              <a:t>parmetis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download-metis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--download-f2cblaslapack=1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with-</a:t>
            </a:r>
            <a:r>
              <a:rPr lang="en-US" dirty="0" err="1">
                <a:latin typeface="Courier New" panose="02070309020205020404" pitchFamily="49" charset="0"/>
                <a:cs typeface="Courier New" panose="02070309020205020404" pitchFamily="49" charset="0"/>
              </a:rPr>
              <a:t>clanguage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--with-shared-libraries=0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with-dynamic-loading=0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--with-x=0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with-</a:t>
            </a:r>
            <a:r>
              <a:rPr lang="en-US" dirty="0" err="1">
                <a:latin typeface="Courier New" panose="02070309020205020404" pitchFamily="49" charset="0"/>
                <a:cs typeface="Courier New" panose="02070309020205020404" pitchFamily="49" charset="0"/>
              </a:rPr>
              <a:t>mpirun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mpirun</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with-</a:t>
            </a:r>
            <a:r>
              <a:rPr lang="en-US" dirty="0" err="1">
                <a:latin typeface="Courier New" panose="02070309020205020404" pitchFamily="49" charset="0"/>
                <a:cs typeface="Courier New" panose="02070309020205020404" pitchFamily="49" charset="0"/>
              </a:rPr>
              <a:t>mpiexec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mpiexec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--with-debugging=0</a:t>
            </a:r>
          </a:p>
        </p:txBody>
      </p:sp>
    </p:spTree>
    <p:extLst>
      <p:ext uri="{BB962C8B-B14F-4D97-AF65-F5344CB8AC3E}">
        <p14:creationId xmlns:p14="http://schemas.microsoft.com/office/powerpoint/2010/main" val="20412452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Factory</a:t>
            </a:r>
            <a:endParaRPr lang="en-US" dirty="0"/>
          </a:p>
        </p:txBody>
      </p:sp>
      <p:sp>
        <p:nvSpPr>
          <p:cNvPr id="3" name="Content Placeholder 2"/>
          <p:cNvSpPr>
            <a:spLocks noGrp="1"/>
          </p:cNvSpPr>
          <p:nvPr>
            <p:ph idx="1"/>
          </p:nvPr>
        </p:nvSpPr>
        <p:spPr>
          <a:xfrm>
            <a:off x="492125" y="1676400"/>
            <a:ext cx="8186738" cy="1600200"/>
          </a:xfrm>
        </p:spPr>
        <p:txBody>
          <a:bodyPr/>
          <a:lstStyle/>
          <a:p>
            <a:r>
              <a:rPr lang="en-US" dirty="0" smtClean="0"/>
              <a:t>Create a </a:t>
            </a:r>
            <a:r>
              <a:rPr lang="en-US" dirty="0" err="1" smtClean="0"/>
              <a:t>powerflow</a:t>
            </a:r>
            <a:r>
              <a:rPr lang="en-US" dirty="0" smtClean="0"/>
              <a:t> factory class by </a:t>
            </a:r>
            <a:r>
              <a:rPr lang="en-US" dirty="0" err="1" smtClean="0"/>
              <a:t>subclassing</a:t>
            </a:r>
            <a:r>
              <a:rPr lang="en-US" dirty="0" smtClean="0"/>
              <a:t> the </a:t>
            </a:r>
            <a:r>
              <a:rPr lang="en-US" dirty="0" err="1" smtClean="0"/>
              <a:t>BaseFactory</a:t>
            </a:r>
            <a:r>
              <a:rPr lang="en-US" dirty="0" smtClean="0"/>
              <a:t> class</a:t>
            </a:r>
          </a:p>
          <a:p>
            <a:r>
              <a:rPr lang="en-US" dirty="0" smtClean="0"/>
              <a:t>Inherit base class methods such as </a:t>
            </a:r>
            <a:r>
              <a:rPr lang="en-US" dirty="0" err="1" smtClean="0"/>
              <a:t>setComponents</a:t>
            </a:r>
            <a:r>
              <a:rPr lang="en-US" dirty="0" smtClean="0"/>
              <a:t> and </a:t>
            </a:r>
            <a:r>
              <a:rPr lang="en-US" dirty="0" err="1" smtClean="0"/>
              <a:t>setExchange</a:t>
            </a:r>
            <a:endParaRPr lang="en-US" dirty="0"/>
          </a:p>
        </p:txBody>
      </p:sp>
      <p:sp>
        <p:nvSpPr>
          <p:cNvPr id="4" name="TextBox 3"/>
          <p:cNvSpPr txBox="1"/>
          <p:nvPr/>
        </p:nvSpPr>
        <p:spPr>
          <a:xfrm>
            <a:off x="1466781" y="3429000"/>
            <a:ext cx="5391219" cy="1015663"/>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PFFactory</a:t>
            </a:r>
            <a:r>
              <a:rPr lang="en-US" sz="1200" b="1" dirty="0">
                <a:latin typeface="Courier New" panose="02070309020205020404" pitchFamily="49" charset="0"/>
                <a:cs typeface="Courier New" panose="02070309020205020404" pitchFamily="49" charset="0"/>
              </a:rPr>
              <a:t> </a:t>
            </a:r>
            <a:endParaRPr lang="en-US" sz="1200" b="1" dirty="0" smtClean="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public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BaseFactory</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PFNetwork</a:t>
            </a:r>
            <a:r>
              <a:rPr lang="en-US" sz="1200" b="1" dirty="0">
                <a:latin typeface="Courier New" panose="02070309020205020404" pitchFamily="49" charset="0"/>
                <a:cs typeface="Courier New" panose="02070309020205020404" pitchFamily="49" charset="0"/>
              </a:rPr>
              <a:t>&gt; </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73146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Factory Methods</a:t>
            </a:r>
            <a:endParaRPr lang="en-US" dirty="0"/>
          </a:p>
        </p:txBody>
      </p:sp>
      <p:sp>
        <p:nvSpPr>
          <p:cNvPr id="6" name="Content Placeholder 5"/>
          <p:cNvSpPr>
            <a:spLocks noGrp="1"/>
          </p:cNvSpPr>
          <p:nvPr>
            <p:ph idx="1"/>
          </p:nvPr>
        </p:nvSpPr>
        <p:spPr>
          <a:xfrm>
            <a:off x="492125" y="1219200"/>
            <a:ext cx="8186738" cy="2133600"/>
          </a:xfrm>
        </p:spPr>
        <p:txBody>
          <a:bodyPr/>
          <a:lstStyle/>
          <a:p>
            <a:r>
              <a:rPr lang="en-US" dirty="0" smtClean="0"/>
              <a:t>A typical application-specific factory method would be the </a:t>
            </a:r>
            <a:r>
              <a:rPr lang="en-US" dirty="0" err="1" smtClean="0"/>
              <a:t>setYBus</a:t>
            </a:r>
            <a:r>
              <a:rPr lang="en-US" dirty="0" smtClean="0"/>
              <a:t> function</a:t>
            </a:r>
          </a:p>
          <a:p>
            <a:r>
              <a:rPr lang="en-US" dirty="0" smtClean="0"/>
              <a:t>Loop over buses and invoke bus method, then loop over branches and invoke branch method</a:t>
            </a:r>
            <a:endParaRPr lang="en-US" dirty="0"/>
          </a:p>
        </p:txBody>
      </p:sp>
      <p:sp>
        <p:nvSpPr>
          <p:cNvPr id="4" name="TextBox 3"/>
          <p:cNvSpPr txBox="1"/>
          <p:nvPr/>
        </p:nvSpPr>
        <p:spPr>
          <a:xfrm>
            <a:off x="914400" y="3037344"/>
            <a:ext cx="6692858" cy="2677656"/>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PFFactory</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setYBus</a:t>
            </a:r>
            <a:r>
              <a:rPr lang="en-US" sz="1200" b="1" dirty="0">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int</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numBus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p_network</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numBuses</a:t>
            </a:r>
            <a:r>
              <a:rPr lang="en-US" sz="1200" b="1" dirty="0" smtClean="0">
                <a:solidFill>
                  <a:srgbClr val="00B0F0"/>
                </a:solidFill>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numBranch</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p_network</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numBranches</a:t>
            </a:r>
            <a:r>
              <a:rPr lang="en-US" sz="1200" b="1" dirty="0" smtClean="0">
                <a:solidFill>
                  <a:srgbClr val="00B0F0"/>
                </a:solidFill>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i</a:t>
            </a:r>
            <a:r>
              <a:rPr lang="en-US" sz="1200" b="1" dirty="0" smtClean="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for </a:t>
            </a:r>
            <a:r>
              <a:rPr lang="en-US" sz="1200" b="1" dirty="0">
                <a:latin typeface="Courier New" panose="02070309020205020404" pitchFamily="49" charset="0"/>
                <a:cs typeface="Courier New" panose="02070309020205020404" pitchFamily="49" charset="0"/>
              </a:rPr>
              <a:t>(i=0; i&lt;</a:t>
            </a:r>
            <a:r>
              <a:rPr lang="en-US" sz="1200" b="1" dirty="0" err="1">
                <a:latin typeface="Courier New" panose="02070309020205020404" pitchFamily="49" charset="0"/>
                <a:cs typeface="Courier New" panose="02070309020205020404" pitchFamily="49" charset="0"/>
              </a:rPr>
              <a:t>numBus</a:t>
            </a:r>
            <a:r>
              <a:rPr lang="en-US" sz="1200" b="1" dirty="0">
                <a:latin typeface="Courier New" panose="02070309020205020404" pitchFamily="49" charset="0"/>
                <a:cs typeface="Courier New" panose="02070309020205020404" pitchFamily="49" charset="0"/>
              </a:rPr>
              <a:t>; i++)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*&gt;(</a:t>
            </a:r>
            <a:r>
              <a:rPr lang="en-US" sz="1200" b="1" dirty="0" err="1">
                <a:latin typeface="Courier New" panose="02070309020205020404" pitchFamily="49" charset="0"/>
                <a:cs typeface="Courier New" panose="02070309020205020404" pitchFamily="49" charset="0"/>
              </a:rPr>
              <a:t>p_network</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getBus</a:t>
            </a:r>
            <a:r>
              <a:rPr lang="en-US" sz="1200" b="1" dirty="0">
                <a:solidFill>
                  <a:srgbClr val="00B0F0"/>
                </a:solidFill>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.get())-&gt;</a:t>
            </a:r>
            <a:r>
              <a:rPr lang="en-US" sz="1200" b="1" dirty="0" err="1">
                <a:latin typeface="Courier New" panose="02070309020205020404" pitchFamily="49" charset="0"/>
                <a:cs typeface="Courier New" panose="02070309020205020404" pitchFamily="49" charset="0"/>
              </a:rPr>
              <a:t>setYBus</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for (i=0; i&lt;</a:t>
            </a:r>
            <a:r>
              <a:rPr lang="en-US" sz="1200" b="1" dirty="0" err="1">
                <a:latin typeface="Courier New" panose="02070309020205020404" pitchFamily="49" charset="0"/>
                <a:cs typeface="Courier New" panose="02070309020205020404" pitchFamily="49" charset="0"/>
              </a:rPr>
              <a:t>numBranch</a:t>
            </a:r>
            <a:r>
              <a:rPr lang="en-US" sz="1200" b="1" dirty="0">
                <a:latin typeface="Courier New" panose="02070309020205020404" pitchFamily="49" charset="0"/>
                <a:cs typeface="Courier New" panose="02070309020205020404" pitchFamily="49" charset="0"/>
              </a:rPr>
              <a:t>; i++)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*&gt;(</a:t>
            </a:r>
            <a:r>
              <a:rPr lang="en-US" sz="1200" b="1" dirty="0" err="1">
                <a:latin typeface="Courier New" panose="02070309020205020404" pitchFamily="49" charset="0"/>
                <a:cs typeface="Courier New" panose="02070309020205020404" pitchFamily="49" charset="0"/>
              </a:rPr>
              <a:t>p_network</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getBranch</a:t>
            </a:r>
            <a:r>
              <a:rPr lang="en-US" sz="1200" b="1" dirty="0">
                <a:solidFill>
                  <a:srgbClr val="00B0F0"/>
                </a:solidFill>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.get())-&gt;</a:t>
            </a:r>
            <a:r>
              <a:rPr lang="en-US" sz="1200" b="1" dirty="0" err="1">
                <a:latin typeface="Courier New" panose="02070309020205020404" pitchFamily="49" charset="0"/>
                <a:cs typeface="Courier New" panose="02070309020205020404" pitchFamily="49" charset="0"/>
              </a:rPr>
              <a:t>setYBus</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5238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Main Application</a:t>
            </a:r>
            <a:endParaRPr lang="en-US" dirty="0"/>
          </a:p>
        </p:txBody>
      </p:sp>
      <p:sp>
        <p:nvSpPr>
          <p:cNvPr id="3" name="Content Placeholder 2"/>
          <p:cNvSpPr>
            <a:spLocks noGrp="1"/>
          </p:cNvSpPr>
          <p:nvPr>
            <p:ph idx="1"/>
          </p:nvPr>
        </p:nvSpPr>
        <p:spPr/>
        <p:txBody>
          <a:bodyPr/>
          <a:lstStyle/>
          <a:p>
            <a:r>
              <a:rPr lang="en-US" dirty="0" smtClean="0"/>
              <a:t>A small “main” program calls the </a:t>
            </a:r>
            <a:r>
              <a:rPr lang="en-US" dirty="0" err="1" smtClean="0"/>
              <a:t>powerflow</a:t>
            </a:r>
            <a:r>
              <a:rPr lang="en-US" dirty="0" smtClean="0"/>
              <a:t> application class and executes the simulation. This separates some initialization from the rest of the application and guarantees that objects exit cleanly</a:t>
            </a:r>
          </a:p>
          <a:p>
            <a:r>
              <a:rPr lang="en-US" dirty="0" smtClean="0"/>
              <a:t>An application class controls overall program flow and implements the solution algorithm</a:t>
            </a:r>
          </a:p>
          <a:p>
            <a:pPr lvl="1"/>
            <a:r>
              <a:rPr lang="en-US" dirty="0" smtClean="0"/>
              <a:t>Read in network from external configuration file</a:t>
            </a:r>
          </a:p>
          <a:p>
            <a:pPr lvl="1"/>
            <a:r>
              <a:rPr lang="en-US" dirty="0" smtClean="0"/>
              <a:t>Initialize network and set up matrices and vectors</a:t>
            </a:r>
          </a:p>
          <a:p>
            <a:pPr lvl="1"/>
            <a:r>
              <a:rPr lang="en-US" dirty="0" smtClean="0"/>
              <a:t>Implement solution method</a:t>
            </a:r>
          </a:p>
          <a:p>
            <a:pPr lvl="1"/>
            <a:r>
              <a:rPr lang="en-US" dirty="0" smtClean="0"/>
              <a:t>Export results to standard out or to files</a:t>
            </a:r>
            <a:endParaRPr lang="en-US" dirty="0"/>
          </a:p>
        </p:txBody>
      </p:sp>
    </p:spTree>
    <p:extLst>
      <p:ext uri="{BB962C8B-B14F-4D97-AF65-F5344CB8AC3E}">
        <p14:creationId xmlns:p14="http://schemas.microsoft.com/office/powerpoint/2010/main" val="34645753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a:t> </a:t>
            </a:r>
            <a:r>
              <a:rPr lang="en-US" dirty="0" smtClean="0"/>
              <a:t>“main” Program</a:t>
            </a:r>
            <a:endParaRPr lang="en-US" dirty="0"/>
          </a:p>
        </p:txBody>
      </p:sp>
      <p:sp>
        <p:nvSpPr>
          <p:cNvPr id="5" name="TextBox 4"/>
          <p:cNvSpPr txBox="1"/>
          <p:nvPr/>
        </p:nvSpPr>
        <p:spPr>
          <a:xfrm>
            <a:off x="4953000" y="2512874"/>
            <a:ext cx="3733800" cy="1754326"/>
          </a:xfrm>
          <a:prstGeom prst="rect">
            <a:avLst/>
          </a:prstGeom>
          <a:noFill/>
        </p:spPr>
        <p:txBody>
          <a:bodyPr wrap="square" rtlCol="0">
            <a:spAutoFit/>
          </a:bodyPr>
          <a:lstStyle/>
          <a:p>
            <a:r>
              <a:rPr lang="en-US" dirty="0" smtClean="0"/>
              <a:t>Initialize communication libraries (MPI and GA) and math component. Initializing math component invokes initialization routines in underlying math libraries.</a:t>
            </a:r>
            <a:endParaRPr lang="en-US" dirty="0"/>
          </a:p>
        </p:txBody>
      </p:sp>
      <p:sp>
        <p:nvSpPr>
          <p:cNvPr id="6" name="TextBox 5"/>
          <p:cNvSpPr txBox="1"/>
          <p:nvPr/>
        </p:nvSpPr>
        <p:spPr>
          <a:xfrm>
            <a:off x="3810000" y="4724400"/>
            <a:ext cx="2185214" cy="369332"/>
          </a:xfrm>
          <a:prstGeom prst="rect">
            <a:avLst/>
          </a:prstGeom>
          <a:noFill/>
        </p:spPr>
        <p:txBody>
          <a:bodyPr wrap="none" rtlCol="0">
            <a:spAutoFit/>
          </a:bodyPr>
          <a:lstStyle/>
          <a:p>
            <a:r>
              <a:rPr lang="en-US" dirty="0" smtClean="0"/>
              <a:t>Execute application</a:t>
            </a:r>
            <a:endParaRPr lang="en-US" dirty="0"/>
          </a:p>
        </p:txBody>
      </p:sp>
      <p:cxnSp>
        <p:nvCxnSpPr>
          <p:cNvPr id="8" name="Straight Connector 7"/>
          <p:cNvCxnSpPr>
            <a:endCxn id="6" idx="1"/>
          </p:cNvCxnSpPr>
          <p:nvPr/>
        </p:nvCxnSpPr>
        <p:spPr>
          <a:xfrm>
            <a:off x="1981200" y="3810000"/>
            <a:ext cx="1828800" cy="1099066"/>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00" y="1905000"/>
            <a:ext cx="3531736" cy="2862322"/>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main(</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char **</a:t>
            </a:r>
            <a:r>
              <a:rPr lang="en-US" sz="1200" b="1" dirty="0" err="1">
                <a:latin typeface="Courier New" panose="02070309020205020404" pitchFamily="49" charset="0"/>
                <a:cs typeface="Courier New" panose="02070309020205020404" pitchFamily="49" charset="0"/>
              </a:rPr>
              <a:t>argv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ierr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MPI_Init</a:t>
            </a:r>
            <a:r>
              <a:rPr lang="en-US" sz="1200" b="1" dirty="0">
                <a:latin typeface="Courier New" panose="02070309020205020404" pitchFamily="49" charset="0"/>
                <a:cs typeface="Courier New" panose="02070309020205020404" pitchFamily="49" charset="0"/>
              </a:rPr>
              <a:t>(&amp;</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argv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Initialize()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GA_Initialize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stack = 200000, heap = 200000;</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MA_init</a:t>
            </a:r>
            <a:r>
              <a:rPr lang="en-US" sz="1200" b="1" dirty="0">
                <a:latin typeface="Courier New" panose="02070309020205020404" pitchFamily="49" charset="0"/>
                <a:cs typeface="Courier New" panose="02070309020205020404" pitchFamily="49" charset="0"/>
              </a:rPr>
              <a:t>(C_DBL, stack, heap);</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PFApp</a:t>
            </a:r>
            <a:r>
              <a:rPr lang="en-US" sz="1200" b="1" dirty="0">
                <a:latin typeface="Courier New" panose="02070309020205020404" pitchFamily="49" charset="0"/>
                <a:cs typeface="Courier New" panose="02070309020205020404" pitchFamily="49" charset="0"/>
              </a:rPr>
              <a:t> app;</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app.execute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GA_Terminate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Finalize()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ierr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MPI_Finalize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8280765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Execution: Setting Up Network</a:t>
            </a:r>
            <a:endParaRPr lang="en-US" dirty="0"/>
          </a:p>
        </p:txBody>
      </p:sp>
      <p:sp>
        <p:nvSpPr>
          <p:cNvPr id="4" name="TextBox 3"/>
          <p:cNvSpPr txBox="1"/>
          <p:nvPr/>
        </p:nvSpPr>
        <p:spPr>
          <a:xfrm>
            <a:off x="304800" y="1585079"/>
            <a:ext cx="5856090" cy="3046988"/>
          </a:xfrm>
          <a:prstGeom prst="rect">
            <a:avLst/>
          </a:prstGeom>
          <a:noFill/>
        </p:spPr>
        <p:txBody>
          <a:bodyPr wrap="none" rtlCol="0">
            <a:spAutoFit/>
          </a:bodyPr>
          <a:lstStyle/>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::parallel::</a:t>
            </a:r>
            <a:r>
              <a:rPr lang="en-US" sz="1200" b="1" dirty="0">
                <a:solidFill>
                  <a:srgbClr val="00B0F0"/>
                </a:solidFill>
                <a:latin typeface="Courier New" panose="02070309020205020404" pitchFamily="49" charset="0"/>
                <a:cs typeface="Courier New" panose="02070309020205020404" pitchFamily="49" charset="0"/>
              </a:rPr>
              <a:t>Communicator</a:t>
            </a:r>
            <a:r>
              <a:rPr lang="en-US" sz="1200" b="1" dirty="0">
                <a:latin typeface="Courier New" panose="02070309020205020404" pitchFamily="49" charset="0"/>
                <a:cs typeface="Courier New" panose="02070309020205020404" pitchFamily="49" charset="0"/>
              </a:rPr>
              <a:t> world;</a:t>
            </a:r>
          </a:p>
          <a:p>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PFNetwork</a:t>
            </a:r>
            <a:r>
              <a:rPr lang="en-US" sz="1200" b="1" dirty="0">
                <a:latin typeface="Courier New" panose="02070309020205020404" pitchFamily="49" charset="0"/>
                <a:cs typeface="Courier New" panose="02070309020205020404" pitchFamily="49" charset="0"/>
              </a:rPr>
              <a:t>&gt; network(new </a:t>
            </a:r>
            <a:r>
              <a:rPr lang="en-US" sz="1200" b="1" dirty="0" err="1">
                <a:latin typeface="Courier New" panose="02070309020205020404" pitchFamily="49" charset="0"/>
                <a:cs typeface="Courier New" panose="02070309020205020404" pitchFamily="49" charset="0"/>
              </a:rPr>
              <a:t>PFNetwork</a:t>
            </a:r>
            <a:r>
              <a:rPr lang="en-US" sz="1200" b="1" dirty="0">
                <a:latin typeface="Courier New" panose="02070309020205020404" pitchFamily="49" charset="0"/>
                <a:cs typeface="Courier New" panose="02070309020205020404" pitchFamily="49" charset="0"/>
              </a:rPr>
              <a:t>(world));</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::utility::</a:t>
            </a:r>
            <a:r>
              <a:rPr lang="en-US" sz="1200" b="1" dirty="0">
                <a:solidFill>
                  <a:srgbClr val="00B0F0"/>
                </a:solidFill>
                <a:latin typeface="Courier New" panose="02070309020205020404" pitchFamily="49" charset="0"/>
                <a:cs typeface="Courier New" panose="02070309020205020404" pitchFamily="49" charset="0"/>
              </a:rPr>
              <a:t>Configuration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config</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::utility::Configuration::</a:t>
            </a:r>
            <a:r>
              <a:rPr lang="en-US" sz="1200" b="1" dirty="0">
                <a:solidFill>
                  <a:srgbClr val="00B0F0"/>
                </a:solidFill>
                <a:latin typeface="Courier New" panose="02070309020205020404" pitchFamily="49" charset="0"/>
                <a:cs typeface="Courier New" panose="02070309020205020404" pitchFamily="49" charset="0"/>
              </a:rPr>
              <a:t>configuration()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config</a:t>
            </a:r>
            <a:r>
              <a:rPr lang="en-US" sz="1200" b="1" dirty="0">
                <a:latin typeface="Courier New" panose="02070309020205020404" pitchFamily="49" charset="0"/>
                <a:cs typeface="Courier New" panose="02070309020205020404" pitchFamily="49" charset="0"/>
              </a:rPr>
              <a:t>-&gt;</a:t>
            </a:r>
            <a:r>
              <a:rPr lang="en-US" sz="1200" b="1" dirty="0">
                <a:solidFill>
                  <a:srgbClr val="00B0F0"/>
                </a:solidFill>
                <a:latin typeface="Courier New" panose="02070309020205020404" pitchFamily="49" charset="0"/>
                <a:cs typeface="Courier New" panose="02070309020205020404" pitchFamily="49" charset="0"/>
              </a:rPr>
              <a:t>open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input.xml",world</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::utility::Configuration::</a:t>
            </a:r>
            <a:r>
              <a:rPr lang="en-US" sz="1200" b="1" dirty="0">
                <a:solidFill>
                  <a:srgbClr val="00B0F0"/>
                </a:solidFill>
                <a:latin typeface="Courier New" panose="02070309020205020404" pitchFamily="49" charset="0"/>
                <a:cs typeface="Courier New" panose="02070309020205020404" pitchFamily="49" charset="0"/>
              </a:rPr>
              <a:t>Cursor</a:t>
            </a:r>
            <a:r>
              <a:rPr lang="en-US" sz="1200" b="1" dirty="0">
                <a:latin typeface="Courier New" panose="02070309020205020404" pitchFamily="49" charset="0"/>
                <a:cs typeface="Courier New" panose="02070309020205020404" pitchFamily="49" charset="0"/>
              </a:rPr>
              <a:t> *cursor;</a:t>
            </a:r>
          </a:p>
          <a:p>
            <a:r>
              <a:rPr lang="en-US" sz="1200" b="1" dirty="0">
                <a:latin typeface="Courier New" panose="02070309020205020404" pitchFamily="49" charset="0"/>
                <a:cs typeface="Courier New" panose="02070309020205020404" pitchFamily="49" charset="0"/>
              </a:rPr>
              <a:t>  cursor = </a:t>
            </a:r>
            <a:r>
              <a:rPr lang="en-US" sz="1200" b="1" dirty="0" err="1">
                <a:latin typeface="Courier New" panose="02070309020205020404" pitchFamily="49" charset="0"/>
                <a:cs typeface="Courier New" panose="02070309020205020404" pitchFamily="49" charset="0"/>
              </a:rPr>
              <a:t>config</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getCursor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Configuration.Powerflow</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std</a:t>
            </a:r>
            <a:r>
              <a:rPr lang="en-US" sz="1200" b="1" dirty="0">
                <a:latin typeface="Courier New" panose="02070309020205020404" pitchFamily="49" charset="0"/>
                <a:cs typeface="Courier New" panose="02070309020205020404" pitchFamily="49" charset="0"/>
              </a:rPr>
              <a:t>::string filename = cursor-&gt;</a:t>
            </a:r>
            <a:r>
              <a:rPr lang="en-US" sz="1200" b="1" dirty="0">
                <a:solidFill>
                  <a:srgbClr val="00B0F0"/>
                </a:solidFill>
                <a:latin typeface="Courier New" panose="02070309020205020404" pitchFamily="49" charset="0"/>
                <a:cs typeface="Courier New" panose="02070309020205020404" pitchFamily="49" charset="0"/>
              </a:rPr>
              <a:t>get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networkConfiguration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"No network configuration specified</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::parser::</a:t>
            </a:r>
            <a:r>
              <a:rPr lang="en-US" sz="1200" b="1" dirty="0">
                <a:solidFill>
                  <a:srgbClr val="00B0F0"/>
                </a:solidFill>
                <a:latin typeface="Courier New" panose="02070309020205020404" pitchFamily="49" charset="0"/>
                <a:cs typeface="Courier New" panose="02070309020205020404" pitchFamily="49" charset="0"/>
              </a:rPr>
              <a:t>PTI23_parser&lt;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a:t>
            </a:r>
            <a:r>
              <a:rPr lang="en-US" sz="1200" b="1" dirty="0">
                <a:latin typeface="Courier New" panose="02070309020205020404" pitchFamily="49" charset="0"/>
                <a:cs typeface="Courier New" panose="02070309020205020404" pitchFamily="49" charset="0"/>
              </a:rPr>
              <a:t> parser(network);</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parser.</a:t>
            </a:r>
            <a:r>
              <a:rPr lang="en-US" sz="1200" b="1" dirty="0" err="1">
                <a:solidFill>
                  <a:srgbClr val="00B0F0"/>
                </a:solidFill>
                <a:latin typeface="Courier New" panose="02070309020205020404" pitchFamily="49" charset="0"/>
                <a:cs typeface="Courier New" panose="02070309020205020404" pitchFamily="49" charset="0"/>
              </a:rPr>
              <a:t>parse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filename.c_str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network-&gt;</a:t>
            </a:r>
            <a:r>
              <a:rPr lang="en-US" sz="1200" b="1" dirty="0">
                <a:solidFill>
                  <a:srgbClr val="00B0F0"/>
                </a:solidFill>
                <a:latin typeface="Courier New" panose="02070309020205020404" pitchFamily="49" charset="0"/>
                <a:cs typeface="Courier New" panose="02070309020205020404" pitchFamily="49" charset="0"/>
              </a:rPr>
              <a:t>partition()</a:t>
            </a:r>
            <a:r>
              <a:rPr lang="en-US" sz="1200" b="1" dirty="0">
                <a:latin typeface="Courier New" panose="02070309020205020404" pitchFamily="49" charset="0"/>
                <a:cs typeface="Courier New" panose="02070309020205020404" pitchFamily="49" charset="0"/>
              </a:rPr>
              <a:t>;</a:t>
            </a:r>
          </a:p>
        </p:txBody>
      </p:sp>
      <p:sp>
        <p:nvSpPr>
          <p:cNvPr id="5" name="TextBox 4"/>
          <p:cNvSpPr txBox="1"/>
          <p:nvPr/>
        </p:nvSpPr>
        <p:spPr>
          <a:xfrm>
            <a:off x="6324600" y="1611868"/>
            <a:ext cx="1749197" cy="369332"/>
          </a:xfrm>
          <a:prstGeom prst="rect">
            <a:avLst/>
          </a:prstGeom>
          <a:noFill/>
        </p:spPr>
        <p:txBody>
          <a:bodyPr wrap="none" rtlCol="0">
            <a:spAutoFit/>
          </a:bodyPr>
          <a:lstStyle/>
          <a:p>
            <a:r>
              <a:rPr lang="en-US" dirty="0" smtClean="0"/>
              <a:t>Create network</a:t>
            </a:r>
            <a:endParaRPr lang="en-US" dirty="0"/>
          </a:p>
        </p:txBody>
      </p:sp>
      <p:sp>
        <p:nvSpPr>
          <p:cNvPr id="6" name="TextBox 5"/>
          <p:cNvSpPr txBox="1"/>
          <p:nvPr/>
        </p:nvSpPr>
        <p:spPr>
          <a:xfrm>
            <a:off x="5943600" y="2069068"/>
            <a:ext cx="1672253" cy="369332"/>
          </a:xfrm>
          <a:prstGeom prst="rect">
            <a:avLst/>
          </a:prstGeom>
          <a:noFill/>
        </p:spPr>
        <p:txBody>
          <a:bodyPr wrap="none" rtlCol="0">
            <a:spAutoFit/>
          </a:bodyPr>
          <a:lstStyle/>
          <a:p>
            <a:r>
              <a:rPr lang="en-US" dirty="0" smtClean="0"/>
              <a:t>Open input file</a:t>
            </a:r>
            <a:endParaRPr lang="en-US" dirty="0"/>
          </a:p>
        </p:txBody>
      </p:sp>
      <p:sp>
        <p:nvSpPr>
          <p:cNvPr id="7" name="TextBox 6"/>
          <p:cNvSpPr txBox="1"/>
          <p:nvPr/>
        </p:nvSpPr>
        <p:spPr>
          <a:xfrm>
            <a:off x="5947003" y="2946737"/>
            <a:ext cx="2739797" cy="646331"/>
          </a:xfrm>
          <a:prstGeom prst="rect">
            <a:avLst/>
          </a:prstGeom>
          <a:noFill/>
        </p:spPr>
        <p:txBody>
          <a:bodyPr wrap="square" rtlCol="0">
            <a:spAutoFit/>
          </a:bodyPr>
          <a:lstStyle/>
          <a:p>
            <a:r>
              <a:rPr lang="en-US" dirty="0" smtClean="0"/>
              <a:t>Read in name of network configuration file</a:t>
            </a:r>
            <a:endParaRPr lang="en-US" dirty="0"/>
          </a:p>
        </p:txBody>
      </p:sp>
      <p:sp>
        <p:nvSpPr>
          <p:cNvPr id="8" name="TextBox 7"/>
          <p:cNvSpPr txBox="1"/>
          <p:nvPr/>
        </p:nvSpPr>
        <p:spPr>
          <a:xfrm>
            <a:off x="5867400" y="3757136"/>
            <a:ext cx="1851789" cy="369332"/>
          </a:xfrm>
          <a:prstGeom prst="rect">
            <a:avLst/>
          </a:prstGeom>
          <a:noFill/>
        </p:spPr>
        <p:txBody>
          <a:bodyPr wrap="none" rtlCol="0">
            <a:spAutoFit/>
          </a:bodyPr>
          <a:lstStyle/>
          <a:p>
            <a:r>
              <a:rPr lang="en-US" dirty="0" smtClean="0"/>
              <a:t>Read in network</a:t>
            </a:r>
            <a:endParaRPr lang="en-US" dirty="0"/>
          </a:p>
        </p:txBody>
      </p:sp>
      <p:sp>
        <p:nvSpPr>
          <p:cNvPr id="9" name="TextBox 8"/>
          <p:cNvSpPr txBox="1"/>
          <p:nvPr/>
        </p:nvSpPr>
        <p:spPr>
          <a:xfrm>
            <a:off x="2743200" y="4278868"/>
            <a:ext cx="4031873" cy="369332"/>
          </a:xfrm>
          <a:prstGeom prst="rect">
            <a:avLst/>
          </a:prstGeom>
          <a:noFill/>
        </p:spPr>
        <p:txBody>
          <a:bodyPr wrap="none" rtlCol="0">
            <a:spAutoFit/>
          </a:bodyPr>
          <a:lstStyle/>
          <a:p>
            <a:r>
              <a:rPr lang="en-US" dirty="0" smtClean="0"/>
              <a:t>Partition network between processors</a:t>
            </a:r>
            <a:endParaRPr lang="en-US" dirty="0"/>
          </a:p>
        </p:txBody>
      </p:sp>
    </p:spTree>
    <p:extLst>
      <p:ext uri="{BB962C8B-B14F-4D97-AF65-F5344CB8AC3E}">
        <p14:creationId xmlns:p14="http://schemas.microsoft.com/office/powerpoint/2010/main" val="19903440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Using Factory to Complete Network Initialization</a:t>
            </a:r>
            <a:endParaRPr lang="en-US" dirty="0"/>
          </a:p>
        </p:txBody>
      </p:sp>
      <p:sp>
        <p:nvSpPr>
          <p:cNvPr id="4" name="TextBox 3"/>
          <p:cNvSpPr txBox="1"/>
          <p:nvPr/>
        </p:nvSpPr>
        <p:spPr>
          <a:xfrm>
            <a:off x="990600" y="2133600"/>
            <a:ext cx="4833374" cy="2123658"/>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PFFactory</a:t>
            </a:r>
            <a:r>
              <a:rPr lang="en-US" sz="1200" b="1" dirty="0">
                <a:latin typeface="Courier New" panose="02070309020205020404" pitchFamily="49" charset="0"/>
                <a:cs typeface="Courier New" panose="02070309020205020404" pitchFamily="49" charset="0"/>
              </a:rPr>
              <a:t> factory(network</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load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setComponents</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setExchange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network-&gt;</a:t>
            </a:r>
            <a:r>
              <a:rPr lang="en-US" sz="1200" b="1" dirty="0" err="1">
                <a:solidFill>
                  <a:srgbClr val="00B0F0"/>
                </a:solidFill>
                <a:latin typeface="Courier New" panose="02070309020205020404" pitchFamily="49" charset="0"/>
                <a:cs typeface="Courier New" panose="02070309020205020404" pitchFamily="49" charset="0"/>
              </a:rPr>
              <a:t>initBusUpdate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factory.setYBus</a:t>
            </a:r>
            <a:r>
              <a:rPr lang="en-US" sz="1200" b="1"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4343400" y="2362200"/>
            <a:ext cx="3886200" cy="646331"/>
          </a:xfrm>
          <a:prstGeom prst="rect">
            <a:avLst/>
          </a:prstGeom>
          <a:noFill/>
        </p:spPr>
        <p:txBody>
          <a:bodyPr wrap="square" rtlCol="0">
            <a:spAutoFit/>
          </a:bodyPr>
          <a:lstStyle/>
          <a:p>
            <a:r>
              <a:rPr lang="en-US" dirty="0" smtClean="0"/>
              <a:t>Move data from </a:t>
            </a:r>
            <a:r>
              <a:rPr lang="en-US" dirty="0" err="1" smtClean="0"/>
              <a:t>DataCollection</a:t>
            </a:r>
            <a:r>
              <a:rPr lang="en-US" dirty="0" smtClean="0"/>
              <a:t> objects to bus and branch objects</a:t>
            </a:r>
            <a:endParaRPr lang="en-US" dirty="0"/>
          </a:p>
        </p:txBody>
      </p:sp>
      <p:sp>
        <p:nvSpPr>
          <p:cNvPr id="6" name="TextBox 5"/>
          <p:cNvSpPr txBox="1"/>
          <p:nvPr/>
        </p:nvSpPr>
        <p:spPr>
          <a:xfrm>
            <a:off x="3657600" y="2971800"/>
            <a:ext cx="3348032" cy="369332"/>
          </a:xfrm>
          <a:prstGeom prst="rect">
            <a:avLst/>
          </a:prstGeom>
          <a:noFill/>
        </p:spPr>
        <p:txBody>
          <a:bodyPr wrap="none" rtlCol="0">
            <a:spAutoFit/>
          </a:bodyPr>
          <a:lstStyle/>
          <a:p>
            <a:r>
              <a:rPr lang="en-US" dirty="0" smtClean="0"/>
              <a:t>Set internal indices and buffers</a:t>
            </a:r>
            <a:endParaRPr lang="en-US" dirty="0"/>
          </a:p>
        </p:txBody>
      </p:sp>
      <p:sp>
        <p:nvSpPr>
          <p:cNvPr id="7" name="TextBox 6"/>
          <p:cNvSpPr txBox="1"/>
          <p:nvPr/>
        </p:nvSpPr>
        <p:spPr>
          <a:xfrm>
            <a:off x="3657600" y="3516868"/>
            <a:ext cx="4160113" cy="369332"/>
          </a:xfrm>
          <a:prstGeom prst="rect">
            <a:avLst/>
          </a:prstGeom>
          <a:noFill/>
        </p:spPr>
        <p:txBody>
          <a:bodyPr wrap="none" rtlCol="0">
            <a:spAutoFit/>
          </a:bodyPr>
          <a:lstStyle/>
          <a:p>
            <a:r>
              <a:rPr lang="en-US" dirty="0" smtClean="0"/>
              <a:t>Set up data exchanges between buses</a:t>
            </a:r>
            <a:endParaRPr lang="en-US" dirty="0"/>
          </a:p>
        </p:txBody>
      </p:sp>
      <p:sp>
        <p:nvSpPr>
          <p:cNvPr id="8" name="TextBox 7"/>
          <p:cNvSpPr txBox="1"/>
          <p:nvPr/>
        </p:nvSpPr>
        <p:spPr>
          <a:xfrm>
            <a:off x="3048000" y="3886200"/>
            <a:ext cx="3301225" cy="369332"/>
          </a:xfrm>
          <a:prstGeom prst="rect">
            <a:avLst/>
          </a:prstGeom>
          <a:noFill/>
        </p:spPr>
        <p:txBody>
          <a:bodyPr wrap="none" rtlCol="0">
            <a:spAutoFit/>
          </a:bodyPr>
          <a:lstStyle/>
          <a:p>
            <a:r>
              <a:rPr lang="en-US" dirty="0" smtClean="0"/>
              <a:t>Evaluate Y-matrix components</a:t>
            </a:r>
            <a:endParaRPr lang="en-US" dirty="0"/>
          </a:p>
        </p:txBody>
      </p:sp>
    </p:spTree>
    <p:extLst>
      <p:ext uri="{BB962C8B-B14F-4D97-AF65-F5344CB8AC3E}">
        <p14:creationId xmlns:p14="http://schemas.microsoft.com/office/powerpoint/2010/main" val="39629166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Creating Mappers and Generating Matrices and Vectors</a:t>
            </a:r>
            <a:endParaRPr lang="en-US" dirty="0"/>
          </a:p>
        </p:txBody>
      </p:sp>
      <p:sp>
        <p:nvSpPr>
          <p:cNvPr id="4" name="TextBox 3"/>
          <p:cNvSpPr txBox="1"/>
          <p:nvPr/>
        </p:nvSpPr>
        <p:spPr>
          <a:xfrm>
            <a:off x="274891" y="2002810"/>
            <a:ext cx="6506909" cy="2677656"/>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factory.</a:t>
            </a:r>
            <a:r>
              <a:rPr lang="en-US" sz="1200" b="1" dirty="0" err="1" smtClean="0">
                <a:solidFill>
                  <a:srgbClr val="00B0F0"/>
                </a:solidFill>
                <a:latin typeface="Courier New" panose="02070309020205020404" pitchFamily="49" charset="0"/>
                <a:cs typeface="Courier New" panose="02070309020205020404" pitchFamily="49" charset="0"/>
              </a:rPr>
              <a:t>setMode</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YBus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::mapper::</a:t>
            </a:r>
            <a:r>
              <a:rPr lang="en-US" sz="1200" b="1" dirty="0" err="1">
                <a:solidFill>
                  <a:srgbClr val="00B0F0"/>
                </a:solidFill>
                <a:latin typeface="Courier New" panose="02070309020205020404" pitchFamily="49" charset="0"/>
                <a:cs typeface="Courier New" panose="02070309020205020404" pitchFamily="49" charset="0"/>
              </a:rPr>
              <a:t>FullMatrixMap</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 </a:t>
            </a:r>
            <a:r>
              <a:rPr lang="en-US" sz="1200" b="1" dirty="0" err="1">
                <a:latin typeface="Courier New" panose="02070309020205020404" pitchFamily="49" charset="0"/>
                <a:cs typeface="Courier New" panose="02070309020205020404" pitchFamily="49" charset="0"/>
              </a:rPr>
              <a:t>mMap</a:t>
            </a:r>
            <a:r>
              <a:rPr lang="en-US" sz="1200" b="1" dirty="0">
                <a:latin typeface="Courier New" panose="02070309020205020404" pitchFamily="49" charset="0"/>
                <a:cs typeface="Courier New" panose="02070309020205020404" pitchFamily="49" charset="0"/>
              </a:rPr>
              <a:t>(network);</a:t>
            </a:r>
          </a:p>
          <a:p>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Matrix</a:t>
            </a:r>
            <a:r>
              <a:rPr lang="en-US" sz="1200" b="1" dirty="0">
                <a:latin typeface="Courier New" panose="02070309020205020404" pitchFamily="49" charset="0"/>
                <a:cs typeface="Courier New" panose="02070309020205020404" pitchFamily="49" charset="0"/>
              </a:rPr>
              <a:t>&gt; Y = </a:t>
            </a:r>
            <a:r>
              <a:rPr lang="en-US" sz="1200" b="1" dirty="0" err="1">
                <a:latin typeface="Courier New" panose="02070309020205020404" pitchFamily="49" charset="0"/>
                <a:cs typeface="Courier New" panose="02070309020205020404" pitchFamily="49" charset="0"/>
              </a:rPr>
              <a:t>mMap.</a:t>
            </a:r>
            <a:r>
              <a:rPr lang="en-US" sz="1200" b="1" dirty="0" err="1">
                <a:solidFill>
                  <a:srgbClr val="00B0F0"/>
                </a:solidFill>
                <a:latin typeface="Courier New" panose="02070309020205020404" pitchFamily="49" charset="0"/>
                <a:cs typeface="Courier New" panose="02070309020205020404" pitchFamily="49" charset="0"/>
              </a:rPr>
              <a:t>mapToMatrix</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factory.setSBus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setMode</a:t>
            </a:r>
            <a:r>
              <a:rPr lang="en-US" sz="1200" b="1" dirty="0">
                <a:latin typeface="Courier New" panose="02070309020205020404" pitchFamily="49" charset="0"/>
                <a:cs typeface="Courier New" panose="02070309020205020404" pitchFamily="49" charset="0"/>
              </a:rPr>
              <a:t>(RHS);</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::mapper::</a:t>
            </a:r>
            <a:r>
              <a:rPr lang="en-US" sz="1200" b="1" dirty="0" err="1">
                <a:solidFill>
                  <a:srgbClr val="00B0F0"/>
                </a:solidFill>
                <a:latin typeface="Courier New" panose="02070309020205020404" pitchFamily="49" charset="0"/>
                <a:cs typeface="Courier New" panose="02070309020205020404" pitchFamily="49" charset="0"/>
              </a:rPr>
              <a:t>BusVectorMap</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vMap</a:t>
            </a:r>
            <a:r>
              <a:rPr lang="en-US" sz="1200" b="1" dirty="0">
                <a:latin typeface="Courier New" panose="02070309020205020404" pitchFamily="49" charset="0"/>
                <a:cs typeface="Courier New" panose="02070309020205020404" pitchFamily="49" charset="0"/>
              </a:rPr>
              <a:t>(network);</a:t>
            </a:r>
          </a:p>
          <a:p>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Vector</a:t>
            </a:r>
            <a:r>
              <a:rPr lang="en-US" sz="1200" b="1" dirty="0">
                <a:latin typeface="Courier New" panose="02070309020205020404" pitchFamily="49" charset="0"/>
                <a:cs typeface="Courier New" panose="02070309020205020404" pitchFamily="49" charset="0"/>
              </a:rPr>
              <a:t>&gt; PQ = </a:t>
            </a:r>
            <a:r>
              <a:rPr lang="en-US" sz="1200" b="1" dirty="0" err="1">
                <a:latin typeface="Courier New" panose="02070309020205020404" pitchFamily="49" charset="0"/>
                <a:cs typeface="Courier New" panose="02070309020205020404" pitchFamily="49" charset="0"/>
              </a:rPr>
              <a:t>vMap.</a:t>
            </a:r>
            <a:r>
              <a:rPr lang="en-US" sz="1200" b="1" dirty="0" err="1">
                <a:solidFill>
                  <a:srgbClr val="00B0F0"/>
                </a:solidFill>
                <a:latin typeface="Courier New" panose="02070309020205020404" pitchFamily="49" charset="0"/>
                <a:cs typeface="Courier New" panose="02070309020205020404" pitchFamily="49" charset="0"/>
              </a:rPr>
              <a:t>mapToVector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setMode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::mapper::</a:t>
            </a:r>
            <a:r>
              <a:rPr lang="en-US" sz="1200" b="1" dirty="0" err="1">
                <a:solidFill>
                  <a:srgbClr val="00B0F0"/>
                </a:solidFill>
                <a:latin typeface="Courier New" panose="02070309020205020404" pitchFamily="49" charset="0"/>
                <a:cs typeface="Courier New" panose="02070309020205020404" pitchFamily="49" charset="0"/>
              </a:rPr>
              <a:t>FullMatrixMap</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jMap</a:t>
            </a:r>
            <a:r>
              <a:rPr lang="en-US" sz="1200" b="1" dirty="0">
                <a:latin typeface="Courier New" panose="02070309020205020404" pitchFamily="49" charset="0"/>
                <a:cs typeface="Courier New" panose="02070309020205020404" pitchFamily="49" charset="0"/>
              </a:rPr>
              <a:t>(network);</a:t>
            </a:r>
          </a:p>
          <a:p>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Matrix</a:t>
            </a:r>
            <a:r>
              <a:rPr lang="en-US" sz="1200" b="1" dirty="0">
                <a:latin typeface="Courier New" panose="02070309020205020404" pitchFamily="49" charset="0"/>
                <a:cs typeface="Courier New" panose="02070309020205020404" pitchFamily="49" charset="0"/>
              </a:rPr>
              <a:t>&gt; J = </a:t>
            </a:r>
            <a:r>
              <a:rPr lang="en-US" sz="1200" b="1" dirty="0" err="1">
                <a:latin typeface="Courier New" panose="02070309020205020404" pitchFamily="49" charset="0"/>
                <a:cs typeface="Courier New" panose="02070309020205020404" pitchFamily="49" charset="0"/>
              </a:rPr>
              <a:t>jMap.</a:t>
            </a:r>
            <a:r>
              <a:rPr lang="en-US" sz="1200" b="1" dirty="0" err="1">
                <a:solidFill>
                  <a:srgbClr val="00B0F0"/>
                </a:solidFill>
                <a:latin typeface="Courier New" panose="02070309020205020404" pitchFamily="49" charset="0"/>
                <a:cs typeface="Courier New" panose="02070309020205020404" pitchFamily="49" charset="0"/>
              </a:rPr>
              <a:t>mapToMatrix</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boost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Vector</a:t>
            </a:r>
            <a:r>
              <a:rPr lang="en-US" sz="1200" b="1" dirty="0">
                <a:latin typeface="Courier New" panose="02070309020205020404" pitchFamily="49" charset="0"/>
                <a:cs typeface="Courier New" panose="02070309020205020404" pitchFamily="49" charset="0"/>
              </a:rPr>
              <a:t>&gt; X(PQ-&gt;</a:t>
            </a:r>
            <a:r>
              <a:rPr lang="en-US" sz="1200" b="1" dirty="0">
                <a:solidFill>
                  <a:srgbClr val="00B0F0"/>
                </a:solidFill>
                <a:latin typeface="Courier New" panose="02070309020205020404" pitchFamily="49" charset="0"/>
                <a:cs typeface="Courier New" panose="02070309020205020404" pitchFamily="49" charset="0"/>
              </a:rPr>
              <a:t>clone</a:t>
            </a:r>
            <a:r>
              <a:rPr lang="en-US" sz="1200" b="1" dirty="0">
                <a:latin typeface="Courier New" panose="02070309020205020404" pitchFamily="49" charset="0"/>
                <a:cs typeface="Courier New" panose="02070309020205020404" pitchFamily="49" charset="0"/>
              </a:rPr>
              <a:t>());</a:t>
            </a:r>
          </a:p>
        </p:txBody>
      </p:sp>
      <p:sp>
        <p:nvSpPr>
          <p:cNvPr id="5" name="TextBox 4"/>
          <p:cNvSpPr txBox="1"/>
          <p:nvPr/>
        </p:nvSpPr>
        <p:spPr>
          <a:xfrm>
            <a:off x="6553200" y="2133600"/>
            <a:ext cx="1022716" cy="369332"/>
          </a:xfrm>
          <a:prstGeom prst="rect">
            <a:avLst/>
          </a:prstGeom>
          <a:noFill/>
        </p:spPr>
        <p:txBody>
          <a:bodyPr wrap="none" rtlCol="0">
            <a:spAutoFit/>
          </a:bodyPr>
          <a:lstStyle/>
          <a:p>
            <a:r>
              <a:rPr lang="en-US" dirty="0" smtClean="0"/>
              <a:t>Y-matrix</a:t>
            </a:r>
            <a:endParaRPr lang="en-US" dirty="0"/>
          </a:p>
        </p:txBody>
      </p:sp>
      <p:sp>
        <p:nvSpPr>
          <p:cNvPr id="6" name="TextBox 5"/>
          <p:cNvSpPr txBox="1"/>
          <p:nvPr/>
        </p:nvSpPr>
        <p:spPr>
          <a:xfrm>
            <a:off x="6858000" y="3011269"/>
            <a:ext cx="1752600" cy="646331"/>
          </a:xfrm>
          <a:prstGeom prst="rect">
            <a:avLst/>
          </a:prstGeom>
          <a:noFill/>
        </p:spPr>
        <p:txBody>
          <a:bodyPr wrap="square" rtlCol="0">
            <a:spAutoFit/>
          </a:bodyPr>
          <a:lstStyle/>
          <a:p>
            <a:r>
              <a:rPr lang="en-US" dirty="0" smtClean="0"/>
              <a:t>Right hand side vector</a:t>
            </a:r>
            <a:endParaRPr lang="en-US" dirty="0"/>
          </a:p>
        </p:txBody>
      </p:sp>
      <p:sp>
        <p:nvSpPr>
          <p:cNvPr id="7" name="TextBox 6"/>
          <p:cNvSpPr txBox="1"/>
          <p:nvPr/>
        </p:nvSpPr>
        <p:spPr>
          <a:xfrm>
            <a:off x="6629400" y="3745468"/>
            <a:ext cx="1107996" cy="369332"/>
          </a:xfrm>
          <a:prstGeom prst="rect">
            <a:avLst/>
          </a:prstGeom>
          <a:noFill/>
        </p:spPr>
        <p:txBody>
          <a:bodyPr wrap="none" rtlCol="0">
            <a:spAutoFit/>
          </a:bodyPr>
          <a:lstStyle/>
          <a:p>
            <a:r>
              <a:rPr lang="en-US" dirty="0" err="1" smtClean="0"/>
              <a:t>Jacobian</a:t>
            </a:r>
            <a:endParaRPr lang="en-US" dirty="0"/>
          </a:p>
        </p:txBody>
      </p:sp>
      <p:sp>
        <p:nvSpPr>
          <p:cNvPr id="8" name="TextBox 7"/>
          <p:cNvSpPr txBox="1"/>
          <p:nvPr/>
        </p:nvSpPr>
        <p:spPr>
          <a:xfrm>
            <a:off x="5909275" y="4355068"/>
            <a:ext cx="1710725" cy="369332"/>
          </a:xfrm>
          <a:prstGeom prst="rect">
            <a:avLst/>
          </a:prstGeom>
          <a:noFill/>
        </p:spPr>
        <p:txBody>
          <a:bodyPr wrap="none" rtlCol="0">
            <a:spAutoFit/>
          </a:bodyPr>
          <a:lstStyle/>
          <a:p>
            <a:r>
              <a:rPr lang="en-US" dirty="0" smtClean="0"/>
              <a:t>Solution vector</a:t>
            </a:r>
            <a:endParaRPr lang="en-US" dirty="0"/>
          </a:p>
        </p:txBody>
      </p:sp>
    </p:spTree>
    <p:extLst>
      <p:ext uri="{BB962C8B-B14F-4D97-AF65-F5344CB8AC3E}">
        <p14:creationId xmlns:p14="http://schemas.microsoft.com/office/powerpoint/2010/main" val="108839408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Initialize Newton-</a:t>
            </a:r>
            <a:r>
              <a:rPr lang="en-US" dirty="0" err="1" smtClean="0"/>
              <a:t>Raphson</a:t>
            </a:r>
            <a:r>
              <a:rPr lang="en-US" dirty="0" smtClean="0"/>
              <a:t> Loop</a:t>
            </a:r>
            <a:endParaRPr lang="en-US" dirty="0"/>
          </a:p>
        </p:txBody>
      </p:sp>
      <p:sp>
        <p:nvSpPr>
          <p:cNvPr id="4" name="TextBox 3"/>
          <p:cNvSpPr txBox="1"/>
          <p:nvPr/>
        </p:nvSpPr>
        <p:spPr>
          <a:xfrm>
            <a:off x="313245" y="1905000"/>
            <a:ext cx="4182555" cy="2308324"/>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double </a:t>
            </a:r>
            <a:r>
              <a:rPr lang="en-US" sz="1200" b="1" dirty="0">
                <a:latin typeface="Courier New" panose="02070309020205020404" pitchFamily="49" charset="0"/>
                <a:cs typeface="Courier New" panose="02070309020205020404" pitchFamily="49" charset="0"/>
              </a:rPr>
              <a:t>tolerance = 1.0e-6;</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max_iteration</a:t>
            </a:r>
            <a:r>
              <a:rPr lang="en-US" sz="1200" b="1" dirty="0">
                <a:latin typeface="Courier New" panose="02070309020205020404" pitchFamily="49" charset="0"/>
                <a:cs typeface="Courier New" panose="02070309020205020404" pitchFamily="49" charset="0"/>
              </a:rPr>
              <a:t> = 100;</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tol</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err="1">
                <a:solidFill>
                  <a:srgbClr val="00B0F0"/>
                </a:solidFill>
                <a:latin typeface="Courier New" panose="02070309020205020404" pitchFamily="49" charset="0"/>
                <a:cs typeface="Courier New" panose="02070309020205020404" pitchFamily="49" charset="0"/>
              </a:rPr>
              <a:t>LinearSolver</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solver</a:t>
            </a:r>
            <a:r>
              <a:rPr lang="en-US" sz="1200" b="1" dirty="0">
                <a:latin typeface="Courier New" panose="02070309020205020404" pitchFamily="49" charset="0"/>
                <a:cs typeface="Courier New" panose="02070309020205020404" pitchFamily="49" charset="0"/>
              </a:rPr>
              <a:t>(*J);</a:t>
            </a:r>
          </a:p>
          <a:p>
            <a:r>
              <a:rPr lang="en-US" sz="1200" b="1" dirty="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solver.</a:t>
            </a:r>
            <a:r>
              <a:rPr lang="en-US" sz="1200" b="1" dirty="0" err="1" smtClean="0">
                <a:solidFill>
                  <a:srgbClr val="00B0F0"/>
                </a:solidFill>
                <a:latin typeface="Courier New" panose="02070309020205020404" pitchFamily="49" charset="0"/>
                <a:cs typeface="Courier New" panose="02070309020205020404" pitchFamily="49" charset="0"/>
              </a:rPr>
              <a:t>configure</a:t>
            </a:r>
            <a:r>
              <a:rPr lang="en-US" sz="1200" b="1" dirty="0" smtClean="0">
                <a:latin typeface="Courier New" panose="02070309020205020404" pitchFamily="49" charset="0"/>
                <a:cs typeface="Courier New" panose="02070309020205020404" pitchFamily="49" charset="0"/>
              </a:rPr>
              <a:t>(cursor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iter</a:t>
            </a:r>
            <a:r>
              <a:rPr lang="en-US" sz="1200" b="1" dirty="0">
                <a:latin typeface="Courier New" panose="02070309020205020404" pitchFamily="49" charset="0"/>
                <a:cs typeface="Courier New" panose="02070309020205020404" pitchFamily="49" charset="0"/>
              </a:rPr>
              <a:t> = 0;</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X-&gt;</a:t>
            </a:r>
            <a:r>
              <a:rPr lang="en-US" sz="1200" b="1" dirty="0">
                <a:solidFill>
                  <a:srgbClr val="00B0F0"/>
                </a:solidFill>
                <a:latin typeface="Courier New" panose="02070309020205020404" pitchFamily="49" charset="0"/>
                <a:cs typeface="Courier New" panose="02070309020205020404" pitchFamily="49" charset="0"/>
              </a:rPr>
              <a:t>zero</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solver.</a:t>
            </a:r>
            <a:r>
              <a:rPr lang="en-US" sz="1200" b="1" dirty="0" err="1" smtClean="0">
                <a:solidFill>
                  <a:srgbClr val="00B0F0"/>
                </a:solidFill>
                <a:latin typeface="Courier New" panose="02070309020205020404" pitchFamily="49" charset="0"/>
                <a:cs typeface="Courier New" panose="02070309020205020404" pitchFamily="49" charset="0"/>
              </a:rPr>
              <a:t>solve</a:t>
            </a:r>
            <a:r>
              <a:rPr lang="en-US" sz="1200" b="1" dirty="0">
                <a:latin typeface="Courier New" panose="02070309020205020404" pitchFamily="49" charset="0"/>
                <a:cs typeface="Courier New" panose="02070309020205020404" pitchFamily="49" charset="0"/>
              </a:rPr>
              <a:t>(*PQ, *X);</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tol</a:t>
            </a:r>
            <a:r>
              <a:rPr lang="en-US" sz="1200" b="1" dirty="0">
                <a:latin typeface="Courier New" panose="02070309020205020404" pitchFamily="49" charset="0"/>
                <a:cs typeface="Courier New" panose="02070309020205020404" pitchFamily="49" charset="0"/>
              </a:rPr>
              <a:t> = </a:t>
            </a:r>
            <a:r>
              <a:rPr lang="en-US" sz="1200" b="1" dirty="0" smtClean="0">
                <a:latin typeface="Courier New" panose="02070309020205020404" pitchFamily="49" charset="0"/>
                <a:cs typeface="Courier New" panose="02070309020205020404" pitchFamily="49" charset="0"/>
              </a:rPr>
              <a:t>PQ-&gt;</a:t>
            </a:r>
            <a:r>
              <a:rPr lang="en-US" sz="1200" b="1" dirty="0" err="1" smtClean="0">
                <a:solidFill>
                  <a:srgbClr val="00B0F0"/>
                </a:solidFill>
                <a:latin typeface="Courier New" panose="02070309020205020404" pitchFamily="49" charset="0"/>
                <a:cs typeface="Courier New" panose="02070309020205020404" pitchFamily="49" charset="0"/>
              </a:rPr>
              <a:t>normInfinity</a:t>
            </a:r>
            <a:r>
              <a:rPr lang="en-US" sz="1200" b="1"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3657600" y="1992868"/>
            <a:ext cx="1762021" cy="369332"/>
          </a:xfrm>
          <a:prstGeom prst="rect">
            <a:avLst/>
          </a:prstGeom>
          <a:noFill/>
        </p:spPr>
        <p:txBody>
          <a:bodyPr wrap="none" rtlCol="0">
            <a:spAutoFit/>
          </a:bodyPr>
          <a:lstStyle/>
          <a:p>
            <a:r>
              <a:rPr lang="en-US" dirty="0" smtClean="0"/>
              <a:t>Set parameters</a:t>
            </a:r>
            <a:endParaRPr lang="en-US" dirty="0"/>
          </a:p>
        </p:txBody>
      </p:sp>
      <p:sp>
        <p:nvSpPr>
          <p:cNvPr id="6" name="TextBox 5"/>
          <p:cNvSpPr txBox="1"/>
          <p:nvPr/>
        </p:nvSpPr>
        <p:spPr>
          <a:xfrm>
            <a:off x="4538611" y="2554069"/>
            <a:ext cx="3538590" cy="646331"/>
          </a:xfrm>
          <a:prstGeom prst="rect">
            <a:avLst/>
          </a:prstGeom>
          <a:noFill/>
        </p:spPr>
        <p:txBody>
          <a:bodyPr wrap="square" rtlCol="0">
            <a:spAutoFit/>
          </a:bodyPr>
          <a:lstStyle/>
          <a:p>
            <a:r>
              <a:rPr lang="en-US" dirty="0" smtClean="0"/>
              <a:t>Set up linear solver an set solver parameters from input file</a:t>
            </a:r>
            <a:endParaRPr lang="en-US" dirty="0"/>
          </a:p>
        </p:txBody>
      </p:sp>
      <p:sp>
        <p:nvSpPr>
          <p:cNvPr id="7" name="TextBox 6"/>
          <p:cNvSpPr txBox="1"/>
          <p:nvPr/>
        </p:nvSpPr>
        <p:spPr>
          <a:xfrm>
            <a:off x="3429000" y="3544669"/>
            <a:ext cx="3581400" cy="646331"/>
          </a:xfrm>
          <a:prstGeom prst="rect">
            <a:avLst/>
          </a:prstGeom>
          <a:noFill/>
        </p:spPr>
        <p:txBody>
          <a:bodyPr wrap="square" rtlCol="0">
            <a:spAutoFit/>
          </a:bodyPr>
          <a:lstStyle/>
          <a:p>
            <a:r>
              <a:rPr lang="en-US" dirty="0" smtClean="0"/>
              <a:t>Solve linear equation and evaluate norm of solution vector</a:t>
            </a:r>
            <a:endParaRPr lang="en-US" dirty="0"/>
          </a:p>
        </p:txBody>
      </p:sp>
    </p:spTree>
    <p:extLst>
      <p:ext uri="{BB962C8B-B14F-4D97-AF65-F5344CB8AC3E}">
        <p14:creationId xmlns:p14="http://schemas.microsoft.com/office/powerpoint/2010/main" val="16751987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execute Newton-</a:t>
            </a:r>
            <a:r>
              <a:rPr lang="en-US" dirty="0" err="1" smtClean="0"/>
              <a:t>Raphson</a:t>
            </a:r>
            <a:r>
              <a:rPr lang="en-US" dirty="0"/>
              <a:t> </a:t>
            </a:r>
            <a:r>
              <a:rPr lang="en-US" dirty="0" smtClean="0"/>
              <a:t>Iterations</a:t>
            </a:r>
            <a:endParaRPr lang="en-US" dirty="0"/>
          </a:p>
        </p:txBody>
      </p:sp>
      <p:sp>
        <p:nvSpPr>
          <p:cNvPr id="4" name="TextBox 3"/>
          <p:cNvSpPr txBox="1"/>
          <p:nvPr/>
        </p:nvSpPr>
        <p:spPr>
          <a:xfrm>
            <a:off x="533400" y="1721346"/>
            <a:ext cx="5484194" cy="3416320"/>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while </a:t>
            </a:r>
            <a:r>
              <a:rPr lang="en-US" sz="1200" b="1" dirty="0">
                <a:latin typeface="Courier New" panose="02070309020205020404" pitchFamily="49" charset="0"/>
                <a:cs typeface="Courier New" panose="02070309020205020404" pitchFamily="49" charset="0"/>
              </a:rPr>
              <a:t>(real(</a:t>
            </a:r>
            <a:r>
              <a:rPr lang="en-US" sz="1200" b="1" dirty="0" err="1">
                <a:latin typeface="Courier New" panose="02070309020205020404" pitchFamily="49" charset="0"/>
                <a:cs typeface="Courier New" panose="02070309020205020404" pitchFamily="49" charset="0"/>
              </a:rPr>
              <a:t>tol</a:t>
            </a:r>
            <a:r>
              <a:rPr lang="en-US" sz="1200" b="1" dirty="0">
                <a:latin typeface="Courier New" panose="02070309020205020404" pitchFamily="49" charset="0"/>
                <a:cs typeface="Courier New" panose="02070309020205020404" pitchFamily="49" charset="0"/>
              </a:rPr>
              <a:t>) &gt; tolerance &amp;&amp; </a:t>
            </a:r>
            <a:r>
              <a:rPr lang="en-US" sz="1200" b="1" dirty="0" err="1">
                <a:latin typeface="Courier New" panose="02070309020205020404" pitchFamily="49" charset="0"/>
                <a:cs typeface="Courier New" panose="02070309020205020404" pitchFamily="49" charset="0"/>
              </a:rPr>
              <a:t>iter</a:t>
            </a:r>
            <a:r>
              <a:rPr lang="en-US" sz="1200" b="1" dirty="0">
                <a:latin typeface="Courier New" panose="02070309020205020404" pitchFamily="49" charset="0"/>
                <a:cs typeface="Courier New" panose="02070309020205020404" pitchFamily="49" charset="0"/>
              </a:rPr>
              <a:t> &lt; </a:t>
            </a:r>
            <a:r>
              <a:rPr lang="en-US" sz="1200" b="1" dirty="0" err="1">
                <a:latin typeface="Courier New" panose="02070309020205020404" pitchFamily="49" charset="0"/>
                <a:cs typeface="Courier New" panose="02070309020205020404" pitchFamily="49" charset="0"/>
              </a:rPr>
              <a:t>max_iteration</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factory.setMode</a:t>
            </a:r>
            <a:r>
              <a:rPr lang="en-US" sz="1200" b="1" dirty="0" smtClean="0">
                <a:latin typeface="Courier New" panose="02070309020205020404" pitchFamily="49" charset="0"/>
                <a:cs typeface="Courier New" panose="02070309020205020404" pitchFamily="49" charset="0"/>
              </a:rPr>
              <a:t>(RHS);</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vMap.</a:t>
            </a:r>
            <a:r>
              <a:rPr lang="en-US" sz="1200" b="1" dirty="0" err="1">
                <a:solidFill>
                  <a:srgbClr val="00B0F0"/>
                </a:solidFill>
                <a:latin typeface="Courier New" panose="02070309020205020404" pitchFamily="49" charset="0"/>
                <a:cs typeface="Courier New" panose="02070309020205020404" pitchFamily="49" charset="0"/>
              </a:rPr>
              <a:t>mapToBus</a:t>
            </a:r>
            <a:r>
              <a:rPr lang="en-US" sz="1200" b="1" dirty="0">
                <a:latin typeface="Courier New" panose="02070309020205020404" pitchFamily="49" charset="0"/>
                <a:cs typeface="Courier New" panose="02070309020205020404" pitchFamily="49" charset="0"/>
              </a:rPr>
              <a:t>(X);</a:t>
            </a:r>
          </a:p>
          <a:p>
            <a:r>
              <a:rPr lang="en-US" sz="1200" b="1" dirty="0">
                <a:latin typeface="Courier New" panose="02070309020205020404" pitchFamily="49" charset="0"/>
                <a:cs typeface="Courier New" panose="02070309020205020404" pitchFamily="49" charset="0"/>
              </a:rPr>
              <a:t>    network-&gt;</a:t>
            </a:r>
            <a:r>
              <a:rPr lang="en-US" sz="1200" b="1" dirty="0" err="1">
                <a:solidFill>
                  <a:srgbClr val="00B0F0"/>
                </a:solidFill>
                <a:latin typeface="Courier New" panose="02070309020205020404" pitchFamily="49" charset="0"/>
                <a:cs typeface="Courier New" panose="02070309020205020404" pitchFamily="49" charset="0"/>
              </a:rPr>
              <a:t>updateBuses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vMap.</a:t>
            </a:r>
            <a:r>
              <a:rPr lang="en-US" sz="1200" b="1" dirty="0" err="1" smtClean="0">
                <a:solidFill>
                  <a:srgbClr val="00B0F0"/>
                </a:solidFill>
                <a:latin typeface="Courier New" panose="02070309020205020404" pitchFamily="49" charset="0"/>
                <a:cs typeface="Courier New" panose="02070309020205020404" pitchFamily="49" charset="0"/>
              </a:rPr>
              <a:t>mapToVector</a:t>
            </a:r>
            <a:r>
              <a:rPr lang="en-US" sz="1200" b="1" dirty="0" smtClean="0">
                <a:latin typeface="Courier New" panose="02070309020205020404" pitchFamily="49" charset="0"/>
                <a:cs typeface="Courier New" panose="02070309020205020404" pitchFamily="49" charset="0"/>
              </a:rPr>
              <a:t>(PQ</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setMode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jMap.</a:t>
            </a:r>
            <a:r>
              <a:rPr lang="en-US" sz="1200" b="1" dirty="0" err="1">
                <a:solidFill>
                  <a:srgbClr val="00B0F0"/>
                </a:solidFill>
                <a:latin typeface="Courier New" panose="02070309020205020404" pitchFamily="49" charset="0"/>
                <a:cs typeface="Courier New" panose="02070309020205020404" pitchFamily="49" charset="0"/>
              </a:rPr>
              <a:t>mapToMatrix</a:t>
            </a:r>
            <a:r>
              <a:rPr lang="en-US" sz="1200" b="1" dirty="0">
                <a:latin typeface="Courier New" panose="02070309020205020404" pitchFamily="49" charset="0"/>
                <a:cs typeface="Courier New" panose="02070309020205020404" pitchFamily="49" charset="0"/>
              </a:rPr>
              <a:t>(J);</a:t>
            </a:r>
          </a:p>
          <a:p>
            <a:r>
              <a:rPr lang="en-US" sz="1200" b="1" dirty="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    X-</a:t>
            </a:r>
            <a:r>
              <a:rPr lang="en-US" sz="1200" b="1" dirty="0">
                <a:latin typeface="Courier New" panose="02070309020205020404" pitchFamily="49" charset="0"/>
                <a:cs typeface="Courier New" panose="02070309020205020404" pitchFamily="49" charset="0"/>
              </a:rPr>
              <a:t>&gt;</a:t>
            </a:r>
            <a:r>
              <a:rPr lang="en-US" sz="1200" b="1" dirty="0">
                <a:solidFill>
                  <a:srgbClr val="00B0F0"/>
                </a:solidFill>
                <a:latin typeface="Courier New" panose="02070309020205020404" pitchFamily="49" charset="0"/>
                <a:cs typeface="Courier New" panose="02070309020205020404" pitchFamily="49" charset="0"/>
              </a:rPr>
              <a:t>zero</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solver.</a:t>
            </a:r>
            <a:r>
              <a:rPr lang="en-US" sz="1200" b="1" dirty="0" err="1">
                <a:solidFill>
                  <a:srgbClr val="00B0F0"/>
                </a:solidFill>
                <a:latin typeface="Courier New" panose="02070309020205020404" pitchFamily="49" charset="0"/>
                <a:cs typeface="Courier New" panose="02070309020205020404" pitchFamily="49" charset="0"/>
              </a:rPr>
              <a:t>solve</a:t>
            </a:r>
            <a:r>
              <a:rPr lang="en-US" sz="1200" b="1" dirty="0">
                <a:latin typeface="Courier New" panose="02070309020205020404" pitchFamily="49" charset="0"/>
                <a:cs typeface="Courier New" panose="02070309020205020404" pitchFamily="49" charset="0"/>
              </a:rPr>
              <a:t>(*PQ, *X);</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tol</a:t>
            </a:r>
            <a:r>
              <a:rPr lang="en-US" sz="1200" b="1" dirty="0">
                <a:latin typeface="Courier New" panose="02070309020205020404" pitchFamily="49" charset="0"/>
                <a:cs typeface="Courier New" panose="02070309020205020404" pitchFamily="49" charset="0"/>
              </a:rPr>
              <a:t> = </a:t>
            </a:r>
            <a:r>
              <a:rPr lang="en-US" sz="1200" b="1" dirty="0" smtClean="0">
                <a:latin typeface="Courier New" panose="02070309020205020404" pitchFamily="49" charset="0"/>
                <a:cs typeface="Courier New" panose="02070309020205020404" pitchFamily="49" charset="0"/>
              </a:rPr>
              <a:t>PQ-&gt;</a:t>
            </a:r>
            <a:r>
              <a:rPr lang="en-US" sz="1200" b="1" dirty="0" err="1" smtClean="0">
                <a:solidFill>
                  <a:srgbClr val="00B0F0"/>
                </a:solidFill>
                <a:latin typeface="Courier New" panose="02070309020205020404" pitchFamily="49" charset="0"/>
                <a:cs typeface="Courier New" panose="02070309020205020404" pitchFamily="49" charset="0"/>
              </a:rPr>
              <a:t>normInfinity</a:t>
            </a:r>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iter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factory.setMode</a:t>
            </a:r>
            <a:r>
              <a:rPr lang="en-US" sz="1200" b="1" dirty="0" smtClean="0">
                <a:latin typeface="Courier New" panose="02070309020205020404" pitchFamily="49" charset="0"/>
                <a:cs typeface="Courier New" panose="02070309020205020404" pitchFamily="49" charset="0"/>
              </a:rPr>
              <a:t>(RHS);</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vMap.mapToBus</a:t>
            </a:r>
            <a:r>
              <a:rPr lang="en-US" sz="1200" b="1" dirty="0" smtClean="0">
                <a:latin typeface="Courier New" panose="02070309020205020404" pitchFamily="49" charset="0"/>
                <a:cs typeface="Courier New" panose="02070309020205020404" pitchFamily="49" charset="0"/>
              </a:rPr>
              <a:t>(X)</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3124200" y="2096869"/>
            <a:ext cx="4419600" cy="646331"/>
          </a:xfrm>
          <a:prstGeom prst="rect">
            <a:avLst/>
          </a:prstGeom>
          <a:noFill/>
        </p:spPr>
        <p:txBody>
          <a:bodyPr wrap="square" rtlCol="0">
            <a:spAutoFit/>
          </a:bodyPr>
          <a:lstStyle/>
          <a:p>
            <a:r>
              <a:rPr lang="en-US" dirty="0" smtClean="0"/>
              <a:t>Move solution vector back to buses and exchange data between buses</a:t>
            </a:r>
            <a:endParaRPr lang="en-US" dirty="0"/>
          </a:p>
        </p:txBody>
      </p:sp>
      <p:sp>
        <p:nvSpPr>
          <p:cNvPr id="6" name="TextBox 5"/>
          <p:cNvSpPr txBox="1"/>
          <p:nvPr/>
        </p:nvSpPr>
        <p:spPr>
          <a:xfrm>
            <a:off x="3429000" y="2743200"/>
            <a:ext cx="3429000" cy="923330"/>
          </a:xfrm>
          <a:prstGeom prst="rect">
            <a:avLst/>
          </a:prstGeom>
          <a:noFill/>
        </p:spPr>
        <p:txBody>
          <a:bodyPr wrap="square" rtlCol="0">
            <a:spAutoFit/>
          </a:bodyPr>
          <a:lstStyle/>
          <a:p>
            <a:r>
              <a:rPr lang="en-US" dirty="0" smtClean="0"/>
              <a:t>Create new </a:t>
            </a:r>
            <a:r>
              <a:rPr lang="en-US" dirty="0" err="1" smtClean="0"/>
              <a:t>Jacobian</a:t>
            </a:r>
            <a:r>
              <a:rPr lang="en-US" dirty="0" smtClean="0"/>
              <a:t> and right hand side vector from updated bus values</a:t>
            </a:r>
            <a:endParaRPr lang="en-US" dirty="0"/>
          </a:p>
        </p:txBody>
      </p:sp>
      <p:sp>
        <p:nvSpPr>
          <p:cNvPr id="7" name="TextBox 6"/>
          <p:cNvSpPr txBox="1"/>
          <p:nvPr/>
        </p:nvSpPr>
        <p:spPr>
          <a:xfrm>
            <a:off x="3429000" y="3733800"/>
            <a:ext cx="2743200" cy="369332"/>
          </a:xfrm>
          <a:prstGeom prst="rect">
            <a:avLst/>
          </a:prstGeom>
          <a:noFill/>
        </p:spPr>
        <p:txBody>
          <a:bodyPr wrap="square" rtlCol="0">
            <a:spAutoFit/>
          </a:bodyPr>
          <a:lstStyle/>
          <a:p>
            <a:r>
              <a:rPr lang="en-US" dirty="0"/>
              <a:t>R</a:t>
            </a:r>
            <a:r>
              <a:rPr lang="en-US" dirty="0" smtClean="0"/>
              <a:t>esolve equations</a:t>
            </a:r>
            <a:endParaRPr lang="en-US" dirty="0"/>
          </a:p>
        </p:txBody>
      </p:sp>
      <p:sp>
        <p:nvSpPr>
          <p:cNvPr id="3" name="TextBox 2"/>
          <p:cNvSpPr txBox="1"/>
          <p:nvPr/>
        </p:nvSpPr>
        <p:spPr>
          <a:xfrm>
            <a:off x="3048000" y="4535269"/>
            <a:ext cx="2057400" cy="646331"/>
          </a:xfrm>
          <a:prstGeom prst="rect">
            <a:avLst/>
          </a:prstGeom>
          <a:noFill/>
        </p:spPr>
        <p:txBody>
          <a:bodyPr wrap="square" rtlCol="0">
            <a:spAutoFit/>
          </a:bodyPr>
          <a:lstStyle/>
          <a:p>
            <a:r>
              <a:rPr lang="en-US" dirty="0" smtClean="0"/>
              <a:t>Push final result back onto buses</a:t>
            </a:r>
            <a:endParaRPr lang="en-US" dirty="0"/>
          </a:p>
        </p:txBody>
      </p:sp>
    </p:spTree>
    <p:extLst>
      <p:ext uri="{BB962C8B-B14F-4D97-AF65-F5344CB8AC3E}">
        <p14:creationId xmlns:p14="http://schemas.microsoft.com/office/powerpoint/2010/main" val="19117927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Export Results to Standard Output</a:t>
            </a:r>
            <a:endParaRPr lang="en-US" dirty="0"/>
          </a:p>
        </p:txBody>
      </p:sp>
      <p:sp>
        <p:nvSpPr>
          <p:cNvPr id="4" name="TextBox 3"/>
          <p:cNvSpPr txBox="1"/>
          <p:nvPr/>
        </p:nvSpPr>
        <p:spPr>
          <a:xfrm>
            <a:off x="304800" y="1447800"/>
            <a:ext cx="6477000" cy="1477328"/>
          </a:xfrm>
          <a:prstGeom prst="rect">
            <a:avLst/>
          </a:prstGeom>
          <a:noFill/>
        </p:spPr>
        <p:txBody>
          <a:bodyPr wrap="square" rtlCol="0">
            <a:spAutoFit/>
          </a:bodyPr>
          <a:lstStyle/>
          <a:p>
            <a:r>
              <a:rPr lang="en-US" b="1" dirty="0"/>
              <a:t> </a:t>
            </a:r>
            <a:r>
              <a:rPr lang="en-US" b="1" dirty="0" smtClean="0"/>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serial_io</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SerialBusIO</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a:latin typeface="Courier New" panose="02070309020205020404" pitchFamily="49" charset="0"/>
                <a:cs typeface="Courier New" panose="02070309020205020404" pitchFamily="49" charset="0"/>
              </a:rPr>
              <a:t>(128,network</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err="1">
                <a:solidFill>
                  <a:srgbClr val="00B0F0"/>
                </a:solidFill>
                <a:latin typeface="Courier New" panose="02070309020205020404" pitchFamily="49" charset="0"/>
                <a:cs typeface="Courier New" panose="02070309020205020404" pitchFamily="49" charset="0"/>
              </a:rPr>
              <a:t>header</a:t>
            </a:r>
            <a:r>
              <a:rPr lang="en-US" sz="1200" b="1" dirty="0">
                <a:latin typeface="Courier New" panose="02070309020205020404" pitchFamily="49" charset="0"/>
                <a:cs typeface="Courier New" panose="02070309020205020404" pitchFamily="49" charset="0"/>
              </a:rPr>
              <a:t>("\n   Bus Voltages and Phase Angles\n");</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err="1">
                <a:solidFill>
                  <a:srgbClr val="00B0F0"/>
                </a:solidFill>
                <a:latin typeface="Courier New" panose="02070309020205020404" pitchFamily="49" charset="0"/>
                <a:cs typeface="Courier New" panose="02070309020205020404" pitchFamily="49" charset="0"/>
              </a:rPr>
              <a:t>header</a:t>
            </a:r>
            <a:r>
              <a:rPr lang="en-US" sz="1200" b="1" dirty="0">
                <a:latin typeface="Courier New" panose="02070309020205020404" pitchFamily="49" charset="0"/>
                <a:cs typeface="Courier New" panose="02070309020205020404" pitchFamily="49" charset="0"/>
              </a:rPr>
              <a:t>("\n   Bus Number      Phase Angle");</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err="1">
                <a:solidFill>
                  <a:srgbClr val="00B0F0"/>
                </a:solidFill>
                <a:latin typeface="Courier New" panose="02070309020205020404" pitchFamily="49" charset="0"/>
                <a:cs typeface="Courier New" panose="02070309020205020404" pitchFamily="49" charset="0"/>
              </a:rPr>
              <a:t>header</a:t>
            </a:r>
            <a:r>
              <a:rPr lang="en-US" sz="1200" b="1" dirty="0">
                <a:latin typeface="Courier New" panose="02070309020205020404" pitchFamily="49" charset="0"/>
                <a:cs typeface="Courier New" panose="02070309020205020404" pitchFamily="49" charset="0"/>
              </a:rPr>
              <a:t>("      Voltage Magnitude\n</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err="1">
                <a:solidFill>
                  <a:srgbClr val="00B0F0"/>
                </a:solidFill>
                <a:latin typeface="Courier New" panose="02070309020205020404" pitchFamily="49" charset="0"/>
                <a:cs typeface="Courier New" panose="02070309020205020404" pitchFamily="49" charset="0"/>
              </a:rPr>
              <a:t>write</a:t>
            </a:r>
            <a:r>
              <a:rPr lang="en-US" sz="1200" b="1" dirty="0">
                <a:latin typeface="Courier New" panose="02070309020205020404" pitchFamily="49" charset="0"/>
                <a:cs typeface="Courier New" panose="02070309020205020404" pitchFamily="49" charset="0"/>
              </a:rPr>
              <a:t>();</a:t>
            </a:r>
          </a:p>
        </p:txBody>
      </p:sp>
      <p:sp>
        <p:nvSpPr>
          <p:cNvPr id="5" name="TextBox 4"/>
          <p:cNvSpPr txBox="1"/>
          <p:nvPr/>
        </p:nvSpPr>
        <p:spPr>
          <a:xfrm>
            <a:off x="950155" y="3092946"/>
            <a:ext cx="5298245" cy="3231654"/>
          </a:xfrm>
          <a:prstGeom prst="rect">
            <a:avLst/>
          </a:prstGeom>
          <a:noFill/>
        </p:spPr>
        <p:txBody>
          <a:bodyPr wrap="none" rtlCol="0">
            <a:spAutoFit/>
          </a:bodyPr>
          <a:lstStyle/>
          <a:p>
            <a:r>
              <a:rPr lang="en-US" sz="1200" b="1" dirty="0">
                <a:solidFill>
                  <a:srgbClr val="00B0F0"/>
                </a:solidFill>
                <a:latin typeface="Courier New" panose="02070309020205020404" pitchFamily="49" charset="0"/>
                <a:cs typeface="Courier New" panose="02070309020205020404" pitchFamily="49" charset="0"/>
              </a:rPr>
              <a:t> </a:t>
            </a:r>
            <a:r>
              <a:rPr lang="en-US" sz="1200" b="1" dirty="0" smtClean="0">
                <a:solidFill>
                  <a:srgbClr val="00B0F0"/>
                </a:solidFill>
                <a:latin typeface="Courier New" panose="02070309020205020404" pitchFamily="49" charset="0"/>
                <a:cs typeface="Courier New" panose="02070309020205020404" pitchFamily="49" charset="0"/>
              </a:rPr>
              <a:t>  Bus </a:t>
            </a:r>
            <a:r>
              <a:rPr lang="en-US" sz="1200" b="1" dirty="0">
                <a:solidFill>
                  <a:srgbClr val="00B0F0"/>
                </a:solidFill>
                <a:latin typeface="Courier New" panose="02070309020205020404" pitchFamily="49" charset="0"/>
                <a:cs typeface="Courier New" panose="02070309020205020404" pitchFamily="49" charset="0"/>
              </a:rPr>
              <a:t>Voltages and Phase </a:t>
            </a:r>
            <a:r>
              <a:rPr lang="en-US" sz="1200" b="1" dirty="0" smtClean="0">
                <a:solidFill>
                  <a:srgbClr val="00B0F0"/>
                </a:solidFill>
                <a:latin typeface="Courier New" panose="02070309020205020404" pitchFamily="49" charset="0"/>
                <a:cs typeface="Courier New" panose="02070309020205020404" pitchFamily="49" charset="0"/>
              </a:rPr>
              <a:t>Angles</a:t>
            </a:r>
          </a:p>
          <a:p>
            <a:endParaRPr lang="en-US" sz="1200" b="1" dirty="0" smtClean="0">
              <a:solidFill>
                <a:srgbClr val="00B0F0"/>
              </a:solidFill>
              <a:latin typeface="Courier New" panose="02070309020205020404" pitchFamily="49" charset="0"/>
              <a:cs typeface="Courier New" panose="02070309020205020404" pitchFamily="49" charset="0"/>
            </a:endParaRPr>
          </a:p>
          <a:p>
            <a:r>
              <a:rPr lang="en-US" sz="1200" b="1" dirty="0" smtClean="0">
                <a:solidFill>
                  <a:srgbClr val="00B0F0"/>
                </a:solidFill>
                <a:latin typeface="Courier New" panose="02070309020205020404" pitchFamily="49" charset="0"/>
                <a:cs typeface="Courier New" panose="02070309020205020404" pitchFamily="49" charset="0"/>
              </a:rPr>
              <a:t>   Bus </a:t>
            </a:r>
            <a:r>
              <a:rPr lang="en-US" sz="1200" b="1" dirty="0">
                <a:solidFill>
                  <a:srgbClr val="00B0F0"/>
                </a:solidFill>
                <a:latin typeface="Courier New" panose="02070309020205020404" pitchFamily="49" charset="0"/>
                <a:cs typeface="Courier New" panose="02070309020205020404" pitchFamily="49" charset="0"/>
              </a:rPr>
              <a:t>Number      Phase Angle      Voltage Magnitude </a:t>
            </a:r>
            <a:endParaRPr lang="en-US" sz="1200" b="1" dirty="0" smtClean="0">
              <a:solidFill>
                <a:srgbClr val="00B0F0"/>
              </a:solidFill>
              <a:latin typeface="Courier New" panose="02070309020205020404" pitchFamily="49" charset="0"/>
              <a:cs typeface="Courier New" panose="02070309020205020404" pitchFamily="49" charset="0"/>
            </a:endParaRP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1          0.000000             </a:t>
            </a:r>
            <a:r>
              <a:rPr lang="en-US" sz="1200" b="1" dirty="0" smtClean="0">
                <a:solidFill>
                  <a:srgbClr val="FF0000"/>
                </a:solidFill>
                <a:latin typeface="Courier New" panose="02070309020205020404" pitchFamily="49" charset="0"/>
                <a:cs typeface="Courier New" panose="02070309020205020404" pitchFamily="49" charset="0"/>
              </a:rPr>
              <a:t>1.060000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2         -4.982589             </a:t>
            </a:r>
            <a:r>
              <a:rPr lang="en-US" sz="1200" b="1" dirty="0" smtClean="0">
                <a:solidFill>
                  <a:srgbClr val="FF0000"/>
                </a:solidFill>
                <a:latin typeface="Courier New" panose="02070309020205020404" pitchFamily="49" charset="0"/>
                <a:cs typeface="Courier New" panose="02070309020205020404" pitchFamily="49" charset="0"/>
              </a:rPr>
              <a:t>1.045000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3        -12.725100             </a:t>
            </a:r>
            <a:r>
              <a:rPr lang="en-US" sz="1200" b="1" dirty="0" smtClean="0">
                <a:solidFill>
                  <a:srgbClr val="FF0000"/>
                </a:solidFill>
                <a:latin typeface="Courier New" panose="02070309020205020404" pitchFamily="49" charset="0"/>
                <a:cs typeface="Courier New" panose="02070309020205020404" pitchFamily="49" charset="0"/>
              </a:rPr>
              <a:t>1.010000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4        -10.312901             </a:t>
            </a:r>
            <a:r>
              <a:rPr lang="en-US" sz="1200" b="1" dirty="0" smtClean="0">
                <a:solidFill>
                  <a:srgbClr val="FF0000"/>
                </a:solidFill>
                <a:latin typeface="Courier New" panose="02070309020205020404" pitchFamily="49" charset="0"/>
                <a:cs typeface="Courier New" panose="02070309020205020404" pitchFamily="49" charset="0"/>
              </a:rPr>
              <a:t>1.017671</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5         -8.773854             </a:t>
            </a:r>
            <a:r>
              <a:rPr lang="en-US" sz="1200" b="1" dirty="0" smtClean="0">
                <a:solidFill>
                  <a:srgbClr val="FF0000"/>
                </a:solidFill>
                <a:latin typeface="Courier New" panose="02070309020205020404" pitchFamily="49" charset="0"/>
                <a:cs typeface="Courier New" panose="02070309020205020404" pitchFamily="49" charset="0"/>
              </a:rPr>
              <a:t>1.019514</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6        -14.220946             </a:t>
            </a:r>
            <a:r>
              <a:rPr lang="en-US" sz="1200" b="1" dirty="0" smtClean="0">
                <a:solidFill>
                  <a:srgbClr val="FF0000"/>
                </a:solidFill>
                <a:latin typeface="Courier New" panose="02070309020205020404" pitchFamily="49" charset="0"/>
                <a:cs typeface="Courier New" panose="02070309020205020404" pitchFamily="49" charset="0"/>
              </a:rPr>
              <a:t>1.070000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7        -13.359627             </a:t>
            </a:r>
            <a:r>
              <a:rPr lang="en-US" sz="1200" b="1" dirty="0" smtClean="0">
                <a:solidFill>
                  <a:srgbClr val="FF0000"/>
                </a:solidFill>
                <a:latin typeface="Courier New" panose="02070309020205020404" pitchFamily="49" charset="0"/>
                <a:cs typeface="Courier New" panose="02070309020205020404" pitchFamily="49" charset="0"/>
              </a:rPr>
              <a:t>1.061520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8        -13.359627             </a:t>
            </a:r>
            <a:r>
              <a:rPr lang="en-US" sz="1200" b="1" dirty="0" smtClean="0">
                <a:solidFill>
                  <a:srgbClr val="FF0000"/>
                </a:solidFill>
                <a:latin typeface="Courier New" panose="02070309020205020404" pitchFamily="49" charset="0"/>
                <a:cs typeface="Courier New" panose="02070309020205020404" pitchFamily="49" charset="0"/>
              </a:rPr>
              <a:t>1.090000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9        -14.938521             </a:t>
            </a:r>
            <a:r>
              <a:rPr lang="en-US" sz="1200" b="1" dirty="0" smtClean="0">
                <a:solidFill>
                  <a:srgbClr val="FF0000"/>
                </a:solidFill>
                <a:latin typeface="Courier New" panose="02070309020205020404" pitchFamily="49" charset="0"/>
                <a:cs typeface="Courier New" panose="02070309020205020404" pitchFamily="49" charset="0"/>
              </a:rPr>
              <a:t>1.055932</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10        -15.097288             </a:t>
            </a:r>
            <a:r>
              <a:rPr lang="en-US" sz="1200" b="1" dirty="0" smtClean="0">
                <a:solidFill>
                  <a:srgbClr val="FF0000"/>
                </a:solidFill>
                <a:latin typeface="Courier New" panose="02070309020205020404" pitchFamily="49" charset="0"/>
                <a:cs typeface="Courier New" panose="02070309020205020404" pitchFamily="49" charset="0"/>
              </a:rPr>
              <a:t>1.050985</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11        -14.790622             </a:t>
            </a:r>
            <a:r>
              <a:rPr lang="en-US" sz="1200" b="1" dirty="0" smtClean="0">
                <a:solidFill>
                  <a:srgbClr val="FF0000"/>
                </a:solidFill>
                <a:latin typeface="Courier New" panose="02070309020205020404" pitchFamily="49" charset="0"/>
                <a:cs typeface="Courier New" panose="02070309020205020404" pitchFamily="49" charset="0"/>
              </a:rPr>
              <a:t>1.056907</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12        -15.075585             </a:t>
            </a:r>
            <a:r>
              <a:rPr lang="en-US" sz="1200" b="1" dirty="0" smtClean="0">
                <a:solidFill>
                  <a:srgbClr val="FF0000"/>
                </a:solidFill>
                <a:latin typeface="Courier New" panose="02070309020205020404" pitchFamily="49" charset="0"/>
                <a:cs typeface="Courier New" panose="02070309020205020404" pitchFamily="49" charset="0"/>
              </a:rPr>
              <a:t>1.055189</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13        -15.156276             </a:t>
            </a:r>
            <a:r>
              <a:rPr lang="en-US" sz="1200" b="1" dirty="0" smtClean="0">
                <a:solidFill>
                  <a:srgbClr val="FF0000"/>
                </a:solidFill>
                <a:latin typeface="Courier New" panose="02070309020205020404" pitchFamily="49" charset="0"/>
                <a:cs typeface="Courier New" panose="02070309020205020404" pitchFamily="49" charset="0"/>
              </a:rPr>
              <a:t>1.050382</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14        -16.033645             1.035530</a:t>
            </a:r>
          </a:p>
        </p:txBody>
      </p:sp>
      <p:sp>
        <p:nvSpPr>
          <p:cNvPr id="6" name="TextBox 5"/>
          <p:cNvSpPr txBox="1"/>
          <p:nvPr/>
        </p:nvSpPr>
        <p:spPr>
          <a:xfrm>
            <a:off x="5867400" y="2069068"/>
            <a:ext cx="1501373" cy="369332"/>
          </a:xfrm>
          <a:prstGeom prst="rect">
            <a:avLst/>
          </a:prstGeom>
          <a:noFill/>
        </p:spPr>
        <p:txBody>
          <a:bodyPr wrap="none" rtlCol="0">
            <a:spAutoFit/>
          </a:bodyPr>
          <a:lstStyle/>
          <a:p>
            <a:r>
              <a:rPr lang="en-US" dirty="0" smtClean="0"/>
              <a:t>Write header</a:t>
            </a:r>
            <a:endParaRPr lang="en-US" dirty="0"/>
          </a:p>
        </p:txBody>
      </p:sp>
      <p:sp>
        <p:nvSpPr>
          <p:cNvPr id="7" name="TextBox 6"/>
          <p:cNvSpPr txBox="1"/>
          <p:nvPr/>
        </p:nvSpPr>
        <p:spPr>
          <a:xfrm>
            <a:off x="2744073" y="2590800"/>
            <a:ext cx="2437527" cy="369332"/>
          </a:xfrm>
          <a:prstGeom prst="rect">
            <a:avLst/>
          </a:prstGeom>
          <a:noFill/>
        </p:spPr>
        <p:txBody>
          <a:bodyPr wrap="none" rtlCol="0">
            <a:spAutoFit/>
          </a:bodyPr>
          <a:lstStyle/>
          <a:p>
            <a:r>
              <a:rPr lang="en-US" dirty="0" smtClean="0"/>
              <a:t>Write data from buses</a:t>
            </a:r>
            <a:endParaRPr lang="en-US" dirty="0"/>
          </a:p>
        </p:txBody>
      </p:sp>
    </p:spTree>
    <p:extLst>
      <p:ext uri="{BB962C8B-B14F-4D97-AF65-F5344CB8AC3E}">
        <p14:creationId xmlns:p14="http://schemas.microsoft.com/office/powerpoint/2010/main" val="653591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PETSc</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PETSC_ARCH is a user-defined name that identifies this particular build</a:t>
            </a:r>
          </a:p>
          <a:p>
            <a:r>
              <a:rPr lang="en-US" dirty="0" smtClean="0"/>
              <a:t>After configuring, the </a:t>
            </a:r>
            <a:r>
              <a:rPr lang="en-US" dirty="0" err="1" smtClean="0"/>
              <a:t>PETSc</a:t>
            </a:r>
            <a:r>
              <a:rPr lang="en-US" dirty="0" smtClean="0"/>
              <a:t> build will lead you through the make process. Follow the commands coming from the build</a:t>
            </a:r>
          </a:p>
          <a:p>
            <a:r>
              <a:rPr lang="en-US" dirty="0" smtClean="0"/>
              <a:t>If Metis and </a:t>
            </a:r>
            <a:r>
              <a:rPr lang="en-US" dirty="0" err="1" smtClean="0"/>
              <a:t>Parmetis</a:t>
            </a:r>
            <a:r>
              <a:rPr lang="en-US" dirty="0" smtClean="0"/>
              <a:t> are built as part of the </a:t>
            </a:r>
            <a:r>
              <a:rPr lang="en-US" dirty="0" err="1" smtClean="0"/>
              <a:t>PETSc</a:t>
            </a:r>
            <a:r>
              <a:rPr lang="en-US" dirty="0" smtClean="0"/>
              <a:t> libraries then they do not need to be downloaded and built separately. This guarantees consistency between compilers and other environmental settings across the </a:t>
            </a:r>
            <a:r>
              <a:rPr lang="en-US" dirty="0" err="1" smtClean="0"/>
              <a:t>PETSc</a:t>
            </a:r>
            <a:r>
              <a:rPr lang="en-US" dirty="0" smtClean="0"/>
              <a:t> and </a:t>
            </a:r>
            <a:r>
              <a:rPr lang="en-US" dirty="0" err="1" smtClean="0"/>
              <a:t>Parmetis</a:t>
            </a:r>
            <a:r>
              <a:rPr lang="en-US" dirty="0" smtClean="0"/>
              <a:t> libraries.</a:t>
            </a:r>
          </a:p>
          <a:p>
            <a:r>
              <a:rPr lang="en-US" dirty="0" smtClean="0"/>
              <a:t>This example includes both </a:t>
            </a:r>
            <a:r>
              <a:rPr lang="en-US" dirty="0" err="1" smtClean="0"/>
              <a:t>Parmetis</a:t>
            </a:r>
            <a:r>
              <a:rPr lang="en-US" dirty="0" smtClean="0"/>
              <a:t> and </a:t>
            </a:r>
            <a:r>
              <a:rPr lang="en-US" dirty="0" err="1" smtClean="0"/>
              <a:t>SuperLU</a:t>
            </a:r>
            <a:endParaRPr lang="en-US" dirty="0" smtClean="0"/>
          </a:p>
        </p:txBody>
      </p:sp>
    </p:spTree>
    <p:extLst>
      <p:ext uri="{BB962C8B-B14F-4D97-AF65-F5344CB8AC3E}">
        <p14:creationId xmlns:p14="http://schemas.microsoft.com/office/powerpoint/2010/main" val="148103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a:t>
            </a:r>
            <a:endParaRPr lang="en-US" dirty="0"/>
          </a:p>
        </p:txBody>
      </p:sp>
      <p:sp>
        <p:nvSpPr>
          <p:cNvPr id="3" name="Content Placeholder 2"/>
          <p:cNvSpPr>
            <a:spLocks noGrp="1"/>
          </p:cNvSpPr>
          <p:nvPr>
            <p:ph idx="1"/>
          </p:nvPr>
        </p:nvSpPr>
        <p:spPr>
          <a:xfrm>
            <a:off x="492125" y="1676400"/>
            <a:ext cx="8186738" cy="1219200"/>
          </a:xfrm>
        </p:spPr>
        <p:txBody>
          <a:bodyPr/>
          <a:lstStyle/>
          <a:p>
            <a:r>
              <a:rPr lang="en-US" dirty="0" smtClean="0"/>
              <a:t>The Boost extensions to C++ are widely available</a:t>
            </a:r>
          </a:p>
          <a:p>
            <a:r>
              <a:rPr lang="en-US" dirty="0" smtClean="0"/>
              <a:t>The Boost libraries can be configured and built using the commands</a:t>
            </a:r>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dirty="0" smtClean="0"/>
              <a:t>Some commands may differ depending on platform</a:t>
            </a:r>
          </a:p>
        </p:txBody>
      </p:sp>
      <p:sp>
        <p:nvSpPr>
          <p:cNvPr id="4" name="TextBox 3"/>
          <p:cNvSpPr txBox="1"/>
          <p:nvPr/>
        </p:nvSpPr>
        <p:spPr>
          <a:xfrm>
            <a:off x="1891920" y="2743200"/>
            <a:ext cx="5423280" cy="2585323"/>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echo "using </a:t>
            </a:r>
            <a:r>
              <a:rPr lang="en-US" dirty="0" err="1">
                <a:latin typeface="Courier New" panose="02070309020205020404" pitchFamily="49" charset="0"/>
                <a:cs typeface="Courier New" panose="02070309020205020404" pitchFamily="49" charset="0"/>
              </a:rPr>
              <a:t>mpi</a:t>
            </a:r>
            <a:r>
              <a:rPr lang="en-US" dirty="0">
                <a:latin typeface="Courier New" panose="02070309020205020404" pitchFamily="49" charset="0"/>
                <a:cs typeface="Courier New" panose="02070309020205020404" pitchFamily="49" charset="0"/>
              </a:rPr>
              <a:t> ;" &gt; ~/</a:t>
            </a:r>
            <a:r>
              <a:rPr lang="en-US" dirty="0" smtClean="0">
                <a:latin typeface="Courier New" panose="02070309020205020404" pitchFamily="49" charset="0"/>
                <a:cs typeface="Courier New" panose="02070309020205020404" pitchFamily="49" charset="0"/>
              </a:rPr>
              <a:t>user-</a:t>
            </a:r>
            <a:r>
              <a:rPr lang="en-US" dirty="0" err="1" smtClean="0">
                <a:latin typeface="Courier New" panose="02070309020205020404" pitchFamily="49" charset="0"/>
                <a:cs typeface="Courier New" panose="02070309020205020404" pitchFamily="49" charset="0"/>
              </a:rPr>
              <a:t>config.jam</a:t>
            </a:r>
            <a:endParaRPr lang="en-US" dirty="0" smtClean="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a:t>
            </a:r>
            <a:r>
              <a:rPr lang="en-US" dirty="0" err="1" smtClean="0">
                <a:latin typeface="Courier New" panose="02070309020205020404" pitchFamily="49" charset="0"/>
                <a:cs typeface="Courier New" panose="02070309020205020404" pitchFamily="49" charset="0"/>
              </a:rPr>
              <a:t>h</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bootstrap.sh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--prefix="$prefix"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--without-</a:t>
            </a:r>
            <a:r>
              <a:rPr lang="en-US" dirty="0" err="1">
                <a:latin typeface="Courier New" panose="02070309020205020404" pitchFamily="49" charset="0"/>
                <a:cs typeface="Courier New" panose="02070309020205020404" pitchFamily="49" charset="0"/>
              </a:rPr>
              <a:t>icu</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--with-toolset=</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without-libraries=</a:t>
            </a:r>
            <a:r>
              <a:rPr lang="en-US" dirty="0" err="1" smtClean="0">
                <a:latin typeface="Courier New" panose="02070309020205020404" pitchFamily="49" charset="0"/>
                <a:cs typeface="Courier New" panose="02070309020205020404" pitchFamily="49" charset="0"/>
              </a:rPr>
              <a:t>python,log</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b2 -a -d+2 link=static </a:t>
            </a:r>
            <a:r>
              <a:rPr lang="en-US" dirty="0" smtClean="0">
                <a:latin typeface="Courier New" panose="02070309020205020404" pitchFamily="49" charset="0"/>
                <a:cs typeface="Courier New" panose="02070309020205020404" pitchFamily="49" charset="0"/>
              </a:rPr>
              <a:t>stage</a:t>
            </a:r>
          </a:p>
          <a:p>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b2 -a -d+2 link=static </a:t>
            </a:r>
            <a:r>
              <a:rPr lang="en-US" dirty="0" smtClean="0">
                <a:latin typeface="Courier New" panose="02070309020205020404" pitchFamily="49" charset="0"/>
                <a:cs typeface="Courier New" panose="02070309020205020404" pitchFamily="49" charset="0"/>
              </a:rPr>
              <a:t>install</a:t>
            </a:r>
          </a:p>
          <a:p>
            <a:r>
              <a:rPr lang="en-US" dirty="0" err="1" smtClean="0">
                <a:latin typeface="Courier New" panose="02070309020205020404" pitchFamily="49" charset="0"/>
                <a:cs typeface="Courier New" panose="02070309020205020404" pitchFamily="49" charset="0"/>
              </a:rPr>
              <a:t>rm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~/user-</a:t>
            </a:r>
            <a:r>
              <a:rPr lang="en-US" dirty="0" err="1">
                <a:latin typeface="Courier New" panose="02070309020205020404" pitchFamily="49" charset="0"/>
                <a:cs typeface="Courier New" panose="02070309020205020404" pitchFamily="49" charset="0"/>
              </a:rPr>
              <a:t>config.jam</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913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ParMetis</a:t>
            </a:r>
            <a:endParaRPr lang="en-US" dirty="0"/>
          </a:p>
        </p:txBody>
      </p:sp>
      <p:sp>
        <p:nvSpPr>
          <p:cNvPr id="3" name="Content Placeholder 2"/>
          <p:cNvSpPr>
            <a:spLocks noGrp="1"/>
          </p:cNvSpPr>
          <p:nvPr>
            <p:ph idx="1"/>
          </p:nvPr>
        </p:nvSpPr>
        <p:spPr/>
        <p:txBody>
          <a:bodyPr/>
          <a:lstStyle/>
          <a:p>
            <a:r>
              <a:rPr lang="en-US" dirty="0" smtClean="0"/>
              <a:t>As mentioned above, it is better to build </a:t>
            </a:r>
            <a:r>
              <a:rPr lang="en-US" dirty="0" err="1" smtClean="0"/>
              <a:t>ParMetis</a:t>
            </a:r>
            <a:r>
              <a:rPr lang="en-US" dirty="0" smtClean="0"/>
              <a:t> (and Metis) as part of </a:t>
            </a:r>
            <a:r>
              <a:rPr lang="en-US" dirty="0" err="1" smtClean="0"/>
              <a:t>PETSc</a:t>
            </a:r>
            <a:r>
              <a:rPr lang="en-US" dirty="0" smtClean="0"/>
              <a:t>. However, it can be built standalone</a:t>
            </a:r>
          </a:p>
          <a:p>
            <a:r>
              <a:rPr lang="en-US" dirty="0" smtClean="0"/>
              <a:t>To get </a:t>
            </a:r>
            <a:r>
              <a:rPr lang="en-US" dirty="0" err="1" smtClean="0"/>
              <a:t>ParMetis</a:t>
            </a:r>
            <a:r>
              <a:rPr lang="en-US" dirty="0" smtClean="0"/>
              <a:t> to build with older GNU compilers, run the following command first</a:t>
            </a:r>
          </a:p>
          <a:p>
            <a:pPr lvl="1"/>
            <a:r>
              <a:rPr lang="en-US" dirty="0" err="1">
                <a:latin typeface="Courier New" panose="02070309020205020404" pitchFamily="49" charset="0"/>
                <a:cs typeface="Courier New" panose="02070309020205020404" pitchFamily="49" charset="0"/>
              </a:rPr>
              <a:t>sed</a:t>
            </a:r>
            <a:r>
              <a:rPr lang="en-US" dirty="0">
                <a:latin typeface="Courier New" panose="02070309020205020404" pitchFamily="49" charset="0"/>
                <a:cs typeface="Courier New" panose="02070309020205020404" pitchFamily="49" charset="0"/>
              </a:rPr>
              <a:t> -i.org -e </a:t>
            </a:r>
            <a:r>
              <a:rPr lang="en-US" dirty="0" smtClean="0">
                <a:latin typeface="Courier New" panose="02070309020205020404" pitchFamily="49" charset="0"/>
                <a:cs typeface="Courier New" panose="02070309020205020404" pitchFamily="49" charset="0"/>
              </a:rPr>
              <a:t>\</a:t>
            </a:r>
          </a:p>
          <a:p>
            <a:pPr marL="457200" lvl="1" indent="0">
              <a:buNone/>
            </a:pPr>
            <a:r>
              <a:rPr lang="en-US" dirty="0" smtClean="0">
                <a:latin typeface="Courier New" panose="02070309020205020404" pitchFamily="49" charset="0"/>
                <a:cs typeface="Courier New" panose="02070309020205020404" pitchFamily="49" charset="0"/>
              </a:rPr>
              <a:t>    's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Wno</a:t>
            </a:r>
            <a:r>
              <a:rPr lang="en-US" dirty="0">
                <a:latin typeface="Courier New" panose="02070309020205020404" pitchFamily="49" charset="0"/>
                <a:cs typeface="Courier New" panose="02070309020205020404" pitchFamily="49" charset="0"/>
              </a:rPr>
              <a:t>-unused-but-set-variable//</a:t>
            </a:r>
            <a:r>
              <a:rPr lang="en-US" dirty="0" smtClean="0">
                <a:latin typeface="Courier New" panose="02070309020205020404" pitchFamily="49" charset="0"/>
                <a:cs typeface="Courier New" panose="02070309020205020404" pitchFamily="49" charset="0"/>
              </a:rPr>
              <a:t>g‘ \</a:t>
            </a:r>
          </a:p>
          <a:p>
            <a:pPr marL="457200" lvl="1" indent="0">
              <a:buNone/>
            </a:pPr>
            <a:r>
              <a:rPr lang="en-US" dirty="0" smtClean="0">
                <a:latin typeface="Courier New" panose="02070309020205020404" pitchFamily="49" charset="0"/>
                <a:cs typeface="Courier New" panose="02070309020205020404" pitchFamily="49" charset="0"/>
              </a:rPr>
              <a:t>    metis/</a:t>
            </a:r>
            <a:r>
              <a:rPr lang="en-US" dirty="0" err="1" smtClean="0">
                <a:latin typeface="Courier New" panose="02070309020205020404" pitchFamily="49" charset="0"/>
                <a:cs typeface="Courier New" panose="02070309020205020404" pitchFamily="49" charset="0"/>
              </a:rPr>
              <a:t>GKlib</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GKlibSystem.cmake</a:t>
            </a:r>
            <a:r>
              <a:rPr lang="en-US" dirty="0" smtClean="0">
                <a:latin typeface="Courier New" panose="02070309020205020404" pitchFamily="49" charset="0"/>
                <a:cs typeface="Courier New" panose="02070309020205020404" pitchFamily="49" charset="0"/>
              </a:rPr>
              <a:t> </a:t>
            </a:r>
          </a:p>
          <a:p>
            <a:r>
              <a:rPr lang="en-US" dirty="0" smtClean="0"/>
              <a:t>This removes some newer compiler options</a:t>
            </a:r>
            <a:endParaRPr lang="en-US" dirty="0"/>
          </a:p>
        </p:txBody>
      </p:sp>
    </p:spTree>
    <p:extLst>
      <p:ext uri="{BB962C8B-B14F-4D97-AF65-F5344CB8AC3E}">
        <p14:creationId xmlns:p14="http://schemas.microsoft.com/office/powerpoint/2010/main" val="201383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ParMetis</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To build Metis, execute the following commands (starting in the top level directory)</a:t>
            </a:r>
          </a:p>
          <a:p>
            <a:pPr lvl="1"/>
            <a:r>
              <a:rPr lang="en-US" dirty="0">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d metis</a:t>
            </a:r>
          </a:p>
          <a:p>
            <a:pPr lvl="1"/>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ake </a:t>
            </a:r>
            <a:r>
              <a:rPr lang="en-US" dirty="0" err="1" smtClean="0">
                <a:latin typeface="Courier New" panose="02070309020205020404" pitchFamily="49" charset="0"/>
                <a:cs typeface="Courier New" panose="02070309020205020404" pitchFamily="49" charset="0"/>
              </a:rPr>
              <a:t>config</a:t>
            </a:r>
            <a:r>
              <a:rPr lang="en-US" dirty="0" smtClean="0">
                <a:latin typeface="Courier New" panose="02070309020205020404" pitchFamily="49" charset="0"/>
                <a:cs typeface="Courier New" panose="02070309020205020404" pitchFamily="49" charset="0"/>
              </a:rPr>
              <a:t> prefix=/my/install/directory</a:t>
            </a:r>
          </a:p>
          <a:p>
            <a:pPr lvl="1"/>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ake</a:t>
            </a:r>
          </a:p>
          <a:p>
            <a:pPr lvl="1"/>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ake install</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295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ParMetis</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228600" y="1371600"/>
            <a:ext cx="8499475" cy="3575050"/>
          </a:xfrm>
        </p:spPr>
        <p:txBody>
          <a:bodyPr/>
          <a:lstStyle/>
          <a:p>
            <a:r>
              <a:rPr lang="en-US" dirty="0" smtClean="0"/>
              <a:t>After building Metis, execute the following commands</a:t>
            </a:r>
          </a:p>
          <a:p>
            <a:pPr lvl="1"/>
            <a:r>
              <a:rPr lang="en-US" dirty="0">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d ..</a:t>
            </a:r>
          </a:p>
          <a:p>
            <a:pPr lvl="1"/>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ake </a:t>
            </a:r>
            <a:r>
              <a:rPr lang="en-US" dirty="0" err="1" smtClean="0">
                <a:latin typeface="Courier New" panose="02070309020205020404" pitchFamily="49" charset="0"/>
                <a:cs typeface="Courier New" panose="02070309020205020404" pitchFamily="49" charset="0"/>
              </a:rPr>
              <a:t>config</a:t>
            </a:r>
            <a:r>
              <a:rPr lang="en-US" dirty="0" smtClean="0">
                <a:latin typeface="Courier New" panose="02070309020205020404" pitchFamily="49" charset="0"/>
                <a:cs typeface="Courier New" panose="02070309020205020404" pitchFamily="49" charset="0"/>
              </a:rPr>
              <a:t> cc=</a:t>
            </a:r>
            <a:r>
              <a:rPr lang="en-US" dirty="0" err="1" smtClean="0">
                <a:latin typeface="Courier New" panose="02070309020205020404" pitchFamily="49" charset="0"/>
                <a:cs typeface="Courier New" panose="02070309020205020404" pitchFamily="49" charset="0"/>
              </a:rPr>
              <a:t>mpicc</a:t>
            </a:r>
            <a:r>
              <a:rPr lang="en-US" dirty="0" smtClean="0">
                <a:latin typeface="Courier New" panose="02070309020205020404" pitchFamily="49" charset="0"/>
                <a:cs typeface="Courier New" panose="02070309020205020404" pitchFamily="49" charset="0"/>
              </a:rPr>
              <a:t> cxx=</a:t>
            </a:r>
            <a:r>
              <a:rPr lang="en-US" dirty="0" err="1" smtClean="0">
                <a:latin typeface="Courier New" panose="02070309020205020404" pitchFamily="49" charset="0"/>
                <a:cs typeface="Courier New" panose="02070309020205020404" pitchFamily="49" charset="0"/>
              </a:rPr>
              <a:t>mpicxx</a:t>
            </a:r>
            <a:r>
              <a:rPr lang="en-US" dirty="0" smtClean="0">
                <a:latin typeface="Courier New" panose="02070309020205020404" pitchFamily="49" charset="0"/>
                <a:cs typeface="Courier New" panose="02070309020205020404" pitchFamily="49" charset="0"/>
              </a:rPr>
              <a:t> \</a:t>
            </a:r>
          </a:p>
          <a:p>
            <a:pPr marL="457200" lvl="1" indent="0">
              <a:buNone/>
            </a:pPr>
            <a:r>
              <a:rPr lang="en-US" dirty="0" smtClean="0">
                <a:latin typeface="Courier New" panose="02070309020205020404" pitchFamily="49" charset="0"/>
                <a:cs typeface="Courier New" panose="02070309020205020404" pitchFamily="49" charset="0"/>
              </a:rPr>
              <a:t>    prefix=/my/install/directory</a:t>
            </a:r>
          </a:p>
          <a:p>
            <a:pPr lvl="1"/>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ake</a:t>
            </a:r>
          </a:p>
          <a:p>
            <a:pPr lvl="1"/>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ake install</a:t>
            </a:r>
          </a:p>
          <a:p>
            <a:r>
              <a:rPr lang="en-US" dirty="0" smtClean="0">
                <a:cs typeface="Courier New" panose="02070309020205020404" pitchFamily="49" charset="0"/>
              </a:rPr>
              <a:t>Run some tests to check if build is okay</a:t>
            </a:r>
          </a:p>
          <a:p>
            <a:pPr lvl="1"/>
            <a:r>
              <a:rPr lang="en-US" dirty="0">
                <a:latin typeface="Courier New" panose="02070309020205020404" pitchFamily="49" charset="0"/>
                <a:cs typeface="Courier New" panose="02070309020205020404" pitchFamily="49" charset="0"/>
              </a:rPr>
              <a:t>c</a:t>
            </a:r>
            <a:r>
              <a:rPr lang="en-US" dirty="0" smtClean="0">
                <a:latin typeface="Courier New" panose="02070309020205020404" pitchFamily="49" charset="0"/>
                <a:cs typeface="Courier New" panose="02070309020205020404" pitchFamily="49" charset="0"/>
              </a:rPr>
              <a:t>d Graphs</a:t>
            </a:r>
          </a:p>
          <a:p>
            <a:pPr lvl="1"/>
            <a:r>
              <a:rPr lang="en-US" dirty="0" err="1">
                <a:latin typeface="Courier New" panose="02070309020205020404" pitchFamily="49" charset="0"/>
                <a:cs typeface="Courier New" panose="02070309020205020404" pitchFamily="49" charset="0"/>
              </a:rPr>
              <a:t>m</a:t>
            </a:r>
            <a:r>
              <a:rPr lang="en-US" dirty="0" err="1" smtClean="0">
                <a:latin typeface="Courier New" panose="02070309020205020404" pitchFamily="49" charset="0"/>
                <a:cs typeface="Courier New" panose="02070309020205020404" pitchFamily="49" charset="0"/>
              </a:rPr>
              <a:t>pirun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np</a:t>
            </a:r>
            <a:r>
              <a:rPr lang="en-US" dirty="0" smtClean="0">
                <a:latin typeface="Courier New" panose="02070309020205020404" pitchFamily="49" charset="0"/>
                <a:cs typeface="Courier New" panose="02070309020205020404" pitchFamily="49" charset="0"/>
              </a:rPr>
              <a:t> 4 </a:t>
            </a:r>
            <a:r>
              <a:rPr lang="en-US" dirty="0" err="1" smtClean="0">
                <a:latin typeface="Courier New" panose="02070309020205020404" pitchFamily="49" charset="0"/>
                <a:cs typeface="Courier New" panose="02070309020205020404" pitchFamily="49" charset="0"/>
              </a:rPr>
              <a:t>ptest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rotor.graph</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rotor.graph.xyz</a:t>
            </a:r>
            <a:endParaRPr lang="en-US" dirty="0" smtClean="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m</a:t>
            </a:r>
            <a:r>
              <a:rPr lang="en-US" dirty="0" err="1" smtClean="0">
                <a:latin typeface="Courier New" panose="02070309020205020404" pitchFamily="49" charset="0"/>
                <a:cs typeface="Courier New" panose="02070309020205020404" pitchFamily="49" charset="0"/>
              </a:rPr>
              <a:t>pirun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np</a:t>
            </a:r>
            <a:r>
              <a:rPr lang="en-US" dirty="0" smtClean="0">
                <a:latin typeface="Courier New" panose="02070309020205020404" pitchFamily="49" charset="0"/>
                <a:cs typeface="Courier New" panose="02070309020205020404" pitchFamily="49" charset="0"/>
              </a:rPr>
              <a:t> 4 </a:t>
            </a:r>
            <a:r>
              <a:rPr lang="en-US" dirty="0" err="1" smtClean="0">
                <a:latin typeface="Courier New" panose="02070309020205020404" pitchFamily="49" charset="0"/>
                <a:cs typeface="Courier New" panose="02070309020205020404" pitchFamily="49" charset="0"/>
              </a:rPr>
              <a:t>ptest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rotor.graph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5761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a:t>
            </a:r>
            <a:r>
              <a:rPr lang="en-US" dirty="0" err="1" smtClean="0"/>
              <a:t>GridPACK</a:t>
            </a:r>
            <a:r>
              <a:rPr lang="en-US" dirty="0" smtClean="0"/>
              <a:t>™</a:t>
            </a:r>
            <a:endParaRPr lang="en-US" dirty="0"/>
          </a:p>
        </p:txBody>
      </p:sp>
      <p:sp>
        <p:nvSpPr>
          <p:cNvPr id="3" name="Content Placeholder 2"/>
          <p:cNvSpPr>
            <a:spLocks noGrp="1"/>
          </p:cNvSpPr>
          <p:nvPr>
            <p:ph idx="1"/>
          </p:nvPr>
        </p:nvSpPr>
        <p:spPr>
          <a:xfrm>
            <a:off x="492125" y="1143000"/>
            <a:ext cx="8186738" cy="1219200"/>
          </a:xfrm>
        </p:spPr>
        <p:txBody>
          <a:bodyPr/>
          <a:lstStyle/>
          <a:p>
            <a:r>
              <a:rPr lang="en-US" dirty="0" smtClean="0"/>
              <a:t>Create a directory that will contain the </a:t>
            </a:r>
            <a:r>
              <a:rPr lang="en-US" dirty="0" err="1" smtClean="0"/>
              <a:t>GridPACK</a:t>
            </a:r>
            <a:r>
              <a:rPr lang="en-US" dirty="0" smtClean="0"/>
              <a:t>™ build and cd into it</a:t>
            </a:r>
          </a:p>
          <a:p>
            <a:r>
              <a:rPr lang="en-US" dirty="0" smtClean="0"/>
              <a:t>Configure </a:t>
            </a:r>
            <a:r>
              <a:rPr lang="en-US" dirty="0" err="1" smtClean="0"/>
              <a:t>GridPACK</a:t>
            </a:r>
            <a:r>
              <a:rPr lang="en-US" dirty="0" smtClean="0"/>
              <a:t>™ using </a:t>
            </a:r>
            <a:r>
              <a:rPr lang="en-US" dirty="0" err="1" smtClean="0"/>
              <a:t>cmake</a:t>
            </a:r>
            <a:r>
              <a:rPr lang="en-US" dirty="0" smtClean="0"/>
              <a:t> (RHEL5 example)</a:t>
            </a:r>
            <a:endParaRPr lang="en-US" dirty="0"/>
          </a:p>
        </p:txBody>
      </p:sp>
      <p:sp>
        <p:nvSpPr>
          <p:cNvPr id="4" name="TextBox 3"/>
          <p:cNvSpPr txBox="1"/>
          <p:nvPr/>
        </p:nvSpPr>
        <p:spPr>
          <a:xfrm>
            <a:off x="609600" y="2286000"/>
            <a:ext cx="7353295" cy="3416320"/>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cmake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Wno-dev</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a:t>
            </a:r>
            <a:r>
              <a:rPr lang="en-US" dirty="0" smtClean="0">
                <a:latin typeface="Courier New" panose="02070309020205020404" pitchFamily="49" charset="0"/>
                <a:cs typeface="Courier New" panose="02070309020205020404" pitchFamily="49" charset="0"/>
              </a:rPr>
              <a:t>BOOST_ROOT:STRING=‘/top/level/boost/directory’ \</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PETSC_DIR:STRING</a:t>
            </a:r>
            <a:r>
              <a:rPr lang="en-US" dirty="0" smtClean="0">
                <a:latin typeface="Courier New" panose="02070309020205020404" pitchFamily="49" charset="0"/>
                <a:cs typeface="Courier New" panose="02070309020205020404" pitchFamily="49" charset="0"/>
              </a:rPr>
              <a:t>=‘/top/level/</a:t>
            </a:r>
            <a:r>
              <a:rPr lang="en-US" dirty="0" err="1" smtClean="0">
                <a:latin typeface="Courier New" panose="02070309020205020404" pitchFamily="49" charset="0"/>
                <a:cs typeface="Courier New" panose="02070309020205020404" pitchFamily="49" charset="0"/>
              </a:rPr>
              <a:t>petsc</a:t>
            </a:r>
            <a:r>
              <a:rPr lang="en-US" dirty="0" smtClean="0">
                <a:latin typeface="Courier New" panose="02070309020205020404" pitchFamily="49" charset="0"/>
                <a:cs typeface="Courier New" panose="02070309020205020404" pitchFamily="49" charset="0"/>
              </a:rPr>
              <a:t>/directory' \</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PETSC_ARCH:STRING='arch-linux2-cxx-opt'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PARMETIS_DIR:STRING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parmetis</a:t>
            </a:r>
            <a:r>
              <a:rPr lang="en-US" dirty="0" smtClean="0">
                <a:latin typeface="Courier New" panose="02070309020205020404" pitchFamily="49" charset="0"/>
                <a:cs typeface="Courier New" panose="02070309020205020404" pitchFamily="49" charset="0"/>
              </a:rPr>
              <a:t>/lib/directory’ \</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GA_DIR:STRING</a:t>
            </a:r>
            <a:r>
              <a:rPr lang="en-US" dirty="0" smtClean="0">
                <a:latin typeface="Courier New" panose="02070309020205020404" pitchFamily="49" charset="0"/>
                <a:cs typeface="Courier New" panose="02070309020205020404" pitchFamily="49" charset="0"/>
              </a:rPr>
              <a:t>=‘/top/level/</a:t>
            </a:r>
            <a:r>
              <a:rPr lang="en-US" dirty="0" err="1" smtClean="0">
                <a:latin typeface="Courier New" panose="02070309020205020404" pitchFamily="49" charset="0"/>
                <a:cs typeface="Courier New" panose="02070309020205020404" pitchFamily="49" charset="0"/>
              </a:rPr>
              <a:t>ga</a:t>
            </a:r>
            <a:r>
              <a:rPr lang="en-US" dirty="0" smtClean="0">
                <a:latin typeface="Courier New" panose="02070309020205020404" pitchFamily="49" charset="0"/>
                <a:cs typeface="Courier New" panose="02070309020205020404" pitchFamily="49" charset="0"/>
              </a:rPr>
              <a:t>/directory’ \</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MPI_CXX_COMPILER:STRING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mpicxx</a:t>
            </a:r>
            <a:r>
              <a:rPr lang="en-US" dirty="0" smtClean="0">
                <a:latin typeface="Courier New" panose="02070309020205020404" pitchFamily="49" charset="0"/>
                <a:cs typeface="Courier New" panose="02070309020205020404" pitchFamily="49" charset="0"/>
              </a:rPr>
              <a:t>/location’ \</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MPI_C_COMPILER:STRING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mpicc</a:t>
            </a:r>
            <a:r>
              <a:rPr lang="en-US" dirty="0" smtClean="0">
                <a:latin typeface="Courier New" panose="02070309020205020404" pitchFamily="49" charset="0"/>
                <a:cs typeface="Courier New" panose="02070309020205020404" pitchFamily="49" charset="0"/>
              </a:rPr>
              <a:t>/location’ \</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MPIEXEC:STRING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mpiexec</a:t>
            </a:r>
            <a:r>
              <a:rPr lang="en-US" dirty="0" smtClean="0">
                <a:latin typeface="Courier New" panose="02070309020205020404" pitchFamily="49" charset="0"/>
                <a:cs typeface="Courier New" panose="02070309020205020404" pitchFamily="49" charset="0"/>
              </a:rPr>
              <a:t>/location’ \</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CMAKE_BUILD_TYPE:STRING="Debug"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 CMAKE_VERBOSE_MAKEFILE:BOOL=TRUE </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p:txBody>
      </p:sp>
      <p:sp>
        <p:nvSpPr>
          <p:cNvPr id="5" name="TextBox 4"/>
          <p:cNvSpPr txBox="1"/>
          <p:nvPr/>
        </p:nvSpPr>
        <p:spPr>
          <a:xfrm>
            <a:off x="2286000" y="5791200"/>
            <a:ext cx="4604658" cy="369332"/>
          </a:xfrm>
          <a:prstGeom prst="rect">
            <a:avLst/>
          </a:prstGeom>
          <a:noFill/>
        </p:spPr>
        <p:txBody>
          <a:bodyPr wrap="none" rtlCol="0">
            <a:spAutoFit/>
          </a:bodyPr>
          <a:lstStyle/>
          <a:p>
            <a:r>
              <a:rPr lang="en-US" dirty="0" smtClean="0">
                <a:solidFill>
                  <a:srgbClr val="00B0F0"/>
                </a:solidFill>
              </a:rPr>
              <a:t>This points to </a:t>
            </a:r>
            <a:r>
              <a:rPr lang="en-US" dirty="0" err="1" smtClean="0">
                <a:solidFill>
                  <a:srgbClr val="00B0F0"/>
                </a:solidFill>
              </a:rPr>
              <a:t>GridPACK</a:t>
            </a:r>
            <a:r>
              <a:rPr lang="en-US" dirty="0" smtClean="0">
                <a:solidFill>
                  <a:srgbClr val="00B0F0"/>
                </a:solidFill>
              </a:rPr>
              <a:t>™ source directory</a:t>
            </a:r>
            <a:endParaRPr lang="en-US" dirty="0">
              <a:solidFill>
                <a:srgbClr val="00B0F0"/>
              </a:solidFill>
            </a:endParaRPr>
          </a:p>
        </p:txBody>
      </p:sp>
      <p:cxnSp>
        <p:nvCxnSpPr>
          <p:cNvPr id="7" name="Straight Arrow Connector 6"/>
          <p:cNvCxnSpPr>
            <a:stCxn id="5" idx="1"/>
          </p:cNvCxnSpPr>
          <p:nvPr/>
        </p:nvCxnSpPr>
        <p:spPr>
          <a:xfrm flipH="1" flipV="1">
            <a:off x="1143000" y="5562600"/>
            <a:ext cx="1143000" cy="413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53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GridPACK</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The string corresponding to “PETSC_ARCH should match the PETSC_ARCH string used in configuring the PETSC library</a:t>
            </a:r>
          </a:p>
          <a:p>
            <a:r>
              <a:rPr lang="en-US" dirty="0" smtClean="0"/>
              <a:t>The options for CMAKE_BUILD_TYPE are</a:t>
            </a:r>
          </a:p>
          <a:p>
            <a:pPr lvl="1"/>
            <a:r>
              <a:rPr lang="en-US" dirty="0" smtClean="0"/>
              <a:t>DEBUG (not optimized, built with –g)</a:t>
            </a:r>
          </a:p>
          <a:p>
            <a:pPr lvl="1"/>
            <a:r>
              <a:rPr lang="en-US" dirty="0" smtClean="0"/>
              <a:t>RELEASE (optimized)</a:t>
            </a:r>
          </a:p>
          <a:p>
            <a:pPr lvl="1"/>
            <a:r>
              <a:rPr lang="en-US" dirty="0" smtClean="0"/>
              <a:t>RELWITHDEBINFO (optimized but built with –g)</a:t>
            </a:r>
          </a:p>
          <a:p>
            <a:r>
              <a:rPr lang="en-US" dirty="0" smtClean="0"/>
              <a:t>After configuring, type “make” in the build directory to build all libraries and applications. Individual libraries and applications can be built by </a:t>
            </a:r>
            <a:r>
              <a:rPr lang="en-US" dirty="0" err="1" smtClean="0"/>
              <a:t>cd’ing</a:t>
            </a:r>
            <a:r>
              <a:rPr lang="en-US" dirty="0" smtClean="0"/>
              <a:t> into those directories and typing “make”</a:t>
            </a:r>
          </a:p>
        </p:txBody>
      </p:sp>
    </p:spTree>
    <p:extLst>
      <p:ext uri="{BB962C8B-B14F-4D97-AF65-F5344CB8AC3E}">
        <p14:creationId xmlns:p14="http://schemas.microsoft.com/office/powerpoint/2010/main" val="371283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BaseNetwork</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Template class that can be created with arbitrary user-defined types for the buses and branches</a:t>
            </a:r>
          </a:p>
          <a:p>
            <a:pPr lvl="1"/>
            <a:r>
              <a:rPr lang="en-US" b="1" dirty="0" err="1" smtClean="0">
                <a:solidFill>
                  <a:srgbClr val="0070C0"/>
                </a:solidFill>
                <a:latin typeface="Courier New" panose="02070309020205020404" pitchFamily="49" charset="0"/>
                <a:cs typeface="Courier New" panose="02070309020205020404" pitchFamily="49" charset="0"/>
              </a:rPr>
              <a:t>BaseNetwork</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smtClean="0">
                <a:solidFill>
                  <a:srgbClr val="0070C0"/>
                </a:solidFill>
                <a:latin typeface="Courier New" panose="02070309020205020404" pitchFamily="49" charset="0"/>
                <a:cs typeface="Courier New" panose="02070309020205020404" pitchFamily="49" charset="0"/>
              </a:rPr>
              <a:t>MyBus</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MyBranch</a:t>
            </a:r>
            <a:r>
              <a:rPr lang="en-US" b="1" dirty="0" smtClean="0">
                <a:solidFill>
                  <a:srgbClr val="0070C0"/>
                </a:solidFill>
                <a:latin typeface="Courier New" panose="02070309020205020404" pitchFamily="49" charset="0"/>
                <a:cs typeface="Courier New" panose="02070309020205020404" pitchFamily="49" charset="0"/>
              </a:rPr>
              <a:t>&gt;</a:t>
            </a:r>
          </a:p>
          <a:p>
            <a:r>
              <a:rPr lang="en-US" dirty="0" smtClean="0"/>
              <a:t>Implements partitioning of network between processors</a:t>
            </a:r>
          </a:p>
          <a:p>
            <a:pPr lvl="1"/>
            <a:r>
              <a:rPr lang="en-US" dirty="0" smtClean="0"/>
              <a:t>Create highly connected sub-networks on each processor with minimal connections between processors</a:t>
            </a:r>
          </a:p>
          <a:p>
            <a:r>
              <a:rPr lang="en-US" dirty="0"/>
              <a:t>Implements data exchanges between buses and branches on different processors</a:t>
            </a:r>
          </a:p>
          <a:p>
            <a:r>
              <a:rPr lang="en-US" dirty="0" smtClean="0"/>
              <a:t>Manages indexing of network components</a:t>
            </a:r>
            <a:endParaRPr lang="en-US" dirty="0"/>
          </a:p>
        </p:txBody>
      </p:sp>
    </p:spTree>
    <p:extLst>
      <p:ext uri="{BB962C8B-B14F-4D97-AF65-F5344CB8AC3E}">
        <p14:creationId xmlns:p14="http://schemas.microsoft.com/office/powerpoint/2010/main" val="2647508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381" y="1524000"/>
            <a:ext cx="8594019" cy="3970318"/>
          </a:xfrm>
          <a:prstGeom prst="rect">
            <a:avLst/>
          </a:prstGeom>
          <a:noFill/>
        </p:spPr>
        <p:txBody>
          <a:bodyPr wrap="none" rtlCol="0">
            <a:spAutoFit/>
          </a:bodyPr>
          <a:lstStyle/>
          <a:p>
            <a:r>
              <a:rPr lang="en-US" b="1" dirty="0" smtClean="0">
                <a:solidFill>
                  <a:srgbClr val="FF0000"/>
                </a:solidFill>
                <a:latin typeface="Courier New" pitchFamily="49" charset="0"/>
                <a:cs typeface="Courier New" pitchFamily="49" charset="0"/>
              </a:rPr>
              <a:t>#include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/network/BaseNetwork.hpp”</a:t>
            </a:r>
          </a:p>
          <a:p>
            <a:r>
              <a:rPr lang="en-US" b="1" dirty="0" smtClean="0">
                <a:solidFill>
                  <a:srgbClr val="FF0000"/>
                </a:solidFill>
                <a:latin typeface="Courier New" pitchFamily="49" charset="0"/>
                <a:cs typeface="Courier New" pitchFamily="49" charset="0"/>
              </a:rPr>
              <a:t>#include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/applications/</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/mycomponents.hpp”</a:t>
            </a:r>
          </a:p>
          <a:p>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t</a:t>
            </a:r>
            <a:r>
              <a:rPr lang="en-US" b="1" dirty="0" err="1" smtClean="0">
                <a:latin typeface="Courier New" pitchFamily="49" charset="0"/>
                <a:cs typeface="Courier New" pitchFamily="49" charset="0"/>
              </a:rPr>
              <a:t>ypedef</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::network::</a:t>
            </a:r>
            <a:r>
              <a:rPr lang="en-US" b="1" dirty="0" err="1" smtClean="0">
                <a:latin typeface="Courier New" pitchFamily="49" charset="0"/>
                <a:cs typeface="Courier New" pitchFamily="49" charset="0"/>
              </a:rPr>
              <a:t>BaseNetwork</a:t>
            </a:r>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MyBus</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MyBranch</a:t>
            </a:r>
            <a:r>
              <a:rPr lang="en-US" b="1" dirty="0" smtClean="0">
                <a:latin typeface="Courier New" pitchFamily="49" charset="0"/>
                <a:cs typeface="Courier New" pitchFamily="49" charset="0"/>
              </a:rPr>
              <a:t>&gt; </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b</a:t>
            </a:r>
            <a:r>
              <a:rPr lang="en-US" b="1" dirty="0" smtClean="0">
                <a:latin typeface="Courier New" pitchFamily="49" charset="0"/>
                <a:cs typeface="Courier New" pitchFamily="49" charset="0"/>
              </a:rPr>
              <a:t>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network(new </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Create a network object that has the application-specific</a:t>
            </a:r>
          </a:p>
          <a:p>
            <a:r>
              <a:rPr lang="en-US" b="1" dirty="0" smtClean="0">
                <a:solidFill>
                  <a:srgbClr val="0070C0"/>
                </a:solidFill>
                <a:latin typeface="Courier New" pitchFamily="49" charset="0"/>
                <a:cs typeface="Courier New" pitchFamily="49" charset="0"/>
              </a:rPr>
              <a:t>// bus and branch models associated with it. The network will</a:t>
            </a:r>
          </a:p>
          <a:p>
            <a:r>
              <a:rPr lang="en-US" b="1" dirty="0" smtClean="0">
                <a:solidFill>
                  <a:srgbClr val="0070C0"/>
                </a:solidFill>
                <a:latin typeface="Courier New" pitchFamily="49" charset="0"/>
                <a:cs typeface="Courier New" pitchFamily="49" charset="0"/>
              </a:rPr>
              <a:t>// also have </a:t>
            </a:r>
            <a:r>
              <a:rPr lang="en-US" b="1" dirty="0" err="1" smtClean="0">
                <a:solidFill>
                  <a:srgbClr val="0070C0"/>
                </a:solidFill>
                <a:latin typeface="Courier New" pitchFamily="49" charset="0"/>
                <a:cs typeface="Courier New" pitchFamily="49" charset="0"/>
              </a:rPr>
              <a:t>DataCollection</a:t>
            </a:r>
            <a:r>
              <a:rPr lang="en-US" b="1" dirty="0" smtClean="0">
                <a:solidFill>
                  <a:srgbClr val="0070C0"/>
                </a:solidFill>
                <a:latin typeface="Courier New" pitchFamily="49" charset="0"/>
                <a:cs typeface="Courier New" pitchFamily="49" charset="0"/>
              </a:rPr>
              <a:t> objects on each bus and branch.</a:t>
            </a:r>
          </a:p>
          <a:p>
            <a:r>
              <a:rPr lang="en-US" b="1" dirty="0" smtClean="0">
                <a:solidFill>
                  <a:srgbClr val="0070C0"/>
                </a:solidFill>
                <a:latin typeface="Courier New" pitchFamily="49" charset="0"/>
                <a:cs typeface="Courier New" pitchFamily="49" charset="0"/>
              </a:rPr>
              <a:t>// At this point, the network is just a container and has no</a:t>
            </a:r>
          </a:p>
          <a:p>
            <a:r>
              <a:rPr lang="en-US" b="1" dirty="0" smtClean="0">
                <a:solidFill>
                  <a:srgbClr val="0070C0"/>
                </a:solidFill>
                <a:latin typeface="Courier New" pitchFamily="49" charset="0"/>
                <a:cs typeface="Courier New" pitchFamily="49" charset="0"/>
              </a:rPr>
              <a:t>// topology or data</a:t>
            </a:r>
          </a:p>
        </p:txBody>
      </p:sp>
      <p:sp>
        <p:nvSpPr>
          <p:cNvPr id="2" name="Title 1"/>
          <p:cNvSpPr>
            <a:spLocks noGrp="1"/>
          </p:cNvSpPr>
          <p:nvPr>
            <p:ph type="title"/>
          </p:nvPr>
        </p:nvSpPr>
        <p:spPr/>
        <p:txBody>
          <a:bodyPr/>
          <a:lstStyle/>
          <a:p>
            <a:r>
              <a:rPr lang="en-US" dirty="0" smtClean="0"/>
              <a:t>Instantiate a Network</a:t>
            </a:r>
            <a:endParaRPr lang="en-US" dirty="0"/>
          </a:p>
        </p:txBody>
      </p:sp>
    </p:spTree>
    <p:extLst>
      <p:ext uri="{BB962C8B-B14F-4D97-AF65-F5344CB8AC3E}">
        <p14:creationId xmlns:p14="http://schemas.microsoft.com/office/powerpoint/2010/main" val="1391513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Develop a framework to support the rapid development of power grid software applications on HPC platforms</a:t>
            </a:r>
          </a:p>
          <a:p>
            <a:r>
              <a:rPr lang="en-US" dirty="0" smtClean="0"/>
              <a:t>Extend the penetration of HPC in power grid modeling</a:t>
            </a:r>
          </a:p>
          <a:p>
            <a:r>
              <a:rPr lang="en-US" dirty="0" smtClean="0"/>
              <a:t>Provide high level abstractions for often used motifs in power grid applications</a:t>
            </a:r>
          </a:p>
          <a:p>
            <a:r>
              <a:rPr lang="en-US" dirty="0" smtClean="0"/>
              <a:t>Reduce the amount of explicit communication that must be handled by developers</a:t>
            </a:r>
          </a:p>
          <a:p>
            <a:r>
              <a:rPr lang="en-US" dirty="0" smtClean="0"/>
              <a:t>Allow power grid application developers to focus on physics and algorithms and not on parallel computing</a:t>
            </a:r>
            <a:endParaRPr lang="en-US" dirty="0"/>
          </a:p>
        </p:txBody>
      </p:sp>
    </p:spTree>
    <p:extLst>
      <p:ext uri="{BB962C8B-B14F-4D97-AF65-F5344CB8AC3E}">
        <p14:creationId xmlns:p14="http://schemas.microsoft.com/office/powerpoint/2010/main" val="3854767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Module</a:t>
            </a:r>
            <a:endParaRPr lang="en-US" dirty="0"/>
          </a:p>
        </p:txBody>
      </p:sp>
      <p:sp>
        <p:nvSpPr>
          <p:cNvPr id="3" name="Content Placeholder 2"/>
          <p:cNvSpPr>
            <a:spLocks noGrp="1"/>
          </p:cNvSpPr>
          <p:nvPr>
            <p:ph idx="1"/>
          </p:nvPr>
        </p:nvSpPr>
        <p:spPr>
          <a:xfrm>
            <a:off x="492125" y="1219200"/>
            <a:ext cx="8186738" cy="1066800"/>
          </a:xfrm>
        </p:spPr>
        <p:txBody>
          <a:bodyPr/>
          <a:lstStyle/>
          <a:p>
            <a:r>
              <a:rPr lang="en-US" dirty="0" smtClean="0"/>
              <a:t>Currently, only PTI version 23 format is supported.</a:t>
            </a:r>
          </a:p>
          <a:p>
            <a:r>
              <a:rPr lang="en-US" dirty="0" smtClean="0"/>
              <a:t>Work is under way to develop a parser based on more generic GOSS formats</a:t>
            </a:r>
            <a:endParaRPr lang="en-US" dirty="0"/>
          </a:p>
        </p:txBody>
      </p:sp>
      <p:sp>
        <p:nvSpPr>
          <p:cNvPr id="4" name="TextBox 3"/>
          <p:cNvSpPr txBox="1"/>
          <p:nvPr/>
        </p:nvSpPr>
        <p:spPr>
          <a:xfrm>
            <a:off x="381000" y="2685871"/>
            <a:ext cx="8180445" cy="2308324"/>
          </a:xfrm>
          <a:prstGeom prst="rect">
            <a:avLst/>
          </a:prstGeom>
          <a:noFill/>
        </p:spPr>
        <p:txBody>
          <a:bodyPr wrap="none" rtlCol="0">
            <a:spAutoFit/>
          </a:bodyPr>
          <a:lstStyle/>
          <a:p>
            <a:r>
              <a:rPr lang="en-US" b="1" dirty="0" smtClean="0">
                <a:solidFill>
                  <a:srgbClr val="0070C0"/>
                </a:solidFill>
                <a:latin typeface="Courier New" panose="02070309020205020404" pitchFamily="49" charset="0"/>
                <a:cs typeface="Courier New" panose="02070309020205020404" pitchFamily="49" charset="0"/>
              </a:rPr>
              <a:t>// Constructor</a:t>
            </a:r>
            <a:endParaRPr lang="en-US" b="1" dirty="0">
              <a:solidFill>
                <a:srgbClr val="0070C0"/>
              </a:solidFill>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PTI23_parser&lt;</a:t>
            </a:r>
            <a:r>
              <a:rPr lang="en-US" b="1" dirty="0" err="1" smtClean="0">
                <a:latin typeface="Courier New" panose="02070309020205020404" pitchFamily="49" charset="0"/>
                <a:cs typeface="Courier New" panose="02070309020205020404" pitchFamily="49" charset="0"/>
              </a:rPr>
              <a:t>MyNetwork</a:t>
            </a:r>
            <a:r>
              <a:rPr lang="en-US" b="1" dirty="0" smtClean="0">
                <a:latin typeface="Courier New" panose="02070309020205020404" pitchFamily="49" charset="0"/>
                <a:cs typeface="Courier New" panose="02070309020205020404" pitchFamily="49" charset="0"/>
              </a:rPr>
              <a:t>&gt;::PTI23_parser(</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boost::</a:t>
            </a:r>
            <a:r>
              <a:rPr lang="en-US" b="1" dirty="0" err="1" smtClean="0">
                <a:latin typeface="Courier New" panose="02070309020205020404" pitchFamily="49" charset="0"/>
                <a:cs typeface="Courier New" panose="02070309020205020404" pitchFamily="49" charset="0"/>
              </a:rPr>
              <a:t>shared_ptr</a:t>
            </a:r>
            <a:r>
              <a:rPr lang="en-US" b="1" dirty="0" smtClean="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MyNetwork</a:t>
            </a:r>
            <a:r>
              <a:rPr lang="en-US" b="1" dirty="0" smtClean="0">
                <a:latin typeface="Courier New" panose="02070309020205020404" pitchFamily="49" charset="0"/>
                <a:cs typeface="Courier New" panose="02070309020205020404" pitchFamily="49" charset="0"/>
              </a:rPr>
              <a:t>&gt; network);</a:t>
            </a:r>
          </a:p>
          <a:p>
            <a:endParaRPr lang="en-US" b="1" dirty="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Import external network configuration file and generate</a:t>
            </a:r>
          </a:p>
          <a:p>
            <a:r>
              <a:rPr lang="en-US" b="1" dirty="0" smtClean="0">
                <a:solidFill>
                  <a:srgbClr val="0070C0"/>
                </a:solidFill>
                <a:latin typeface="Courier New" panose="02070309020205020404" pitchFamily="49" charset="0"/>
                <a:cs typeface="Courier New" panose="02070309020205020404" pitchFamily="49" charset="0"/>
              </a:rPr>
              <a:t>// network topology</a:t>
            </a:r>
          </a:p>
          <a:p>
            <a:r>
              <a:rPr lang="en-US" b="1" dirty="0">
                <a:latin typeface="Courier New" panose="02070309020205020404" pitchFamily="49" charset="0"/>
                <a:cs typeface="Courier New" panose="02070309020205020404" pitchFamily="49" charset="0"/>
              </a:rPr>
              <a:t>v</a:t>
            </a:r>
            <a:r>
              <a:rPr lang="en-US" b="1" dirty="0" smtClean="0">
                <a:latin typeface="Courier New" panose="02070309020205020404" pitchFamily="49" charset="0"/>
                <a:cs typeface="Courier New" panose="02070309020205020404" pitchFamily="49" charset="0"/>
              </a:rPr>
              <a:t>oid parse(</a:t>
            </a:r>
            <a:r>
              <a:rPr lang="en-US" b="1" dirty="0" err="1" smtClean="0">
                <a:latin typeface="Courier New" panose="02070309020205020404" pitchFamily="49" charset="0"/>
                <a:cs typeface="Courier New" panose="02070309020205020404" pitchFamily="49" charset="0"/>
              </a:rPr>
              <a:t>const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&amp;filename)</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9064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Network from External File</a:t>
            </a:r>
            <a:endParaRPr lang="en-US" dirty="0"/>
          </a:p>
        </p:txBody>
      </p:sp>
      <p:sp>
        <p:nvSpPr>
          <p:cNvPr id="3" name="TextBox 2"/>
          <p:cNvSpPr txBox="1"/>
          <p:nvPr/>
        </p:nvSpPr>
        <p:spPr>
          <a:xfrm>
            <a:off x="533400" y="1600200"/>
            <a:ext cx="8153399" cy="3693319"/>
          </a:xfrm>
          <a:prstGeom prst="rect">
            <a:avLst/>
          </a:prstGeom>
          <a:noFill/>
        </p:spPr>
        <p:txBody>
          <a:bodyPr wrap="square" rtlCol="0">
            <a:spAutoFit/>
          </a:bodyPr>
          <a:lstStyle/>
          <a:p>
            <a:r>
              <a:rPr lang="en-US" b="1" dirty="0" smtClean="0">
                <a:solidFill>
                  <a:srgbClr val="FF0000"/>
                </a:solidFill>
                <a:latin typeface="Courier New" pitchFamily="49" charset="0"/>
                <a:cs typeface="Courier New" pitchFamily="49" charset="0"/>
              </a:rPr>
              <a:t>#include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/parser/ParserPTI.hpp”</a:t>
            </a:r>
          </a:p>
          <a:p>
            <a:r>
              <a:rPr lang="en-US" b="1" dirty="0" smtClean="0">
                <a:latin typeface="Courier New" pitchFamily="49" charset="0"/>
                <a:cs typeface="Courier New" pitchFamily="49" charset="0"/>
              </a:rPr>
              <a:t>     :</a:t>
            </a:r>
          </a:p>
          <a:p>
            <a:r>
              <a:rPr lang="en-US" b="1" dirty="0" err="1">
                <a:latin typeface="Courier New" pitchFamily="49" charset="0"/>
                <a:cs typeface="Courier New" pitchFamily="49" charset="0"/>
              </a:rPr>
              <a:t>g</a:t>
            </a:r>
            <a:r>
              <a:rPr lang="en-US" b="1" dirty="0" err="1" smtClean="0">
                <a:latin typeface="Courier New" pitchFamily="49" charset="0"/>
                <a:cs typeface="Courier New" pitchFamily="49" charset="0"/>
              </a:rPr>
              <a:t>ridpack</a:t>
            </a:r>
            <a:r>
              <a:rPr lang="en-US" b="1" dirty="0" smtClean="0">
                <a:latin typeface="Courier New" pitchFamily="49" charset="0"/>
                <a:cs typeface="Courier New" pitchFamily="49" charset="0"/>
              </a:rPr>
              <a:t>::parser::PTI23_parser&lt;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parser(network);</a:t>
            </a:r>
          </a:p>
          <a:p>
            <a:r>
              <a:rPr lang="en-US" b="1" dirty="0" err="1" smtClean="0">
                <a:latin typeface="Courier New" pitchFamily="49" charset="0"/>
                <a:cs typeface="Courier New" pitchFamily="49" charset="0"/>
              </a:rPr>
              <a:t>parser.parse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location_of_PTI_file</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The network topology now exists and the data</a:t>
            </a:r>
          </a:p>
          <a:p>
            <a:r>
              <a:rPr lang="en-US" b="1" dirty="0" smtClean="0">
                <a:solidFill>
                  <a:srgbClr val="0070C0"/>
                </a:solidFill>
                <a:latin typeface="Courier New" pitchFamily="49" charset="0"/>
                <a:cs typeface="Courier New" pitchFamily="49" charset="0"/>
              </a:rPr>
              <a:t>// collection objects on each bus and branch are filled</a:t>
            </a:r>
          </a:p>
          <a:p>
            <a:r>
              <a:rPr lang="en-US" b="1" dirty="0" smtClean="0">
                <a:solidFill>
                  <a:srgbClr val="0070C0"/>
                </a:solidFill>
                <a:latin typeface="Courier New" pitchFamily="49" charset="0"/>
                <a:cs typeface="Courier New" pitchFamily="49" charset="0"/>
              </a:rPr>
              <a:t>// with parameters from the PTI file. The network is</a:t>
            </a:r>
          </a:p>
          <a:p>
            <a:r>
              <a:rPr lang="en-US" b="1" dirty="0" smtClean="0">
                <a:solidFill>
                  <a:srgbClr val="0070C0"/>
                </a:solidFill>
                <a:latin typeface="Courier New" pitchFamily="49" charset="0"/>
                <a:cs typeface="Courier New" pitchFamily="49" charset="0"/>
              </a:rPr>
              <a:t>// NOT, however, distributed in an optimal way at this</a:t>
            </a:r>
          </a:p>
          <a:p>
            <a:r>
              <a:rPr lang="en-US" b="1" dirty="0" smtClean="0">
                <a:solidFill>
                  <a:srgbClr val="0070C0"/>
                </a:solidFill>
                <a:latin typeface="Courier New" pitchFamily="49" charset="0"/>
                <a:cs typeface="Courier New" pitchFamily="49" charset="0"/>
              </a:rPr>
              <a:t>// point. Also, no ghost buses or ghost branches have</a:t>
            </a:r>
          </a:p>
          <a:p>
            <a:r>
              <a:rPr lang="en-US" b="1" dirty="0" smtClean="0">
                <a:solidFill>
                  <a:srgbClr val="0070C0"/>
                </a:solidFill>
                <a:latin typeface="Courier New" pitchFamily="49" charset="0"/>
                <a:cs typeface="Courier New" pitchFamily="49" charset="0"/>
              </a:rPr>
              <a:t>// been added to the network yet, so most calculations</a:t>
            </a:r>
          </a:p>
          <a:p>
            <a:r>
              <a:rPr lang="en-US" b="1" dirty="0" smtClean="0">
                <a:solidFill>
                  <a:srgbClr val="0070C0"/>
                </a:solidFill>
                <a:latin typeface="Courier New" pitchFamily="49" charset="0"/>
                <a:cs typeface="Courier New" pitchFamily="49" charset="0"/>
              </a:rPr>
              <a:t>// not possible</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51355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sp>
        <p:nvSpPr>
          <p:cNvPr id="3" name="Oval 2"/>
          <p:cNvSpPr/>
          <p:nvPr/>
        </p:nvSpPr>
        <p:spPr>
          <a:xfrm>
            <a:off x="15240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10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82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574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864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532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200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8956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6540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30480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41686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4734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41686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41686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6388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7056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6832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20350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9682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20350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400800" y="1676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6172200" y="2209800"/>
            <a:ext cx="63191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934200" y="1524000"/>
            <a:ext cx="521297" cy="369332"/>
          </a:xfrm>
          <a:prstGeom prst="rect">
            <a:avLst/>
          </a:prstGeom>
          <a:noFill/>
        </p:spPr>
        <p:txBody>
          <a:bodyPr wrap="none" rtlCol="0">
            <a:spAutoFit/>
          </a:bodyPr>
          <a:lstStyle/>
          <a:p>
            <a:r>
              <a:rPr lang="en-US" dirty="0" smtClean="0"/>
              <a:t>Bus</a:t>
            </a:r>
            <a:endParaRPr lang="en-US" dirty="0"/>
          </a:p>
        </p:txBody>
      </p:sp>
      <p:sp>
        <p:nvSpPr>
          <p:cNvPr id="73" name="TextBox 72"/>
          <p:cNvSpPr txBox="1"/>
          <p:nvPr/>
        </p:nvSpPr>
        <p:spPr>
          <a:xfrm>
            <a:off x="6934200" y="2069068"/>
            <a:ext cx="837152" cy="369332"/>
          </a:xfrm>
          <a:prstGeom prst="rect">
            <a:avLst/>
          </a:prstGeom>
          <a:noFill/>
        </p:spPr>
        <p:txBody>
          <a:bodyPr wrap="none" rtlCol="0">
            <a:spAutoFit/>
          </a:bodyPr>
          <a:lstStyle/>
          <a:p>
            <a:r>
              <a:rPr lang="en-US" dirty="0" smtClean="0"/>
              <a:t>Branch</a:t>
            </a:r>
            <a:endParaRPr lang="en-US" dirty="0"/>
          </a:p>
        </p:txBody>
      </p:sp>
    </p:spTree>
    <p:extLst>
      <p:ext uri="{BB962C8B-B14F-4D97-AF65-F5344CB8AC3E}">
        <p14:creationId xmlns:p14="http://schemas.microsoft.com/office/powerpoint/2010/main" val="295216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Data</a:t>
            </a:r>
            <a:endParaRPr lang="en-US" dirty="0"/>
          </a:p>
        </p:txBody>
      </p:sp>
      <p:sp>
        <p:nvSpPr>
          <p:cNvPr id="3" name="Oval 2"/>
          <p:cNvSpPr/>
          <p:nvPr/>
        </p:nvSpPr>
        <p:spPr>
          <a:xfrm>
            <a:off x="1295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5908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1816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194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148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0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432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764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288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958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2578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3246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3914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3914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6670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4254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29494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28194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39400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28956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2448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39400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39400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4102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4770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4546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18064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7396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18064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410200" y="16764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48200" y="2286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343400" y="3048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962400" y="35052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57600" y="4419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114800" y="48006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2000" y="4191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257800" y="4495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4400" y="5257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276600" y="4114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743200" y="32766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981200" y="2209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219200" y="1447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86000" y="1752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667000" y="2209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48000" y="2667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429000" y="28956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791200" y="3962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620000" y="31242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248400" y="3429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858000" y="3429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858000" y="4114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391400" y="47244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743200" y="43434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209800" y="4343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600200" y="42672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143000" y="4724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9600" y="5257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752600" y="5105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057400" y="58674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019800" y="1143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248400" y="838200"/>
            <a:ext cx="1904999" cy="646331"/>
          </a:xfrm>
          <a:prstGeom prst="rect">
            <a:avLst/>
          </a:prstGeom>
          <a:noFill/>
        </p:spPr>
        <p:txBody>
          <a:bodyPr wrap="square" rtlCol="0">
            <a:spAutoFit/>
          </a:bodyPr>
          <a:lstStyle/>
          <a:p>
            <a:r>
              <a:rPr lang="en-US" dirty="0" smtClean="0"/>
              <a:t>Data Collection Objects on Buses</a:t>
            </a:r>
            <a:endParaRPr lang="en-US" dirty="0"/>
          </a:p>
        </p:txBody>
      </p:sp>
      <p:sp>
        <p:nvSpPr>
          <p:cNvPr id="72" name="Rectangle 71"/>
          <p:cNvSpPr/>
          <p:nvPr/>
        </p:nvSpPr>
        <p:spPr>
          <a:xfrm>
            <a:off x="6019800" y="2057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6248400" y="1868269"/>
            <a:ext cx="2133600" cy="646331"/>
          </a:xfrm>
          <a:prstGeom prst="rect">
            <a:avLst/>
          </a:prstGeom>
          <a:noFill/>
        </p:spPr>
        <p:txBody>
          <a:bodyPr wrap="square" rtlCol="0">
            <a:spAutoFit/>
          </a:bodyPr>
          <a:lstStyle/>
          <a:p>
            <a:r>
              <a:rPr lang="en-US" dirty="0" smtClean="0"/>
              <a:t>Data Collection Objects on Branches</a:t>
            </a:r>
            <a:endParaRPr lang="en-US" dirty="0"/>
          </a:p>
        </p:txBody>
      </p:sp>
    </p:spTree>
    <p:extLst>
      <p:ext uri="{BB962C8B-B14F-4D97-AF65-F5344CB8AC3E}">
        <p14:creationId xmlns:p14="http://schemas.microsoft.com/office/powerpoint/2010/main" val="1915743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DataCollection</a:t>
            </a:r>
            <a:r>
              <a:rPr lang="en-US" dirty="0" smtClean="0"/>
              <a:t> Objects</a:t>
            </a:r>
            <a:endParaRPr lang="en-US" dirty="0"/>
          </a:p>
        </p:txBody>
      </p:sp>
      <p:sp>
        <p:nvSpPr>
          <p:cNvPr id="3" name="Content Placeholder 2"/>
          <p:cNvSpPr>
            <a:spLocks noGrp="1"/>
          </p:cNvSpPr>
          <p:nvPr>
            <p:ph idx="1"/>
          </p:nvPr>
        </p:nvSpPr>
        <p:spPr/>
        <p:txBody>
          <a:bodyPr/>
          <a:lstStyle/>
          <a:p>
            <a:r>
              <a:rPr lang="en-US" dirty="0" smtClean="0"/>
              <a:t>Each bus and each branch has its own </a:t>
            </a:r>
            <a:r>
              <a:rPr lang="en-US" dirty="0" err="1"/>
              <a:t>D</a:t>
            </a:r>
            <a:r>
              <a:rPr lang="en-US" dirty="0" err="1" smtClean="0"/>
              <a:t>ataCollection</a:t>
            </a:r>
            <a:r>
              <a:rPr lang="en-US" dirty="0" smtClean="0"/>
              <a:t> object</a:t>
            </a:r>
          </a:p>
          <a:p>
            <a:r>
              <a:rPr lang="en-US" dirty="0" err="1" smtClean="0"/>
              <a:t>DataCollections</a:t>
            </a:r>
            <a:r>
              <a:rPr lang="en-US" dirty="0" smtClean="0"/>
              <a:t> are lists of key-value pairs representing parameters from network configuration file</a:t>
            </a:r>
            <a:endParaRPr lang="en-US" dirty="0"/>
          </a:p>
        </p:txBody>
      </p:sp>
      <p:sp>
        <p:nvSpPr>
          <p:cNvPr id="4" name="Rectangle 3"/>
          <p:cNvSpPr/>
          <p:nvPr/>
        </p:nvSpPr>
        <p:spPr>
          <a:xfrm>
            <a:off x="2514600" y="42672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81200" y="42672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09800" y="4191000"/>
            <a:ext cx="248786" cy="369332"/>
          </a:xfrm>
          <a:prstGeom prst="rect">
            <a:avLst/>
          </a:prstGeom>
          <a:noFill/>
        </p:spPr>
        <p:txBody>
          <a:bodyPr wrap="none" rtlCol="0">
            <a:spAutoFit/>
          </a:bodyPr>
          <a:lstStyle/>
          <a:p>
            <a:r>
              <a:rPr lang="en-US" b="1" dirty="0"/>
              <a:t>,</a:t>
            </a:r>
          </a:p>
        </p:txBody>
      </p:sp>
      <p:sp>
        <p:nvSpPr>
          <p:cNvPr id="7" name="TextBox 6"/>
          <p:cNvSpPr txBox="1"/>
          <p:nvPr/>
        </p:nvSpPr>
        <p:spPr>
          <a:xfrm>
            <a:off x="2819400" y="4191000"/>
            <a:ext cx="319318" cy="369332"/>
          </a:xfrm>
          <a:prstGeom prst="rect">
            <a:avLst/>
          </a:prstGeom>
          <a:noFill/>
        </p:spPr>
        <p:txBody>
          <a:bodyPr wrap="none" rtlCol="0">
            <a:spAutoFit/>
          </a:bodyPr>
          <a:lstStyle/>
          <a:p>
            <a:r>
              <a:rPr lang="en-US" b="1" dirty="0" smtClean="0"/>
              <a:t>=</a:t>
            </a:r>
            <a:endParaRPr lang="en-US" b="1" dirty="0"/>
          </a:p>
        </p:txBody>
      </p:sp>
      <p:sp>
        <p:nvSpPr>
          <p:cNvPr id="9" name="Left Brace 8"/>
          <p:cNvSpPr/>
          <p:nvPr/>
        </p:nvSpPr>
        <p:spPr>
          <a:xfrm>
            <a:off x="3200400" y="3733800"/>
            <a:ext cx="155448" cy="1219200"/>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5254752" y="3733800"/>
            <a:ext cx="155448" cy="1219200"/>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276600" y="3733800"/>
            <a:ext cx="1976823" cy="1200329"/>
          </a:xfrm>
          <a:prstGeom prst="rect">
            <a:avLst/>
          </a:prstGeom>
          <a:noFill/>
        </p:spPr>
        <p:txBody>
          <a:bodyPr wrap="none" rtlCol="0">
            <a:spAutoFit/>
          </a:bodyPr>
          <a:lstStyle/>
          <a:p>
            <a:r>
              <a:rPr lang="en-US" b="1" dirty="0" smtClean="0">
                <a:latin typeface="Courier New" panose="02070309020205020404" pitchFamily="49" charset="0"/>
                <a:cs typeface="Courier New" panose="02070309020205020404" pitchFamily="49" charset="0"/>
              </a:rPr>
              <a:t>Param1:Value1</a:t>
            </a:r>
          </a:p>
          <a:p>
            <a:r>
              <a:rPr lang="en-US" b="1" dirty="0" smtClean="0">
                <a:latin typeface="Courier New" panose="02070309020205020404" pitchFamily="49" charset="0"/>
                <a:cs typeface="Courier New" panose="02070309020205020404" pitchFamily="49" charset="0"/>
              </a:rPr>
              <a:t>Param2:Value2</a:t>
            </a:r>
          </a:p>
          <a:p>
            <a:r>
              <a:rPr lang="en-US" b="1" dirty="0" smtClean="0">
                <a:latin typeface="Courier New" panose="02070309020205020404" pitchFamily="49" charset="0"/>
                <a:cs typeface="Courier New" panose="02070309020205020404" pitchFamily="49" charset="0"/>
              </a:rPr>
              <a:t>Param3:Value3</a:t>
            </a:r>
          </a:p>
          <a:p>
            <a:pPr algn="ct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851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Components</a:t>
            </a:r>
            <a:endParaRPr lang="en-US" dirty="0"/>
          </a:p>
        </p:txBody>
      </p:sp>
      <p:sp>
        <p:nvSpPr>
          <p:cNvPr id="3" name="Oval 2"/>
          <p:cNvSpPr/>
          <p:nvPr/>
        </p:nvSpPr>
        <p:spPr>
          <a:xfrm>
            <a:off x="15240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10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82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574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864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532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200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8956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6540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30480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41686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4734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41686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41686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6388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7056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6832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20350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9682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20350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a:off x="3048000" y="16764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1752600" y="16764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2743200" y="2743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4267200" y="40386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a:off x="4876800" y="53340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5638800" y="44196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6324600" y="3505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7543800" y="28956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7848600" y="44958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2286000" y="58674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609600" y="5029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1752600" y="4267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p:cNvSpPr/>
          <p:nvPr/>
        </p:nvSpPr>
        <p:spPr>
          <a:xfrm>
            <a:off x="2971800" y="44196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4495800" y="3124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105400" y="16764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1447800" y="4724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1981200" y="51816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2438400" y="42672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2971800" y="34290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3505200" y="2819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3505200" y="41148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2895600" y="22098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2286000" y="21336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4800600" y="23622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162800" y="33528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p:cNvSpPr/>
          <p:nvPr/>
        </p:nvSpPr>
        <p:spPr>
          <a:xfrm>
            <a:off x="7086600" y="41148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p:cNvSpPr/>
          <p:nvPr/>
        </p:nvSpPr>
        <p:spPr>
          <a:xfrm>
            <a:off x="6096000" y="3962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a:off x="4724400" y="41910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4191000" y="3581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4419600" y="4724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6019800" y="1408331"/>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248400" y="1371600"/>
            <a:ext cx="1900518" cy="646331"/>
          </a:xfrm>
          <a:prstGeom prst="rect">
            <a:avLst/>
          </a:prstGeom>
          <a:noFill/>
        </p:spPr>
        <p:txBody>
          <a:bodyPr wrap="square" rtlCol="0">
            <a:spAutoFit/>
          </a:bodyPr>
          <a:lstStyle/>
          <a:p>
            <a:r>
              <a:rPr lang="en-US" dirty="0" smtClean="0"/>
              <a:t>Uninitialized Bus Component</a:t>
            </a:r>
            <a:endParaRPr lang="en-US" dirty="0"/>
          </a:p>
        </p:txBody>
      </p:sp>
      <p:sp>
        <p:nvSpPr>
          <p:cNvPr id="78" name="Isosceles Triangle 77"/>
          <p:cNvSpPr/>
          <p:nvPr/>
        </p:nvSpPr>
        <p:spPr>
          <a:xfrm>
            <a:off x="6024282" y="2057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252882" y="2020669"/>
            <a:ext cx="2281518" cy="646331"/>
          </a:xfrm>
          <a:prstGeom prst="rect">
            <a:avLst/>
          </a:prstGeom>
          <a:noFill/>
        </p:spPr>
        <p:txBody>
          <a:bodyPr wrap="square" rtlCol="0">
            <a:spAutoFit/>
          </a:bodyPr>
          <a:lstStyle/>
          <a:p>
            <a:r>
              <a:rPr lang="en-US" dirty="0" smtClean="0"/>
              <a:t>Uninitialized Branch Component</a:t>
            </a:r>
            <a:endParaRPr lang="en-US" dirty="0"/>
          </a:p>
        </p:txBody>
      </p:sp>
    </p:spTree>
    <p:extLst>
      <p:ext uri="{BB962C8B-B14F-4D97-AF65-F5344CB8AC3E}">
        <p14:creationId xmlns:p14="http://schemas.microsoft.com/office/powerpoint/2010/main" val="55796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Network</a:t>
            </a:r>
            <a:endParaRPr lang="en-US" dirty="0"/>
          </a:p>
        </p:txBody>
      </p:sp>
      <p:sp>
        <p:nvSpPr>
          <p:cNvPr id="3" name="TextBox 2"/>
          <p:cNvSpPr txBox="1"/>
          <p:nvPr/>
        </p:nvSpPr>
        <p:spPr>
          <a:xfrm>
            <a:off x="914400" y="1600200"/>
            <a:ext cx="7766870" cy="2862322"/>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Invoke the partition function</a:t>
            </a:r>
          </a:p>
          <a:p>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n</a:t>
            </a:r>
            <a:r>
              <a:rPr lang="en-US" b="1" dirty="0" smtClean="0">
                <a:latin typeface="Courier New" pitchFamily="49" charset="0"/>
                <a:cs typeface="Courier New" pitchFamily="49" charset="0"/>
              </a:rPr>
              <a:t>etwork-&gt;partition();</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Network has been properly distributed among</a:t>
            </a:r>
          </a:p>
          <a:p>
            <a:r>
              <a:rPr lang="en-US" b="1" dirty="0" smtClean="0">
                <a:solidFill>
                  <a:srgbClr val="0070C0"/>
                </a:solidFill>
                <a:latin typeface="Courier New" pitchFamily="49" charset="0"/>
                <a:cs typeface="Courier New" pitchFamily="49" charset="0"/>
              </a:rPr>
              <a:t>// processors, ghost buses and ghost branches have been</a:t>
            </a:r>
          </a:p>
          <a:p>
            <a:r>
              <a:rPr lang="en-US" b="1" dirty="0" smtClean="0">
                <a:solidFill>
                  <a:srgbClr val="0070C0"/>
                </a:solidFill>
                <a:latin typeface="Courier New" pitchFamily="49" charset="0"/>
                <a:cs typeface="Courier New" pitchFamily="49" charset="0"/>
              </a:rPr>
              <a:t>// added to the network, and global indices have been</a:t>
            </a:r>
          </a:p>
          <a:p>
            <a:r>
              <a:rPr lang="en-US" b="1" dirty="0" smtClean="0">
                <a:solidFill>
                  <a:srgbClr val="0070C0"/>
                </a:solidFill>
                <a:latin typeface="Courier New" pitchFamily="49" charset="0"/>
                <a:cs typeface="Courier New" pitchFamily="49" charset="0"/>
              </a:rPr>
              <a:t>// set. Local neighbor lists and indices for the ends</a:t>
            </a:r>
          </a:p>
          <a:p>
            <a:r>
              <a:rPr lang="en-US" b="1" dirty="0" smtClean="0">
                <a:solidFill>
                  <a:srgbClr val="0070C0"/>
                </a:solidFill>
                <a:latin typeface="Courier New" pitchFamily="49" charset="0"/>
                <a:cs typeface="Courier New" pitchFamily="49" charset="0"/>
              </a:rPr>
              <a:t>// branches have also been set. Network is almost ready</a:t>
            </a:r>
          </a:p>
          <a:p>
            <a:r>
              <a:rPr lang="en-US" b="1" dirty="0" smtClean="0">
                <a:solidFill>
                  <a:srgbClr val="0070C0"/>
                </a:solidFill>
                <a:latin typeface="Courier New" pitchFamily="49" charset="0"/>
                <a:cs typeface="Courier New" pitchFamily="49" charset="0"/>
              </a:rPr>
              <a:t>// for calculations</a:t>
            </a:r>
            <a:endParaRPr lang="en-US"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804340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the Network</a:t>
            </a:r>
            <a:endParaRPr lang="en-US" dirty="0"/>
          </a:p>
        </p:txBody>
      </p:sp>
      <p:sp>
        <p:nvSpPr>
          <p:cNvPr id="3" name="Oval 2"/>
          <p:cNvSpPr/>
          <p:nvPr/>
        </p:nvSpPr>
        <p:spPr>
          <a:xfrm>
            <a:off x="15240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10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82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574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864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532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200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8956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6540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30480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41686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4734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41686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41686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6388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7056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6832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20350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9682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20350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0" y="1600200"/>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45598" y="2895600"/>
            <a:ext cx="1064202" cy="369332"/>
          </a:xfrm>
          <a:prstGeom prst="rect">
            <a:avLst/>
          </a:prstGeom>
          <a:noFill/>
        </p:spPr>
        <p:txBody>
          <a:bodyPr wrap="none" rtlCol="0">
            <a:spAutoFit/>
          </a:bodyPr>
          <a:lstStyle/>
          <a:p>
            <a:r>
              <a:rPr lang="en-US" dirty="0" smtClean="0"/>
              <a:t>Process 0</a:t>
            </a:r>
            <a:endParaRPr lang="en-US" dirty="0"/>
          </a:p>
        </p:txBody>
      </p:sp>
      <p:sp>
        <p:nvSpPr>
          <p:cNvPr id="40" name="TextBox 39"/>
          <p:cNvSpPr txBox="1"/>
          <p:nvPr/>
        </p:nvSpPr>
        <p:spPr>
          <a:xfrm>
            <a:off x="5562600" y="2895600"/>
            <a:ext cx="1064202" cy="369332"/>
          </a:xfrm>
          <a:prstGeom prst="rect">
            <a:avLst/>
          </a:prstGeom>
          <a:noFill/>
        </p:spPr>
        <p:txBody>
          <a:bodyPr wrap="none" rtlCol="0">
            <a:spAutoFit/>
          </a:bodyPr>
          <a:lstStyle/>
          <a:p>
            <a:r>
              <a:rPr lang="en-US" dirty="0" smtClean="0"/>
              <a:t>Process 1</a:t>
            </a:r>
            <a:endParaRPr lang="en-US" dirty="0"/>
          </a:p>
        </p:txBody>
      </p:sp>
    </p:spTree>
    <p:extLst>
      <p:ext uri="{BB962C8B-B14F-4D97-AF65-F5344CB8AC3E}">
        <p14:creationId xmlns:p14="http://schemas.microsoft.com/office/powerpoint/2010/main" val="2407061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0 Partition</a:t>
            </a:r>
            <a:endParaRPr lang="en-US" dirty="0"/>
          </a:p>
        </p:txBody>
      </p:sp>
      <p:sp>
        <p:nvSpPr>
          <p:cNvPr id="3" name="Oval 2"/>
          <p:cNvSpPr/>
          <p:nvPr/>
        </p:nvSpPr>
        <p:spPr>
          <a:xfrm>
            <a:off x="15240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82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574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8956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6540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30480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20350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9682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20350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0" y="1600200"/>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45598" y="2895600"/>
            <a:ext cx="1064202" cy="369332"/>
          </a:xfrm>
          <a:prstGeom prst="rect">
            <a:avLst/>
          </a:prstGeom>
          <a:noFill/>
        </p:spPr>
        <p:txBody>
          <a:bodyPr wrap="none" rtlCol="0">
            <a:spAutoFit/>
          </a:bodyPr>
          <a:lstStyle/>
          <a:p>
            <a:r>
              <a:rPr lang="en-US" dirty="0" smtClean="0"/>
              <a:t>Process 0</a:t>
            </a:r>
            <a:endParaRPr lang="en-US" dirty="0"/>
          </a:p>
        </p:txBody>
      </p:sp>
      <p:sp>
        <p:nvSpPr>
          <p:cNvPr id="18" name="TextBox 17"/>
          <p:cNvSpPr txBox="1"/>
          <p:nvPr/>
        </p:nvSpPr>
        <p:spPr>
          <a:xfrm>
            <a:off x="5257800" y="3352800"/>
            <a:ext cx="1524000" cy="646331"/>
          </a:xfrm>
          <a:prstGeom prst="rect">
            <a:avLst/>
          </a:prstGeom>
          <a:noFill/>
        </p:spPr>
        <p:txBody>
          <a:bodyPr wrap="square" rtlCol="0">
            <a:spAutoFit/>
          </a:bodyPr>
          <a:lstStyle/>
          <a:p>
            <a:r>
              <a:rPr lang="en-US" dirty="0" smtClean="0"/>
              <a:t>Ghost Buses and Branches</a:t>
            </a:r>
            <a:endParaRPr lang="en-US" dirty="0"/>
          </a:p>
        </p:txBody>
      </p:sp>
      <p:cxnSp>
        <p:nvCxnSpPr>
          <p:cNvPr id="26" name="Straight Connector 25"/>
          <p:cNvCxnSpPr>
            <a:endCxn id="18" idx="1"/>
          </p:cNvCxnSpPr>
          <p:nvPr/>
        </p:nvCxnSpPr>
        <p:spPr>
          <a:xfrm flipV="1">
            <a:off x="3505200" y="3675966"/>
            <a:ext cx="1752600" cy="438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8" idx="1"/>
          </p:cNvCxnSpPr>
          <p:nvPr/>
        </p:nvCxnSpPr>
        <p:spPr>
          <a:xfrm flipV="1">
            <a:off x="4343400" y="3675966"/>
            <a:ext cx="914400" cy="515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8" idx="1"/>
          </p:cNvCxnSpPr>
          <p:nvPr/>
        </p:nvCxnSpPr>
        <p:spPr>
          <a:xfrm>
            <a:off x="4572000" y="3200400"/>
            <a:ext cx="685800" cy="475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629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1 Partition</a:t>
            </a:r>
            <a:endParaRPr lang="en-US" dirty="0"/>
          </a:p>
        </p:txBody>
      </p:sp>
      <p:sp>
        <p:nvSpPr>
          <p:cNvPr id="5" name="Oval 4"/>
          <p:cNvSpPr/>
          <p:nvPr/>
        </p:nvSpPr>
        <p:spPr>
          <a:xfrm>
            <a:off x="5410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864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532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200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41686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4734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41686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41686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6388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7056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6832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0" y="1600200"/>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62600" y="2895600"/>
            <a:ext cx="1064202" cy="369332"/>
          </a:xfrm>
          <a:prstGeom prst="rect">
            <a:avLst/>
          </a:prstGeom>
          <a:noFill/>
        </p:spPr>
        <p:txBody>
          <a:bodyPr wrap="none" rtlCol="0">
            <a:spAutoFit/>
          </a:bodyPr>
          <a:lstStyle/>
          <a:p>
            <a:r>
              <a:rPr lang="en-US" dirty="0" smtClean="0"/>
              <a:t>Process 1</a:t>
            </a:r>
            <a:endParaRPr lang="en-US" dirty="0"/>
          </a:p>
        </p:txBody>
      </p:sp>
      <p:sp>
        <p:nvSpPr>
          <p:cNvPr id="42" name="TextBox 41"/>
          <p:cNvSpPr txBox="1"/>
          <p:nvPr/>
        </p:nvSpPr>
        <p:spPr>
          <a:xfrm>
            <a:off x="1219200" y="3276600"/>
            <a:ext cx="1524000" cy="646331"/>
          </a:xfrm>
          <a:prstGeom prst="rect">
            <a:avLst/>
          </a:prstGeom>
          <a:noFill/>
        </p:spPr>
        <p:txBody>
          <a:bodyPr wrap="square" rtlCol="0">
            <a:spAutoFit/>
          </a:bodyPr>
          <a:lstStyle/>
          <a:p>
            <a:r>
              <a:rPr lang="en-US" dirty="0" smtClean="0"/>
              <a:t>Ghost Buses and Branches</a:t>
            </a:r>
            <a:endParaRPr lang="en-US" dirty="0"/>
          </a:p>
        </p:txBody>
      </p:sp>
      <p:cxnSp>
        <p:nvCxnSpPr>
          <p:cNvPr id="26" name="Straight Connector 25"/>
          <p:cNvCxnSpPr>
            <a:stCxn id="42" idx="3"/>
          </p:cNvCxnSpPr>
          <p:nvPr/>
        </p:nvCxnSpPr>
        <p:spPr>
          <a:xfrm flipV="1">
            <a:off x="2743200" y="2998741"/>
            <a:ext cx="304800" cy="601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2" idx="3"/>
          </p:cNvCxnSpPr>
          <p:nvPr/>
        </p:nvCxnSpPr>
        <p:spPr>
          <a:xfrm flipV="1">
            <a:off x="2743200" y="3124200"/>
            <a:ext cx="914400" cy="475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2" idx="3"/>
          </p:cNvCxnSpPr>
          <p:nvPr/>
        </p:nvCxnSpPr>
        <p:spPr>
          <a:xfrm>
            <a:off x="2743200" y="3599766"/>
            <a:ext cx="228600" cy="438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021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492125" y="1371600"/>
            <a:ext cx="8186738" cy="4343400"/>
          </a:xfrm>
        </p:spPr>
        <p:txBody>
          <a:bodyPr>
            <a:normAutofit/>
          </a:bodyPr>
          <a:lstStyle/>
          <a:p>
            <a:pPr marL="0" indent="0">
              <a:buNone/>
            </a:pPr>
            <a:r>
              <a:rPr lang="en-US" dirty="0" smtClean="0"/>
              <a:t>Develop software modules that encapsulate commonly used functionality in HPC power grid applications</a:t>
            </a:r>
          </a:p>
          <a:p>
            <a:r>
              <a:rPr lang="en-US" dirty="0" smtClean="0"/>
              <a:t>Setup and distribution of power grid networks</a:t>
            </a:r>
          </a:p>
          <a:p>
            <a:r>
              <a:rPr lang="en-US" dirty="0" err="1" smtClean="0"/>
              <a:t>Input/Output</a:t>
            </a:r>
            <a:endParaRPr lang="en-US" dirty="0" smtClean="0"/>
          </a:p>
          <a:p>
            <a:r>
              <a:rPr lang="en-US" dirty="0" smtClean="0"/>
              <a:t>Mapping from grid to distributed matrices</a:t>
            </a:r>
          </a:p>
          <a:p>
            <a:r>
              <a:rPr lang="en-US" dirty="0" smtClean="0"/>
              <a:t>Parallel solvers</a:t>
            </a:r>
          </a:p>
          <a:p>
            <a:r>
              <a:rPr lang="en-US" dirty="0" smtClean="0"/>
              <a:t>Incorporate advanced parallel libraries whenever possible</a:t>
            </a:r>
          </a:p>
          <a:p>
            <a:pPr lvl="1"/>
            <a:r>
              <a:rPr lang="en-US" dirty="0" err="1" smtClean="0"/>
              <a:t>PETSc</a:t>
            </a:r>
            <a:r>
              <a:rPr lang="en-US" dirty="0" smtClean="0"/>
              <a:t>, </a:t>
            </a:r>
            <a:r>
              <a:rPr lang="en-US" dirty="0" err="1" smtClean="0"/>
              <a:t>ParMETIS</a:t>
            </a:r>
            <a:endParaRPr lang="en-US" dirty="0"/>
          </a:p>
          <a:p>
            <a:pPr marL="0" indent="0">
              <a:buNone/>
            </a:pPr>
            <a:endParaRPr lang="en-US" dirty="0" smtClean="0"/>
          </a:p>
          <a:p>
            <a:pPr marL="0" indent="0">
              <a:buNone/>
            </a:pPr>
            <a:r>
              <a:rPr lang="en-US" dirty="0" err="1" smtClean="0"/>
              <a:t>GridPACK</a:t>
            </a:r>
            <a:r>
              <a:rPr lang="en-US" dirty="0" smtClean="0"/>
              <a:t>™ is currently available as a set of C++ software modules and classes</a:t>
            </a:r>
            <a:endParaRPr lang="en-US" dirty="0"/>
          </a:p>
        </p:txBody>
      </p:sp>
    </p:spTree>
    <p:extLst>
      <p:ext uri="{BB962C8B-B14F-4D97-AF65-F5344CB8AC3E}">
        <p14:creationId xmlns:p14="http://schemas.microsoft.com/office/powerpoint/2010/main" val="3548699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Base Network Class Methods</a:t>
            </a:r>
            <a:endParaRPr lang="en-US" dirty="0"/>
          </a:p>
        </p:txBody>
      </p:sp>
      <p:sp>
        <p:nvSpPr>
          <p:cNvPr id="3" name="TextBox 2"/>
          <p:cNvSpPr txBox="1"/>
          <p:nvPr/>
        </p:nvSpPr>
        <p:spPr>
          <a:xfrm>
            <a:off x="533400" y="1295400"/>
            <a:ext cx="7904728" cy="5078313"/>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Return number of buses and branches on this process</a:t>
            </a:r>
          </a:p>
          <a:p>
            <a:r>
              <a:rPr lang="en-US" b="1" dirty="0" smtClean="0">
                <a:solidFill>
                  <a:srgbClr val="0070C0"/>
                </a:solidFill>
                <a:latin typeface="Courier New" pitchFamily="49" charset="0"/>
                <a:cs typeface="Courier New" pitchFamily="49" charset="0"/>
              </a:rPr>
              <a:t>// (including ghost buses and branches)</a:t>
            </a:r>
          </a:p>
          <a:p>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numBuses</a:t>
            </a:r>
            <a:r>
              <a:rPr lang="en-US" b="1" dirty="0" smtClean="0">
                <a:latin typeface="Courier New" pitchFamily="49" charset="0"/>
                <a:cs typeface="Courier New" pitchFamily="49" charset="0"/>
              </a:rPr>
              <a:t>(void);</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numBranches</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Get local index of reference bus (return -1 if</a:t>
            </a:r>
          </a:p>
          <a:p>
            <a:r>
              <a:rPr lang="en-US" b="1" dirty="0" smtClean="0">
                <a:solidFill>
                  <a:srgbClr val="0070C0"/>
                </a:solidFill>
                <a:latin typeface="Courier New" pitchFamily="49" charset="0"/>
                <a:cs typeface="Courier New" pitchFamily="49" charset="0"/>
              </a:rPr>
              <a:t>// reference bus is not on this process)</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getReferenceBus</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true if bus or branch is local to the process,</a:t>
            </a:r>
          </a:p>
          <a:p>
            <a:r>
              <a:rPr lang="en-US" b="1" dirty="0" smtClean="0">
                <a:solidFill>
                  <a:srgbClr val="0070C0"/>
                </a:solidFill>
                <a:latin typeface="Courier New" pitchFamily="49" charset="0"/>
                <a:cs typeface="Courier New" pitchFamily="49" charset="0"/>
              </a:rPr>
              <a:t>// return false for ghost buses and branches</a:t>
            </a:r>
          </a:p>
          <a:p>
            <a:r>
              <a:rPr lang="en-US" b="1" dirty="0" err="1">
                <a:latin typeface="Courier New" pitchFamily="49" charset="0"/>
                <a:cs typeface="Courier New" pitchFamily="49" charset="0"/>
              </a:rPr>
              <a:t>b</a:t>
            </a:r>
            <a:r>
              <a:rPr lang="en-US" b="1" dirty="0" err="1" smtClean="0">
                <a:latin typeface="Courier New" pitchFamily="49" charset="0"/>
                <a:cs typeface="Courier New" pitchFamily="49" charset="0"/>
              </a:rPr>
              <a:t>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getActiveBus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a:p>
            <a:r>
              <a:rPr lang="en-US" b="1" dirty="0" err="1">
                <a:latin typeface="Courier New" pitchFamily="49" charset="0"/>
                <a:cs typeface="Courier New" pitchFamily="49" charset="0"/>
              </a:rPr>
              <a:t>b</a:t>
            </a:r>
            <a:r>
              <a:rPr lang="en-US" b="1" dirty="0" err="1" smtClean="0">
                <a:latin typeface="Courier New" pitchFamily="49" charset="0"/>
                <a:cs typeface="Courier New" pitchFamily="49" charset="0"/>
              </a:rPr>
              <a:t>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getActiveBranch</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pointer to bus or branch object corresponding</a:t>
            </a:r>
          </a:p>
          <a:p>
            <a:r>
              <a:rPr lang="en-US" b="1" dirty="0" smtClean="0">
                <a:solidFill>
                  <a:srgbClr val="0070C0"/>
                </a:solidFill>
                <a:latin typeface="Courier New" pitchFamily="49" charset="0"/>
                <a:cs typeface="Courier New" pitchFamily="49" charset="0"/>
              </a:rPr>
              <a:t>// to local index </a:t>
            </a:r>
            <a:r>
              <a:rPr lang="en-US" b="1" dirty="0" err="1" smtClean="0">
                <a:solidFill>
                  <a:srgbClr val="0070C0"/>
                </a:solidFill>
                <a:latin typeface="Courier New" pitchFamily="49" charset="0"/>
                <a:cs typeface="Courier New" pitchFamily="49" charset="0"/>
              </a:rPr>
              <a:t>idx</a:t>
            </a:r>
            <a:endParaRPr lang="en-US" b="1" dirty="0" smtClean="0">
              <a:solidFill>
                <a:srgbClr val="0070C0"/>
              </a:solidFill>
              <a:latin typeface="Courier New" pitchFamily="49" charset="0"/>
              <a:cs typeface="Courier New" pitchFamily="49" charset="0"/>
            </a:endParaRPr>
          </a:p>
          <a:p>
            <a:r>
              <a:rPr lang="en-US" b="1" dirty="0">
                <a:latin typeface="Courier New" pitchFamily="49" charset="0"/>
                <a:cs typeface="Courier New" pitchFamily="49" charset="0"/>
              </a:rPr>
              <a:t>b</a:t>
            </a:r>
            <a:r>
              <a:rPr lang="en-US" b="1" dirty="0" smtClean="0">
                <a:latin typeface="Courier New" pitchFamily="49" charset="0"/>
                <a:cs typeface="Courier New" pitchFamily="49" charset="0"/>
              </a:rPr>
              <a:t>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MyBus</a:t>
            </a:r>
            <a:r>
              <a:rPr lang="en-US" b="1" dirty="0" smtClean="0">
                <a:latin typeface="Courier New" pitchFamily="49" charset="0"/>
                <a:cs typeface="Courier New" pitchFamily="49" charset="0"/>
              </a:rPr>
              <a:t>&gt; </a:t>
            </a:r>
            <a:r>
              <a:rPr lang="en-US" b="1" dirty="0" err="1" smtClean="0">
                <a:latin typeface="Courier New" pitchFamily="49" charset="0"/>
                <a:cs typeface="Courier New" pitchFamily="49" charset="0"/>
              </a:rPr>
              <a:t>getBus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b</a:t>
            </a:r>
            <a:r>
              <a:rPr lang="en-US" b="1" dirty="0" smtClean="0">
                <a:latin typeface="Courier New" pitchFamily="49" charset="0"/>
                <a:cs typeface="Courier New" pitchFamily="49" charset="0"/>
              </a:rPr>
              <a:t>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MyBranch</a:t>
            </a:r>
            <a:r>
              <a:rPr lang="en-US" b="1" dirty="0" smtClean="0">
                <a:latin typeface="Courier New" pitchFamily="49" charset="0"/>
                <a:cs typeface="Courier New" pitchFamily="49" charset="0"/>
              </a:rPr>
              <a:t>&gt; </a:t>
            </a:r>
            <a:r>
              <a:rPr lang="en-US" b="1" dirty="0" err="1" smtClean="0">
                <a:latin typeface="Courier New" pitchFamily="49" charset="0"/>
                <a:cs typeface="Courier New" pitchFamily="49" charset="0"/>
              </a:rPr>
              <a:t>getBranch</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p:txBody>
      </p:sp>
    </p:spTree>
    <p:extLst>
      <p:ext uri="{BB962C8B-B14F-4D97-AF65-F5344CB8AC3E}">
        <p14:creationId xmlns:p14="http://schemas.microsoft.com/office/powerpoint/2010/main" val="5527775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Network Class</a:t>
            </a:r>
            <a:endParaRPr lang="en-US" dirty="0"/>
          </a:p>
        </p:txBody>
      </p:sp>
      <p:sp>
        <p:nvSpPr>
          <p:cNvPr id="3" name="TextBox 2"/>
          <p:cNvSpPr txBox="1"/>
          <p:nvPr/>
        </p:nvSpPr>
        <p:spPr>
          <a:xfrm>
            <a:off x="609600" y="1295400"/>
            <a:ext cx="7904728" cy="5078313"/>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Return pointer to </a:t>
            </a:r>
            <a:r>
              <a:rPr lang="en-US" b="1" dirty="0" err="1" smtClean="0">
                <a:solidFill>
                  <a:srgbClr val="0070C0"/>
                </a:solidFill>
                <a:latin typeface="Courier New" pitchFamily="49" charset="0"/>
                <a:cs typeface="Courier New" pitchFamily="49" charset="0"/>
              </a:rPr>
              <a:t>DataCollection</a:t>
            </a:r>
            <a:r>
              <a:rPr lang="en-US" b="1" dirty="0" smtClean="0">
                <a:solidFill>
                  <a:srgbClr val="0070C0"/>
                </a:solidFill>
                <a:latin typeface="Courier New" pitchFamily="49" charset="0"/>
                <a:cs typeface="Courier New" pitchFamily="49" charset="0"/>
              </a:rPr>
              <a:t> objects associated</a:t>
            </a:r>
          </a:p>
          <a:p>
            <a:r>
              <a:rPr lang="en-US" b="1" dirty="0" smtClean="0">
                <a:solidFill>
                  <a:srgbClr val="0070C0"/>
                </a:solidFill>
                <a:latin typeface="Courier New" pitchFamily="49" charset="0"/>
                <a:cs typeface="Courier New" pitchFamily="49" charset="0"/>
              </a:rPr>
              <a:t>// with bus or branch at local index </a:t>
            </a:r>
            <a:r>
              <a:rPr lang="en-US" b="1" dirty="0" err="1" smtClean="0">
                <a:solidFill>
                  <a:srgbClr val="0070C0"/>
                </a:solidFill>
                <a:latin typeface="Courier New" pitchFamily="49" charset="0"/>
                <a:cs typeface="Courier New" pitchFamily="49" charset="0"/>
              </a:rPr>
              <a:t>idx</a:t>
            </a:r>
            <a:endParaRPr lang="en-US" b="1" dirty="0" smtClean="0">
              <a:solidFill>
                <a:srgbClr val="0070C0"/>
              </a:solidFill>
              <a:latin typeface="Courier New" pitchFamily="49" charset="0"/>
              <a:cs typeface="Courier New" pitchFamily="49" charset="0"/>
            </a:endParaRPr>
          </a:p>
          <a:p>
            <a:r>
              <a:rPr lang="en-US" b="1" dirty="0" smtClean="0">
                <a:latin typeface="Courier New" pitchFamily="49" charset="0"/>
                <a:cs typeface="Courier New" pitchFamily="49" charset="0"/>
              </a:rPr>
              <a:t>boost::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::component::</a:t>
            </a:r>
            <a:r>
              <a:rPr lang="en-US" b="1" dirty="0" err="1" smtClean="0">
                <a:latin typeface="Courier New" pitchFamily="49" charset="0"/>
                <a:cs typeface="Courier New" pitchFamily="49" charset="0"/>
              </a:rPr>
              <a:t>DataCollection</a:t>
            </a:r>
            <a:r>
              <a:rPr lang="en-US" b="1" dirty="0" smtClean="0">
                <a:latin typeface="Courier New" pitchFamily="49" charset="0"/>
                <a:cs typeface="Courier New" pitchFamily="49" charset="0"/>
              </a:rPr>
              <a:t>&gt;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getBusData</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boost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shared_ptr</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gridpack</a:t>
            </a:r>
            <a:r>
              <a:rPr lang="en-US" b="1" dirty="0">
                <a:latin typeface="Courier New" pitchFamily="49" charset="0"/>
                <a:cs typeface="Courier New" pitchFamily="49" charset="0"/>
              </a:rPr>
              <a:t>::component::</a:t>
            </a:r>
            <a:r>
              <a:rPr lang="en-US" b="1" dirty="0" err="1">
                <a:latin typeface="Courier New" pitchFamily="49" charset="0"/>
                <a:cs typeface="Courier New" pitchFamily="49" charset="0"/>
              </a:rPr>
              <a:t>DataCollection</a:t>
            </a:r>
            <a:r>
              <a:rPr lang="en-US" b="1" dirty="0">
                <a:latin typeface="Courier New" pitchFamily="49" charset="0"/>
                <a:cs typeface="Courier New" pitchFamily="49" charset="0"/>
              </a:rPr>
              <a:t>&gt;</a:t>
            </a:r>
          </a:p>
          <a:p>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getBranchData</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idx</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Remove all ghost buses and branches from the network</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void clean(void);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Set up data structures for exchanges to ghosts buses</a:t>
            </a:r>
          </a:p>
          <a:p>
            <a:r>
              <a:rPr lang="en-US" b="1" dirty="0" smtClean="0">
                <a:solidFill>
                  <a:srgbClr val="0070C0"/>
                </a:solidFill>
                <a:latin typeface="Courier New" pitchFamily="49" charset="0"/>
                <a:cs typeface="Courier New" pitchFamily="49" charset="0"/>
              </a:rPr>
              <a:t>// and branches</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initBusUpdate</a:t>
            </a:r>
            <a:r>
              <a:rPr lang="en-US" b="1" dirty="0" smtClean="0">
                <a:latin typeface="Courier New" pitchFamily="49" charset="0"/>
                <a:cs typeface="Courier New" pitchFamily="49" charset="0"/>
              </a:rPr>
              <a:t>(void);</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initBranchUpdate</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Send data to ghost buses and branches</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updateBuses</a:t>
            </a:r>
            <a:r>
              <a:rPr lang="en-US" b="1" dirty="0" smtClean="0">
                <a:latin typeface="Courier New" pitchFamily="49" charset="0"/>
                <a:cs typeface="Courier New" pitchFamily="49" charset="0"/>
              </a:rPr>
              <a:t>(void);</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updateBranches</a:t>
            </a:r>
            <a:r>
              <a:rPr lang="en-US" b="1" dirty="0" smtClean="0">
                <a:latin typeface="Courier New" pitchFamily="49" charset="0"/>
                <a:cs typeface="Courier New" pitchFamily="49" charset="0"/>
              </a:rPr>
              <a:t>(void)</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79706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4" name="Content Placeholder 3"/>
          <p:cNvSpPr>
            <a:spLocks noGrp="1"/>
          </p:cNvSpPr>
          <p:nvPr>
            <p:ph idx="1"/>
          </p:nvPr>
        </p:nvSpPr>
        <p:spPr>
          <a:xfrm>
            <a:off x="457200" y="1066800"/>
            <a:ext cx="8229600" cy="4525963"/>
          </a:xfrm>
        </p:spPr>
        <p:txBody>
          <a:bodyPr>
            <a:normAutofit/>
          </a:bodyPr>
          <a:lstStyle/>
          <a:p>
            <a:r>
              <a:rPr lang="en-US" dirty="0" smtClean="0"/>
              <a:t>Factories are used to manage interactions between the network and individual network components</a:t>
            </a:r>
          </a:p>
          <a:p>
            <a:r>
              <a:rPr lang="en-US" dirty="0" smtClean="0"/>
              <a:t>Factories perform some basic initialization functions</a:t>
            </a:r>
          </a:p>
          <a:p>
            <a:r>
              <a:rPr lang="en-US" dirty="0" smtClean="0"/>
              <a:t>Factories are designed to set up the system so that it can be used in calculations. They guarantee the all bus and branch objects are in the correct state for generating the matrices and vectors needed for solving the problem</a:t>
            </a:r>
          </a:p>
          <a:p>
            <a:r>
              <a:rPr lang="en-US" dirty="0" smtClean="0"/>
              <a:t>Factories can be used to change the state network components</a:t>
            </a:r>
          </a:p>
          <a:p>
            <a:r>
              <a:rPr lang="en-US" dirty="0" smtClean="0"/>
              <a:t>A primary motif in factory methods is that they loop over all bus and branch objects and invoke methods on them</a:t>
            </a:r>
            <a:endParaRPr lang="en-US" dirty="0"/>
          </a:p>
        </p:txBody>
      </p:sp>
    </p:spTree>
    <p:extLst>
      <p:ext uri="{BB962C8B-B14F-4D97-AF65-F5344CB8AC3E}">
        <p14:creationId xmlns:p14="http://schemas.microsoft.com/office/powerpoint/2010/main" val="3827683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Factory Class</a:t>
            </a:r>
            <a:endParaRPr lang="en-US" dirty="0"/>
          </a:p>
        </p:txBody>
      </p:sp>
      <p:sp>
        <p:nvSpPr>
          <p:cNvPr id="3" name="TextBox 2"/>
          <p:cNvSpPr txBox="1"/>
          <p:nvPr/>
        </p:nvSpPr>
        <p:spPr>
          <a:xfrm>
            <a:off x="762000" y="1524000"/>
            <a:ext cx="7772400" cy="4524315"/>
          </a:xfrm>
          <a:prstGeom prst="rect">
            <a:avLst/>
          </a:prstGeom>
          <a:noFill/>
        </p:spPr>
        <p:txBody>
          <a:bodyPr wrap="square" rtlCol="0">
            <a:spAutoFit/>
          </a:bodyPr>
          <a:lstStyle/>
          <a:p>
            <a:r>
              <a:rPr lang="en-US" b="1" dirty="0" smtClean="0">
                <a:solidFill>
                  <a:srgbClr val="0070C0"/>
                </a:solidFill>
                <a:latin typeface="Courier New" pitchFamily="49" charset="0"/>
                <a:cs typeface="Courier New" pitchFamily="49" charset="0"/>
              </a:rPr>
              <a:t>// Constructor</a:t>
            </a:r>
          </a:p>
          <a:p>
            <a:r>
              <a:rPr lang="en-US" b="1" dirty="0" err="1" smtClean="0">
                <a:latin typeface="Courier New" pitchFamily="49" charset="0"/>
                <a:cs typeface="Courier New" pitchFamily="49" charset="0"/>
              </a:rPr>
              <a:t>BaseFactory</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BaseFactory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network);</a:t>
            </a:r>
          </a:p>
          <a:p>
            <a:endParaRPr lang="en-US" b="1" dirty="0" smtClean="0">
              <a:solidFill>
                <a:srgbClr val="0070C0"/>
              </a:solidFill>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The “load” operation takes all the data from the</a:t>
            </a:r>
          </a:p>
          <a:p>
            <a:r>
              <a:rPr lang="en-US" b="1" dirty="0">
                <a:solidFill>
                  <a:srgbClr val="0070C0"/>
                </a:solidFill>
                <a:latin typeface="Courier New" pitchFamily="49" charset="0"/>
                <a:cs typeface="Courier New" pitchFamily="49" charset="0"/>
              </a:rPr>
              <a:t>// data collection objects and moves them into the</a:t>
            </a:r>
          </a:p>
          <a:p>
            <a:r>
              <a:rPr lang="en-US" b="1" dirty="0">
                <a:solidFill>
                  <a:srgbClr val="0070C0"/>
                </a:solidFill>
                <a:latin typeface="Courier New" pitchFamily="49" charset="0"/>
                <a:cs typeface="Courier New" pitchFamily="49" charset="0"/>
              </a:rPr>
              <a:t>// corresponding bus and branch components using the</a:t>
            </a:r>
          </a:p>
          <a:p>
            <a:r>
              <a:rPr lang="en-US" b="1" dirty="0">
                <a:solidFill>
                  <a:srgbClr val="0070C0"/>
                </a:solidFill>
                <a:latin typeface="Courier New" pitchFamily="49" charset="0"/>
                <a:cs typeface="Courier New" pitchFamily="49" charset="0"/>
              </a:rPr>
              <a:t>// load functions that have been defined in the</a:t>
            </a:r>
          </a:p>
          <a:p>
            <a:r>
              <a:rPr lang="en-US" b="1" dirty="0">
                <a:solidFill>
                  <a:srgbClr val="0070C0"/>
                </a:solidFill>
                <a:latin typeface="Courier New" pitchFamily="49" charset="0"/>
                <a:cs typeface="Courier New" pitchFamily="49" charset="0"/>
              </a:rPr>
              <a:t>// individual bus and branch </a:t>
            </a:r>
            <a:r>
              <a:rPr lang="en-US" b="1" dirty="0" smtClean="0">
                <a:solidFill>
                  <a:srgbClr val="0070C0"/>
                </a:solidFill>
                <a:latin typeface="Courier New" pitchFamily="49" charset="0"/>
                <a:cs typeface="Courier New" pitchFamily="49" charset="0"/>
              </a:rPr>
              <a:t>classes</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virtual void load(void);</a:t>
            </a:r>
          </a:p>
          <a:p>
            <a:endParaRPr lang="en-US" b="1" dirty="0">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 Set up lists of pointers in each component to</a:t>
            </a:r>
          </a:p>
          <a:p>
            <a:r>
              <a:rPr lang="en-US" b="1" dirty="0">
                <a:solidFill>
                  <a:srgbClr val="0070C0"/>
                </a:solidFill>
                <a:latin typeface="Courier New" pitchFamily="49" charset="0"/>
                <a:cs typeface="Courier New" pitchFamily="49" charset="0"/>
              </a:rPr>
              <a:t>// neighbors of all buses and branches in the</a:t>
            </a:r>
          </a:p>
          <a:p>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network as well as assigning internal indices used</a:t>
            </a:r>
          </a:p>
          <a:p>
            <a:r>
              <a:rPr lang="en-US" b="1" dirty="0" smtClean="0">
                <a:solidFill>
                  <a:srgbClr val="0070C0"/>
                </a:solidFill>
                <a:latin typeface="Courier New" pitchFamily="49" charset="0"/>
                <a:cs typeface="Courier New" pitchFamily="49" charset="0"/>
              </a:rPr>
              <a:t>// by other </a:t>
            </a:r>
            <a:r>
              <a:rPr lang="en-US" b="1" dirty="0" err="1" smtClean="0">
                <a:solidFill>
                  <a:srgbClr val="0070C0"/>
                </a:solidFill>
                <a:latin typeface="Courier New" pitchFamily="49" charset="0"/>
                <a:cs typeface="Courier New" pitchFamily="49" charset="0"/>
              </a:rPr>
              <a:t>GridPACK</a:t>
            </a:r>
            <a:r>
              <a:rPr lang="en-US" b="1" dirty="0" smtClean="0">
                <a:solidFill>
                  <a:srgbClr val="0070C0"/>
                </a:solidFill>
                <a:latin typeface="Courier New" pitchFamily="49" charset="0"/>
                <a:cs typeface="Courier New" pitchFamily="49" charset="0"/>
              </a:rPr>
              <a:t>™ components</a:t>
            </a:r>
            <a:endParaRPr lang="en-US" b="1" dirty="0">
              <a:solidFill>
                <a:srgbClr val="0070C0"/>
              </a:solidFill>
              <a:latin typeface="Courier New" pitchFamily="49" charset="0"/>
              <a:cs typeface="Courier New" pitchFamily="49" charset="0"/>
            </a:endParaRPr>
          </a:p>
          <a:p>
            <a:r>
              <a:rPr lang="en-US" b="1" dirty="0">
                <a:latin typeface="Courier New" pitchFamily="49" charset="0"/>
                <a:cs typeface="Courier New" pitchFamily="49" charset="0"/>
              </a:rPr>
              <a:t>virtual void </a:t>
            </a:r>
            <a:r>
              <a:rPr lang="en-US" b="1" dirty="0" err="1">
                <a:latin typeface="Courier New" pitchFamily="49" charset="0"/>
                <a:cs typeface="Courier New" pitchFamily="49" charset="0"/>
              </a:rPr>
              <a:t>setComponents</a:t>
            </a:r>
            <a:r>
              <a:rPr lang="en-US" b="1" dirty="0">
                <a:latin typeface="Courier New" pitchFamily="49" charset="0"/>
                <a:cs typeface="Courier New" pitchFamily="49" charset="0"/>
              </a:rPr>
              <a:t>(void</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65773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Factory Class</a:t>
            </a:r>
            <a:endParaRPr lang="en-US" dirty="0"/>
          </a:p>
        </p:txBody>
      </p:sp>
      <p:sp>
        <p:nvSpPr>
          <p:cNvPr id="3" name="TextBox 2"/>
          <p:cNvSpPr txBox="1"/>
          <p:nvPr/>
        </p:nvSpPr>
        <p:spPr>
          <a:xfrm>
            <a:off x="762000" y="1524000"/>
            <a:ext cx="7620000" cy="3416320"/>
          </a:xfrm>
          <a:prstGeom prst="rect">
            <a:avLst/>
          </a:prstGeom>
          <a:noFill/>
        </p:spPr>
        <p:txBody>
          <a:bodyPr wrap="square" rtlCol="0">
            <a:spAutoFit/>
          </a:bodyPr>
          <a:lstStyle/>
          <a:p>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Set up </a:t>
            </a:r>
            <a:r>
              <a:rPr lang="en-US" b="1" dirty="0">
                <a:solidFill>
                  <a:srgbClr val="0070C0"/>
                </a:solidFill>
                <a:latin typeface="Courier New" pitchFamily="49" charset="0"/>
                <a:cs typeface="Courier New" pitchFamily="49" charset="0"/>
              </a:rPr>
              <a:t>internal buffers so that </a:t>
            </a:r>
            <a:r>
              <a:rPr lang="en-US" b="1" dirty="0" smtClean="0">
                <a:solidFill>
                  <a:srgbClr val="0070C0"/>
                </a:solidFill>
                <a:latin typeface="Courier New" pitchFamily="49" charset="0"/>
                <a:cs typeface="Courier New" pitchFamily="49" charset="0"/>
              </a:rPr>
              <a:t>data exchanges to</a:t>
            </a:r>
          </a:p>
          <a:p>
            <a:r>
              <a:rPr lang="en-US" b="1" dirty="0" smtClean="0">
                <a:solidFill>
                  <a:srgbClr val="0070C0"/>
                </a:solidFill>
                <a:latin typeface="Courier New" pitchFamily="49" charset="0"/>
                <a:cs typeface="Courier New" pitchFamily="49" charset="0"/>
              </a:rPr>
              <a:t>// fill </a:t>
            </a:r>
            <a:r>
              <a:rPr lang="en-US" b="1" dirty="0">
                <a:solidFill>
                  <a:srgbClr val="0070C0"/>
                </a:solidFill>
                <a:latin typeface="Courier New" pitchFamily="49" charset="0"/>
                <a:cs typeface="Courier New" pitchFamily="49" charset="0"/>
              </a:rPr>
              <a:t>up ghost branches and </a:t>
            </a:r>
            <a:r>
              <a:rPr lang="en-US" b="1" dirty="0" smtClean="0">
                <a:solidFill>
                  <a:srgbClr val="0070C0"/>
                </a:solidFill>
                <a:latin typeface="Courier New" pitchFamily="49" charset="0"/>
                <a:cs typeface="Courier New" pitchFamily="49" charset="0"/>
              </a:rPr>
              <a:t>ghost buffers </a:t>
            </a:r>
            <a:r>
              <a:rPr lang="en-US" b="1" dirty="0">
                <a:solidFill>
                  <a:srgbClr val="0070C0"/>
                </a:solidFill>
                <a:latin typeface="Courier New" pitchFamily="49" charset="0"/>
                <a:cs typeface="Courier New" pitchFamily="49" charset="0"/>
              </a:rPr>
              <a:t>will work</a:t>
            </a:r>
            <a:r>
              <a:rPr lang="en-US" b="1" dirty="0" smtClean="0">
                <a:solidFill>
                  <a:srgbClr val="0070C0"/>
                </a:solidFill>
                <a:latin typeface="Courier New" pitchFamily="49" charset="0"/>
                <a:cs typeface="Courier New" pitchFamily="49" charset="0"/>
              </a:rPr>
              <a:t>.</a:t>
            </a:r>
          </a:p>
          <a:p>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To exchange data, users need </a:t>
            </a:r>
            <a:r>
              <a:rPr lang="en-US" b="1" dirty="0" smtClean="0">
                <a:solidFill>
                  <a:srgbClr val="0070C0"/>
                </a:solidFill>
                <a:latin typeface="Courier New" pitchFamily="49" charset="0"/>
                <a:cs typeface="Courier New" pitchFamily="49" charset="0"/>
              </a:rPr>
              <a:t>to put </a:t>
            </a:r>
            <a:r>
              <a:rPr lang="en-US" b="1" dirty="0">
                <a:solidFill>
                  <a:srgbClr val="0070C0"/>
                </a:solidFill>
                <a:latin typeface="Courier New" pitchFamily="49" charset="0"/>
                <a:cs typeface="Courier New" pitchFamily="49" charset="0"/>
              </a:rPr>
              <a:t>the data in </a:t>
            </a:r>
            <a:r>
              <a:rPr lang="en-US" b="1" dirty="0" smtClean="0">
                <a:solidFill>
                  <a:srgbClr val="0070C0"/>
                </a:solidFill>
                <a:latin typeface="Courier New" pitchFamily="49" charset="0"/>
                <a:cs typeface="Courier New" pitchFamily="49" charset="0"/>
              </a:rPr>
              <a:t>the</a:t>
            </a:r>
          </a:p>
          <a:p>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component’s exchange buffer </a:t>
            </a:r>
            <a:r>
              <a:rPr lang="en-US" b="1" dirty="0" smtClean="0">
                <a:solidFill>
                  <a:srgbClr val="0070C0"/>
                </a:solidFill>
                <a:latin typeface="Courier New" pitchFamily="49" charset="0"/>
                <a:cs typeface="Courier New" pitchFamily="49" charset="0"/>
              </a:rPr>
              <a:t>and then </a:t>
            </a:r>
            <a:r>
              <a:rPr lang="en-US" b="1" dirty="0">
                <a:solidFill>
                  <a:srgbClr val="0070C0"/>
                </a:solidFill>
                <a:latin typeface="Courier New" pitchFamily="49" charset="0"/>
                <a:cs typeface="Courier New" pitchFamily="49" charset="0"/>
              </a:rPr>
              <a:t>invoke a </a:t>
            </a:r>
            <a:r>
              <a:rPr lang="en-US" b="1" dirty="0" smtClean="0">
                <a:solidFill>
                  <a:srgbClr val="0070C0"/>
                </a:solidFill>
                <a:latin typeface="Courier New" pitchFamily="49" charset="0"/>
                <a:cs typeface="Courier New" pitchFamily="49" charset="0"/>
              </a:rPr>
              <a:t>bus</a:t>
            </a:r>
          </a:p>
          <a:p>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or branch ghost exchange in </a:t>
            </a:r>
            <a:r>
              <a:rPr lang="en-US" b="1" dirty="0" smtClean="0">
                <a:solidFill>
                  <a:srgbClr val="0070C0"/>
                </a:solidFill>
                <a:latin typeface="Courier New" pitchFamily="49" charset="0"/>
                <a:cs typeface="Courier New" pitchFamily="49" charset="0"/>
              </a:rPr>
              <a:t>the network</a:t>
            </a:r>
            <a:endParaRPr lang="en-US" b="1" dirty="0">
              <a:solidFill>
                <a:srgbClr val="0070C0"/>
              </a:solidFill>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void </a:t>
            </a:r>
            <a:r>
              <a:rPr lang="en-US" b="1" dirty="0" err="1" smtClean="0">
                <a:latin typeface="Courier New" pitchFamily="49" charset="0"/>
                <a:cs typeface="Courier New" pitchFamily="49" charset="0"/>
              </a:rPr>
              <a:t>setExchange</a:t>
            </a:r>
            <a:r>
              <a:rPr lang="en-US" b="1" dirty="0" smtClean="0">
                <a:latin typeface="Courier New" pitchFamily="49" charset="0"/>
                <a:cs typeface="Courier New" pitchFamily="49" charset="0"/>
              </a:rPr>
              <a:t>(void);</a:t>
            </a:r>
          </a:p>
          <a:p>
            <a:endParaRPr lang="en-US" b="1" dirty="0" smtClean="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Invoke the </a:t>
            </a:r>
            <a:r>
              <a:rPr lang="en-US" b="1" dirty="0" err="1" smtClean="0">
                <a:solidFill>
                  <a:srgbClr val="0070C0"/>
                </a:solidFill>
                <a:latin typeface="Courier New" pitchFamily="49" charset="0"/>
                <a:cs typeface="Courier New" pitchFamily="49" charset="0"/>
              </a:rPr>
              <a:t>setMode</a:t>
            </a:r>
            <a:r>
              <a:rPr lang="en-US" b="1" dirty="0" smtClean="0">
                <a:solidFill>
                  <a:srgbClr val="0070C0"/>
                </a:solidFill>
                <a:latin typeface="Courier New" pitchFamily="49" charset="0"/>
                <a:cs typeface="Courier New" pitchFamily="49" charset="0"/>
              </a:rPr>
              <a:t> method on all bus and branch</a:t>
            </a:r>
          </a:p>
          <a:p>
            <a:r>
              <a:rPr lang="en-US" b="1" dirty="0" smtClean="0">
                <a:solidFill>
                  <a:srgbClr val="0070C0"/>
                </a:solidFill>
                <a:latin typeface="Courier New" pitchFamily="49" charset="0"/>
                <a:cs typeface="Courier New" pitchFamily="49" charset="0"/>
              </a:rPr>
              <a:t>// components in the network. The mode can be used to</a:t>
            </a:r>
          </a:p>
          <a:p>
            <a:r>
              <a:rPr lang="en-US" b="1" dirty="0" smtClean="0">
                <a:solidFill>
                  <a:srgbClr val="0070C0"/>
                </a:solidFill>
                <a:latin typeface="Courier New" pitchFamily="49" charset="0"/>
                <a:cs typeface="Courier New" pitchFamily="49" charset="0"/>
              </a:rPr>
              <a:t>// control the behavior of the network components at</a:t>
            </a:r>
            <a:br>
              <a:rPr lang="en-US" b="1" dirty="0" smtClean="0">
                <a:solidFill>
                  <a:srgbClr val="0070C0"/>
                </a:solidFill>
                <a:latin typeface="Courier New" pitchFamily="49" charset="0"/>
                <a:cs typeface="Courier New" pitchFamily="49" charset="0"/>
              </a:rPr>
            </a:br>
            <a:r>
              <a:rPr lang="en-US" b="1" dirty="0" smtClean="0">
                <a:solidFill>
                  <a:srgbClr val="0070C0"/>
                </a:solidFill>
                <a:latin typeface="Courier New" pitchFamily="49" charset="0"/>
                <a:cs typeface="Courier New" pitchFamily="49" charset="0"/>
              </a:rPr>
              <a:t>// different stages of the calculation</a:t>
            </a:r>
            <a:endParaRPr lang="en-US" b="1" dirty="0">
              <a:solidFill>
                <a:srgbClr val="0070C0"/>
              </a:solidFill>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void </a:t>
            </a:r>
            <a:r>
              <a:rPr lang="en-US" b="1" dirty="0" err="1" smtClean="0">
                <a:latin typeface="Courier New" pitchFamily="49" charset="0"/>
                <a:cs typeface="Courier New" pitchFamily="49" charset="0"/>
              </a:rPr>
              <a:t>setMode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mode);</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845853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Factory</a:t>
            </a:r>
            <a:endParaRPr lang="en-US" dirty="0"/>
          </a:p>
        </p:txBody>
      </p:sp>
      <p:sp>
        <p:nvSpPr>
          <p:cNvPr id="4" name="TextBox 3"/>
          <p:cNvSpPr txBox="1"/>
          <p:nvPr/>
        </p:nvSpPr>
        <p:spPr>
          <a:xfrm>
            <a:off x="685800" y="1447800"/>
            <a:ext cx="7629012" cy="3693319"/>
          </a:xfrm>
          <a:prstGeom prst="rect">
            <a:avLst/>
          </a:prstGeom>
          <a:noFill/>
        </p:spPr>
        <p:txBody>
          <a:bodyPr wrap="none" rtlCol="0">
            <a:spAutoFit/>
          </a:bodyPr>
          <a:lstStyle/>
          <a:p>
            <a:r>
              <a:rPr lang="en-US" b="1" dirty="0" smtClean="0">
                <a:latin typeface="Courier New" panose="02070309020205020404" pitchFamily="49" charset="0"/>
                <a:cs typeface="Courier New" panose="02070309020205020404" pitchFamily="49" charset="0"/>
              </a:rPr>
              <a:t>Class </a:t>
            </a:r>
            <a:r>
              <a:rPr lang="en-US" b="1" dirty="0" err="1" smtClean="0">
                <a:latin typeface="Courier New" panose="02070309020205020404" pitchFamily="49" charset="0"/>
                <a:cs typeface="Courier New" panose="02070309020205020404" pitchFamily="49" charset="0"/>
              </a:rPr>
              <a:t>MyFactory</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 public </a:t>
            </a:r>
            <a:r>
              <a:rPr lang="en-US" b="1" dirty="0" err="1" smtClean="0">
                <a:latin typeface="Courier New" panose="02070309020205020404" pitchFamily="49" charset="0"/>
                <a:cs typeface="Courier New" panose="02070309020205020404" pitchFamily="49" charset="0"/>
              </a:rPr>
              <a:t>gridpack</a:t>
            </a:r>
            <a:r>
              <a:rPr lang="en-US" b="1" dirty="0" smtClean="0">
                <a:latin typeface="Courier New" panose="02070309020205020404" pitchFamily="49" charset="0"/>
                <a:cs typeface="Courier New" panose="02070309020205020404" pitchFamily="49" charset="0"/>
              </a:rPr>
              <a:t>::factory::</a:t>
            </a:r>
            <a:r>
              <a:rPr lang="en-US" b="1" dirty="0" err="1" smtClean="0">
                <a:latin typeface="Courier New" panose="02070309020205020404" pitchFamily="49" charset="0"/>
                <a:cs typeface="Courier New" panose="02070309020205020404" pitchFamily="49" charset="0"/>
              </a:rPr>
              <a:t>BaseFactory</a:t>
            </a:r>
            <a:r>
              <a:rPr lang="en-US" b="1" dirty="0" smtClean="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MyNetwork</a:t>
            </a:r>
            <a:r>
              <a:rPr lang="en-US" b="1" dirty="0" smtClean="0">
                <a:latin typeface="Courier New" panose="02070309020205020404" pitchFamily="49" charset="0"/>
                <a:cs typeface="Courier New" panose="02070309020205020404" pitchFamily="49" charset="0"/>
              </a:rPr>
              <a:t>&gt; {</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MyFactory</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MyNetworkPtr</a:t>
            </a:r>
            <a:r>
              <a:rPr lang="en-US" b="1" dirty="0" smtClean="0">
                <a:latin typeface="Courier New" panose="02070309020205020404" pitchFamily="49" charset="0"/>
                <a:cs typeface="Courier New" panose="02070309020205020404" pitchFamily="49" charset="0"/>
              </a:rPr>
              <a:t> network);</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MyFactory</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MyFactoryMethod1(…);</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MyFactoryMethod2(…);</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01023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Factory Method</a:t>
            </a:r>
            <a:endParaRPr lang="en-US" dirty="0"/>
          </a:p>
        </p:txBody>
      </p:sp>
      <p:sp>
        <p:nvSpPr>
          <p:cNvPr id="3" name="TextBox 2"/>
          <p:cNvSpPr txBox="1"/>
          <p:nvPr/>
        </p:nvSpPr>
        <p:spPr>
          <a:xfrm>
            <a:off x="649766" y="1307842"/>
            <a:ext cx="7960834" cy="5016758"/>
          </a:xfrm>
          <a:prstGeom prst="rect">
            <a:avLst/>
          </a:prstGeom>
          <a:noFill/>
        </p:spPr>
        <p:txBody>
          <a:bodyPr wrap="none" rtlCol="0">
            <a:spAutoFit/>
          </a:bodyPr>
          <a:lstStyle/>
          <a:p>
            <a:r>
              <a:rPr lang="en-US" sz="1600" b="1" dirty="0" smtClean="0">
                <a:solidFill>
                  <a:srgbClr val="0070C0"/>
                </a:solidFill>
                <a:latin typeface="Courier New" pitchFamily="49" charset="0"/>
                <a:cs typeface="Courier New" pitchFamily="49" charset="0"/>
              </a:rPr>
              <a:t>/**</a:t>
            </a:r>
          </a:p>
          <a:p>
            <a:r>
              <a:rPr lang="en-US" sz="1600" b="1" dirty="0" smtClean="0">
                <a:solidFill>
                  <a:srgbClr val="0070C0"/>
                </a:solidFill>
                <a:latin typeface="Courier New" pitchFamily="49" charset="0"/>
                <a:cs typeface="Courier New" pitchFamily="49" charset="0"/>
              </a:rPr>
              <a:t> * Generic </a:t>
            </a:r>
            <a:r>
              <a:rPr lang="en-US" sz="1600" b="1" dirty="0">
                <a:solidFill>
                  <a:srgbClr val="0070C0"/>
                </a:solidFill>
                <a:latin typeface="Courier New" pitchFamily="49" charset="0"/>
                <a:cs typeface="Courier New" pitchFamily="49" charset="0"/>
              </a:rPr>
              <a:t>method that invokes the "load" </a:t>
            </a:r>
            <a:r>
              <a:rPr lang="en-US" sz="1600" b="1" dirty="0" smtClean="0">
                <a:solidFill>
                  <a:srgbClr val="0070C0"/>
                </a:solidFill>
                <a:latin typeface="Courier New" pitchFamily="49" charset="0"/>
                <a:cs typeface="Courier New" pitchFamily="49" charset="0"/>
              </a:rPr>
              <a:t>method</a:t>
            </a:r>
          </a:p>
          <a:p>
            <a:r>
              <a:rPr lang="en-US" sz="1600" b="1" dirty="0" smtClean="0">
                <a:solidFill>
                  <a:srgbClr val="0070C0"/>
                </a:solidFill>
                <a:latin typeface="Courier New" pitchFamily="49" charset="0"/>
                <a:cs typeface="Courier New" pitchFamily="49" charset="0"/>
              </a:rPr>
              <a:t> * on </a:t>
            </a:r>
            <a:r>
              <a:rPr lang="en-US" sz="1600" b="1" dirty="0">
                <a:solidFill>
                  <a:srgbClr val="0070C0"/>
                </a:solidFill>
                <a:latin typeface="Courier New" pitchFamily="49" charset="0"/>
                <a:cs typeface="Courier New" pitchFamily="49" charset="0"/>
              </a:rPr>
              <a:t>all branches and </a:t>
            </a:r>
            <a:r>
              <a:rPr lang="en-US" sz="1600" b="1" dirty="0" smtClean="0">
                <a:solidFill>
                  <a:srgbClr val="0070C0"/>
                </a:solidFill>
                <a:latin typeface="Courier New" pitchFamily="49" charset="0"/>
                <a:cs typeface="Courier New" pitchFamily="49" charset="0"/>
              </a:rPr>
              <a:t>buses to </a:t>
            </a:r>
            <a:r>
              <a:rPr lang="en-US" sz="1600" b="1" dirty="0">
                <a:solidFill>
                  <a:srgbClr val="0070C0"/>
                </a:solidFill>
                <a:latin typeface="Courier New" pitchFamily="49" charset="0"/>
                <a:cs typeface="Courier New" pitchFamily="49" charset="0"/>
              </a:rPr>
              <a:t>move data </a:t>
            </a:r>
            <a:r>
              <a:rPr lang="en-US" sz="1600" b="1" dirty="0" smtClean="0">
                <a:solidFill>
                  <a:srgbClr val="0070C0"/>
                </a:solidFill>
                <a:latin typeface="Courier New" pitchFamily="49" charset="0"/>
                <a:cs typeface="Courier New" pitchFamily="49" charset="0"/>
              </a:rPr>
              <a:t>from</a:t>
            </a:r>
          </a:p>
          <a:p>
            <a:r>
              <a:rPr lang="en-US" sz="1600" b="1" dirty="0">
                <a:solidFill>
                  <a:srgbClr val="0070C0"/>
                </a:solidFill>
                <a:latin typeface="Courier New" pitchFamily="49" charset="0"/>
                <a:cs typeface="Courier New" pitchFamily="49" charset="0"/>
              </a:rPr>
              <a:t> </a:t>
            </a:r>
            <a:r>
              <a:rPr lang="en-US" sz="1600" b="1" dirty="0" smtClean="0">
                <a:solidFill>
                  <a:srgbClr val="0070C0"/>
                </a:solidFill>
                <a:latin typeface="Courier New" pitchFamily="49" charset="0"/>
                <a:cs typeface="Courier New" pitchFamily="49" charset="0"/>
              </a:rPr>
              <a:t>* the </a:t>
            </a:r>
            <a:r>
              <a:rPr lang="en-US" sz="1600" b="1" dirty="0" err="1">
                <a:solidFill>
                  <a:srgbClr val="0070C0"/>
                </a:solidFill>
                <a:latin typeface="Courier New" pitchFamily="49" charset="0"/>
                <a:cs typeface="Courier New" pitchFamily="49" charset="0"/>
              </a:rPr>
              <a:t>DataCollection</a:t>
            </a:r>
            <a:r>
              <a:rPr lang="en-US" sz="1600" b="1" dirty="0">
                <a:solidFill>
                  <a:srgbClr val="0070C0"/>
                </a:solidFill>
                <a:latin typeface="Courier New" pitchFamily="49" charset="0"/>
                <a:cs typeface="Courier New" pitchFamily="49" charset="0"/>
              </a:rPr>
              <a:t> objects on the network into </a:t>
            </a:r>
            <a:r>
              <a:rPr lang="en-US" sz="1600" b="1" dirty="0" smtClean="0">
                <a:solidFill>
                  <a:srgbClr val="0070C0"/>
                </a:solidFill>
                <a:latin typeface="Courier New" pitchFamily="49" charset="0"/>
                <a:cs typeface="Courier New" pitchFamily="49" charset="0"/>
              </a:rPr>
              <a:t>the</a:t>
            </a:r>
          </a:p>
          <a:p>
            <a:r>
              <a:rPr lang="en-US" sz="1600" b="1" dirty="0" smtClean="0">
                <a:solidFill>
                  <a:srgbClr val="0070C0"/>
                </a:solidFill>
                <a:latin typeface="Courier New" pitchFamily="49" charset="0"/>
                <a:cs typeface="Courier New" pitchFamily="49" charset="0"/>
              </a:rPr>
              <a:t> * </a:t>
            </a:r>
            <a:r>
              <a:rPr lang="en-US" sz="1600" b="1" dirty="0">
                <a:solidFill>
                  <a:srgbClr val="0070C0"/>
                </a:solidFill>
                <a:latin typeface="Courier New" pitchFamily="49" charset="0"/>
                <a:cs typeface="Courier New" pitchFamily="49" charset="0"/>
              </a:rPr>
              <a:t>corresponding buses and </a:t>
            </a:r>
            <a:r>
              <a:rPr lang="en-US" sz="1600" b="1" dirty="0" smtClean="0">
                <a:solidFill>
                  <a:srgbClr val="0070C0"/>
                </a:solidFill>
                <a:latin typeface="Courier New" pitchFamily="49" charset="0"/>
                <a:cs typeface="Courier New" pitchFamily="49" charset="0"/>
              </a:rPr>
              <a:t>branches</a:t>
            </a:r>
          </a:p>
          <a:p>
            <a:r>
              <a:rPr lang="en-US" sz="1600" b="1" dirty="0">
                <a:solidFill>
                  <a:srgbClr val="0070C0"/>
                </a:solidFill>
                <a:latin typeface="Courier New" pitchFamily="49" charset="0"/>
                <a:cs typeface="Courier New" pitchFamily="49" charset="0"/>
              </a:rPr>
              <a:t> </a:t>
            </a:r>
            <a:r>
              <a:rPr lang="en-US" sz="1600" b="1" dirty="0" smtClean="0">
                <a:solidFill>
                  <a:srgbClr val="0070C0"/>
                </a:solidFill>
                <a:latin typeface="Courier New" pitchFamily="49" charset="0"/>
                <a:cs typeface="Courier New" pitchFamily="49" charset="0"/>
              </a:rPr>
              <a:t>*/</a:t>
            </a:r>
          </a:p>
          <a:p>
            <a:r>
              <a:rPr lang="en-US" sz="1600" b="1" dirty="0" smtClean="0">
                <a:solidFill>
                  <a:srgbClr val="009900"/>
                </a:solidFill>
                <a:latin typeface="Courier New" pitchFamily="49" charset="0"/>
                <a:cs typeface="Courier New" pitchFamily="49" charset="0"/>
              </a:rPr>
              <a:t>void</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gridpack</a:t>
            </a:r>
            <a:r>
              <a:rPr lang="en-US" sz="1600" b="1" dirty="0">
                <a:latin typeface="Courier New" pitchFamily="49" charset="0"/>
                <a:cs typeface="Courier New" pitchFamily="49" charset="0"/>
              </a:rPr>
              <a:t>::factory::</a:t>
            </a:r>
            <a:r>
              <a:rPr lang="en-US" sz="1600" b="1" dirty="0" err="1" smtClean="0">
                <a:latin typeface="Courier New" pitchFamily="49" charset="0"/>
                <a:cs typeface="Courier New" pitchFamily="49" charset="0"/>
              </a:rPr>
              <a:t>BaseFactory</a:t>
            </a: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MyNetwork</a:t>
            </a:r>
            <a:r>
              <a:rPr lang="en-US" sz="1600" b="1" dirty="0" smtClean="0">
                <a:latin typeface="Courier New" pitchFamily="49" charset="0"/>
                <a:cs typeface="Courier New" pitchFamily="49" charset="0"/>
              </a:rPr>
              <a:t>&gt;::</a:t>
            </a:r>
            <a:r>
              <a:rPr lang="en-US" sz="1600" b="1" dirty="0">
                <a:latin typeface="Courier New" pitchFamily="49" charset="0"/>
                <a:cs typeface="Courier New" pitchFamily="49" charset="0"/>
              </a:rPr>
              <a:t>load(</a:t>
            </a:r>
            <a:r>
              <a:rPr lang="en-US" sz="1600" b="1" dirty="0">
                <a:solidFill>
                  <a:srgbClr val="009900"/>
                </a:solidFill>
                <a:latin typeface="Courier New" pitchFamily="49" charset="0"/>
                <a:cs typeface="Courier New" pitchFamily="49" charset="0"/>
              </a:rPr>
              <a:t>void</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solidFill>
                  <a:srgbClr val="009900"/>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numBus</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p_network</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numBuses</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solidFill>
                  <a:srgbClr val="009900"/>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numBranch</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p_network</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numBranches</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solidFill>
                  <a:srgbClr val="009900"/>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i</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smtClean="0">
                <a:solidFill>
                  <a:srgbClr val="0070C0"/>
                </a:solidFill>
                <a:latin typeface="Courier New" pitchFamily="49" charset="0"/>
                <a:cs typeface="Courier New" pitchFamily="49" charset="0"/>
              </a:rPr>
              <a:t>// </a:t>
            </a:r>
            <a:r>
              <a:rPr lang="en-US" sz="1600" b="1" dirty="0">
                <a:solidFill>
                  <a:srgbClr val="0070C0"/>
                </a:solidFill>
                <a:latin typeface="Courier New" pitchFamily="49" charset="0"/>
                <a:cs typeface="Courier New" pitchFamily="49" charset="0"/>
              </a:rPr>
              <a:t>Invoke load method on all bus </a:t>
            </a:r>
            <a:r>
              <a:rPr lang="en-US" sz="1600" b="1" dirty="0" smtClean="0">
                <a:solidFill>
                  <a:srgbClr val="0070C0"/>
                </a:solidFill>
                <a:latin typeface="Courier New" pitchFamily="49" charset="0"/>
                <a:cs typeface="Courier New" pitchFamily="49" charset="0"/>
              </a:rPr>
              <a:t>objects</a:t>
            </a:r>
          </a:p>
          <a:p>
            <a:r>
              <a:rPr lang="en-US" sz="1600" b="1" dirty="0" smtClean="0">
                <a:latin typeface="Courier New" pitchFamily="49" charset="0"/>
                <a:cs typeface="Courier New" pitchFamily="49" charset="0"/>
              </a:rPr>
              <a:t>  </a:t>
            </a:r>
            <a:r>
              <a:rPr lang="en-US" sz="1600" b="1" dirty="0" smtClean="0">
                <a:solidFill>
                  <a:schemeClr val="accent6">
                    <a:lumMod val="75000"/>
                  </a:schemeClr>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(i=</a:t>
            </a:r>
            <a:r>
              <a:rPr lang="en-US" sz="1600" b="1" dirty="0">
                <a:solidFill>
                  <a:srgbClr val="FF0000"/>
                </a:solidFill>
                <a:latin typeface="Courier New" pitchFamily="49" charset="0"/>
                <a:cs typeface="Courier New" pitchFamily="49" charset="0"/>
              </a:rPr>
              <a:t>0</a:t>
            </a:r>
            <a:r>
              <a:rPr lang="en-US" sz="1600" b="1" dirty="0">
                <a:latin typeface="Courier New" pitchFamily="49" charset="0"/>
                <a:cs typeface="Courier New" pitchFamily="49" charset="0"/>
              </a:rPr>
              <a:t>; i&lt;</a:t>
            </a:r>
            <a:r>
              <a:rPr lang="en-US" sz="1600" b="1" dirty="0" err="1">
                <a:latin typeface="Courier New" pitchFamily="49" charset="0"/>
                <a:cs typeface="Courier New" pitchFamily="49" charset="0"/>
              </a:rPr>
              <a:t>numBus</a:t>
            </a:r>
            <a:r>
              <a:rPr lang="en-US" sz="1600" b="1" dirty="0">
                <a:latin typeface="Courier New" pitchFamily="49" charset="0"/>
                <a:cs typeface="Courier New" pitchFamily="49" charset="0"/>
              </a:rPr>
              <a:t>; i++) </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p_network</a:t>
            </a:r>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getBus</a:t>
            </a:r>
            <a:r>
              <a:rPr lang="en-US" sz="1600" b="1" dirty="0">
                <a:latin typeface="Courier New" pitchFamily="49" charset="0"/>
                <a:cs typeface="Courier New" pitchFamily="49" charset="0"/>
              </a:rPr>
              <a:t>(i)-&gt;load(</a:t>
            </a:r>
            <a:r>
              <a:rPr lang="en-US" sz="1600" b="1" dirty="0" err="1">
                <a:latin typeface="Courier New" pitchFamily="49" charset="0"/>
                <a:cs typeface="Courier New" pitchFamily="49" charset="0"/>
              </a:rPr>
              <a:t>p_network</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getBusData</a:t>
            </a:r>
            <a:r>
              <a:rPr lang="en-US" sz="1600" b="1" dirty="0">
                <a:latin typeface="Courier New" pitchFamily="49" charset="0"/>
                <a:cs typeface="Courier New" pitchFamily="49" charset="0"/>
              </a:rPr>
              <a:t>(i</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r>
              <a:rPr lang="en-US" sz="1600" b="1" dirty="0" smtClean="0">
                <a:solidFill>
                  <a:srgbClr val="0070C0"/>
                </a:solidFill>
                <a:latin typeface="Courier New" pitchFamily="49" charset="0"/>
                <a:cs typeface="Courier New" pitchFamily="49" charset="0"/>
              </a:rPr>
              <a:t>// </a:t>
            </a:r>
            <a:r>
              <a:rPr lang="en-US" sz="1600" b="1" dirty="0">
                <a:solidFill>
                  <a:srgbClr val="0070C0"/>
                </a:solidFill>
                <a:latin typeface="Courier New" pitchFamily="49" charset="0"/>
                <a:cs typeface="Courier New" pitchFamily="49" charset="0"/>
              </a:rPr>
              <a:t>Invoke load method on all branch objects </a:t>
            </a:r>
            <a:endParaRPr lang="en-US" sz="1600" b="1" dirty="0" smtClean="0">
              <a:solidFill>
                <a:srgbClr val="0070C0"/>
              </a:solidFill>
              <a:latin typeface="Courier New" pitchFamily="49" charset="0"/>
              <a:cs typeface="Courier New" pitchFamily="49" charset="0"/>
            </a:endParaRPr>
          </a:p>
          <a:p>
            <a:r>
              <a:rPr lang="en-US" sz="1600" b="1" dirty="0" smtClean="0">
                <a:latin typeface="Courier New" pitchFamily="49" charset="0"/>
                <a:cs typeface="Courier New" pitchFamily="49" charset="0"/>
              </a:rPr>
              <a:t>  </a:t>
            </a:r>
            <a:r>
              <a:rPr lang="en-US" sz="1600" b="1" dirty="0" smtClean="0">
                <a:solidFill>
                  <a:schemeClr val="accent6">
                    <a:lumMod val="75000"/>
                  </a:schemeClr>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(i=</a:t>
            </a:r>
            <a:r>
              <a:rPr lang="en-US" sz="1600" b="1" dirty="0">
                <a:solidFill>
                  <a:srgbClr val="FF0000"/>
                </a:solidFill>
                <a:latin typeface="Courier New" pitchFamily="49" charset="0"/>
                <a:cs typeface="Courier New" pitchFamily="49" charset="0"/>
              </a:rPr>
              <a:t>0</a:t>
            </a:r>
            <a:r>
              <a:rPr lang="en-US" sz="1600" b="1" dirty="0">
                <a:latin typeface="Courier New" pitchFamily="49" charset="0"/>
                <a:cs typeface="Courier New" pitchFamily="49" charset="0"/>
              </a:rPr>
              <a:t>; i&lt;</a:t>
            </a:r>
            <a:r>
              <a:rPr lang="en-US" sz="1600" b="1" dirty="0" err="1">
                <a:latin typeface="Courier New" pitchFamily="49" charset="0"/>
                <a:cs typeface="Courier New" pitchFamily="49" charset="0"/>
              </a:rPr>
              <a:t>numBranch</a:t>
            </a:r>
            <a:r>
              <a:rPr lang="en-US" sz="1600" b="1" dirty="0">
                <a:latin typeface="Courier New" pitchFamily="49" charset="0"/>
                <a:cs typeface="Courier New" pitchFamily="49" charset="0"/>
              </a:rPr>
              <a:t>; i++) </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p_network</a:t>
            </a:r>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getBranch</a:t>
            </a:r>
            <a:r>
              <a:rPr lang="en-US" sz="1600" b="1" dirty="0">
                <a:latin typeface="Courier New" pitchFamily="49" charset="0"/>
                <a:cs typeface="Courier New" pitchFamily="49" charset="0"/>
              </a:rPr>
              <a:t>(i)-&gt;load(</a:t>
            </a:r>
            <a:r>
              <a:rPr lang="en-US" sz="1600" b="1" dirty="0" err="1">
                <a:latin typeface="Courier New" pitchFamily="49" charset="0"/>
                <a:cs typeface="Courier New" pitchFamily="49" charset="0"/>
              </a:rPr>
              <a:t>p_network</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getBranchData</a:t>
            </a:r>
            <a:r>
              <a:rPr lang="en-US" sz="1600" b="1" dirty="0">
                <a:latin typeface="Courier New" pitchFamily="49" charset="0"/>
                <a:cs typeface="Courier New" pitchFamily="49" charset="0"/>
              </a:rPr>
              <a:t>(i</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466872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Components</a:t>
            </a:r>
            <a:endParaRPr lang="en-US" dirty="0"/>
          </a:p>
        </p:txBody>
      </p:sp>
      <p:sp>
        <p:nvSpPr>
          <p:cNvPr id="3" name="Oval 2"/>
          <p:cNvSpPr/>
          <p:nvPr/>
        </p:nvSpPr>
        <p:spPr>
          <a:xfrm>
            <a:off x="1143000" y="1828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667000" y="2819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3276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47800" y="4419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556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57400" y="5410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3" idx="4"/>
            <a:endCxn id="7" idx="1"/>
          </p:cNvCxnSpPr>
          <p:nvPr/>
        </p:nvCxnSpPr>
        <p:spPr>
          <a:xfrm>
            <a:off x="1219200" y="1981200"/>
            <a:ext cx="327118" cy="13177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7" idx="7"/>
          </p:cNvCxnSpPr>
          <p:nvPr/>
        </p:nvCxnSpPr>
        <p:spPr>
          <a:xfrm flipH="1">
            <a:off x="1654082" y="2057400"/>
            <a:ext cx="784318" cy="1241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7" idx="6"/>
          </p:cNvCxnSpPr>
          <p:nvPr/>
        </p:nvCxnSpPr>
        <p:spPr>
          <a:xfrm flipH="1">
            <a:off x="1676400" y="2895600"/>
            <a:ext cx="990600" cy="457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4"/>
            <a:endCxn id="8" idx="0"/>
          </p:cNvCxnSpPr>
          <p:nvPr/>
        </p:nvCxnSpPr>
        <p:spPr>
          <a:xfrm flipH="1">
            <a:off x="1524000" y="3429000"/>
            <a:ext cx="76200" cy="9906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3"/>
            <a:endCxn id="9" idx="0"/>
          </p:cNvCxnSpPr>
          <p:nvPr/>
        </p:nvCxnSpPr>
        <p:spPr>
          <a:xfrm flipH="1">
            <a:off x="990600" y="4549682"/>
            <a:ext cx="4795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5"/>
            <a:endCxn id="10" idx="1"/>
          </p:cNvCxnSpPr>
          <p:nvPr/>
        </p:nvCxnSpPr>
        <p:spPr>
          <a:xfrm>
            <a:off x="1577882" y="4549682"/>
            <a:ext cx="5018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7000" y="1828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30406" y="2406977"/>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667000" y="3048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752600" y="3429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38200" y="1752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676400" y="4419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143000" y="5562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86000" y="54102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981200" y="25146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133600" y="2971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447800" y="3810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143000" y="4876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752600" y="4953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19800" y="1828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239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543800" y="2819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400800" y="3276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324600" y="4419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791200" y="556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934200" y="5410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38" idx="4"/>
            <a:endCxn id="41" idx="1"/>
          </p:cNvCxnSpPr>
          <p:nvPr/>
        </p:nvCxnSpPr>
        <p:spPr>
          <a:xfrm>
            <a:off x="6096000" y="1981200"/>
            <a:ext cx="327118" cy="13177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41" idx="7"/>
          </p:cNvCxnSpPr>
          <p:nvPr/>
        </p:nvCxnSpPr>
        <p:spPr>
          <a:xfrm flipH="1">
            <a:off x="6530882" y="2057400"/>
            <a:ext cx="784318" cy="1241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2"/>
            <a:endCxn id="41" idx="6"/>
          </p:cNvCxnSpPr>
          <p:nvPr/>
        </p:nvCxnSpPr>
        <p:spPr>
          <a:xfrm flipH="1">
            <a:off x="6553200" y="2895600"/>
            <a:ext cx="990600" cy="457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1" idx="4"/>
            <a:endCxn id="42" idx="0"/>
          </p:cNvCxnSpPr>
          <p:nvPr/>
        </p:nvCxnSpPr>
        <p:spPr>
          <a:xfrm flipH="1">
            <a:off x="6400800" y="3429000"/>
            <a:ext cx="76200" cy="9906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3"/>
            <a:endCxn id="43" idx="0"/>
          </p:cNvCxnSpPr>
          <p:nvPr/>
        </p:nvCxnSpPr>
        <p:spPr>
          <a:xfrm flipH="1">
            <a:off x="5867400" y="4549682"/>
            <a:ext cx="4795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5"/>
            <a:endCxn id="44" idx="1"/>
          </p:cNvCxnSpPr>
          <p:nvPr/>
        </p:nvCxnSpPr>
        <p:spPr>
          <a:xfrm>
            <a:off x="6454682" y="4549682"/>
            <a:ext cx="5018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276600" y="3657600"/>
            <a:ext cx="2362200" cy="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352800" y="3886200"/>
            <a:ext cx="2286000" cy="1477328"/>
          </a:xfrm>
          <a:prstGeom prst="rect">
            <a:avLst/>
          </a:prstGeom>
          <a:noFill/>
        </p:spPr>
        <p:txBody>
          <a:bodyPr wrap="square" rtlCol="0">
            <a:spAutoFit/>
          </a:bodyPr>
          <a:lstStyle/>
          <a:p>
            <a:r>
              <a:rPr lang="en-US" dirty="0" smtClean="0"/>
              <a:t>Use data in Data Collections to initialize bus and branch components via the load method</a:t>
            </a:r>
            <a:endParaRPr lang="en-US" dirty="0"/>
          </a:p>
        </p:txBody>
      </p:sp>
      <p:sp>
        <p:nvSpPr>
          <p:cNvPr id="54" name="Isosceles Triangle 53"/>
          <p:cNvSpPr/>
          <p:nvPr/>
        </p:nvSpPr>
        <p:spPr>
          <a:xfrm>
            <a:off x="5715000" y="17526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7467600" y="18288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7620000" y="30480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629400" y="33528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6553200" y="43434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162800" y="54102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6019800" y="55626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6019800" y="48006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6629400" y="49530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324600" y="38100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6096000" y="23622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6858000" y="24384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086600" y="29718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258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Network Components</a:t>
            </a:r>
            <a:endParaRPr lang="en-US" dirty="0"/>
          </a:p>
        </p:txBody>
      </p:sp>
      <p:sp>
        <p:nvSpPr>
          <p:cNvPr id="3" name="TextBox 2"/>
          <p:cNvSpPr txBox="1"/>
          <p:nvPr/>
        </p:nvSpPr>
        <p:spPr>
          <a:xfrm>
            <a:off x="457200" y="1295400"/>
            <a:ext cx="7629012" cy="4524315"/>
          </a:xfrm>
          <a:prstGeom prst="rect">
            <a:avLst/>
          </a:prstGeom>
          <a:noFill/>
        </p:spPr>
        <p:txBody>
          <a:bodyPr wrap="none" rtlCol="0">
            <a:spAutoFit/>
          </a:bodyPr>
          <a:lstStyle/>
          <a:p>
            <a:r>
              <a:rPr lang="en-US" b="1" dirty="0" smtClean="0">
                <a:solidFill>
                  <a:srgbClr val="FF0000"/>
                </a:solidFill>
                <a:latin typeface="Courier New" pitchFamily="49" charset="0"/>
                <a:cs typeface="Courier New" pitchFamily="49" charset="0"/>
              </a:rPr>
              <a:t>#include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/applications/</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/MyFactory.hpp</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p>
          <a:p>
            <a:r>
              <a:rPr lang="en-US" b="1" dirty="0" err="1">
                <a:latin typeface="Courier New" pitchFamily="49" charset="0"/>
                <a:cs typeface="Courier New" pitchFamily="49" charset="0"/>
              </a:rPr>
              <a:t>g</a:t>
            </a:r>
            <a:r>
              <a:rPr lang="en-US" b="1" dirty="0" err="1" smtClean="0">
                <a:latin typeface="Courier New" pitchFamily="49" charset="0"/>
                <a:cs typeface="Courier New" pitchFamily="49" charset="0"/>
              </a:rPr>
              <a:t>ridpack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MyFactory</a:t>
            </a:r>
            <a:r>
              <a:rPr lang="en-US" b="1" dirty="0" smtClean="0">
                <a:latin typeface="Courier New" pitchFamily="49" charset="0"/>
                <a:cs typeface="Courier New" pitchFamily="49" charset="0"/>
              </a:rPr>
              <a:t> factory(network);</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Initialize components with data from </a:t>
            </a:r>
            <a:r>
              <a:rPr lang="en-US" b="1" dirty="0" err="1" smtClean="0">
                <a:solidFill>
                  <a:srgbClr val="0070C0"/>
                </a:solidFill>
                <a:latin typeface="Courier New" pitchFamily="49" charset="0"/>
                <a:cs typeface="Courier New" pitchFamily="49" charset="0"/>
              </a:rPr>
              <a:t>DataCollection</a:t>
            </a:r>
            <a:endParaRPr lang="en-US" b="1" dirty="0" smtClean="0">
              <a:solidFill>
                <a:srgbClr val="0070C0"/>
              </a:solidFill>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objects</a:t>
            </a:r>
          </a:p>
          <a:p>
            <a:r>
              <a:rPr lang="en-US" b="1" dirty="0" err="1">
                <a:latin typeface="Courier New" pitchFamily="49" charset="0"/>
                <a:cs typeface="Courier New" pitchFamily="49" charset="0"/>
              </a:rPr>
              <a:t>f</a:t>
            </a:r>
            <a:r>
              <a:rPr lang="en-US" b="1" dirty="0" err="1" smtClean="0">
                <a:latin typeface="Courier New" pitchFamily="49" charset="0"/>
                <a:cs typeface="Courier New" pitchFamily="49" charset="0"/>
              </a:rPr>
              <a:t>actory.load</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Set up internal indices used by mappers to create</a:t>
            </a:r>
          </a:p>
          <a:p>
            <a:r>
              <a:rPr lang="en-US" b="1" dirty="0" smtClean="0">
                <a:solidFill>
                  <a:srgbClr val="0070C0"/>
                </a:solidFill>
                <a:latin typeface="Courier New" pitchFamily="49" charset="0"/>
                <a:cs typeface="Courier New" pitchFamily="49" charset="0"/>
              </a:rPr>
              <a:t>// matrices and vectors and set pointers for</a:t>
            </a:r>
          </a:p>
          <a:p>
            <a:r>
              <a:rPr lang="en-US" b="1" dirty="0" smtClean="0">
                <a:solidFill>
                  <a:srgbClr val="0070C0"/>
                </a:solidFill>
                <a:latin typeface="Courier New" pitchFamily="49" charset="0"/>
                <a:cs typeface="Courier New" pitchFamily="49" charset="0"/>
              </a:rPr>
              <a:t>// neighboring buses and branches</a:t>
            </a:r>
          </a:p>
          <a:p>
            <a:r>
              <a:rPr lang="en-US" b="1" dirty="0" err="1" smtClean="0">
                <a:latin typeface="Courier New" pitchFamily="49" charset="0"/>
                <a:cs typeface="Courier New" pitchFamily="49" charset="0"/>
              </a:rPr>
              <a:t>factory.setComponents</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Set up buffers for ghost exchanges</a:t>
            </a:r>
          </a:p>
          <a:p>
            <a:r>
              <a:rPr lang="en-US" b="1" dirty="0" err="1">
                <a:latin typeface="Courier New" pitchFamily="49" charset="0"/>
                <a:cs typeface="Courier New" pitchFamily="49" charset="0"/>
              </a:rPr>
              <a:t>factory.setExchange</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805051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All components are derived from the </a:t>
            </a:r>
            <a:r>
              <a:rPr lang="en-US" dirty="0" err="1" smtClean="0"/>
              <a:t>MatVecInterface</a:t>
            </a:r>
            <a:r>
              <a:rPr lang="en-US" dirty="0" smtClean="0"/>
              <a:t> class and the </a:t>
            </a:r>
            <a:r>
              <a:rPr lang="en-US" dirty="0" err="1" smtClean="0"/>
              <a:t>BaseComponent</a:t>
            </a:r>
            <a:r>
              <a:rPr lang="en-US" dirty="0" smtClean="0"/>
              <a:t> class</a:t>
            </a:r>
          </a:p>
          <a:p>
            <a:r>
              <a:rPr lang="en-US" dirty="0" smtClean="0"/>
              <a:t>Bus components are derived from the </a:t>
            </a:r>
            <a:r>
              <a:rPr lang="en-US" dirty="0" err="1" smtClean="0"/>
              <a:t>BaseBusComponent</a:t>
            </a:r>
            <a:r>
              <a:rPr lang="en-US" dirty="0" smtClean="0"/>
              <a:t> class</a:t>
            </a:r>
          </a:p>
          <a:p>
            <a:r>
              <a:rPr lang="en-US" dirty="0" smtClean="0"/>
              <a:t>Branch components are derived from the </a:t>
            </a:r>
            <a:r>
              <a:rPr lang="en-US" dirty="0" err="1" smtClean="0"/>
              <a:t>BaseBranchComponent</a:t>
            </a:r>
            <a:r>
              <a:rPr lang="en-US" dirty="0" smtClean="0"/>
              <a:t> class</a:t>
            </a:r>
            <a:endParaRPr lang="en-US" dirty="0"/>
          </a:p>
        </p:txBody>
      </p:sp>
    </p:spTree>
    <p:extLst>
      <p:ext uri="{BB962C8B-B14F-4D97-AF65-F5344CB8AC3E}">
        <p14:creationId xmlns:p14="http://schemas.microsoft.com/office/powerpoint/2010/main" val="4055036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914400" y="5257800"/>
            <a:ext cx="685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43800" y="5486400"/>
            <a:ext cx="1164946" cy="923330"/>
          </a:xfrm>
          <a:prstGeom prst="rect">
            <a:avLst/>
          </a:prstGeom>
          <a:noFill/>
        </p:spPr>
        <p:txBody>
          <a:bodyPr wrap="square" rtlCol="0">
            <a:spAutoFit/>
          </a:bodyPr>
          <a:lstStyle/>
          <a:p>
            <a:r>
              <a:rPr lang="en-US" dirty="0" smtClean="0"/>
              <a:t>Core Data Objects</a:t>
            </a:r>
            <a:endParaRPr lang="en-US" dirty="0"/>
          </a:p>
        </p:txBody>
      </p:sp>
      <p:sp>
        <p:nvSpPr>
          <p:cNvPr id="7" name="Oval 6"/>
          <p:cNvSpPr/>
          <p:nvPr/>
        </p:nvSpPr>
        <p:spPr>
          <a:xfrm>
            <a:off x="4876800" y="5486400"/>
            <a:ext cx="2438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Power Grid Network and Fields</a:t>
            </a:r>
            <a:endParaRPr lang="en-US" dirty="0">
              <a:solidFill>
                <a:schemeClr val="tx1"/>
              </a:solidFill>
            </a:endParaRPr>
          </a:p>
        </p:txBody>
      </p:sp>
      <p:sp>
        <p:nvSpPr>
          <p:cNvPr id="8" name="Oval 7"/>
          <p:cNvSpPr/>
          <p:nvPr/>
        </p:nvSpPr>
        <p:spPr>
          <a:xfrm>
            <a:off x="1600200" y="5486400"/>
            <a:ext cx="2438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Matrices and Vectors</a:t>
            </a:r>
            <a:endParaRPr lang="en-US" dirty="0">
              <a:solidFill>
                <a:schemeClr val="tx1"/>
              </a:solidFill>
            </a:endParaRPr>
          </a:p>
        </p:txBody>
      </p:sp>
      <p:sp>
        <p:nvSpPr>
          <p:cNvPr id="30" name="Rectangle 29"/>
          <p:cNvSpPr/>
          <p:nvPr/>
        </p:nvSpPr>
        <p:spPr>
          <a:xfrm>
            <a:off x="1371600" y="1314510"/>
            <a:ext cx="18288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Network Components</a:t>
            </a:r>
          </a:p>
          <a:p>
            <a:pPr marL="171450" indent="-171450">
              <a:buFont typeface="Arial" pitchFamily="34" charset="0"/>
              <a:buChar char="•"/>
            </a:pPr>
            <a:r>
              <a:rPr lang="en-US" sz="1400" dirty="0" smtClean="0"/>
              <a:t>Neighbor Lists</a:t>
            </a:r>
          </a:p>
          <a:p>
            <a:pPr marL="171450" indent="-171450">
              <a:buFont typeface="Arial" pitchFamily="34" charset="0"/>
              <a:buChar char="•"/>
            </a:pPr>
            <a:r>
              <a:rPr lang="en-US" sz="1400" dirty="0" smtClean="0"/>
              <a:t>Matrix Elements</a:t>
            </a:r>
            <a:endParaRPr lang="en-US" sz="1400" dirty="0"/>
          </a:p>
        </p:txBody>
      </p:sp>
      <p:sp>
        <p:nvSpPr>
          <p:cNvPr id="39" name="Rectangle 38"/>
          <p:cNvSpPr/>
          <p:nvPr/>
        </p:nvSpPr>
        <p:spPr>
          <a:xfrm>
            <a:off x="3352800" y="1314510"/>
            <a:ext cx="19050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Application Factory</a:t>
            </a:r>
          </a:p>
        </p:txBody>
      </p:sp>
      <p:sp>
        <p:nvSpPr>
          <p:cNvPr id="46" name="Rectangle 45"/>
          <p:cNvSpPr/>
          <p:nvPr/>
        </p:nvSpPr>
        <p:spPr>
          <a:xfrm>
            <a:off x="5638800" y="1314510"/>
            <a:ext cx="15240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Solver</a:t>
            </a:r>
          </a:p>
        </p:txBody>
      </p:sp>
      <p:sp>
        <p:nvSpPr>
          <p:cNvPr id="16" name="Rectangle 15"/>
          <p:cNvSpPr/>
          <p:nvPr/>
        </p:nvSpPr>
        <p:spPr>
          <a:xfrm>
            <a:off x="2980765" y="4128247"/>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Math and Solver Module</a:t>
            </a:r>
          </a:p>
          <a:p>
            <a:pPr marL="171450" indent="-171450">
              <a:buFont typeface="Arial" pitchFamily="34" charset="0"/>
              <a:buChar char="•"/>
            </a:pPr>
            <a:r>
              <a:rPr lang="en-US" sz="1400" dirty="0" err="1" smtClean="0"/>
              <a:t>PETSc</a:t>
            </a:r>
            <a:endParaRPr lang="en-US" sz="1400" dirty="0" smtClean="0"/>
          </a:p>
          <a:p>
            <a:endParaRPr lang="en-US" sz="1400" dirty="0"/>
          </a:p>
        </p:txBody>
      </p:sp>
      <p:sp>
        <p:nvSpPr>
          <p:cNvPr id="60" name="Rectangle 59"/>
          <p:cNvSpPr/>
          <p:nvPr/>
        </p:nvSpPr>
        <p:spPr>
          <a:xfrm>
            <a:off x="4953000" y="4128247"/>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Mapper</a:t>
            </a:r>
          </a:p>
        </p:txBody>
      </p:sp>
      <p:sp>
        <p:nvSpPr>
          <p:cNvPr id="10" name="Rectangle 9"/>
          <p:cNvSpPr/>
          <p:nvPr/>
        </p:nvSpPr>
        <p:spPr>
          <a:xfrm>
            <a:off x="2980765" y="28956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Network Module</a:t>
            </a:r>
          </a:p>
          <a:p>
            <a:pPr marL="285750" indent="-285750">
              <a:buFont typeface="Arial" pitchFamily="34" charset="0"/>
              <a:buChar char="•"/>
            </a:pPr>
            <a:r>
              <a:rPr lang="en-US" sz="1400" dirty="0" smtClean="0"/>
              <a:t>Ghost Exchanges</a:t>
            </a:r>
          </a:p>
          <a:p>
            <a:pPr marL="285750" indent="-285750">
              <a:buFont typeface="Arial" pitchFamily="34" charset="0"/>
              <a:buChar char="•"/>
            </a:pPr>
            <a:r>
              <a:rPr lang="en-US" sz="1400" dirty="0" smtClean="0"/>
              <a:t>Partitioning</a:t>
            </a:r>
          </a:p>
        </p:txBody>
      </p:sp>
      <p:sp>
        <p:nvSpPr>
          <p:cNvPr id="12" name="Rectangle 11"/>
          <p:cNvSpPr/>
          <p:nvPr/>
        </p:nvSpPr>
        <p:spPr>
          <a:xfrm>
            <a:off x="990600" y="41148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Matrix and Vector Module</a:t>
            </a:r>
          </a:p>
          <a:p>
            <a:pPr marL="171450" indent="-171450">
              <a:buFont typeface="Arial" pitchFamily="34" charset="0"/>
              <a:buChar char="•"/>
            </a:pPr>
            <a:r>
              <a:rPr lang="en-US" sz="1400" dirty="0" err="1" smtClean="0"/>
              <a:t>PETSc</a:t>
            </a:r>
            <a:endParaRPr lang="en-US" sz="1400" dirty="0"/>
          </a:p>
        </p:txBody>
      </p:sp>
      <p:sp>
        <p:nvSpPr>
          <p:cNvPr id="110" name="TextBox 109"/>
          <p:cNvSpPr txBox="1"/>
          <p:nvPr/>
        </p:nvSpPr>
        <p:spPr>
          <a:xfrm>
            <a:off x="6285211" y="773668"/>
            <a:ext cx="1334789" cy="369332"/>
          </a:xfrm>
          <a:prstGeom prst="rect">
            <a:avLst/>
          </a:prstGeom>
          <a:noFill/>
        </p:spPr>
        <p:txBody>
          <a:bodyPr wrap="none" rtlCol="0">
            <a:spAutoFit/>
          </a:bodyPr>
          <a:lstStyle/>
          <a:p>
            <a:r>
              <a:rPr lang="en-US" dirty="0" smtClean="0"/>
              <a:t>Applications</a:t>
            </a:r>
            <a:endParaRPr lang="en-US" dirty="0"/>
          </a:p>
        </p:txBody>
      </p:sp>
      <p:sp>
        <p:nvSpPr>
          <p:cNvPr id="51" name="Rectangle 50"/>
          <p:cNvSpPr/>
          <p:nvPr/>
        </p:nvSpPr>
        <p:spPr>
          <a:xfrm>
            <a:off x="990600" y="28956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Import Module</a:t>
            </a:r>
          </a:p>
          <a:p>
            <a:pPr marL="285750" indent="-285750">
              <a:buFont typeface="Arial" pitchFamily="34" charset="0"/>
              <a:buChar char="•"/>
            </a:pPr>
            <a:r>
              <a:rPr lang="en-US" sz="1400" dirty="0" smtClean="0"/>
              <a:t>PTI Formats</a:t>
            </a:r>
          </a:p>
          <a:p>
            <a:pPr marL="285750" indent="-285750">
              <a:buFont typeface="Arial" pitchFamily="34" charset="0"/>
              <a:buChar char="•"/>
            </a:pPr>
            <a:r>
              <a:rPr lang="en-US" sz="1400" dirty="0" smtClean="0"/>
              <a:t>Dictionary</a:t>
            </a:r>
            <a:endParaRPr lang="en-US" sz="1400" dirty="0"/>
          </a:p>
        </p:txBody>
      </p:sp>
      <p:sp>
        <p:nvSpPr>
          <p:cNvPr id="53" name="Rectangle 52"/>
          <p:cNvSpPr/>
          <p:nvPr/>
        </p:nvSpPr>
        <p:spPr>
          <a:xfrm>
            <a:off x="6934200" y="28956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Export Module</a:t>
            </a:r>
          </a:p>
          <a:p>
            <a:pPr marL="285750" indent="-285750">
              <a:buFont typeface="Arial" pitchFamily="34" charset="0"/>
              <a:buChar char="•"/>
            </a:pPr>
            <a:r>
              <a:rPr lang="en-US" sz="1400" dirty="0" smtClean="0"/>
              <a:t>Serial IO</a:t>
            </a:r>
          </a:p>
          <a:p>
            <a:pPr marL="285750" indent="-285750">
              <a:buFont typeface="Arial" pitchFamily="34" charset="0"/>
              <a:buChar char="•"/>
            </a:pPr>
            <a:r>
              <a:rPr lang="en-US" sz="1400" dirty="0" smtClean="0"/>
              <a:t>PTI Formats</a:t>
            </a:r>
            <a:endParaRPr lang="en-US" sz="1400" dirty="0"/>
          </a:p>
        </p:txBody>
      </p:sp>
      <p:cxnSp>
        <p:nvCxnSpPr>
          <p:cNvPr id="54" name="Straight Connector 53"/>
          <p:cNvCxnSpPr/>
          <p:nvPr/>
        </p:nvCxnSpPr>
        <p:spPr>
          <a:xfrm>
            <a:off x="914400" y="2362200"/>
            <a:ext cx="685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096000" y="2450068"/>
            <a:ext cx="2338076" cy="369332"/>
          </a:xfrm>
          <a:prstGeom prst="rect">
            <a:avLst/>
          </a:prstGeom>
          <a:noFill/>
        </p:spPr>
        <p:txBody>
          <a:bodyPr wrap="none" rtlCol="0">
            <a:spAutoFit/>
          </a:bodyPr>
          <a:lstStyle/>
          <a:p>
            <a:r>
              <a:rPr lang="en-US" dirty="0" err="1" smtClean="0"/>
              <a:t>GridPACK</a:t>
            </a:r>
            <a:r>
              <a:rPr lang="en-US" dirty="0" smtClean="0"/>
              <a:t>™ Framework</a:t>
            </a:r>
            <a:endParaRPr lang="en-US" dirty="0"/>
          </a:p>
        </p:txBody>
      </p:sp>
      <p:sp>
        <p:nvSpPr>
          <p:cNvPr id="57" name="Rectangle 56"/>
          <p:cNvSpPr/>
          <p:nvPr/>
        </p:nvSpPr>
        <p:spPr>
          <a:xfrm>
            <a:off x="4944035" y="28956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Configure Module</a:t>
            </a:r>
          </a:p>
          <a:p>
            <a:pPr marL="285750" indent="-285750">
              <a:buFont typeface="Arial" pitchFamily="34" charset="0"/>
              <a:buChar char="•"/>
            </a:pPr>
            <a:r>
              <a:rPr lang="en-US" sz="1400" dirty="0" smtClean="0"/>
              <a:t>XML</a:t>
            </a:r>
            <a:endParaRPr lang="en-US" sz="1400" dirty="0"/>
          </a:p>
        </p:txBody>
      </p:sp>
      <p:sp>
        <p:nvSpPr>
          <p:cNvPr id="2" name="TextBox 1"/>
          <p:cNvSpPr txBox="1"/>
          <p:nvPr/>
        </p:nvSpPr>
        <p:spPr>
          <a:xfrm>
            <a:off x="838200" y="533400"/>
            <a:ext cx="2664704" cy="369332"/>
          </a:xfrm>
          <a:prstGeom prst="rect">
            <a:avLst/>
          </a:prstGeom>
          <a:noFill/>
        </p:spPr>
        <p:txBody>
          <a:bodyPr wrap="none" rtlCol="0">
            <a:spAutoFit/>
          </a:bodyPr>
          <a:lstStyle/>
          <a:p>
            <a:r>
              <a:rPr lang="en-US" dirty="0" err="1" smtClean="0"/>
              <a:t>GridPACK</a:t>
            </a:r>
            <a:r>
              <a:rPr lang="en-US" dirty="0" smtClean="0"/>
              <a:t>™ Software Stack</a:t>
            </a:r>
            <a:endParaRPr lang="en-US" dirty="0"/>
          </a:p>
        </p:txBody>
      </p:sp>
      <p:sp>
        <p:nvSpPr>
          <p:cNvPr id="21" name="Rectangle 20"/>
          <p:cNvSpPr/>
          <p:nvPr/>
        </p:nvSpPr>
        <p:spPr>
          <a:xfrm>
            <a:off x="6934200" y="41148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Utilities</a:t>
            </a:r>
          </a:p>
          <a:p>
            <a:pPr marL="285750" indent="-285750">
              <a:buFont typeface="Arial" pitchFamily="34" charset="0"/>
              <a:buChar char="•"/>
            </a:pPr>
            <a:r>
              <a:rPr lang="en-US" sz="1400" dirty="0" smtClean="0"/>
              <a:t>Errors</a:t>
            </a:r>
          </a:p>
          <a:p>
            <a:pPr marL="285750" indent="-285750">
              <a:buFont typeface="Arial" pitchFamily="34" charset="0"/>
              <a:buChar char="•"/>
            </a:pPr>
            <a:r>
              <a:rPr lang="en-US" sz="1400" dirty="0" smtClean="0"/>
              <a:t>Logging</a:t>
            </a:r>
          </a:p>
          <a:p>
            <a:pPr marL="285750" indent="-285750">
              <a:buFont typeface="Arial" pitchFamily="34" charset="0"/>
              <a:buChar char="•"/>
            </a:pPr>
            <a:r>
              <a:rPr lang="en-US" sz="1400" dirty="0" smtClean="0"/>
              <a:t>Profiling</a:t>
            </a:r>
          </a:p>
        </p:txBody>
      </p:sp>
    </p:spTree>
    <p:extLst>
      <p:ext uri="{BB962C8B-B14F-4D97-AF65-F5344CB8AC3E}">
        <p14:creationId xmlns:p14="http://schemas.microsoft.com/office/powerpoint/2010/main" val="32933113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 Class Hierarchy</a:t>
            </a:r>
            <a:endParaRPr lang="en-US" dirty="0"/>
          </a:p>
        </p:txBody>
      </p:sp>
      <p:sp>
        <p:nvSpPr>
          <p:cNvPr id="6" name="Rectangle 5"/>
          <p:cNvSpPr/>
          <p:nvPr/>
        </p:nvSpPr>
        <p:spPr>
          <a:xfrm>
            <a:off x="2971800" y="1600200"/>
            <a:ext cx="26670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MatVecInterface</a:t>
            </a:r>
            <a:endParaRPr lang="en-US" dirty="0">
              <a:solidFill>
                <a:schemeClr val="tx1"/>
              </a:solidFill>
            </a:endParaRPr>
          </a:p>
        </p:txBody>
      </p:sp>
      <p:sp>
        <p:nvSpPr>
          <p:cNvPr id="7" name="Rectangle 6"/>
          <p:cNvSpPr/>
          <p:nvPr/>
        </p:nvSpPr>
        <p:spPr>
          <a:xfrm>
            <a:off x="2971800" y="2743200"/>
            <a:ext cx="26670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BaseComponent</a:t>
            </a:r>
            <a:endParaRPr lang="en-US" dirty="0">
              <a:solidFill>
                <a:schemeClr val="tx1"/>
              </a:solidFill>
            </a:endParaRPr>
          </a:p>
        </p:txBody>
      </p:sp>
      <p:sp>
        <p:nvSpPr>
          <p:cNvPr id="8" name="Rectangle 7"/>
          <p:cNvSpPr/>
          <p:nvPr/>
        </p:nvSpPr>
        <p:spPr>
          <a:xfrm>
            <a:off x="1371600" y="4495800"/>
            <a:ext cx="26670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BaseBusComponent</a:t>
            </a:r>
            <a:endParaRPr lang="en-US" dirty="0">
              <a:solidFill>
                <a:schemeClr val="tx1"/>
              </a:solidFill>
            </a:endParaRPr>
          </a:p>
        </p:txBody>
      </p:sp>
      <p:sp>
        <p:nvSpPr>
          <p:cNvPr id="9" name="Rectangle 8"/>
          <p:cNvSpPr/>
          <p:nvPr/>
        </p:nvSpPr>
        <p:spPr>
          <a:xfrm>
            <a:off x="4495800" y="4495800"/>
            <a:ext cx="26670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BaseBranchComponent</a:t>
            </a:r>
            <a:endParaRPr lang="en-US" dirty="0">
              <a:solidFill>
                <a:schemeClr val="tx1"/>
              </a:solidFill>
            </a:endParaRPr>
          </a:p>
        </p:txBody>
      </p:sp>
      <p:cxnSp>
        <p:nvCxnSpPr>
          <p:cNvPr id="11" name="Straight Arrow Connector 10"/>
          <p:cNvCxnSpPr>
            <a:stCxn id="7" idx="0"/>
            <a:endCxn id="6" idx="2"/>
          </p:cNvCxnSpPr>
          <p:nvPr/>
        </p:nvCxnSpPr>
        <p:spPr>
          <a:xfrm flipV="1">
            <a:off x="4305300" y="2057400"/>
            <a:ext cx="0" cy="6858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a:endCxn id="7" idx="2"/>
          </p:cNvCxnSpPr>
          <p:nvPr/>
        </p:nvCxnSpPr>
        <p:spPr>
          <a:xfrm flipV="1">
            <a:off x="2705100" y="3200400"/>
            <a:ext cx="1600200" cy="12954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7" idx="2"/>
          </p:cNvCxnSpPr>
          <p:nvPr/>
        </p:nvCxnSpPr>
        <p:spPr>
          <a:xfrm flipH="1" flipV="1">
            <a:off x="4305300" y="3200400"/>
            <a:ext cx="1524000" cy="12954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71600" y="5562600"/>
            <a:ext cx="26670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AppBusComponent</a:t>
            </a:r>
            <a:endParaRPr lang="en-US" dirty="0">
              <a:solidFill>
                <a:schemeClr val="tx1"/>
              </a:solidFill>
            </a:endParaRPr>
          </a:p>
        </p:txBody>
      </p:sp>
      <p:sp>
        <p:nvSpPr>
          <p:cNvPr id="19" name="Rectangle 18"/>
          <p:cNvSpPr/>
          <p:nvPr/>
        </p:nvSpPr>
        <p:spPr>
          <a:xfrm>
            <a:off x="4495800" y="5562600"/>
            <a:ext cx="26670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AppBranchComponent</a:t>
            </a:r>
            <a:endParaRPr lang="en-US" dirty="0">
              <a:solidFill>
                <a:schemeClr val="tx1"/>
              </a:solidFill>
            </a:endParaRPr>
          </a:p>
        </p:txBody>
      </p:sp>
      <p:cxnSp>
        <p:nvCxnSpPr>
          <p:cNvPr id="20" name="Straight Arrow Connector 19"/>
          <p:cNvCxnSpPr>
            <a:stCxn id="18" idx="0"/>
            <a:endCxn id="8" idx="2"/>
          </p:cNvCxnSpPr>
          <p:nvPr/>
        </p:nvCxnSpPr>
        <p:spPr>
          <a:xfrm flipV="1">
            <a:off x="2705100" y="4953000"/>
            <a:ext cx="0" cy="6096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0"/>
            <a:endCxn id="9" idx="2"/>
          </p:cNvCxnSpPr>
          <p:nvPr/>
        </p:nvCxnSpPr>
        <p:spPr>
          <a:xfrm flipV="1">
            <a:off x="5829300" y="4953000"/>
            <a:ext cx="0" cy="6096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6229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MatVecInterface</a:t>
            </a:r>
            <a:endParaRPr lang="en-US" dirty="0"/>
          </a:p>
        </p:txBody>
      </p:sp>
      <p:sp>
        <p:nvSpPr>
          <p:cNvPr id="3" name="Content Placeholder 2"/>
          <p:cNvSpPr>
            <a:spLocks noGrp="1"/>
          </p:cNvSpPr>
          <p:nvPr>
            <p:ph idx="1"/>
          </p:nvPr>
        </p:nvSpPr>
        <p:spPr/>
        <p:txBody>
          <a:bodyPr>
            <a:normAutofit/>
          </a:bodyPr>
          <a:lstStyle/>
          <a:p>
            <a:r>
              <a:rPr lang="en-US" dirty="0" smtClean="0"/>
              <a:t>Designed to allow the </a:t>
            </a:r>
            <a:r>
              <a:rPr lang="en-US" dirty="0" err="1" smtClean="0"/>
              <a:t>GridPACK</a:t>
            </a:r>
            <a:r>
              <a:rPr lang="en-US" dirty="0" smtClean="0"/>
              <a:t>™ framework to generate distributed matrices and vectors from individual bus and branch components</a:t>
            </a:r>
          </a:p>
          <a:p>
            <a:r>
              <a:rPr lang="en-US" dirty="0" smtClean="0"/>
              <a:t>Buses and branches are responsible for describing their individual contribution to matrices and vectors</a:t>
            </a:r>
          </a:p>
          <a:p>
            <a:r>
              <a:rPr lang="en-US" dirty="0" smtClean="0"/>
              <a:t>Buses and branches are NOT responsible for determining location in matrix or vector and are NOT responsible for distributing matrices or vectors</a:t>
            </a:r>
            <a:endParaRPr lang="en-US" dirty="0"/>
          </a:p>
        </p:txBody>
      </p:sp>
    </p:spTree>
    <p:extLst>
      <p:ext uri="{BB962C8B-B14F-4D97-AF65-F5344CB8AC3E}">
        <p14:creationId xmlns:p14="http://schemas.microsoft.com/office/powerpoint/2010/main" val="41753460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p:txBody>
          <a:bodyPr/>
          <a:lstStyle/>
          <a:p>
            <a:r>
              <a:rPr lang="en-US" dirty="0" smtClean="0"/>
              <a:t>Matrices and vectors are assumed to be complex</a:t>
            </a:r>
          </a:p>
          <a:p>
            <a:r>
              <a:rPr lang="en-US" dirty="0" err="1" smtClean="0"/>
              <a:t>ComplexType</a:t>
            </a:r>
            <a:r>
              <a:rPr lang="en-US" dirty="0" smtClean="0"/>
              <a:t> used for everything, including real values (a real number is just a complex number with the imaginary part set to zero)</a:t>
            </a:r>
          </a:p>
        </p:txBody>
      </p:sp>
    </p:spTree>
    <p:extLst>
      <p:ext uri="{BB962C8B-B14F-4D97-AF65-F5344CB8AC3E}">
        <p14:creationId xmlns:p14="http://schemas.microsoft.com/office/powerpoint/2010/main" val="18032551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t>
            </a:r>
            <a:r>
              <a:rPr lang="en-US" dirty="0" err="1" smtClean="0"/>
              <a:t>MatVecInterface</a:t>
            </a:r>
            <a:endParaRPr lang="en-US" dirty="0"/>
          </a:p>
        </p:txBody>
      </p:sp>
      <p:sp>
        <p:nvSpPr>
          <p:cNvPr id="4" name="TextBox 3"/>
          <p:cNvSpPr txBox="1"/>
          <p:nvPr/>
        </p:nvSpPr>
        <p:spPr>
          <a:xfrm>
            <a:off x="381000" y="1715869"/>
            <a:ext cx="8534400" cy="3416320"/>
          </a:xfrm>
          <a:prstGeom prst="rect">
            <a:avLst/>
          </a:prstGeom>
          <a:noFill/>
        </p:spPr>
        <p:txBody>
          <a:bodyPr wrap="square" rtlCol="0">
            <a:spAutoFit/>
          </a:bodyPr>
          <a:lstStyle/>
          <a:p>
            <a:r>
              <a:rPr lang="en-US" b="1" dirty="0" smtClean="0">
                <a:solidFill>
                  <a:srgbClr val="0070C0"/>
                </a:solidFill>
                <a:latin typeface="Courier New" pitchFamily="49" charset="0"/>
                <a:cs typeface="Courier New" pitchFamily="49" charset="0"/>
              </a:rPr>
              <a:t>// Return the size of matrix block on the diagonal.</a:t>
            </a:r>
          </a:p>
          <a:p>
            <a:r>
              <a:rPr lang="en-US" b="1" dirty="0" smtClean="0">
                <a:solidFill>
                  <a:srgbClr val="0070C0"/>
                </a:solidFill>
                <a:latin typeface="Courier New" pitchFamily="49" charset="0"/>
                <a:cs typeface="Courier New" pitchFamily="49" charset="0"/>
              </a:rPr>
              <a:t>// Usually implemented on bus components. This function</a:t>
            </a:r>
          </a:p>
          <a:p>
            <a:r>
              <a:rPr lang="en-US" b="1" dirty="0" smtClean="0">
                <a:solidFill>
                  <a:srgbClr val="0070C0"/>
                </a:solidFill>
                <a:latin typeface="Courier New" pitchFamily="49" charset="0"/>
                <a:cs typeface="Courier New" pitchFamily="49" charset="0"/>
              </a:rPr>
              <a:t>// returns false if the component does not contribute</a:t>
            </a:r>
          </a:p>
          <a:p>
            <a:r>
              <a:rPr lang="en-US" b="1" dirty="0" smtClean="0">
                <a:solidFill>
                  <a:srgbClr val="0070C0"/>
                </a:solidFill>
                <a:latin typeface="Courier New" pitchFamily="49" charset="0"/>
                <a:cs typeface="Courier New" pitchFamily="49" charset="0"/>
              </a:rPr>
              <a:t>// anything to the matrix</a:t>
            </a:r>
          </a:p>
          <a:p>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matrixDiagSize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isize</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jsize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a:t>
            </a:r>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the values of the block in row-major order.</a:t>
            </a:r>
          </a:p>
          <a:p>
            <a:r>
              <a:rPr lang="en-US" b="1" dirty="0" smtClean="0">
                <a:solidFill>
                  <a:srgbClr val="0070C0"/>
                </a:solidFill>
                <a:latin typeface="Courier New" pitchFamily="49" charset="0"/>
                <a:cs typeface="Courier New" pitchFamily="49" charset="0"/>
              </a:rPr>
              <a:t>// Return false if component does not contribute to matrix</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matrixDiagValues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*values)</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261093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Off-diagonal </a:t>
            </a:r>
            <a:r>
              <a:rPr lang="en-US" dirty="0" err="1" smtClean="0"/>
              <a:t>MatVecInterface</a:t>
            </a:r>
            <a:endParaRPr lang="en-US" dirty="0"/>
          </a:p>
        </p:txBody>
      </p:sp>
      <p:sp>
        <p:nvSpPr>
          <p:cNvPr id="5" name="TextBox 4"/>
          <p:cNvSpPr txBox="1"/>
          <p:nvPr/>
        </p:nvSpPr>
        <p:spPr>
          <a:xfrm>
            <a:off x="685800" y="1295400"/>
            <a:ext cx="8001000" cy="5355312"/>
          </a:xfrm>
          <a:prstGeom prst="rect">
            <a:avLst/>
          </a:prstGeom>
          <a:noFill/>
        </p:spPr>
        <p:txBody>
          <a:bodyPr wrap="square" rtlCol="0">
            <a:spAutoFit/>
          </a:bodyPr>
          <a:lstStyle/>
          <a:p>
            <a:r>
              <a:rPr lang="en-US" b="1" dirty="0" smtClean="0">
                <a:solidFill>
                  <a:srgbClr val="0070C0"/>
                </a:solidFill>
                <a:latin typeface="Courier New" pitchFamily="49" charset="0"/>
                <a:cs typeface="Courier New" pitchFamily="49" charset="0"/>
              </a:rPr>
              <a:t>// Return the size an off-diagonal matrix block</a:t>
            </a:r>
          </a:p>
          <a:p>
            <a:r>
              <a:rPr lang="en-US" b="1" dirty="0" smtClean="0">
                <a:solidFill>
                  <a:srgbClr val="0070C0"/>
                </a:solidFill>
                <a:latin typeface="Courier New" pitchFamily="49" charset="0"/>
                <a:cs typeface="Courier New" pitchFamily="49" charset="0"/>
              </a:rPr>
              <a:t>// contributed by the component. This function returns</a:t>
            </a:r>
          </a:p>
          <a:p>
            <a:r>
              <a:rPr lang="en-US" b="1" dirty="0" smtClean="0">
                <a:solidFill>
                  <a:srgbClr val="0070C0"/>
                </a:solidFill>
                <a:latin typeface="Courier New" pitchFamily="49" charset="0"/>
                <a:cs typeface="Courier New" pitchFamily="49" charset="0"/>
              </a:rPr>
              <a:t>// false if no values are contributed by component. These</a:t>
            </a:r>
          </a:p>
          <a:p>
            <a:r>
              <a:rPr lang="en-US" b="1" dirty="0" smtClean="0">
                <a:solidFill>
                  <a:srgbClr val="0070C0"/>
                </a:solidFill>
                <a:latin typeface="Courier New" pitchFamily="49" charset="0"/>
                <a:cs typeface="Courier New" pitchFamily="49" charset="0"/>
              </a:rPr>
              <a:t>// functions are usually implemented on branches. The</a:t>
            </a:r>
          </a:p>
          <a:p>
            <a:r>
              <a:rPr lang="en-US" b="1" dirty="0" smtClean="0">
                <a:solidFill>
                  <a:srgbClr val="0070C0"/>
                </a:solidFill>
                <a:latin typeface="Courier New" pitchFamily="49" charset="0"/>
                <a:cs typeface="Courier New" pitchFamily="49" charset="0"/>
              </a:rPr>
              <a:t>// Forward function is called for an </a:t>
            </a:r>
            <a:r>
              <a:rPr lang="en-US" b="1" dirty="0" err="1" smtClean="0">
                <a:solidFill>
                  <a:srgbClr val="0070C0"/>
                </a:solidFill>
                <a:latin typeface="Courier New" pitchFamily="49" charset="0"/>
                <a:cs typeface="Courier New" pitchFamily="49" charset="0"/>
              </a:rPr>
              <a:t>ij</a:t>
            </a:r>
            <a:r>
              <a:rPr lang="en-US" b="1" dirty="0" smtClean="0">
                <a:solidFill>
                  <a:srgbClr val="0070C0"/>
                </a:solidFill>
                <a:latin typeface="Courier New" pitchFamily="49" charset="0"/>
                <a:cs typeface="Courier New" pitchFamily="49" charset="0"/>
              </a:rPr>
              <a:t> pair when i</a:t>
            </a:r>
          </a:p>
          <a:p>
            <a:r>
              <a:rPr lang="en-US" b="1" dirty="0" smtClean="0">
                <a:solidFill>
                  <a:srgbClr val="0070C0"/>
                </a:solidFill>
                <a:latin typeface="Courier New" pitchFamily="49" charset="0"/>
                <a:cs typeface="Courier New" pitchFamily="49" charset="0"/>
              </a:rPr>
              <a:t>// corresponds to the “from” bus defining a branch.</a:t>
            </a:r>
          </a:p>
          <a:p>
            <a:r>
              <a:rPr lang="en-US" b="1" dirty="0" smtClean="0">
                <a:solidFill>
                  <a:srgbClr val="0070C0"/>
                </a:solidFill>
                <a:latin typeface="Courier New" pitchFamily="49" charset="0"/>
                <a:cs typeface="Courier New" pitchFamily="49" charset="0"/>
              </a:rPr>
              <a:t>// The Reverse function is called when i corresponds</a:t>
            </a:r>
          </a:p>
          <a:p>
            <a:r>
              <a:rPr lang="en-US" b="1" dirty="0" smtClean="0">
                <a:solidFill>
                  <a:srgbClr val="0070C0"/>
                </a:solidFill>
                <a:latin typeface="Courier New" pitchFamily="49" charset="0"/>
                <a:cs typeface="Courier New" pitchFamily="49" charset="0"/>
              </a:rPr>
              <a:t>// to the “to” bus</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matrixForwardSize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isize</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jsize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virtual </a:t>
            </a:r>
            <a:r>
              <a:rPr lang="en-US" b="1" dirty="0" err="1">
                <a:latin typeface="Courier New" pitchFamily="49" charset="0"/>
                <a:cs typeface="Courier New" pitchFamily="49" charset="0"/>
              </a:rPr>
              <a:t>bool</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matrixReverseSize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err="1" smtClean="0">
                <a:latin typeface="Courier New" pitchFamily="49" charset="0"/>
                <a:cs typeface="Courier New" pitchFamily="49" charset="0"/>
              </a:rPr>
              <a:t>isize</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jsize</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the values of off-diagonal matrix block.</a:t>
            </a:r>
          </a:p>
          <a:p>
            <a:r>
              <a:rPr lang="en-US" b="1" dirty="0" smtClean="0">
                <a:solidFill>
                  <a:srgbClr val="0070C0"/>
                </a:solidFill>
                <a:latin typeface="Courier New" pitchFamily="49" charset="0"/>
                <a:cs typeface="Courier New" pitchFamily="49" charset="0"/>
              </a:rPr>
              <a:t>// Values are in row-major order.</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matrixForwardValues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*values)</a:t>
            </a:r>
          </a:p>
          <a:p>
            <a:r>
              <a:rPr lang="en-US" b="1" dirty="0">
                <a:latin typeface="Courier New" pitchFamily="49" charset="0"/>
                <a:cs typeface="Courier New" pitchFamily="49" charset="0"/>
              </a:rPr>
              <a:t>virtual </a:t>
            </a:r>
            <a:r>
              <a:rPr lang="en-US" b="1" dirty="0" err="1">
                <a:latin typeface="Courier New" pitchFamily="49" charset="0"/>
                <a:cs typeface="Courier New" pitchFamily="49" charset="0"/>
              </a:rPr>
              <a:t>bool</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matrixReverseValues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*values</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2778155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t>
            </a:r>
            <a:r>
              <a:rPr lang="en-US" dirty="0" err="1" smtClean="0"/>
              <a:t>MatVecInterface</a:t>
            </a:r>
            <a:endParaRPr lang="en-US" dirty="0"/>
          </a:p>
        </p:txBody>
      </p:sp>
      <p:sp>
        <p:nvSpPr>
          <p:cNvPr id="3" name="TextBox 2"/>
          <p:cNvSpPr txBox="1"/>
          <p:nvPr/>
        </p:nvSpPr>
        <p:spPr>
          <a:xfrm>
            <a:off x="533400" y="1785878"/>
            <a:ext cx="7491153" cy="2862322"/>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Return the block size of component contribution to</a:t>
            </a:r>
          </a:p>
          <a:p>
            <a:r>
              <a:rPr lang="en-US" b="1" dirty="0" smtClean="0">
                <a:solidFill>
                  <a:srgbClr val="0070C0"/>
                </a:solidFill>
                <a:latin typeface="Courier New" pitchFamily="49" charset="0"/>
                <a:cs typeface="Courier New" pitchFamily="49" charset="0"/>
              </a:rPr>
              <a:t>// a vector. Return false if a component does not</a:t>
            </a:r>
          </a:p>
          <a:p>
            <a:r>
              <a:rPr lang="en-US" b="1" dirty="0" smtClean="0">
                <a:solidFill>
                  <a:srgbClr val="0070C0"/>
                </a:solidFill>
                <a:latin typeface="Courier New" pitchFamily="49" charset="0"/>
                <a:cs typeface="Courier New" pitchFamily="49" charset="0"/>
              </a:rPr>
              <a:t>// contribute to vector</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vectorSize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isize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the values of the vector block contributed</a:t>
            </a:r>
          </a:p>
          <a:p>
            <a:r>
              <a:rPr lang="en-US" b="1" dirty="0" smtClean="0">
                <a:solidFill>
                  <a:srgbClr val="0070C0"/>
                </a:solidFill>
                <a:latin typeface="Courier New" pitchFamily="49" charset="0"/>
                <a:cs typeface="Courier New" pitchFamily="49" charset="0"/>
              </a:rPr>
              <a:t>// by component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vectorValues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*values)</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1881857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BaseComponent</a:t>
            </a:r>
            <a:endParaRPr lang="en-US" dirty="0"/>
          </a:p>
        </p:txBody>
      </p:sp>
      <p:sp>
        <p:nvSpPr>
          <p:cNvPr id="4" name="Content Placeholder 3"/>
          <p:cNvSpPr>
            <a:spLocks noGrp="1"/>
          </p:cNvSpPr>
          <p:nvPr>
            <p:ph idx="1"/>
          </p:nvPr>
        </p:nvSpPr>
        <p:spPr/>
        <p:txBody>
          <a:bodyPr>
            <a:normAutofit/>
          </a:bodyPr>
          <a:lstStyle/>
          <a:p>
            <a:r>
              <a:rPr lang="en-US" dirty="0" smtClean="0"/>
              <a:t>This class provides a few methods that are needed by all network components (bus or branch)</a:t>
            </a:r>
          </a:p>
          <a:p>
            <a:r>
              <a:rPr lang="en-US" dirty="0" smtClean="0"/>
              <a:t>Provides methods for moving data from </a:t>
            </a:r>
            <a:r>
              <a:rPr lang="en-US" dirty="0" err="1" smtClean="0"/>
              <a:t>DataCollection</a:t>
            </a:r>
            <a:r>
              <a:rPr lang="en-US" dirty="0" smtClean="0"/>
              <a:t> objects to components and sets up buffers used for ghost bus and ghost branch exchanges</a:t>
            </a:r>
          </a:p>
          <a:p>
            <a:r>
              <a:rPr lang="en-US" dirty="0" smtClean="0"/>
              <a:t>Provides a mechanism for changing component behavior so that different matrices can be extracted from components during different phases of the calculation</a:t>
            </a:r>
          </a:p>
        </p:txBody>
      </p:sp>
    </p:spTree>
    <p:extLst>
      <p:ext uri="{BB962C8B-B14F-4D97-AF65-F5344CB8AC3E}">
        <p14:creationId xmlns:p14="http://schemas.microsoft.com/office/powerpoint/2010/main" val="2229373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BaseComponent</a:t>
            </a:r>
            <a:endParaRPr lang="en-US" dirty="0"/>
          </a:p>
        </p:txBody>
      </p:sp>
      <p:sp>
        <p:nvSpPr>
          <p:cNvPr id="4" name="TextBox 3"/>
          <p:cNvSpPr txBox="1"/>
          <p:nvPr/>
        </p:nvSpPr>
        <p:spPr>
          <a:xfrm>
            <a:off x="457200" y="1239083"/>
            <a:ext cx="8180445" cy="4524315"/>
          </a:xfrm>
          <a:prstGeom prst="rect">
            <a:avLst/>
          </a:prstGeom>
          <a:noFill/>
        </p:spPr>
        <p:txBody>
          <a:bodyPr wrap="none" rtlCol="0">
            <a:spAutoFit/>
          </a:bodyPr>
          <a:lstStyle/>
          <a:p>
            <a:r>
              <a:rPr lang="en-US" b="1" dirty="0" smtClean="0">
                <a:solidFill>
                  <a:srgbClr val="FF0000"/>
                </a:solidFill>
                <a:latin typeface="Courier New" pitchFamily="49" charset="0"/>
                <a:cs typeface="Courier New" pitchFamily="49" charset="0"/>
              </a:rPr>
              <a:t>// These methods need to be redefined in application</a:t>
            </a:r>
          </a:p>
          <a:p>
            <a:r>
              <a:rPr lang="en-US" b="1" dirty="0" smtClean="0">
                <a:solidFill>
                  <a:srgbClr val="FF0000"/>
                </a:solidFill>
                <a:latin typeface="Courier New" pitchFamily="49" charset="0"/>
                <a:cs typeface="Courier New" pitchFamily="49" charset="0"/>
              </a:rPr>
              <a:t>// components. Default implementations are all no-ops</a:t>
            </a:r>
          </a:p>
          <a:p>
            <a:endParaRPr lang="en-US" b="1" dirty="0">
              <a:solidFill>
                <a:srgbClr val="0070C0"/>
              </a:solidFill>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Load data from </a:t>
            </a:r>
            <a:r>
              <a:rPr lang="en-US" b="1" dirty="0" err="1" smtClean="0">
                <a:solidFill>
                  <a:srgbClr val="0070C0"/>
                </a:solidFill>
                <a:latin typeface="Courier New" pitchFamily="49" charset="0"/>
                <a:cs typeface="Courier New" pitchFamily="49" charset="0"/>
              </a:rPr>
              <a:t>DataCollection</a:t>
            </a:r>
            <a:r>
              <a:rPr lang="en-US" b="1" dirty="0" smtClean="0">
                <a:solidFill>
                  <a:srgbClr val="0070C0"/>
                </a:solidFill>
                <a:latin typeface="Courier New" pitchFamily="49" charset="0"/>
                <a:cs typeface="Courier New" pitchFamily="49" charset="0"/>
              </a:rPr>
              <a:t> object into component</a:t>
            </a:r>
          </a:p>
          <a:p>
            <a:r>
              <a:rPr lang="en-US" b="1" dirty="0" smtClean="0">
                <a:latin typeface="Courier New" pitchFamily="49" charset="0"/>
                <a:cs typeface="Courier New" pitchFamily="49" charset="0"/>
              </a:rPr>
              <a:t>virtual void load(</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DataCollection</a:t>
            </a:r>
            <a:r>
              <a:rPr lang="en-US" b="1" dirty="0" smtClean="0">
                <a:latin typeface="Courier New" pitchFamily="49" charset="0"/>
                <a:cs typeface="Courier New" pitchFamily="49" charset="0"/>
              </a:rPr>
              <a:t>&gt; &amp;data)</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the size of the buffer needed for data exchanges</a:t>
            </a:r>
          </a:p>
          <a:p>
            <a:r>
              <a:rPr lang="en-US" b="1" dirty="0" smtClean="0">
                <a:solidFill>
                  <a:srgbClr val="0070C0"/>
                </a:solidFill>
                <a:latin typeface="Courier New" pitchFamily="49" charset="0"/>
                <a:cs typeface="Courier New" pitchFamily="49" charset="0"/>
              </a:rPr>
              <a:t>// Note that all bus components must return the same value</a:t>
            </a:r>
          </a:p>
          <a:p>
            <a:r>
              <a:rPr lang="en-US" b="1" dirty="0" smtClean="0">
                <a:solidFill>
                  <a:srgbClr val="0070C0"/>
                </a:solidFill>
                <a:latin typeface="Courier New" pitchFamily="49" charset="0"/>
                <a:cs typeface="Courier New" pitchFamily="49" charset="0"/>
              </a:rPr>
              <a:t>// for this function and all branch components must return</a:t>
            </a:r>
          </a:p>
          <a:p>
            <a:r>
              <a:rPr lang="en-US" b="1" dirty="0" smtClean="0">
                <a:solidFill>
                  <a:srgbClr val="0070C0"/>
                </a:solidFill>
                <a:latin typeface="Courier New" pitchFamily="49" charset="0"/>
                <a:cs typeface="Courier New" pitchFamily="49" charset="0"/>
              </a:rPr>
              <a:t>// the same value</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getXCBufSize</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Assign the location of the data exchange buffer to an</a:t>
            </a:r>
          </a:p>
          <a:p>
            <a:r>
              <a:rPr lang="en-US" b="1" dirty="0" smtClean="0">
                <a:solidFill>
                  <a:srgbClr val="0070C0"/>
                </a:solidFill>
                <a:latin typeface="Courier New" pitchFamily="49" charset="0"/>
                <a:cs typeface="Courier New" pitchFamily="49" charset="0"/>
              </a:rPr>
              <a:t>// internal component pointer. This buffer is allocated</a:t>
            </a:r>
          </a:p>
          <a:p>
            <a:r>
              <a:rPr lang="en-US" b="1" dirty="0" smtClean="0">
                <a:solidFill>
                  <a:srgbClr val="0070C0"/>
                </a:solidFill>
                <a:latin typeface="Courier New" pitchFamily="49" charset="0"/>
                <a:cs typeface="Courier New" pitchFamily="49" charset="0"/>
              </a:rPr>
              <a:t>// and </a:t>
            </a:r>
            <a:r>
              <a:rPr lang="en-US" b="1" dirty="0" err="1" smtClean="0">
                <a:solidFill>
                  <a:srgbClr val="0070C0"/>
                </a:solidFill>
                <a:latin typeface="Courier New" pitchFamily="49" charset="0"/>
                <a:cs typeface="Courier New" pitchFamily="49" charset="0"/>
              </a:rPr>
              <a:t>deallocated</a:t>
            </a:r>
            <a:r>
              <a:rPr lang="en-US" b="1" dirty="0" smtClean="0">
                <a:solidFill>
                  <a:srgbClr val="0070C0"/>
                </a:solidFill>
                <a:latin typeface="Courier New" pitchFamily="49" charset="0"/>
                <a:cs typeface="Courier New" pitchFamily="49" charset="0"/>
              </a:rPr>
              <a:t> by the network</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void </a:t>
            </a:r>
            <a:r>
              <a:rPr lang="en-US" b="1" dirty="0" err="1" smtClean="0">
                <a:latin typeface="Courier New" pitchFamily="49" charset="0"/>
                <a:cs typeface="Courier New" pitchFamily="49" charset="0"/>
              </a:rPr>
              <a:t>setXCBuf</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buf</a:t>
            </a:r>
            <a:r>
              <a:rPr lang="en-US" b="1" dirty="0" smtClean="0">
                <a:latin typeface="Courier New" pitchFamily="49" charset="0"/>
                <a:cs typeface="Courier New" pitchFamily="49" charset="0"/>
              </a:rPr>
              <a:t>)</a:t>
            </a:r>
          </a:p>
        </p:txBody>
      </p:sp>
    </p:spTree>
    <p:extLst>
      <p:ext uri="{BB962C8B-B14F-4D97-AF65-F5344CB8AC3E}">
        <p14:creationId xmlns:p14="http://schemas.microsoft.com/office/powerpoint/2010/main" val="8759755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BaseComponent</a:t>
            </a:r>
            <a:endParaRPr lang="en-US" dirty="0"/>
          </a:p>
        </p:txBody>
      </p:sp>
      <p:sp>
        <p:nvSpPr>
          <p:cNvPr id="4" name="TextBox 3"/>
          <p:cNvSpPr txBox="1"/>
          <p:nvPr/>
        </p:nvSpPr>
        <p:spPr>
          <a:xfrm>
            <a:off x="457200" y="1300877"/>
            <a:ext cx="8318303" cy="2308324"/>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Write out a single string describing current state of</a:t>
            </a:r>
          </a:p>
          <a:p>
            <a:r>
              <a:rPr lang="en-US" b="1" dirty="0" smtClean="0">
                <a:solidFill>
                  <a:srgbClr val="0070C0"/>
                </a:solidFill>
                <a:latin typeface="Courier New" pitchFamily="49" charset="0"/>
                <a:cs typeface="Courier New" pitchFamily="49" charset="0"/>
              </a:rPr>
              <a:t>// the component. The character string “signal” can be used</a:t>
            </a:r>
          </a:p>
          <a:p>
            <a:r>
              <a:rPr lang="en-US" b="1" dirty="0" smtClean="0">
                <a:solidFill>
                  <a:srgbClr val="0070C0"/>
                </a:solidFill>
                <a:latin typeface="Courier New" pitchFamily="49" charset="0"/>
                <a:cs typeface="Courier New" pitchFamily="49" charset="0"/>
              </a:rPr>
              <a:t>// to control the behavior of the component</a:t>
            </a:r>
            <a:r>
              <a:rPr lang="en-US" b="1" dirty="0" smtClean="0">
                <a:solidFill>
                  <a:srgbClr val="0070C0"/>
                </a:solidFill>
                <a:latin typeface="Courier New" pitchFamily="49" charset="0"/>
                <a:cs typeface="Courier New" pitchFamily="49" charset="0"/>
              </a:rPr>
              <a:t>. The size of</a:t>
            </a:r>
          </a:p>
          <a:p>
            <a:r>
              <a:rPr lang="en-US" b="1" dirty="0" smtClean="0">
                <a:solidFill>
                  <a:srgbClr val="0070C0"/>
                </a:solidFill>
                <a:latin typeface="Courier New" pitchFamily="49" charset="0"/>
                <a:cs typeface="Courier New" pitchFamily="49" charset="0"/>
              </a:rPr>
              <a:t>// buffer “string” is contained in the variable </a:t>
            </a:r>
            <a:r>
              <a:rPr lang="en-US" b="1" dirty="0" err="1" smtClean="0">
                <a:solidFill>
                  <a:srgbClr val="0070C0"/>
                </a:solidFill>
                <a:latin typeface="Courier New" pitchFamily="49" charset="0"/>
                <a:cs typeface="Courier New" pitchFamily="49" charset="0"/>
              </a:rPr>
              <a:t>bufsize</a:t>
            </a:r>
            <a:r>
              <a:rPr lang="en-US" b="1" dirty="0" smtClean="0">
                <a:solidFill>
                  <a:srgbClr val="0070C0"/>
                </a:solidFill>
                <a:latin typeface="Courier New" pitchFamily="49" charset="0"/>
                <a:cs typeface="Courier New" pitchFamily="49" charset="0"/>
              </a:rPr>
              <a:t>.</a:t>
            </a:r>
          </a:p>
          <a:p>
            <a:r>
              <a:rPr lang="en-US" b="1" dirty="0" smtClean="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Return </a:t>
            </a:r>
            <a:r>
              <a:rPr lang="en-US" b="1" dirty="0" smtClean="0">
                <a:solidFill>
                  <a:srgbClr val="0070C0"/>
                </a:solidFill>
                <a:latin typeface="Courier New" pitchFamily="49" charset="0"/>
                <a:cs typeface="Courier New" pitchFamily="49" charset="0"/>
              </a:rPr>
              <a:t>false if </a:t>
            </a:r>
            <a:r>
              <a:rPr lang="en-US" b="1" dirty="0" smtClean="0">
                <a:solidFill>
                  <a:srgbClr val="0070C0"/>
                </a:solidFill>
                <a:latin typeface="Courier New" pitchFamily="49" charset="0"/>
                <a:cs typeface="Courier New" pitchFamily="49" charset="0"/>
              </a:rPr>
              <a:t>no string is being returned. </a:t>
            </a:r>
            <a:r>
              <a:rPr lang="en-US" b="1" dirty="0" smtClean="0">
                <a:solidFill>
                  <a:srgbClr val="0070C0"/>
                </a:solidFill>
                <a:latin typeface="Courier New" pitchFamily="49" charset="0"/>
                <a:cs typeface="Courier New" pitchFamily="49" charset="0"/>
              </a:rPr>
              <a:t>This</a:t>
            </a:r>
          </a:p>
          <a:p>
            <a:r>
              <a:rPr lang="en-US" b="1" dirty="0" smtClean="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functionality </a:t>
            </a:r>
            <a:r>
              <a:rPr lang="en-US" b="1" dirty="0" smtClean="0">
                <a:solidFill>
                  <a:srgbClr val="0070C0"/>
                </a:solidFill>
                <a:latin typeface="Courier New" pitchFamily="49" charset="0"/>
                <a:cs typeface="Courier New" pitchFamily="49" charset="0"/>
              </a:rPr>
              <a:t>is </a:t>
            </a:r>
            <a:r>
              <a:rPr lang="en-US" b="1" dirty="0" smtClean="0">
                <a:solidFill>
                  <a:srgbClr val="0070C0"/>
                </a:solidFill>
                <a:latin typeface="Courier New" pitchFamily="49" charset="0"/>
                <a:cs typeface="Courier New" pitchFamily="49" charset="0"/>
              </a:rPr>
              <a:t>used </a:t>
            </a:r>
            <a:r>
              <a:rPr lang="en-US" b="1" dirty="0" smtClean="0">
                <a:solidFill>
                  <a:srgbClr val="0070C0"/>
                </a:solidFill>
                <a:latin typeface="Courier New" pitchFamily="49" charset="0"/>
                <a:cs typeface="Courier New" pitchFamily="49" charset="0"/>
              </a:rPr>
              <a:t>in the </a:t>
            </a:r>
            <a:r>
              <a:rPr lang="en-US" b="1" dirty="0" err="1" smtClean="0">
                <a:solidFill>
                  <a:srgbClr val="0070C0"/>
                </a:solidFill>
                <a:latin typeface="Courier New" pitchFamily="49" charset="0"/>
                <a:cs typeface="Courier New" pitchFamily="49" charset="0"/>
              </a:rPr>
              <a:t>serialIO</a:t>
            </a:r>
            <a:r>
              <a:rPr lang="en-US" b="1" dirty="0" smtClean="0">
                <a:solidFill>
                  <a:srgbClr val="0070C0"/>
                </a:solidFill>
                <a:latin typeface="Courier New" pitchFamily="49" charset="0"/>
                <a:cs typeface="Courier New" pitchFamily="49" charset="0"/>
              </a:rPr>
              <a:t> module</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serialWrite</a:t>
            </a:r>
            <a:r>
              <a:rPr lang="en-US" b="1" dirty="0" smtClean="0">
                <a:latin typeface="Courier New" pitchFamily="49" charset="0"/>
                <a:cs typeface="Courier New" pitchFamily="49" charset="0"/>
              </a:rPr>
              <a:t>(char *string,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bufsize</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char </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signal)</a:t>
            </a:r>
            <a:endParaRPr lang="en-US" b="1" dirty="0" smtClean="0">
              <a:latin typeface="Courier New" pitchFamily="49" charset="0"/>
              <a:cs typeface="Courier New" pitchFamily="49" charset="0"/>
            </a:endParaRPr>
          </a:p>
        </p:txBody>
      </p:sp>
    </p:spTree>
    <p:extLst>
      <p:ext uri="{BB962C8B-B14F-4D97-AF65-F5344CB8AC3E}">
        <p14:creationId xmlns:p14="http://schemas.microsoft.com/office/powerpoint/2010/main" val="24987725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BaseComponent</a:t>
            </a:r>
            <a:r>
              <a:rPr lang="en-US" dirty="0" smtClean="0"/>
              <a:t>::</a:t>
            </a:r>
            <a:r>
              <a:rPr lang="en-US" dirty="0" err="1" smtClean="0"/>
              <a:t>setMode</a:t>
            </a:r>
            <a:endParaRPr lang="en-US" dirty="0"/>
          </a:p>
        </p:txBody>
      </p:sp>
      <p:sp>
        <p:nvSpPr>
          <p:cNvPr id="3" name="Content Placeholder 2"/>
          <p:cNvSpPr>
            <a:spLocks noGrp="1"/>
          </p:cNvSpPr>
          <p:nvPr>
            <p:ph idx="1"/>
          </p:nvPr>
        </p:nvSpPr>
        <p:spPr>
          <a:xfrm>
            <a:off x="457200" y="2139950"/>
            <a:ext cx="8186738" cy="3575050"/>
          </a:xfrm>
        </p:spPr>
        <p:txBody>
          <a:bodyPr/>
          <a:lstStyle/>
          <a:p>
            <a:r>
              <a:rPr lang="en-US" dirty="0" smtClean="0"/>
              <a:t>Each bus and branch component should have an internal mode variable corresponding to an enumerated type</a:t>
            </a:r>
          </a:p>
          <a:p>
            <a:r>
              <a:rPr lang="en-US" dirty="0" smtClean="0"/>
              <a:t>Different values of the mode variable can generate different behaviors. For example, the network components in a power flow application must be able to generate both the Y-matrix and the </a:t>
            </a:r>
            <a:r>
              <a:rPr lang="en-US" dirty="0" err="1" smtClean="0"/>
              <a:t>Jacobian</a:t>
            </a:r>
            <a:r>
              <a:rPr lang="en-US" dirty="0" smtClean="0"/>
              <a:t> for a </a:t>
            </a:r>
            <a:r>
              <a:rPr lang="en-US" dirty="0" err="1" smtClean="0"/>
              <a:t>powerflow</a:t>
            </a:r>
            <a:r>
              <a:rPr lang="en-US" dirty="0" smtClean="0"/>
              <a:t> calculation</a:t>
            </a:r>
          </a:p>
          <a:p>
            <a:pPr lvl="1"/>
            <a:r>
              <a:rPr lang="en-US" dirty="0" smtClean="0"/>
              <a:t>If the mode is set to “</a:t>
            </a:r>
            <a:r>
              <a:rPr lang="en-US" dirty="0" err="1" smtClean="0"/>
              <a:t>YBus</a:t>
            </a:r>
            <a:r>
              <a:rPr lang="en-US" dirty="0" smtClean="0"/>
              <a:t>”, the </a:t>
            </a:r>
            <a:r>
              <a:rPr lang="en-US" dirty="0" err="1" smtClean="0"/>
              <a:t>MatVecInterface</a:t>
            </a:r>
            <a:r>
              <a:rPr lang="en-US" dirty="0" smtClean="0"/>
              <a:t> functions return values appropriate for creating the Y-matrix</a:t>
            </a:r>
          </a:p>
          <a:p>
            <a:pPr lvl="1"/>
            <a:r>
              <a:rPr lang="en-US" dirty="0" smtClean="0"/>
              <a:t>If the mode is set to “</a:t>
            </a:r>
            <a:r>
              <a:rPr lang="en-US" dirty="0" err="1" smtClean="0"/>
              <a:t>Jacobian</a:t>
            </a:r>
            <a:r>
              <a:rPr lang="en-US" dirty="0" smtClean="0"/>
              <a:t>”, the </a:t>
            </a:r>
            <a:r>
              <a:rPr lang="en-US" dirty="0" err="1" smtClean="0"/>
              <a:t>MatVecInterface</a:t>
            </a:r>
            <a:r>
              <a:rPr lang="en-US" dirty="0" smtClean="0"/>
              <a:t> functions return values appropriate for generating the </a:t>
            </a:r>
            <a:r>
              <a:rPr lang="en-US" dirty="0" err="1" smtClean="0"/>
              <a:t>Jacobian</a:t>
            </a:r>
            <a:r>
              <a:rPr lang="en-US" dirty="0" smtClean="0"/>
              <a:t> matrix used in the power flow equations</a:t>
            </a:r>
          </a:p>
        </p:txBody>
      </p:sp>
      <p:sp>
        <p:nvSpPr>
          <p:cNvPr id="4" name="TextBox 3"/>
          <p:cNvSpPr txBox="1"/>
          <p:nvPr/>
        </p:nvSpPr>
        <p:spPr>
          <a:xfrm>
            <a:off x="363853" y="1143000"/>
            <a:ext cx="8456161" cy="646331"/>
          </a:xfrm>
          <a:prstGeom prst="rect">
            <a:avLst/>
          </a:prstGeom>
          <a:noFill/>
        </p:spPr>
        <p:txBody>
          <a:bodyPr wrap="none" rtlCol="0">
            <a:spAutoFit/>
          </a:bodyPr>
          <a:lstStyle/>
          <a:p>
            <a:r>
              <a:rPr lang="en-US" b="1" dirty="0" smtClean="0">
                <a:solidFill>
                  <a:srgbClr val="0070C0"/>
                </a:solidFill>
                <a:latin typeface="Courier New" panose="02070309020205020404" pitchFamily="49" charset="0"/>
                <a:cs typeface="Courier New" panose="02070309020205020404" pitchFamily="49" charset="0"/>
              </a:rPr>
              <a:t>// Set internal behavior of component by specifying a “mode”</a:t>
            </a:r>
          </a:p>
          <a:p>
            <a:r>
              <a:rPr lang="en-US" b="1" dirty="0" smtClean="0">
                <a:latin typeface="Courier New" panose="02070309020205020404" pitchFamily="49" charset="0"/>
                <a:cs typeface="Courier New" panose="02070309020205020404" pitchFamily="49" charset="0"/>
              </a:rPr>
              <a:t>void </a:t>
            </a:r>
            <a:r>
              <a:rPr lang="en-US" b="1" dirty="0" err="1">
                <a:latin typeface="Courier New" panose="02070309020205020404" pitchFamily="49" charset="0"/>
                <a:cs typeface="Courier New" panose="02070309020205020404" pitchFamily="49" charset="0"/>
              </a:rPr>
              <a:t>setMode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mode</a:t>
            </a:r>
            <a:r>
              <a:rPr lang="en-US" b="1" dirty="0" smtClean="0">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2161507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a:t>
            </a:r>
            <a:r>
              <a:rPr lang="en-US" dirty="0" err="1" smtClean="0"/>
              <a:t>GridPACK</a:t>
            </a:r>
            <a:r>
              <a:rPr lang="en-US" dirty="0" smtClean="0"/>
              <a:t>™ Modules</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smtClean="0"/>
              <a:t>Network: Manages the topology, neighbor lists, parallel distribution and indexing. Acts as a container for bus and branch components</a:t>
            </a:r>
          </a:p>
          <a:p>
            <a:r>
              <a:rPr lang="en-US" dirty="0" smtClean="0"/>
              <a:t>Bus and Branch components: define the behavior and properties of buses and branches in network. These components also define the matrices that can be generated as part of the simulation</a:t>
            </a:r>
          </a:p>
          <a:p>
            <a:r>
              <a:rPr lang="en-US" dirty="0" smtClean="0"/>
              <a:t>Factory: Manages interactions between network and the components</a:t>
            </a:r>
            <a:endParaRPr lang="en-US" dirty="0"/>
          </a:p>
        </p:txBody>
      </p:sp>
    </p:spTree>
    <p:extLst>
      <p:ext uri="{BB962C8B-B14F-4D97-AF65-F5344CB8AC3E}">
        <p14:creationId xmlns:p14="http://schemas.microsoft.com/office/powerpoint/2010/main" val="12370460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BaseBusComponent</a:t>
            </a:r>
            <a:endParaRPr lang="en-US" dirty="0"/>
          </a:p>
        </p:txBody>
      </p:sp>
      <p:sp>
        <p:nvSpPr>
          <p:cNvPr id="4" name="Content Placeholder 3"/>
          <p:cNvSpPr>
            <a:spLocks noGrp="1"/>
          </p:cNvSpPr>
          <p:nvPr>
            <p:ph idx="1"/>
          </p:nvPr>
        </p:nvSpPr>
        <p:spPr/>
        <p:txBody>
          <a:bodyPr/>
          <a:lstStyle/>
          <a:p>
            <a:r>
              <a:rPr lang="en-US" dirty="0" smtClean="0"/>
              <a:t>Provides methods that are needed by all bus component implementations</a:t>
            </a:r>
          </a:p>
          <a:p>
            <a:r>
              <a:rPr lang="en-US" dirty="0" smtClean="0"/>
              <a:t>Sets up lists of branches that are attached to the bus and buses that are attached via a single branch</a:t>
            </a:r>
          </a:p>
          <a:p>
            <a:r>
              <a:rPr lang="en-US" dirty="0" smtClean="0"/>
              <a:t>Keeps track of the reference bus</a:t>
            </a:r>
            <a:endParaRPr lang="en-US" dirty="0"/>
          </a:p>
        </p:txBody>
      </p:sp>
    </p:spTree>
    <p:extLst>
      <p:ext uri="{BB962C8B-B14F-4D97-AF65-F5344CB8AC3E}">
        <p14:creationId xmlns:p14="http://schemas.microsoft.com/office/powerpoint/2010/main" val="3883911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BaseBusComponent</a:t>
            </a:r>
            <a:endParaRPr lang="en-US" dirty="0"/>
          </a:p>
        </p:txBody>
      </p:sp>
      <p:sp>
        <p:nvSpPr>
          <p:cNvPr id="5" name="TextBox 4"/>
          <p:cNvSpPr txBox="1"/>
          <p:nvPr/>
        </p:nvSpPr>
        <p:spPr>
          <a:xfrm>
            <a:off x="762000" y="1685544"/>
            <a:ext cx="7848600" cy="3970318"/>
          </a:xfrm>
          <a:prstGeom prst="rect">
            <a:avLst/>
          </a:prstGeom>
          <a:noFill/>
        </p:spPr>
        <p:txBody>
          <a:bodyPr wrap="square" rtlCol="0">
            <a:spAutoFit/>
          </a:bodyPr>
          <a:lstStyle/>
          <a:p>
            <a:r>
              <a:rPr lang="en-US" b="1" dirty="0" smtClean="0">
                <a:solidFill>
                  <a:srgbClr val="0070C0"/>
                </a:solidFill>
                <a:latin typeface="Courier New" pitchFamily="49" charset="0"/>
                <a:cs typeface="Courier New" pitchFamily="49" charset="0"/>
              </a:rPr>
              <a:t>// Get pointers to branches that are connected to bus</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getNeighborBranches</a:t>
            </a:r>
            <a:r>
              <a:rPr lang="en-US" b="1" dirty="0" smtClean="0">
                <a:latin typeface="Courier New" pitchFamily="49" charset="0"/>
                <a:cs typeface="Courier New" pitchFamily="49" charset="0"/>
              </a:rPr>
              <a:t>(vector&lt;</a:t>
            </a:r>
            <a:r>
              <a:rPr lang="en-US" b="1" dirty="0" err="1" smtClean="0">
                <a:latin typeface="Courier New" pitchFamily="49" charset="0"/>
                <a:cs typeface="Courier New" pitchFamily="49" charset="0"/>
              </a:rPr>
              <a:t>shared_ptr</a:t>
            </a:r>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BaseComponent</a:t>
            </a:r>
            <a:r>
              <a:rPr lang="en-US" b="1" dirty="0" smtClean="0">
                <a:latin typeface="Courier New" pitchFamily="49" charset="0"/>
                <a:cs typeface="Courier New" pitchFamily="49" charset="0"/>
              </a:rPr>
              <a:t>&gt; &gt; &amp;</a:t>
            </a:r>
            <a:r>
              <a:rPr lang="en-US" b="1" dirty="0" err="1" smtClean="0">
                <a:latin typeface="Courier New" pitchFamily="49" charset="0"/>
                <a:cs typeface="Courier New" pitchFamily="49" charset="0"/>
              </a:rPr>
              <a:t>nghbrs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Get pointers to buses that are connected to bus via</a:t>
            </a:r>
          </a:p>
          <a:p>
            <a:r>
              <a:rPr lang="en-US" b="1" dirty="0" smtClean="0">
                <a:solidFill>
                  <a:srgbClr val="0070C0"/>
                </a:solidFill>
                <a:latin typeface="Courier New" pitchFamily="49" charset="0"/>
                <a:cs typeface="Courier New" pitchFamily="49" charset="0"/>
              </a:rPr>
              <a:t>// a single branch</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getNeighborBuses</a:t>
            </a:r>
            <a:r>
              <a:rPr lang="en-US" b="1" dirty="0" smtClean="0">
                <a:latin typeface="Courier New" pitchFamily="49" charset="0"/>
                <a:cs typeface="Courier New" pitchFamily="49" charset="0"/>
              </a:rPr>
              <a:t>(vector&lt;</a:t>
            </a:r>
            <a:r>
              <a:rPr lang="en-US" b="1" dirty="0" err="1" smtClean="0">
                <a:latin typeface="Courier New" pitchFamily="49" charset="0"/>
                <a:cs typeface="Courier New" pitchFamily="49" charset="0"/>
              </a:rPr>
              <a:t>shared_ptr</a:t>
            </a:r>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BaseComponent</a:t>
            </a:r>
            <a:r>
              <a:rPr lang="en-US" b="1" dirty="0" smtClean="0">
                <a:latin typeface="Courier New" pitchFamily="49" charset="0"/>
                <a:cs typeface="Courier New" pitchFamily="49" charset="0"/>
              </a:rPr>
              <a:t>&gt; &gt; &amp;</a:t>
            </a:r>
            <a:r>
              <a:rPr lang="en-US" b="1" dirty="0" err="1" smtClean="0">
                <a:latin typeface="Courier New" pitchFamily="49" charset="0"/>
                <a:cs typeface="Courier New" pitchFamily="49" charset="0"/>
              </a:rPr>
              <a:t>nghbrs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If bus is reference bus, set status to true</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setReferenceBus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status)</a:t>
            </a:r>
          </a:p>
          <a:p>
            <a:endParaRPr lang="en-US" b="1" dirty="0">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 Return true if this bus is reference </a:t>
            </a:r>
            <a:r>
              <a:rPr lang="en-US" b="1" dirty="0" smtClean="0">
                <a:solidFill>
                  <a:srgbClr val="0070C0"/>
                </a:solidFill>
                <a:latin typeface="Courier New" pitchFamily="49" charset="0"/>
                <a:cs typeface="Courier New" pitchFamily="49" charset="0"/>
              </a:rPr>
              <a:t>bus</a:t>
            </a:r>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bool</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getReferenceBus</a:t>
            </a:r>
            <a:r>
              <a:rPr lang="en-US" b="1" dirty="0">
                <a:latin typeface="Courier New" pitchFamily="49" charset="0"/>
                <a:cs typeface="Courier New" pitchFamily="49" charset="0"/>
              </a:rPr>
              <a:t>(void) </a:t>
            </a:r>
            <a:r>
              <a:rPr lang="en-US" b="1" dirty="0" err="1" smtClean="0">
                <a:latin typeface="Courier New" pitchFamily="49" charset="0"/>
                <a:cs typeface="Courier New" pitchFamily="49" charset="0"/>
              </a:rPr>
              <a:t>const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6897600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BaseBranchComponent</a:t>
            </a:r>
            <a:endParaRPr lang="en-US" dirty="0"/>
          </a:p>
        </p:txBody>
      </p:sp>
      <p:sp>
        <p:nvSpPr>
          <p:cNvPr id="4" name="Content Placeholder 3"/>
          <p:cNvSpPr>
            <a:spLocks noGrp="1"/>
          </p:cNvSpPr>
          <p:nvPr>
            <p:ph idx="1"/>
          </p:nvPr>
        </p:nvSpPr>
        <p:spPr/>
        <p:txBody>
          <a:bodyPr/>
          <a:lstStyle/>
          <a:p>
            <a:r>
              <a:rPr lang="en-US" dirty="0"/>
              <a:t>Provides methods that are needed by all </a:t>
            </a:r>
            <a:r>
              <a:rPr lang="en-US" dirty="0" smtClean="0"/>
              <a:t>branch </a:t>
            </a:r>
            <a:r>
              <a:rPr lang="en-US" dirty="0"/>
              <a:t>component implementations</a:t>
            </a:r>
          </a:p>
          <a:p>
            <a:r>
              <a:rPr lang="en-US" dirty="0" smtClean="0"/>
              <a:t>Keeps track of the buses at each end of the branch and makes these available to the application</a:t>
            </a:r>
            <a:endParaRPr lang="en-US" dirty="0"/>
          </a:p>
        </p:txBody>
      </p:sp>
    </p:spTree>
    <p:extLst>
      <p:ext uri="{BB962C8B-B14F-4D97-AF65-F5344CB8AC3E}">
        <p14:creationId xmlns:p14="http://schemas.microsoft.com/office/powerpoint/2010/main" val="26204342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BaseBranchComponent</a:t>
            </a:r>
            <a:endParaRPr lang="en-US" dirty="0"/>
          </a:p>
        </p:txBody>
      </p:sp>
      <p:sp>
        <p:nvSpPr>
          <p:cNvPr id="5" name="TextBox 4"/>
          <p:cNvSpPr txBox="1"/>
          <p:nvPr/>
        </p:nvSpPr>
        <p:spPr>
          <a:xfrm>
            <a:off x="838200" y="1524000"/>
            <a:ext cx="7491153" cy="1754326"/>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Get pointers to buses at either end of the branch.</a:t>
            </a:r>
          </a:p>
          <a:p>
            <a:r>
              <a:rPr lang="en-US" b="1" dirty="0" smtClean="0">
                <a:solidFill>
                  <a:srgbClr val="0070C0"/>
                </a:solidFill>
                <a:latin typeface="Courier New" pitchFamily="49" charset="0"/>
                <a:cs typeface="Courier New" pitchFamily="49" charset="0"/>
              </a:rPr>
              <a:t>// Bus 1 refers to the “from” bus and bus 2 refers to</a:t>
            </a:r>
          </a:p>
          <a:p>
            <a:r>
              <a:rPr lang="en-US" b="1" dirty="0" smtClean="0">
                <a:solidFill>
                  <a:srgbClr val="0070C0"/>
                </a:solidFill>
                <a:latin typeface="Courier New" pitchFamily="49" charset="0"/>
                <a:cs typeface="Courier New" pitchFamily="49" charset="0"/>
              </a:rPr>
              <a:t>// the “to” bus</a:t>
            </a:r>
          </a:p>
          <a:p>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s</a:t>
            </a:r>
            <a:r>
              <a:rPr lang="en-US" b="1" dirty="0" err="1" smtClean="0">
                <a:latin typeface="Courier New" pitchFamily="49" charset="0"/>
                <a:cs typeface="Courier New" pitchFamily="49" charset="0"/>
              </a:rPr>
              <a:t>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BaseComponent</a:t>
            </a:r>
            <a:r>
              <a:rPr lang="en-US" b="1" dirty="0" smtClean="0">
                <a:latin typeface="Courier New" pitchFamily="49" charset="0"/>
                <a:cs typeface="Courier New" pitchFamily="49" charset="0"/>
              </a:rPr>
              <a:t>&gt; getBus1(void)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r>
              <a:rPr lang="en-US" b="1" dirty="0" err="1">
                <a:latin typeface="Courier New" pitchFamily="49" charset="0"/>
                <a:cs typeface="Courier New" pitchFamily="49" charset="0"/>
              </a:rPr>
              <a:t>s</a:t>
            </a:r>
            <a:r>
              <a:rPr lang="en-US" b="1" dirty="0" err="1" smtClean="0">
                <a:latin typeface="Courier New" pitchFamily="49" charset="0"/>
                <a:cs typeface="Courier New" pitchFamily="49" charset="0"/>
              </a:rPr>
              <a:t>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BaseComponent</a:t>
            </a:r>
            <a:r>
              <a:rPr lang="en-US" b="1" dirty="0" smtClean="0">
                <a:latin typeface="Courier New" pitchFamily="49" charset="0"/>
                <a:cs typeface="Courier New" pitchFamily="49" charset="0"/>
              </a:rPr>
              <a:t>&gt; getBus2(void)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p:txBody>
      </p:sp>
    </p:spTree>
    <p:extLst>
      <p:ext uri="{BB962C8B-B14F-4D97-AF65-F5344CB8AC3E}">
        <p14:creationId xmlns:p14="http://schemas.microsoft.com/office/powerpoint/2010/main" val="9114421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DataCollection</a:t>
            </a:r>
            <a:r>
              <a:rPr lang="en-US" dirty="0" smtClean="0"/>
              <a:t> Objects</a:t>
            </a:r>
            <a:endParaRPr lang="en-US" dirty="0"/>
          </a:p>
        </p:txBody>
      </p:sp>
      <p:sp>
        <p:nvSpPr>
          <p:cNvPr id="3" name="Content Placeholder 2"/>
          <p:cNvSpPr>
            <a:spLocks noGrp="1"/>
          </p:cNvSpPr>
          <p:nvPr>
            <p:ph idx="1"/>
          </p:nvPr>
        </p:nvSpPr>
        <p:spPr>
          <a:xfrm>
            <a:off x="492125" y="1143000"/>
            <a:ext cx="8186738" cy="3575050"/>
          </a:xfrm>
        </p:spPr>
        <p:txBody>
          <a:bodyPr/>
          <a:lstStyle/>
          <a:p>
            <a:r>
              <a:rPr lang="en-US" dirty="0" smtClean="0"/>
              <a:t>Every bus and branch in the network has an associated </a:t>
            </a:r>
            <a:r>
              <a:rPr lang="en-US" dirty="0" err="1" smtClean="0"/>
              <a:t>DataCollection</a:t>
            </a:r>
            <a:r>
              <a:rPr lang="en-US" dirty="0" smtClean="0"/>
              <a:t> object</a:t>
            </a:r>
          </a:p>
          <a:p>
            <a:r>
              <a:rPr lang="en-US" dirty="0" smtClean="0"/>
              <a:t>The </a:t>
            </a:r>
            <a:r>
              <a:rPr lang="en-US" dirty="0" err="1" smtClean="0"/>
              <a:t>DataCollection</a:t>
            </a:r>
            <a:r>
              <a:rPr lang="en-US" dirty="0" smtClean="0"/>
              <a:t> object is a container for key-value pairs of parameters associated with a particular bus or branch</a:t>
            </a:r>
          </a:p>
          <a:p>
            <a:r>
              <a:rPr lang="en-US" dirty="0"/>
              <a:t>D</a:t>
            </a:r>
            <a:r>
              <a:rPr lang="en-US" dirty="0" smtClean="0"/>
              <a:t>ifferent buses and branches can contain different numbers of key-value pairs and different types of key-value pairs</a:t>
            </a:r>
          </a:p>
          <a:p>
            <a:r>
              <a:rPr lang="en-US" dirty="0" smtClean="0"/>
              <a:t>If a bus or branch has a list of values associated with the same key, then these can be indexed</a:t>
            </a:r>
          </a:p>
          <a:p>
            <a:r>
              <a:rPr lang="en-US" dirty="0" smtClean="0"/>
              <a:t>Key-value pairs are usually added to the </a:t>
            </a:r>
            <a:r>
              <a:rPr lang="en-US" dirty="0" err="1" smtClean="0"/>
              <a:t>DataCollection</a:t>
            </a:r>
            <a:r>
              <a:rPr lang="en-US" dirty="0" smtClean="0"/>
              <a:t> objects when the network is read in from a network configuration file</a:t>
            </a:r>
            <a:endParaRPr lang="en-US" dirty="0"/>
          </a:p>
        </p:txBody>
      </p:sp>
    </p:spTree>
    <p:extLst>
      <p:ext uri="{BB962C8B-B14F-4D97-AF65-F5344CB8AC3E}">
        <p14:creationId xmlns:p14="http://schemas.microsoft.com/office/powerpoint/2010/main" val="31567981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Structure</a:t>
            </a:r>
            <a:endParaRPr lang="en-US" dirty="0"/>
          </a:p>
        </p:txBody>
      </p:sp>
      <p:sp>
        <p:nvSpPr>
          <p:cNvPr id="5" name="Rectangle 4"/>
          <p:cNvSpPr/>
          <p:nvPr/>
        </p:nvSpPr>
        <p:spPr>
          <a:xfrm>
            <a:off x="2362200" y="2133600"/>
            <a:ext cx="3810000" cy="2743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Courier New" panose="02070309020205020404" pitchFamily="49" charset="0"/>
                <a:cs typeface="Courier New" panose="02070309020205020404" pitchFamily="49" charset="0"/>
              </a:rPr>
              <a:t>double key1:value1</a:t>
            </a:r>
          </a:p>
          <a:p>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key2:value2</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key3:value3</a:t>
            </a:r>
          </a:p>
          <a:p>
            <a:r>
              <a:rPr lang="en-US" b="1" dirty="0">
                <a:latin typeface="Courier New" panose="02070309020205020404" pitchFamily="49" charset="0"/>
                <a:cs typeface="Courier New" panose="02070309020205020404" pitchFamily="49" charset="0"/>
              </a:rPr>
              <a:t>double key4:value4</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double key5[0]:value5[0]</a:t>
            </a:r>
          </a:p>
          <a:p>
            <a:r>
              <a:rPr lang="en-US" b="1" dirty="0">
                <a:latin typeface="Courier New" panose="02070309020205020404" pitchFamily="49" charset="0"/>
                <a:cs typeface="Courier New" panose="02070309020205020404" pitchFamily="49" charset="0"/>
              </a:rPr>
              <a:t>double key5[1]:value5[1]</a:t>
            </a:r>
          </a:p>
          <a:p>
            <a:r>
              <a:rPr lang="en-US" b="1" dirty="0">
                <a:latin typeface="Courier New" panose="02070309020205020404" pitchFamily="49" charset="0"/>
                <a:cs typeface="Courier New" panose="02070309020205020404" pitchFamily="49" charset="0"/>
              </a:rPr>
              <a:t>double key5[2]:value5[2]</a:t>
            </a:r>
          </a:p>
          <a:p>
            <a:pPr algn="ctr"/>
            <a:endParaRPr lang="en-US" dirty="0"/>
          </a:p>
        </p:txBody>
      </p:sp>
      <p:sp>
        <p:nvSpPr>
          <p:cNvPr id="6" name="TextBox 5"/>
          <p:cNvSpPr txBox="1"/>
          <p:nvPr/>
        </p:nvSpPr>
        <p:spPr>
          <a:xfrm>
            <a:off x="1752600" y="1676400"/>
            <a:ext cx="2672526" cy="369332"/>
          </a:xfrm>
          <a:prstGeom prst="rect">
            <a:avLst/>
          </a:prstGeom>
          <a:noFill/>
        </p:spPr>
        <p:txBody>
          <a:bodyPr wrap="none" rtlCol="0">
            <a:spAutoFit/>
          </a:bodyPr>
          <a:lstStyle/>
          <a:p>
            <a:r>
              <a:rPr lang="en-US" dirty="0" err="1" smtClean="0"/>
              <a:t>DataCollection</a:t>
            </a:r>
            <a:r>
              <a:rPr lang="en-US" dirty="0" smtClean="0"/>
              <a:t> instance</a:t>
            </a:r>
            <a:endParaRPr lang="en-US" dirty="0"/>
          </a:p>
        </p:txBody>
      </p:sp>
    </p:spTree>
    <p:extLst>
      <p:ext uri="{BB962C8B-B14F-4D97-AF65-F5344CB8AC3E}">
        <p14:creationId xmlns:p14="http://schemas.microsoft.com/office/powerpoint/2010/main" val="37519863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DataCollection</a:t>
            </a:r>
            <a:r>
              <a:rPr lang="en-US" dirty="0" smtClean="0"/>
              <a:t> Names</a:t>
            </a:r>
            <a:endParaRPr lang="en-US" dirty="0"/>
          </a:p>
        </p:txBody>
      </p:sp>
      <p:sp>
        <p:nvSpPr>
          <p:cNvPr id="4" name="TextBox 3"/>
          <p:cNvSpPr txBox="1"/>
          <p:nvPr/>
        </p:nvSpPr>
        <p:spPr>
          <a:xfrm>
            <a:off x="381000" y="990600"/>
            <a:ext cx="8153400" cy="830997"/>
          </a:xfrm>
          <a:prstGeom prst="rect">
            <a:avLst/>
          </a:prstGeom>
          <a:noFill/>
        </p:spPr>
        <p:txBody>
          <a:bodyPr wrap="square" rtlCol="0">
            <a:spAutoFit/>
          </a:bodyPr>
          <a:lstStyle/>
          <a:p>
            <a:r>
              <a:rPr lang="en-US" sz="2400" dirty="0"/>
              <a:t>Names assigned by parser are defined in the dictionary.hpp </a:t>
            </a:r>
            <a:r>
              <a:rPr lang="en-US" sz="2400" dirty="0" smtClean="0"/>
              <a:t>file</a:t>
            </a:r>
          </a:p>
        </p:txBody>
      </p:sp>
      <p:sp>
        <p:nvSpPr>
          <p:cNvPr id="5" name="TextBox 4"/>
          <p:cNvSpPr txBox="1"/>
          <p:nvPr/>
        </p:nvSpPr>
        <p:spPr>
          <a:xfrm>
            <a:off x="1143000" y="2057400"/>
            <a:ext cx="6705600" cy="3600986"/>
          </a:xfrm>
          <a:prstGeom prst="rect">
            <a:avLst/>
          </a:prstGeom>
          <a:noFill/>
        </p:spPr>
        <p:txBody>
          <a:bodyPr wrap="square" rtlCol="0">
            <a:spAutoFit/>
          </a:bodyPr>
          <a:lstStyle/>
          <a:p>
            <a:r>
              <a:rPr lang="en-US" sz="1400" b="1" dirty="0" smtClean="0">
                <a:solidFill>
                  <a:srgbClr val="0070C0"/>
                </a:solidFill>
                <a:latin typeface="Courier New" panose="02070309020205020404" pitchFamily="49" charset="0"/>
                <a:cs typeface="Courier New" panose="02070309020205020404" pitchFamily="49" charset="0"/>
              </a:rPr>
              <a:t>/**</a:t>
            </a:r>
          </a:p>
          <a:p>
            <a:r>
              <a:rPr lang="en-US" sz="1400" b="1" dirty="0" smtClean="0">
                <a:solidFill>
                  <a:srgbClr val="0070C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Non-blank alphanumeric branch circuit </a:t>
            </a:r>
            <a:r>
              <a:rPr lang="en-US" sz="1400" b="1" dirty="0" smtClean="0">
                <a:solidFill>
                  <a:srgbClr val="0070C0"/>
                </a:solidFill>
                <a:latin typeface="Courier New" panose="02070309020205020404" pitchFamily="49" charset="0"/>
                <a:cs typeface="Courier New" panose="02070309020205020404" pitchFamily="49" charset="0"/>
              </a:rPr>
              <a:t>identifier</a:t>
            </a:r>
          </a:p>
          <a:p>
            <a:r>
              <a:rPr lang="en-US" sz="1400" b="1" dirty="0" smtClean="0">
                <a:solidFill>
                  <a:srgbClr val="0070C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 type: </a:t>
            </a:r>
            <a:r>
              <a:rPr lang="en-US" sz="1400" b="1" dirty="0" smtClean="0">
                <a:solidFill>
                  <a:srgbClr val="0070C0"/>
                </a:solidFill>
                <a:latin typeface="Courier New" panose="02070309020205020404" pitchFamily="49" charset="0"/>
                <a:cs typeface="Courier New" panose="02070309020205020404" pitchFamily="49" charset="0"/>
              </a:rPr>
              <a:t>string</a:t>
            </a:r>
          </a:p>
          <a:p>
            <a:r>
              <a:rPr lang="en-US" sz="1400" b="1" dirty="0" smtClean="0">
                <a:solidFill>
                  <a:srgbClr val="0070C0"/>
                </a:solidFill>
                <a:latin typeface="Courier New" panose="02070309020205020404" pitchFamily="49" charset="0"/>
                <a:cs typeface="Courier New" panose="02070309020205020404" pitchFamily="49" charset="0"/>
              </a:rPr>
              <a:t> */</a:t>
            </a:r>
          </a:p>
          <a:p>
            <a:r>
              <a:rPr lang="en-US" sz="1400" b="1" dirty="0" smtClean="0">
                <a:solidFill>
                  <a:srgbClr val="FF3399"/>
                </a:solidFill>
                <a:latin typeface="Courier New" panose="02070309020205020404" pitchFamily="49" charset="0"/>
                <a:cs typeface="Courier New" panose="02070309020205020404" pitchFamily="49" charset="0"/>
              </a:rPr>
              <a:t>#</a:t>
            </a:r>
            <a:r>
              <a:rPr lang="en-US" sz="1400" b="1" dirty="0">
                <a:solidFill>
                  <a:srgbClr val="FF3399"/>
                </a:solidFill>
                <a:latin typeface="Courier New" panose="02070309020205020404" pitchFamily="49" charset="0"/>
                <a:cs typeface="Courier New" panose="02070309020205020404" pitchFamily="49" charset="0"/>
              </a:rPr>
              <a:t>define BRANCH_CKT </a:t>
            </a:r>
            <a:r>
              <a:rPr lang="en-US" sz="1400" b="1" dirty="0" smtClean="0">
                <a:latin typeface="Courier New" panose="02070309020205020404" pitchFamily="49" charset="0"/>
                <a:cs typeface="Courier New" panose="02070309020205020404" pitchFamily="49" charset="0"/>
              </a:rPr>
              <a:t>“BRANCH_CKT”</a:t>
            </a:r>
          </a:p>
          <a:p>
            <a:r>
              <a:rPr lang="en-US" sz="1400" b="1" dirty="0" smtClean="0">
                <a:solidFill>
                  <a:srgbClr val="0070C0"/>
                </a:solidFill>
                <a:latin typeface="Courier New" panose="02070309020205020404" pitchFamily="49" charset="0"/>
                <a:cs typeface="Courier New" panose="02070309020205020404" pitchFamily="49" charset="0"/>
              </a:rPr>
              <a:t>/**</a:t>
            </a:r>
          </a:p>
          <a:p>
            <a:r>
              <a:rPr lang="en-US" sz="1400" b="1" dirty="0" smtClean="0">
                <a:solidFill>
                  <a:srgbClr val="0070C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 Branch resistance; entered in </a:t>
            </a:r>
            <a:r>
              <a:rPr lang="en-US" sz="1400" b="1" dirty="0" err="1" smtClean="0">
                <a:solidFill>
                  <a:srgbClr val="0070C0"/>
                </a:solidFill>
                <a:latin typeface="Courier New" panose="02070309020205020404" pitchFamily="49" charset="0"/>
                <a:cs typeface="Courier New" panose="02070309020205020404" pitchFamily="49" charset="0"/>
              </a:rPr>
              <a:t>pu</a:t>
            </a:r>
            <a:endParaRPr lang="en-US" sz="1400" b="1" dirty="0" smtClean="0">
              <a:solidFill>
                <a:srgbClr val="0070C0"/>
              </a:solidFill>
              <a:latin typeface="Courier New" panose="02070309020205020404" pitchFamily="49" charset="0"/>
              <a:cs typeface="Courier New" panose="02070309020205020404" pitchFamily="49" charset="0"/>
            </a:endParaRPr>
          </a:p>
          <a:p>
            <a:r>
              <a:rPr lang="en-US" sz="1400" b="1" dirty="0" smtClean="0">
                <a:solidFill>
                  <a:srgbClr val="0070C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 type: real </a:t>
            </a:r>
            <a:r>
              <a:rPr lang="en-US" sz="1400" b="1" dirty="0" smtClean="0">
                <a:solidFill>
                  <a:srgbClr val="0070C0"/>
                </a:solidFill>
                <a:latin typeface="Courier New" panose="02070309020205020404" pitchFamily="49" charset="0"/>
                <a:cs typeface="Courier New" panose="02070309020205020404" pitchFamily="49" charset="0"/>
              </a:rPr>
              <a:t>float</a:t>
            </a:r>
          </a:p>
          <a:p>
            <a:r>
              <a:rPr lang="en-US" sz="1400" b="1" dirty="0" smtClean="0">
                <a:solidFill>
                  <a:srgbClr val="0070C0"/>
                </a:solidFill>
                <a:latin typeface="Courier New" panose="02070309020205020404" pitchFamily="49" charset="0"/>
                <a:cs typeface="Courier New" panose="02070309020205020404" pitchFamily="49" charset="0"/>
              </a:rPr>
              <a:t> */</a:t>
            </a:r>
          </a:p>
          <a:p>
            <a:r>
              <a:rPr lang="en-US" sz="1400" b="1" dirty="0" smtClean="0">
                <a:solidFill>
                  <a:srgbClr val="FF3399"/>
                </a:solidFill>
                <a:latin typeface="Courier New" panose="02070309020205020404" pitchFamily="49" charset="0"/>
                <a:cs typeface="Courier New" panose="02070309020205020404" pitchFamily="49" charset="0"/>
              </a:rPr>
              <a:t>#</a:t>
            </a:r>
            <a:r>
              <a:rPr lang="en-US" sz="1400" b="1" dirty="0">
                <a:solidFill>
                  <a:srgbClr val="FF3399"/>
                </a:solidFill>
                <a:latin typeface="Courier New" panose="02070309020205020404" pitchFamily="49" charset="0"/>
                <a:cs typeface="Courier New" panose="02070309020205020404" pitchFamily="49" charset="0"/>
              </a:rPr>
              <a:t>define BRANCH_R </a:t>
            </a:r>
            <a:r>
              <a:rPr lang="en-US" sz="1400" b="1" dirty="0" smtClean="0">
                <a:latin typeface="Courier New" panose="02070309020205020404" pitchFamily="49" charset="0"/>
                <a:cs typeface="Courier New" panose="02070309020205020404" pitchFamily="49" charset="0"/>
              </a:rPr>
              <a:t>“BRANCH_R”</a:t>
            </a:r>
          </a:p>
          <a:p>
            <a:r>
              <a:rPr lang="en-US" sz="1400" b="1" dirty="0" smtClean="0">
                <a:solidFill>
                  <a:srgbClr val="0070C0"/>
                </a:solidFill>
                <a:latin typeface="Courier New" panose="02070309020205020404" pitchFamily="49" charset="0"/>
                <a:cs typeface="Courier New" panose="02070309020205020404" pitchFamily="49" charset="0"/>
              </a:rPr>
              <a:t>/**</a:t>
            </a:r>
          </a:p>
          <a:p>
            <a:r>
              <a:rPr lang="en-US" sz="1400" b="1" dirty="0" smtClean="0">
                <a:solidFill>
                  <a:srgbClr val="0070C0"/>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 Branch reactance; entered in </a:t>
            </a:r>
            <a:r>
              <a:rPr lang="en-US" sz="1400" b="1" dirty="0" err="1" smtClean="0">
                <a:solidFill>
                  <a:srgbClr val="0070C0"/>
                </a:solidFill>
                <a:latin typeface="Courier New" panose="02070309020205020404" pitchFamily="49" charset="0"/>
                <a:cs typeface="Courier New" panose="02070309020205020404" pitchFamily="49" charset="0"/>
              </a:rPr>
              <a:t>pu</a:t>
            </a:r>
            <a:endParaRPr lang="en-US" sz="1400" b="1" dirty="0" smtClean="0">
              <a:solidFill>
                <a:srgbClr val="0070C0"/>
              </a:solidFill>
              <a:latin typeface="Courier New" panose="02070309020205020404" pitchFamily="49" charset="0"/>
              <a:cs typeface="Courier New" panose="02070309020205020404" pitchFamily="49" charset="0"/>
            </a:endParaRPr>
          </a:p>
          <a:p>
            <a:r>
              <a:rPr lang="en-US" sz="1400" b="1" dirty="0" smtClean="0">
                <a:solidFill>
                  <a:srgbClr val="0070C0"/>
                </a:solidFill>
                <a:latin typeface="Courier New" panose="02070309020205020404" pitchFamily="49" charset="0"/>
                <a:cs typeface="Courier New" panose="02070309020205020404" pitchFamily="49" charset="0"/>
              </a:rPr>
              <a:t> * </a:t>
            </a:r>
            <a:r>
              <a:rPr lang="en-US" sz="1400" b="1" dirty="0">
                <a:solidFill>
                  <a:srgbClr val="0070C0"/>
                </a:solidFill>
                <a:latin typeface="Courier New" panose="02070309020205020404" pitchFamily="49" charset="0"/>
                <a:cs typeface="Courier New" panose="02070309020205020404" pitchFamily="49" charset="0"/>
              </a:rPr>
              <a:t>type: real </a:t>
            </a:r>
            <a:r>
              <a:rPr lang="en-US" sz="1400" b="1" dirty="0" smtClean="0">
                <a:solidFill>
                  <a:srgbClr val="0070C0"/>
                </a:solidFill>
                <a:latin typeface="Courier New" panose="02070309020205020404" pitchFamily="49" charset="0"/>
                <a:cs typeface="Courier New" panose="02070309020205020404" pitchFamily="49" charset="0"/>
              </a:rPr>
              <a:t>float</a:t>
            </a:r>
          </a:p>
          <a:p>
            <a:r>
              <a:rPr lang="en-US" sz="1400" b="1" dirty="0" smtClean="0">
                <a:solidFill>
                  <a:srgbClr val="0070C0"/>
                </a:solidFill>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a:t>
            </a:r>
          </a:p>
          <a:p>
            <a:r>
              <a:rPr lang="en-US" sz="1400" b="1" dirty="0" smtClean="0">
                <a:solidFill>
                  <a:srgbClr val="FF3399"/>
                </a:solidFill>
                <a:latin typeface="Courier New" panose="02070309020205020404" pitchFamily="49" charset="0"/>
                <a:cs typeface="Courier New" panose="02070309020205020404" pitchFamily="49" charset="0"/>
              </a:rPr>
              <a:t>#</a:t>
            </a:r>
            <a:r>
              <a:rPr lang="en-US" sz="1400" b="1" dirty="0">
                <a:solidFill>
                  <a:srgbClr val="FF3399"/>
                </a:solidFill>
                <a:latin typeface="Courier New" panose="02070309020205020404" pitchFamily="49" charset="0"/>
                <a:cs typeface="Courier New" panose="02070309020205020404" pitchFamily="49" charset="0"/>
              </a:rPr>
              <a:t>define BRANCH_X </a:t>
            </a:r>
            <a:r>
              <a:rPr lang="en-US" sz="1400" b="1" dirty="0" smtClean="0">
                <a:latin typeface="Courier New" panose="02070309020205020404" pitchFamily="49" charset="0"/>
                <a:cs typeface="Courier New" panose="02070309020205020404" pitchFamily="49" charset="0"/>
              </a:rPr>
              <a:t>“BRANCH_X”</a:t>
            </a:r>
            <a:endParaRPr lang="en-US" sz="1400" b="1"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9827071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DataCollection</a:t>
            </a:r>
            <a:r>
              <a:rPr lang="en-US" dirty="0" smtClean="0"/>
              <a:t> </a:t>
            </a:r>
            <a:r>
              <a:rPr lang="en-US" dirty="0" err="1" smtClean="0"/>
              <a:t>Accessors</a:t>
            </a:r>
            <a:endParaRPr lang="en-US" dirty="0"/>
          </a:p>
        </p:txBody>
      </p:sp>
      <p:sp>
        <p:nvSpPr>
          <p:cNvPr id="4" name="TextBox 3"/>
          <p:cNvSpPr txBox="1"/>
          <p:nvPr/>
        </p:nvSpPr>
        <p:spPr>
          <a:xfrm>
            <a:off x="304800" y="1143000"/>
            <a:ext cx="7904728" cy="4801314"/>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getValue</a:t>
            </a:r>
            <a:r>
              <a:rPr lang="en-US" b="1" dirty="0" smtClean="0">
                <a:latin typeface="Courier New" panose="02070309020205020404" pitchFamily="49" charset="0"/>
                <a:cs typeface="Courier New" panose="02070309020205020404" pitchFamily="49" charset="0"/>
              </a:rPr>
              <a:t>(char *name,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smtClean="0">
                <a:latin typeface="Courier New" panose="02070309020205020404" pitchFamily="49" charset="0"/>
                <a:cs typeface="Courier New" panose="02070309020205020404" pitchFamily="49" charset="0"/>
              </a:rPr>
              <a:t>long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smtClean="0">
                <a:latin typeface="Courier New" panose="02070309020205020404" pitchFamily="49" charset="0"/>
                <a:cs typeface="Courier New" panose="02070309020205020404" pitchFamily="49" charset="0"/>
              </a:rPr>
              <a:t>bool</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smtClean="0">
                <a:latin typeface="Courier New" panose="02070309020205020404" pitchFamily="49" charset="0"/>
                <a:cs typeface="Courier New" panose="02070309020205020404" pitchFamily="49" charset="0"/>
              </a:rPr>
              <a:t>float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smtClean="0">
                <a:latin typeface="Courier New" panose="02070309020205020404" pitchFamily="49" charset="0"/>
                <a:cs typeface="Courier New" panose="02070309020205020404" pitchFamily="49" charset="0"/>
              </a:rPr>
              <a:t>double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smtClean="0">
                <a:latin typeface="Courier New" panose="02070309020205020404" pitchFamily="49" charset="0"/>
                <a:cs typeface="Courier New" panose="02070309020205020404" pitchFamily="49" charset="0"/>
              </a:rPr>
              <a:t>gridpack</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ComplexType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*value</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value,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long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a:latin typeface="Courier New" panose="02070309020205020404" pitchFamily="49" charset="0"/>
                <a:cs typeface="Courier New" panose="02070309020205020404" pitchFamily="49" charset="0"/>
              </a:rPr>
              <a:t>std</a:t>
            </a:r>
            <a:r>
              <a:rPr lang="en-US" b="1" dirty="0">
                <a:latin typeface="Courier New" panose="02070309020205020404" pitchFamily="49" charset="0"/>
                <a:cs typeface="Courier New" panose="02070309020205020404" pitchFamily="49" charset="0"/>
              </a:rPr>
              <a:t>::string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float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double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a:latin typeface="Courier New" panose="02070309020205020404" pitchFamily="49" charset="0"/>
                <a:cs typeface="Courier New" panose="02070309020205020404" pitchFamily="49" charset="0"/>
              </a:rPr>
              <a:t>gridpack</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ComplexType</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value,</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61002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a:t>
            </a:r>
            <a:endParaRPr lang="en-US" dirty="0"/>
          </a:p>
        </p:txBody>
      </p:sp>
      <p:sp>
        <p:nvSpPr>
          <p:cNvPr id="3" name="Content Placeholder 2"/>
          <p:cNvSpPr>
            <a:spLocks noGrp="1"/>
          </p:cNvSpPr>
          <p:nvPr>
            <p:ph idx="1"/>
          </p:nvPr>
        </p:nvSpPr>
        <p:spPr/>
        <p:txBody>
          <a:bodyPr>
            <a:normAutofit/>
          </a:bodyPr>
          <a:lstStyle/>
          <a:p>
            <a:r>
              <a:rPr lang="en-US" dirty="0" smtClean="0"/>
              <a:t>Provide a flexible framework for constructing matrices and vectors representing power grid equations</a:t>
            </a:r>
          </a:p>
          <a:p>
            <a:r>
              <a:rPr lang="en-US" dirty="0" smtClean="0"/>
              <a:t>Hide the index transformations and partitioning required to create distributed matrices and vectors from application developers</a:t>
            </a:r>
          </a:p>
          <a:p>
            <a:r>
              <a:rPr lang="en-US" dirty="0" smtClean="0"/>
              <a:t>Developers can focus on the contributions to matrices and vectors coming from individual network elements</a:t>
            </a:r>
            <a:endParaRPr lang="en-US" dirty="0"/>
          </a:p>
        </p:txBody>
      </p:sp>
    </p:spTree>
    <p:extLst>
      <p:ext uri="{BB962C8B-B14F-4D97-AF65-F5344CB8AC3E}">
        <p14:creationId xmlns:p14="http://schemas.microsoft.com/office/powerpoint/2010/main" val="5748654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Mapper</a:t>
            </a:r>
            <a:endParaRPr lang="en-US" dirty="0"/>
          </a:p>
        </p:txBody>
      </p:sp>
      <p:sp>
        <p:nvSpPr>
          <p:cNvPr id="5" name="Oval 4"/>
          <p:cNvSpPr/>
          <p:nvPr/>
        </p:nvSpPr>
        <p:spPr>
          <a:xfrm>
            <a:off x="2362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576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248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862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768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100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432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764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956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5626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3246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6" idx="4"/>
            <a:endCxn id="8" idx="1"/>
          </p:cNvCxnSpPr>
          <p:nvPr/>
        </p:nvCxnSpPr>
        <p:spPr>
          <a:xfrm>
            <a:off x="37338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24922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9" idx="2"/>
          </p:cNvCxnSpPr>
          <p:nvPr/>
        </p:nvCxnSpPr>
        <p:spPr>
          <a:xfrm>
            <a:off x="40162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4"/>
            <a:endCxn id="11" idx="0"/>
          </p:cNvCxnSpPr>
          <p:nvPr/>
        </p:nvCxnSpPr>
        <p:spPr>
          <a:xfrm flipH="1">
            <a:off x="38862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4"/>
            <a:endCxn id="10" idx="7"/>
          </p:cNvCxnSpPr>
          <p:nvPr/>
        </p:nvCxnSpPr>
        <p:spPr>
          <a:xfrm flipH="1">
            <a:off x="50068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6"/>
            <a:endCxn id="10" idx="2"/>
          </p:cNvCxnSpPr>
          <p:nvPr/>
        </p:nvCxnSpPr>
        <p:spPr>
          <a:xfrm>
            <a:off x="39624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7"/>
            <a:endCxn id="7" idx="3"/>
          </p:cNvCxnSpPr>
          <p:nvPr/>
        </p:nvCxnSpPr>
        <p:spPr>
          <a:xfrm flipV="1">
            <a:off x="53116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5"/>
            <a:endCxn id="15" idx="1"/>
          </p:cNvCxnSpPr>
          <p:nvPr/>
        </p:nvCxnSpPr>
        <p:spPr>
          <a:xfrm>
            <a:off x="50068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5"/>
            <a:endCxn id="16" idx="2"/>
          </p:cNvCxnSpPr>
          <p:nvPr/>
        </p:nvCxnSpPr>
        <p:spPr>
          <a:xfrm>
            <a:off x="50068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3"/>
            <a:endCxn id="12" idx="7"/>
          </p:cNvCxnSpPr>
          <p:nvPr/>
        </p:nvCxnSpPr>
        <p:spPr>
          <a:xfrm flipH="1">
            <a:off x="28732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3"/>
            <a:endCxn id="13" idx="7"/>
          </p:cNvCxnSpPr>
          <p:nvPr/>
        </p:nvCxnSpPr>
        <p:spPr>
          <a:xfrm flipH="1">
            <a:off x="18064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5"/>
            <a:endCxn id="14" idx="0"/>
          </p:cNvCxnSpPr>
          <p:nvPr/>
        </p:nvCxnSpPr>
        <p:spPr>
          <a:xfrm>
            <a:off x="28732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57400" y="1600200"/>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3355914" y="1676400"/>
            <a:ext cx="301686" cy="369332"/>
          </a:xfrm>
          <a:prstGeom prst="rect">
            <a:avLst/>
          </a:prstGeom>
          <a:noFill/>
        </p:spPr>
        <p:txBody>
          <a:bodyPr wrap="none" rtlCol="0">
            <a:spAutoFit/>
          </a:bodyPr>
          <a:lstStyle/>
          <a:p>
            <a:r>
              <a:rPr lang="en-US" dirty="0"/>
              <a:t>2</a:t>
            </a:r>
          </a:p>
        </p:txBody>
      </p:sp>
      <p:sp>
        <p:nvSpPr>
          <p:cNvPr id="41" name="TextBox 40"/>
          <p:cNvSpPr txBox="1"/>
          <p:nvPr/>
        </p:nvSpPr>
        <p:spPr>
          <a:xfrm>
            <a:off x="5946714" y="1676400"/>
            <a:ext cx="301686" cy="369332"/>
          </a:xfrm>
          <a:prstGeom prst="rect">
            <a:avLst/>
          </a:prstGeom>
          <a:noFill/>
        </p:spPr>
        <p:txBody>
          <a:bodyPr wrap="none" rtlCol="0">
            <a:spAutoFit/>
          </a:bodyPr>
          <a:lstStyle/>
          <a:p>
            <a:r>
              <a:rPr lang="en-US" dirty="0"/>
              <a:t>3</a:t>
            </a:r>
          </a:p>
        </p:txBody>
      </p:sp>
      <p:sp>
        <p:nvSpPr>
          <p:cNvPr id="42" name="TextBox 41"/>
          <p:cNvSpPr txBox="1"/>
          <p:nvPr/>
        </p:nvSpPr>
        <p:spPr>
          <a:xfrm>
            <a:off x="3584514" y="2678668"/>
            <a:ext cx="301686" cy="369332"/>
          </a:xfrm>
          <a:prstGeom prst="rect">
            <a:avLst/>
          </a:prstGeom>
          <a:noFill/>
        </p:spPr>
        <p:txBody>
          <a:bodyPr wrap="none" rtlCol="0">
            <a:spAutoFit/>
          </a:bodyPr>
          <a:lstStyle/>
          <a:p>
            <a:r>
              <a:rPr lang="en-US" dirty="0"/>
              <a:t>4</a:t>
            </a:r>
          </a:p>
        </p:txBody>
      </p:sp>
      <p:sp>
        <p:nvSpPr>
          <p:cNvPr id="43" name="TextBox 42"/>
          <p:cNvSpPr txBox="1"/>
          <p:nvPr/>
        </p:nvSpPr>
        <p:spPr>
          <a:xfrm>
            <a:off x="4876800" y="3059668"/>
            <a:ext cx="301686" cy="369332"/>
          </a:xfrm>
          <a:prstGeom prst="rect">
            <a:avLst/>
          </a:prstGeom>
          <a:noFill/>
        </p:spPr>
        <p:txBody>
          <a:bodyPr wrap="none" rtlCol="0">
            <a:spAutoFit/>
          </a:bodyPr>
          <a:lstStyle/>
          <a:p>
            <a:r>
              <a:rPr lang="en-US" dirty="0"/>
              <a:t>5</a:t>
            </a:r>
          </a:p>
        </p:txBody>
      </p:sp>
      <p:sp>
        <p:nvSpPr>
          <p:cNvPr id="44" name="TextBox 43"/>
          <p:cNvSpPr txBox="1"/>
          <p:nvPr/>
        </p:nvSpPr>
        <p:spPr>
          <a:xfrm>
            <a:off x="1374714" y="4964668"/>
            <a:ext cx="301686" cy="369332"/>
          </a:xfrm>
          <a:prstGeom prst="rect">
            <a:avLst/>
          </a:prstGeom>
          <a:noFill/>
        </p:spPr>
        <p:txBody>
          <a:bodyPr wrap="none" rtlCol="0">
            <a:spAutoFit/>
          </a:bodyPr>
          <a:lstStyle/>
          <a:p>
            <a:r>
              <a:rPr lang="en-US" dirty="0"/>
              <a:t>6</a:t>
            </a:r>
          </a:p>
        </p:txBody>
      </p:sp>
      <p:sp>
        <p:nvSpPr>
          <p:cNvPr id="45" name="TextBox 44"/>
          <p:cNvSpPr txBox="1"/>
          <p:nvPr/>
        </p:nvSpPr>
        <p:spPr>
          <a:xfrm>
            <a:off x="2590800" y="4191000"/>
            <a:ext cx="301686" cy="369332"/>
          </a:xfrm>
          <a:prstGeom prst="rect">
            <a:avLst/>
          </a:prstGeom>
          <a:noFill/>
        </p:spPr>
        <p:txBody>
          <a:bodyPr wrap="none" rtlCol="0">
            <a:spAutoFit/>
          </a:bodyPr>
          <a:lstStyle/>
          <a:p>
            <a:r>
              <a:rPr lang="en-US" dirty="0"/>
              <a:t>7</a:t>
            </a:r>
          </a:p>
        </p:txBody>
      </p:sp>
      <p:sp>
        <p:nvSpPr>
          <p:cNvPr id="46" name="TextBox 45"/>
          <p:cNvSpPr txBox="1"/>
          <p:nvPr/>
        </p:nvSpPr>
        <p:spPr>
          <a:xfrm>
            <a:off x="3508314" y="3974068"/>
            <a:ext cx="301686" cy="369332"/>
          </a:xfrm>
          <a:prstGeom prst="rect">
            <a:avLst/>
          </a:prstGeom>
          <a:noFill/>
        </p:spPr>
        <p:txBody>
          <a:bodyPr wrap="none" rtlCol="0">
            <a:spAutoFit/>
          </a:bodyPr>
          <a:lstStyle/>
          <a:p>
            <a:r>
              <a:rPr lang="en-US" dirty="0"/>
              <a:t>8</a:t>
            </a:r>
          </a:p>
        </p:txBody>
      </p:sp>
      <p:sp>
        <p:nvSpPr>
          <p:cNvPr id="47" name="TextBox 46"/>
          <p:cNvSpPr txBox="1"/>
          <p:nvPr/>
        </p:nvSpPr>
        <p:spPr>
          <a:xfrm>
            <a:off x="5184714" y="5269468"/>
            <a:ext cx="418704" cy="369332"/>
          </a:xfrm>
          <a:prstGeom prst="rect">
            <a:avLst/>
          </a:prstGeom>
          <a:noFill/>
        </p:spPr>
        <p:txBody>
          <a:bodyPr wrap="none" rtlCol="0">
            <a:spAutoFit/>
          </a:bodyPr>
          <a:lstStyle/>
          <a:p>
            <a:r>
              <a:rPr lang="en-US" dirty="0" smtClean="0"/>
              <a:t>12</a:t>
            </a:r>
            <a:endParaRPr lang="en-US" dirty="0"/>
          </a:p>
        </p:txBody>
      </p:sp>
      <p:sp>
        <p:nvSpPr>
          <p:cNvPr id="48" name="TextBox 47"/>
          <p:cNvSpPr txBox="1"/>
          <p:nvPr/>
        </p:nvSpPr>
        <p:spPr>
          <a:xfrm>
            <a:off x="2514600" y="5802868"/>
            <a:ext cx="418704" cy="369332"/>
          </a:xfrm>
          <a:prstGeom prst="rect">
            <a:avLst/>
          </a:prstGeom>
          <a:noFill/>
        </p:spPr>
        <p:txBody>
          <a:bodyPr wrap="none" rtlCol="0">
            <a:spAutoFit/>
          </a:bodyPr>
          <a:lstStyle/>
          <a:p>
            <a:r>
              <a:rPr lang="en-US" dirty="0" smtClean="0"/>
              <a:t>11</a:t>
            </a:r>
            <a:endParaRPr lang="en-US" dirty="0"/>
          </a:p>
        </p:txBody>
      </p:sp>
      <p:sp>
        <p:nvSpPr>
          <p:cNvPr id="49" name="TextBox 48"/>
          <p:cNvSpPr txBox="1"/>
          <p:nvPr/>
        </p:nvSpPr>
        <p:spPr>
          <a:xfrm>
            <a:off x="6019800" y="3974068"/>
            <a:ext cx="418704" cy="369332"/>
          </a:xfrm>
          <a:prstGeom prst="rect">
            <a:avLst/>
          </a:prstGeom>
          <a:noFill/>
        </p:spPr>
        <p:txBody>
          <a:bodyPr wrap="none" rtlCol="0">
            <a:spAutoFit/>
          </a:bodyPr>
          <a:lstStyle/>
          <a:p>
            <a:r>
              <a:rPr lang="en-US" dirty="0" smtClean="0"/>
              <a:t>10</a:t>
            </a:r>
            <a:endParaRPr lang="en-US" dirty="0"/>
          </a:p>
        </p:txBody>
      </p:sp>
      <p:sp>
        <p:nvSpPr>
          <p:cNvPr id="50" name="TextBox 49"/>
          <p:cNvSpPr txBox="1"/>
          <p:nvPr/>
        </p:nvSpPr>
        <p:spPr>
          <a:xfrm>
            <a:off x="4575114" y="3897868"/>
            <a:ext cx="301686"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2649055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838200" y="1524000"/>
            <a:ext cx="11049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File</a:t>
            </a:r>
            <a:endParaRPr lang="en-US" sz="1200" dirty="0"/>
          </a:p>
        </p:txBody>
      </p:sp>
      <p:sp>
        <p:nvSpPr>
          <p:cNvPr id="3" name="Flowchart: Document 2"/>
          <p:cNvSpPr/>
          <p:nvPr/>
        </p:nvSpPr>
        <p:spPr>
          <a:xfrm>
            <a:off x="838200" y="4114800"/>
            <a:ext cx="11049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Topology File</a:t>
            </a:r>
            <a:endParaRPr lang="en-US" sz="1200" dirty="0"/>
          </a:p>
        </p:txBody>
      </p:sp>
      <p:sp>
        <p:nvSpPr>
          <p:cNvPr id="4" name="Flowchart: Process 3"/>
          <p:cNvSpPr/>
          <p:nvPr/>
        </p:nvSpPr>
        <p:spPr>
          <a:xfrm>
            <a:off x="914400" y="2209800"/>
            <a:ext cx="914400" cy="609600"/>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Configure Module</a:t>
            </a:r>
            <a:endParaRPr lang="en-US" sz="1200" dirty="0"/>
          </a:p>
        </p:txBody>
      </p:sp>
      <p:sp>
        <p:nvSpPr>
          <p:cNvPr id="5" name="Flowchart: Process 4"/>
          <p:cNvSpPr/>
          <p:nvPr/>
        </p:nvSpPr>
        <p:spPr>
          <a:xfrm>
            <a:off x="914400" y="3200400"/>
            <a:ext cx="914400" cy="609600"/>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Import Network</a:t>
            </a:r>
            <a:endParaRPr lang="en-US" sz="1200" dirty="0"/>
          </a:p>
        </p:txBody>
      </p:sp>
      <p:sp>
        <p:nvSpPr>
          <p:cNvPr id="6" name="Flowchart: Process 5"/>
          <p:cNvSpPr/>
          <p:nvPr/>
        </p:nvSpPr>
        <p:spPr>
          <a:xfrm>
            <a:off x="2971800" y="4264152"/>
            <a:ext cx="914400" cy="612648"/>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Network Module</a:t>
            </a:r>
            <a:endParaRPr lang="en-US" sz="1200" dirty="0"/>
          </a:p>
        </p:txBody>
      </p:sp>
      <p:sp>
        <p:nvSpPr>
          <p:cNvPr id="7" name="Flowchart: Process 6"/>
          <p:cNvSpPr/>
          <p:nvPr/>
        </p:nvSpPr>
        <p:spPr>
          <a:xfrm>
            <a:off x="3352800" y="3200400"/>
            <a:ext cx="914400" cy="612648"/>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Partition</a:t>
            </a:r>
            <a:endParaRPr lang="en-US" sz="1200" dirty="0"/>
          </a:p>
        </p:txBody>
      </p:sp>
      <p:sp>
        <p:nvSpPr>
          <p:cNvPr id="8" name="Oval 7"/>
          <p:cNvSpPr/>
          <p:nvPr/>
        </p:nvSpPr>
        <p:spPr>
          <a:xfrm>
            <a:off x="2057400" y="3200400"/>
            <a:ext cx="1066800" cy="609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Network Object</a:t>
            </a:r>
            <a:endParaRPr lang="en-US" sz="1200" dirty="0">
              <a:solidFill>
                <a:schemeClr val="tx1"/>
              </a:solidFill>
            </a:endParaRPr>
          </a:p>
        </p:txBody>
      </p:sp>
      <p:sp>
        <p:nvSpPr>
          <p:cNvPr id="11" name="Flowchart: Process 10"/>
          <p:cNvSpPr/>
          <p:nvPr/>
        </p:nvSpPr>
        <p:spPr>
          <a:xfrm>
            <a:off x="7010400" y="3200400"/>
            <a:ext cx="1066800" cy="609600"/>
          </a:xfrm>
          <a:prstGeom prst="flowChartProcess">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Application</a:t>
            </a:r>
          </a:p>
          <a:p>
            <a:pPr algn="ctr"/>
            <a:r>
              <a:rPr lang="en-US" sz="1200" dirty="0" smtClean="0"/>
              <a:t>Solver</a:t>
            </a:r>
            <a:endParaRPr lang="en-US" sz="1200" dirty="0"/>
          </a:p>
        </p:txBody>
      </p:sp>
      <p:sp>
        <p:nvSpPr>
          <p:cNvPr id="12" name="Flowchart: Process 11"/>
          <p:cNvSpPr/>
          <p:nvPr/>
        </p:nvSpPr>
        <p:spPr>
          <a:xfrm>
            <a:off x="5791200" y="4264152"/>
            <a:ext cx="914400" cy="612648"/>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Mapper</a:t>
            </a:r>
            <a:endParaRPr lang="en-US" sz="1200" dirty="0"/>
          </a:p>
        </p:txBody>
      </p:sp>
      <p:sp>
        <p:nvSpPr>
          <p:cNvPr id="13" name="Flowchart: Process 12"/>
          <p:cNvSpPr/>
          <p:nvPr/>
        </p:nvSpPr>
        <p:spPr>
          <a:xfrm>
            <a:off x="7086600" y="4264152"/>
            <a:ext cx="914400" cy="612648"/>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Math Module</a:t>
            </a:r>
            <a:endParaRPr lang="en-US" sz="1200" dirty="0"/>
          </a:p>
        </p:txBody>
      </p:sp>
      <p:sp>
        <p:nvSpPr>
          <p:cNvPr id="14" name="Flowchart: Process 13"/>
          <p:cNvSpPr/>
          <p:nvPr/>
        </p:nvSpPr>
        <p:spPr>
          <a:xfrm>
            <a:off x="7086600" y="2209800"/>
            <a:ext cx="914400" cy="609600"/>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Export Network</a:t>
            </a:r>
            <a:endParaRPr lang="en-US" sz="1200" dirty="0"/>
          </a:p>
        </p:txBody>
      </p:sp>
      <p:sp>
        <p:nvSpPr>
          <p:cNvPr id="17" name="Flowchart: Document 16"/>
          <p:cNvSpPr/>
          <p:nvPr/>
        </p:nvSpPr>
        <p:spPr>
          <a:xfrm>
            <a:off x="7086600" y="1524000"/>
            <a:ext cx="10668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Output File</a:t>
            </a:r>
            <a:endParaRPr lang="en-US" sz="1200" dirty="0"/>
          </a:p>
        </p:txBody>
      </p:sp>
      <p:cxnSp>
        <p:nvCxnSpPr>
          <p:cNvPr id="19" name="Straight Arrow Connector 18"/>
          <p:cNvCxnSpPr>
            <a:stCxn id="2" idx="2"/>
          </p:cNvCxnSpPr>
          <p:nvPr/>
        </p:nvCxnSpPr>
        <p:spPr>
          <a:xfrm flipH="1">
            <a:off x="1371600" y="2022136"/>
            <a:ext cx="19050" cy="1876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0"/>
          </p:cNvCxnSpPr>
          <p:nvPr/>
        </p:nvCxnSpPr>
        <p:spPr>
          <a:xfrm flipH="1" flipV="1">
            <a:off x="1371600" y="3813048"/>
            <a:ext cx="19050" cy="301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 idx="3"/>
            <a:endCxn id="7" idx="0"/>
          </p:cNvCxnSpPr>
          <p:nvPr/>
        </p:nvCxnSpPr>
        <p:spPr>
          <a:xfrm>
            <a:off x="1828800" y="2514600"/>
            <a:ext cx="1981200" cy="6858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4" idx="3"/>
            <a:endCxn id="9" idx="0"/>
          </p:cNvCxnSpPr>
          <p:nvPr/>
        </p:nvCxnSpPr>
        <p:spPr>
          <a:xfrm>
            <a:off x="1828800" y="2514600"/>
            <a:ext cx="3200400" cy="6858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Flowchart: Process 8"/>
          <p:cNvSpPr/>
          <p:nvPr/>
        </p:nvSpPr>
        <p:spPr>
          <a:xfrm>
            <a:off x="4572000" y="3200400"/>
            <a:ext cx="914400" cy="612648"/>
          </a:xfrm>
          <a:prstGeom prst="flowChartProcess">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Factory</a:t>
            </a:r>
            <a:endParaRPr lang="en-US" sz="1200" dirty="0"/>
          </a:p>
        </p:txBody>
      </p:sp>
      <p:sp>
        <p:nvSpPr>
          <p:cNvPr id="10" name="Oval 9"/>
          <p:cNvSpPr/>
          <p:nvPr/>
        </p:nvSpPr>
        <p:spPr>
          <a:xfrm>
            <a:off x="5715000" y="3200400"/>
            <a:ext cx="1066800" cy="609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Network Object</a:t>
            </a:r>
            <a:endParaRPr lang="en-US" sz="1200" dirty="0">
              <a:solidFill>
                <a:schemeClr val="tx1"/>
              </a:solidFill>
            </a:endParaRPr>
          </a:p>
        </p:txBody>
      </p:sp>
      <p:cxnSp>
        <p:nvCxnSpPr>
          <p:cNvPr id="33" name="Straight Arrow Connector 32"/>
          <p:cNvCxnSpPr>
            <a:stCxn id="6" idx="0"/>
            <a:endCxn id="5" idx="2"/>
          </p:cNvCxnSpPr>
          <p:nvPr/>
        </p:nvCxnSpPr>
        <p:spPr>
          <a:xfrm flipH="1" flipV="1">
            <a:off x="1371600" y="3810000"/>
            <a:ext cx="2057400" cy="4541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0"/>
            <a:endCxn id="7" idx="2"/>
          </p:cNvCxnSpPr>
          <p:nvPr/>
        </p:nvCxnSpPr>
        <p:spPr>
          <a:xfrm flipV="1">
            <a:off x="3429000" y="3813048"/>
            <a:ext cx="381000" cy="45110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3"/>
            <a:endCxn id="8" idx="2"/>
          </p:cNvCxnSpPr>
          <p:nvPr/>
        </p:nvCxnSpPr>
        <p:spPr>
          <a:xfrm>
            <a:off x="1828800" y="350520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6"/>
            <a:endCxn id="7" idx="1"/>
          </p:cNvCxnSpPr>
          <p:nvPr/>
        </p:nvCxnSpPr>
        <p:spPr>
          <a:xfrm>
            <a:off x="3124200" y="3505200"/>
            <a:ext cx="228600" cy="15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3"/>
            <a:endCxn id="9" idx="1"/>
          </p:cNvCxnSpPr>
          <p:nvPr/>
        </p:nvCxnSpPr>
        <p:spPr>
          <a:xfrm>
            <a:off x="4267200" y="3506724"/>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3"/>
            <a:endCxn id="10" idx="2"/>
          </p:cNvCxnSpPr>
          <p:nvPr/>
        </p:nvCxnSpPr>
        <p:spPr>
          <a:xfrm flipV="1">
            <a:off x="5486400" y="3505200"/>
            <a:ext cx="228600" cy="15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57400" y="2738735"/>
            <a:ext cx="1447800" cy="461665"/>
          </a:xfrm>
          <a:prstGeom prst="rect">
            <a:avLst/>
          </a:prstGeom>
          <a:noFill/>
        </p:spPr>
        <p:txBody>
          <a:bodyPr wrap="square" rtlCol="0">
            <a:spAutoFit/>
          </a:bodyPr>
          <a:lstStyle/>
          <a:p>
            <a:r>
              <a:rPr lang="en-US" sz="1200" dirty="0" smtClean="0"/>
              <a:t>Network topology, simple fields</a:t>
            </a:r>
            <a:endParaRPr lang="en-US" sz="1200" dirty="0"/>
          </a:p>
        </p:txBody>
      </p:sp>
      <p:sp>
        <p:nvSpPr>
          <p:cNvPr id="45" name="TextBox 44"/>
          <p:cNvSpPr txBox="1"/>
          <p:nvPr/>
        </p:nvSpPr>
        <p:spPr>
          <a:xfrm>
            <a:off x="5410200" y="2662535"/>
            <a:ext cx="1600200" cy="461665"/>
          </a:xfrm>
          <a:prstGeom prst="rect">
            <a:avLst/>
          </a:prstGeom>
          <a:noFill/>
        </p:spPr>
        <p:txBody>
          <a:bodyPr wrap="square" rtlCol="0">
            <a:spAutoFit/>
          </a:bodyPr>
          <a:lstStyle/>
          <a:p>
            <a:r>
              <a:rPr lang="en-US" sz="1200" dirty="0" smtClean="0"/>
              <a:t>Network topology, network components</a:t>
            </a:r>
            <a:endParaRPr lang="en-US" sz="1200" dirty="0"/>
          </a:p>
        </p:txBody>
      </p:sp>
      <p:cxnSp>
        <p:nvCxnSpPr>
          <p:cNvPr id="47" name="Straight Arrow Connector 46"/>
          <p:cNvCxnSpPr>
            <a:stCxn id="10" idx="6"/>
            <a:endCxn id="11" idx="1"/>
          </p:cNvCxnSpPr>
          <p:nvPr/>
        </p:nvCxnSpPr>
        <p:spPr>
          <a:xfrm>
            <a:off x="6781800" y="350520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0"/>
            <a:endCxn id="14" idx="2"/>
          </p:cNvCxnSpPr>
          <p:nvPr/>
        </p:nvCxnSpPr>
        <p:spPr>
          <a:xfrm flipV="1">
            <a:off x="7543800" y="28194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7" idx="2"/>
          </p:cNvCxnSpPr>
          <p:nvPr/>
        </p:nvCxnSpPr>
        <p:spPr>
          <a:xfrm>
            <a:off x="7620000" y="2022136"/>
            <a:ext cx="0" cy="187664"/>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2" idx="0"/>
            <a:endCxn id="11" idx="2"/>
          </p:cNvCxnSpPr>
          <p:nvPr/>
        </p:nvCxnSpPr>
        <p:spPr>
          <a:xfrm flipV="1">
            <a:off x="6248400" y="3810000"/>
            <a:ext cx="1295400" cy="4541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3" idx="0"/>
            <a:endCxn id="11" idx="2"/>
          </p:cNvCxnSpPr>
          <p:nvPr/>
        </p:nvCxnSpPr>
        <p:spPr>
          <a:xfrm flipV="1">
            <a:off x="7543800" y="3810000"/>
            <a:ext cx="0" cy="4541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 idx="3"/>
          </p:cNvCxnSpPr>
          <p:nvPr/>
        </p:nvCxnSpPr>
        <p:spPr>
          <a:xfrm>
            <a:off x="1828800" y="2514600"/>
            <a:ext cx="5067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896100" y="2514600"/>
            <a:ext cx="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96100" y="3009900"/>
            <a:ext cx="495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391400" y="3009900"/>
            <a:ext cx="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 idx="3"/>
            <a:endCxn id="14" idx="1"/>
          </p:cNvCxnSpPr>
          <p:nvPr/>
        </p:nvCxnSpPr>
        <p:spPr>
          <a:xfrm>
            <a:off x="1828800" y="2514600"/>
            <a:ext cx="5257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Flowchart: Process 41"/>
          <p:cNvSpPr/>
          <p:nvPr/>
        </p:nvSpPr>
        <p:spPr>
          <a:xfrm>
            <a:off x="4419600" y="4264152"/>
            <a:ext cx="1066800" cy="612648"/>
          </a:xfrm>
          <a:prstGeom prst="flowChartProcess">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Network Component</a:t>
            </a:r>
            <a:endParaRPr lang="en-US" sz="1200" dirty="0"/>
          </a:p>
        </p:txBody>
      </p:sp>
      <p:cxnSp>
        <p:nvCxnSpPr>
          <p:cNvPr id="16" name="Straight Arrow Connector 15"/>
          <p:cNvCxnSpPr>
            <a:stCxn id="42" idx="0"/>
            <a:endCxn id="9" idx="2"/>
          </p:cNvCxnSpPr>
          <p:nvPr/>
        </p:nvCxnSpPr>
        <p:spPr>
          <a:xfrm flipV="1">
            <a:off x="4953000" y="3813048"/>
            <a:ext cx="76200" cy="45110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0"/>
            <a:endCxn id="9" idx="2"/>
          </p:cNvCxnSpPr>
          <p:nvPr/>
        </p:nvCxnSpPr>
        <p:spPr>
          <a:xfrm flipV="1">
            <a:off x="3429000" y="3813048"/>
            <a:ext cx="1600200" cy="45110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itle 28"/>
          <p:cNvSpPr>
            <a:spLocks noGrp="1"/>
          </p:cNvSpPr>
          <p:nvPr>
            <p:ph type="title"/>
          </p:nvPr>
        </p:nvSpPr>
        <p:spPr/>
        <p:txBody>
          <a:bodyPr/>
          <a:lstStyle/>
          <a:p>
            <a:r>
              <a:rPr lang="en-US" dirty="0" smtClean="0"/>
              <a:t>Application Flow Diagram</a:t>
            </a:r>
            <a:endParaRPr lang="en-US" dirty="0"/>
          </a:p>
        </p:txBody>
      </p:sp>
    </p:spTree>
    <p:extLst>
      <p:ext uri="{BB962C8B-B14F-4D97-AF65-F5344CB8AC3E}">
        <p14:creationId xmlns:p14="http://schemas.microsoft.com/office/powerpoint/2010/main" val="17511448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Matrix Contributions from Components</a:t>
            </a:r>
            <a:endParaRPr lang="en-US" dirty="0"/>
          </a:p>
        </p:txBody>
      </p:sp>
      <p:sp>
        <p:nvSpPr>
          <p:cNvPr id="13" name="Oval 12"/>
          <p:cNvSpPr/>
          <p:nvPr/>
        </p:nvSpPr>
        <p:spPr>
          <a:xfrm>
            <a:off x="16764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3246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53" idx="2"/>
            <a:endCxn id="51" idx="0"/>
          </p:cNvCxnSpPr>
          <p:nvPr/>
        </p:nvCxnSpPr>
        <p:spPr>
          <a:xfrm>
            <a:off x="3771900" y="1905000"/>
            <a:ext cx="152400" cy="838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4" idx="2"/>
            <a:endCxn id="51" idx="0"/>
          </p:cNvCxnSpPr>
          <p:nvPr/>
        </p:nvCxnSpPr>
        <p:spPr>
          <a:xfrm>
            <a:off x="2476500" y="1905000"/>
            <a:ext cx="1447800" cy="838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1" idx="3"/>
            <a:endCxn id="2" idx="1"/>
          </p:cNvCxnSpPr>
          <p:nvPr/>
        </p:nvCxnSpPr>
        <p:spPr>
          <a:xfrm>
            <a:off x="4038600" y="2857500"/>
            <a:ext cx="1143000" cy="2286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1" idx="2"/>
            <a:endCxn id="57" idx="0"/>
          </p:cNvCxnSpPr>
          <p:nvPr/>
        </p:nvCxnSpPr>
        <p:spPr>
          <a:xfrm flipH="1">
            <a:off x="3872753" y="2971800"/>
            <a:ext cx="51547" cy="113184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 idx="2"/>
            <a:endCxn id="65" idx="0"/>
          </p:cNvCxnSpPr>
          <p:nvPr/>
        </p:nvCxnSpPr>
        <p:spPr>
          <a:xfrm flipH="1">
            <a:off x="4991100" y="3200400"/>
            <a:ext cx="304800" cy="100638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7" idx="3"/>
            <a:endCxn id="65" idx="1"/>
          </p:cNvCxnSpPr>
          <p:nvPr/>
        </p:nvCxnSpPr>
        <p:spPr>
          <a:xfrm>
            <a:off x="3987053" y="4217941"/>
            <a:ext cx="889747" cy="10314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 idx="0"/>
            <a:endCxn id="52" idx="2"/>
          </p:cNvCxnSpPr>
          <p:nvPr/>
        </p:nvCxnSpPr>
        <p:spPr>
          <a:xfrm flipV="1">
            <a:off x="5295900" y="1905000"/>
            <a:ext cx="1104900" cy="10668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5" idx="2"/>
            <a:endCxn id="64" idx="0"/>
          </p:cNvCxnSpPr>
          <p:nvPr/>
        </p:nvCxnSpPr>
        <p:spPr>
          <a:xfrm>
            <a:off x="4991100" y="4435382"/>
            <a:ext cx="685800" cy="9748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5" idx="3"/>
            <a:endCxn id="16" idx="2"/>
          </p:cNvCxnSpPr>
          <p:nvPr/>
        </p:nvCxnSpPr>
        <p:spPr>
          <a:xfrm>
            <a:off x="5105400" y="4321082"/>
            <a:ext cx="1219200"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7" idx="1"/>
            <a:endCxn id="56" idx="3"/>
          </p:cNvCxnSpPr>
          <p:nvPr/>
        </p:nvCxnSpPr>
        <p:spPr>
          <a:xfrm flipH="1">
            <a:off x="2971800" y="4217941"/>
            <a:ext cx="786653" cy="39215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6" idx="1"/>
            <a:endCxn id="13" idx="7"/>
          </p:cNvCxnSpPr>
          <p:nvPr/>
        </p:nvCxnSpPr>
        <p:spPr>
          <a:xfrm flipH="1">
            <a:off x="1806482" y="4610100"/>
            <a:ext cx="936718" cy="4414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6" idx="2"/>
            <a:endCxn id="55" idx="0"/>
          </p:cNvCxnSpPr>
          <p:nvPr/>
        </p:nvCxnSpPr>
        <p:spPr>
          <a:xfrm>
            <a:off x="2857500" y="4724400"/>
            <a:ext cx="152400" cy="1143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57400" y="1600200"/>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3355914" y="1676400"/>
            <a:ext cx="301686" cy="369332"/>
          </a:xfrm>
          <a:prstGeom prst="rect">
            <a:avLst/>
          </a:prstGeom>
          <a:noFill/>
        </p:spPr>
        <p:txBody>
          <a:bodyPr wrap="none" rtlCol="0">
            <a:spAutoFit/>
          </a:bodyPr>
          <a:lstStyle/>
          <a:p>
            <a:r>
              <a:rPr lang="en-US" dirty="0"/>
              <a:t>2</a:t>
            </a:r>
          </a:p>
        </p:txBody>
      </p:sp>
      <p:sp>
        <p:nvSpPr>
          <p:cNvPr id="41" name="TextBox 40"/>
          <p:cNvSpPr txBox="1"/>
          <p:nvPr/>
        </p:nvSpPr>
        <p:spPr>
          <a:xfrm>
            <a:off x="5946714" y="1676400"/>
            <a:ext cx="301686" cy="369332"/>
          </a:xfrm>
          <a:prstGeom prst="rect">
            <a:avLst/>
          </a:prstGeom>
          <a:noFill/>
        </p:spPr>
        <p:txBody>
          <a:bodyPr wrap="none" rtlCol="0">
            <a:spAutoFit/>
          </a:bodyPr>
          <a:lstStyle/>
          <a:p>
            <a:r>
              <a:rPr lang="en-US" dirty="0"/>
              <a:t>3</a:t>
            </a:r>
          </a:p>
        </p:txBody>
      </p:sp>
      <p:sp>
        <p:nvSpPr>
          <p:cNvPr id="42" name="TextBox 41"/>
          <p:cNvSpPr txBox="1"/>
          <p:nvPr/>
        </p:nvSpPr>
        <p:spPr>
          <a:xfrm>
            <a:off x="3584514" y="2678668"/>
            <a:ext cx="301686" cy="369332"/>
          </a:xfrm>
          <a:prstGeom prst="rect">
            <a:avLst/>
          </a:prstGeom>
          <a:noFill/>
        </p:spPr>
        <p:txBody>
          <a:bodyPr wrap="none" rtlCol="0">
            <a:spAutoFit/>
          </a:bodyPr>
          <a:lstStyle/>
          <a:p>
            <a:r>
              <a:rPr lang="en-US" dirty="0"/>
              <a:t>4</a:t>
            </a:r>
          </a:p>
        </p:txBody>
      </p:sp>
      <p:sp>
        <p:nvSpPr>
          <p:cNvPr id="43" name="TextBox 42"/>
          <p:cNvSpPr txBox="1"/>
          <p:nvPr/>
        </p:nvSpPr>
        <p:spPr>
          <a:xfrm>
            <a:off x="4876800" y="3059668"/>
            <a:ext cx="301686" cy="369332"/>
          </a:xfrm>
          <a:prstGeom prst="rect">
            <a:avLst/>
          </a:prstGeom>
          <a:noFill/>
        </p:spPr>
        <p:txBody>
          <a:bodyPr wrap="none" rtlCol="0">
            <a:spAutoFit/>
          </a:bodyPr>
          <a:lstStyle/>
          <a:p>
            <a:r>
              <a:rPr lang="en-US" dirty="0"/>
              <a:t>5</a:t>
            </a:r>
          </a:p>
        </p:txBody>
      </p:sp>
      <p:sp>
        <p:nvSpPr>
          <p:cNvPr id="44" name="TextBox 43"/>
          <p:cNvSpPr txBox="1"/>
          <p:nvPr/>
        </p:nvSpPr>
        <p:spPr>
          <a:xfrm>
            <a:off x="1374714" y="4964668"/>
            <a:ext cx="301686" cy="369332"/>
          </a:xfrm>
          <a:prstGeom prst="rect">
            <a:avLst/>
          </a:prstGeom>
          <a:noFill/>
        </p:spPr>
        <p:txBody>
          <a:bodyPr wrap="none" rtlCol="0">
            <a:spAutoFit/>
          </a:bodyPr>
          <a:lstStyle/>
          <a:p>
            <a:r>
              <a:rPr lang="en-US" dirty="0"/>
              <a:t>6</a:t>
            </a:r>
          </a:p>
        </p:txBody>
      </p:sp>
      <p:sp>
        <p:nvSpPr>
          <p:cNvPr id="45" name="TextBox 44"/>
          <p:cNvSpPr txBox="1"/>
          <p:nvPr/>
        </p:nvSpPr>
        <p:spPr>
          <a:xfrm>
            <a:off x="2590800" y="4191000"/>
            <a:ext cx="301686" cy="369332"/>
          </a:xfrm>
          <a:prstGeom prst="rect">
            <a:avLst/>
          </a:prstGeom>
          <a:noFill/>
        </p:spPr>
        <p:txBody>
          <a:bodyPr wrap="none" rtlCol="0">
            <a:spAutoFit/>
          </a:bodyPr>
          <a:lstStyle/>
          <a:p>
            <a:r>
              <a:rPr lang="en-US" dirty="0"/>
              <a:t>7</a:t>
            </a:r>
          </a:p>
        </p:txBody>
      </p:sp>
      <p:sp>
        <p:nvSpPr>
          <p:cNvPr id="46" name="TextBox 45"/>
          <p:cNvSpPr txBox="1"/>
          <p:nvPr/>
        </p:nvSpPr>
        <p:spPr>
          <a:xfrm>
            <a:off x="3508314" y="3974068"/>
            <a:ext cx="301686" cy="369332"/>
          </a:xfrm>
          <a:prstGeom prst="rect">
            <a:avLst/>
          </a:prstGeom>
          <a:noFill/>
        </p:spPr>
        <p:txBody>
          <a:bodyPr wrap="none" rtlCol="0">
            <a:spAutoFit/>
          </a:bodyPr>
          <a:lstStyle/>
          <a:p>
            <a:r>
              <a:rPr lang="en-US" dirty="0"/>
              <a:t>8</a:t>
            </a:r>
          </a:p>
        </p:txBody>
      </p:sp>
      <p:sp>
        <p:nvSpPr>
          <p:cNvPr id="47" name="TextBox 46"/>
          <p:cNvSpPr txBox="1"/>
          <p:nvPr/>
        </p:nvSpPr>
        <p:spPr>
          <a:xfrm>
            <a:off x="5184714" y="5269468"/>
            <a:ext cx="418704" cy="369332"/>
          </a:xfrm>
          <a:prstGeom prst="rect">
            <a:avLst/>
          </a:prstGeom>
          <a:noFill/>
        </p:spPr>
        <p:txBody>
          <a:bodyPr wrap="none" rtlCol="0">
            <a:spAutoFit/>
          </a:bodyPr>
          <a:lstStyle/>
          <a:p>
            <a:r>
              <a:rPr lang="en-US" dirty="0" smtClean="0"/>
              <a:t>12</a:t>
            </a:r>
            <a:endParaRPr lang="en-US" dirty="0"/>
          </a:p>
        </p:txBody>
      </p:sp>
      <p:sp>
        <p:nvSpPr>
          <p:cNvPr id="48" name="TextBox 47"/>
          <p:cNvSpPr txBox="1"/>
          <p:nvPr/>
        </p:nvSpPr>
        <p:spPr>
          <a:xfrm>
            <a:off x="2514600" y="5802868"/>
            <a:ext cx="418704" cy="369332"/>
          </a:xfrm>
          <a:prstGeom prst="rect">
            <a:avLst/>
          </a:prstGeom>
          <a:noFill/>
        </p:spPr>
        <p:txBody>
          <a:bodyPr wrap="none" rtlCol="0">
            <a:spAutoFit/>
          </a:bodyPr>
          <a:lstStyle/>
          <a:p>
            <a:r>
              <a:rPr lang="en-US" dirty="0" smtClean="0"/>
              <a:t>11</a:t>
            </a:r>
            <a:endParaRPr lang="en-US" dirty="0"/>
          </a:p>
        </p:txBody>
      </p:sp>
      <p:sp>
        <p:nvSpPr>
          <p:cNvPr id="49" name="TextBox 48"/>
          <p:cNvSpPr txBox="1"/>
          <p:nvPr/>
        </p:nvSpPr>
        <p:spPr>
          <a:xfrm>
            <a:off x="6019800" y="3974068"/>
            <a:ext cx="418704" cy="369332"/>
          </a:xfrm>
          <a:prstGeom prst="rect">
            <a:avLst/>
          </a:prstGeom>
          <a:noFill/>
        </p:spPr>
        <p:txBody>
          <a:bodyPr wrap="none" rtlCol="0">
            <a:spAutoFit/>
          </a:bodyPr>
          <a:lstStyle/>
          <a:p>
            <a:r>
              <a:rPr lang="en-US" dirty="0" smtClean="0"/>
              <a:t>10</a:t>
            </a:r>
            <a:endParaRPr lang="en-US" dirty="0"/>
          </a:p>
        </p:txBody>
      </p:sp>
      <p:sp>
        <p:nvSpPr>
          <p:cNvPr id="50" name="TextBox 49"/>
          <p:cNvSpPr txBox="1"/>
          <p:nvPr/>
        </p:nvSpPr>
        <p:spPr>
          <a:xfrm>
            <a:off x="4575114" y="3897868"/>
            <a:ext cx="301686" cy="369332"/>
          </a:xfrm>
          <a:prstGeom prst="rect">
            <a:avLst/>
          </a:prstGeom>
          <a:noFill/>
        </p:spPr>
        <p:txBody>
          <a:bodyPr wrap="none" rtlCol="0">
            <a:spAutoFit/>
          </a:bodyPr>
          <a:lstStyle/>
          <a:p>
            <a:r>
              <a:rPr lang="en-US" dirty="0"/>
              <a:t>9</a:t>
            </a:r>
          </a:p>
        </p:txBody>
      </p:sp>
      <p:sp>
        <p:nvSpPr>
          <p:cNvPr id="2" name="Rectangle 1"/>
          <p:cNvSpPr/>
          <p:nvPr/>
        </p:nvSpPr>
        <p:spPr>
          <a:xfrm>
            <a:off x="5181600" y="2971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10000" y="2743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72200" y="1447800"/>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57600" y="1676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362200" y="1676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895600" y="5867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743200" y="4495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758453" y="4103641"/>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62600" y="5410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876800" y="4206782"/>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638800" y="2286000"/>
            <a:ext cx="4572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810000" y="3429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895600" y="2133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733800" y="2209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0292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257800" y="4800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343400" y="4191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276600" y="4267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19400" y="5181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4114800" y="2286000"/>
            <a:ext cx="1143000" cy="523220"/>
          </a:xfrm>
          <a:prstGeom prst="rect">
            <a:avLst/>
          </a:prstGeom>
          <a:noFill/>
        </p:spPr>
        <p:txBody>
          <a:bodyPr wrap="square" rtlCol="0">
            <a:spAutoFit/>
          </a:bodyPr>
          <a:lstStyle/>
          <a:p>
            <a:r>
              <a:rPr lang="en-US" sz="1400" dirty="0" smtClean="0"/>
              <a:t>No matrix contribution</a:t>
            </a:r>
            <a:endParaRPr lang="en-US" sz="1400" dirty="0"/>
          </a:p>
        </p:txBody>
      </p:sp>
      <p:cxnSp>
        <p:nvCxnSpPr>
          <p:cNvPr id="83" name="Straight Connector 82"/>
          <p:cNvCxnSpPr>
            <a:stCxn id="81" idx="2"/>
          </p:cNvCxnSpPr>
          <p:nvPr/>
        </p:nvCxnSpPr>
        <p:spPr>
          <a:xfrm>
            <a:off x="4686300" y="2809220"/>
            <a:ext cx="39657" cy="16258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019800" y="3352800"/>
            <a:ext cx="1143000" cy="523220"/>
          </a:xfrm>
          <a:prstGeom prst="rect">
            <a:avLst/>
          </a:prstGeom>
          <a:noFill/>
        </p:spPr>
        <p:txBody>
          <a:bodyPr wrap="square" rtlCol="0">
            <a:spAutoFit/>
          </a:bodyPr>
          <a:lstStyle/>
          <a:p>
            <a:r>
              <a:rPr lang="en-US" sz="1400" dirty="0" smtClean="0"/>
              <a:t>No matrix contribution</a:t>
            </a:r>
            <a:endParaRPr lang="en-US" sz="1400" dirty="0"/>
          </a:p>
        </p:txBody>
      </p:sp>
      <p:cxnSp>
        <p:nvCxnSpPr>
          <p:cNvPr id="85" name="Straight Connector 84"/>
          <p:cNvCxnSpPr>
            <a:stCxn id="84" idx="2"/>
          </p:cNvCxnSpPr>
          <p:nvPr/>
        </p:nvCxnSpPr>
        <p:spPr>
          <a:xfrm flipH="1">
            <a:off x="6477000" y="3876020"/>
            <a:ext cx="114300" cy="341921"/>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6800" y="4011659"/>
            <a:ext cx="1143000" cy="523220"/>
          </a:xfrm>
          <a:prstGeom prst="rect">
            <a:avLst/>
          </a:prstGeom>
          <a:noFill/>
        </p:spPr>
        <p:txBody>
          <a:bodyPr wrap="square" rtlCol="0">
            <a:spAutoFit/>
          </a:bodyPr>
          <a:lstStyle/>
          <a:p>
            <a:r>
              <a:rPr lang="en-US" sz="1400" dirty="0" smtClean="0"/>
              <a:t>No matrix contribution</a:t>
            </a:r>
            <a:endParaRPr lang="en-US" sz="1400" dirty="0"/>
          </a:p>
        </p:txBody>
      </p:sp>
      <p:cxnSp>
        <p:nvCxnSpPr>
          <p:cNvPr id="88" name="Straight Connector 87"/>
          <p:cNvCxnSpPr>
            <a:stCxn id="87" idx="2"/>
          </p:cNvCxnSpPr>
          <p:nvPr/>
        </p:nvCxnSpPr>
        <p:spPr>
          <a:xfrm>
            <a:off x="1638300" y="4534879"/>
            <a:ext cx="38100" cy="38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7" idx="2"/>
          </p:cNvCxnSpPr>
          <p:nvPr/>
        </p:nvCxnSpPr>
        <p:spPr>
          <a:xfrm>
            <a:off x="1638300" y="4534879"/>
            <a:ext cx="571500" cy="190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4" idx="2"/>
          </p:cNvCxnSpPr>
          <p:nvPr/>
        </p:nvCxnSpPr>
        <p:spPr>
          <a:xfrm flipH="1">
            <a:off x="5562600" y="3876020"/>
            <a:ext cx="1028700" cy="3419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528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 Component Contributions and Eliminate Gaps</a:t>
            </a:r>
            <a:endParaRPr lang="en-US" dirty="0"/>
          </a:p>
        </p:txBody>
      </p:sp>
      <p:sp>
        <p:nvSpPr>
          <p:cNvPr id="3" name="Rectangle 2"/>
          <p:cNvSpPr/>
          <p:nvPr/>
        </p:nvSpPr>
        <p:spPr>
          <a:xfrm>
            <a:off x="914400" y="1981200"/>
            <a:ext cx="2971800" cy="29718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1981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2209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2438400"/>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28800" y="28956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3124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0" y="3352800"/>
            <a:ext cx="22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14600" y="3581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3200" y="38100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71800" y="40386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00400" y="4267200"/>
            <a:ext cx="22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9000" y="4495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657600" y="4724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28800" y="1981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14400" y="2895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28800" y="2209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43000" y="2895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828800" y="31242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057400" y="28956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057400" y="2438400"/>
            <a:ext cx="228600" cy="4572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371600" y="3124200"/>
            <a:ext cx="4572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8288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43200" y="2895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0574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971800" y="3124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7432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9718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200400" y="40386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971800" y="42672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514600" y="33528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86000" y="35814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5146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7432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971800" y="4724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576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514600" y="4495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290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410200" y="2209800"/>
            <a:ext cx="2514600" cy="2514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410200" y="2209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638800" y="2438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867400" y="2667000"/>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324600" y="3124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553200" y="3352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81800" y="3581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10400" y="38100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239000" y="40386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67600" y="4267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696200" y="4495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324600" y="2209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410200" y="3124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324600" y="2438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638800" y="3124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553200" y="2667000"/>
            <a:ext cx="228600" cy="4572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867400" y="3352800"/>
            <a:ext cx="4572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0960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010400" y="2895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3246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239000" y="3124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70104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2390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7818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104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7239000" y="4495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6962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781800" y="4267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4676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p:nvPr/>
        </p:nvCxnSpPr>
        <p:spPr>
          <a:xfrm>
            <a:off x="4038600" y="3429000"/>
            <a:ext cx="1295400" cy="0"/>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2651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Mapper Interface</a:t>
            </a:r>
            <a:endParaRPr lang="en-US" dirty="0"/>
          </a:p>
        </p:txBody>
      </p:sp>
      <p:sp>
        <p:nvSpPr>
          <p:cNvPr id="3" name="TextBox 2"/>
          <p:cNvSpPr txBox="1"/>
          <p:nvPr/>
        </p:nvSpPr>
        <p:spPr>
          <a:xfrm>
            <a:off x="838200" y="1841480"/>
            <a:ext cx="7629012" cy="2862322"/>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Instantiate a new mapper that creates a matrix from</a:t>
            </a:r>
          </a:p>
          <a:p>
            <a:r>
              <a:rPr lang="en-US" b="1" dirty="0" smtClean="0">
                <a:solidFill>
                  <a:srgbClr val="0070C0"/>
                </a:solidFill>
                <a:latin typeface="Courier New" pitchFamily="49" charset="0"/>
                <a:cs typeface="Courier New" pitchFamily="49" charset="0"/>
              </a:rPr>
              <a:t>// bus and branch components on the network</a:t>
            </a:r>
          </a:p>
          <a:p>
            <a:r>
              <a:rPr lang="en-US" b="1" dirty="0" err="1" smtClean="0">
                <a:latin typeface="Courier New" pitchFamily="49" charset="0"/>
                <a:cs typeface="Courier New" pitchFamily="49" charset="0"/>
              </a:rPr>
              <a:t>FullMatrixMap</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FullMatrixMap</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network);</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Create a matrix from the network</a:t>
            </a:r>
          </a:p>
          <a:p>
            <a:r>
              <a:rPr lang="en-US" b="1" dirty="0" err="1">
                <a:latin typeface="Courier New" pitchFamily="49" charset="0"/>
                <a:cs typeface="Courier New" pitchFamily="49" charset="0"/>
              </a:rPr>
              <a:t>s</a:t>
            </a:r>
            <a:r>
              <a:rPr lang="en-US" b="1" dirty="0" err="1" smtClean="0">
                <a:latin typeface="Courier New" pitchFamily="49" charset="0"/>
                <a:cs typeface="Courier New" pitchFamily="49" charset="0"/>
              </a:rPr>
              <a:t>hared_ptr</a:t>
            </a:r>
            <a:r>
              <a:rPr lang="en-US" b="1" dirty="0" smtClean="0">
                <a:latin typeface="Courier New" pitchFamily="49" charset="0"/>
                <a:cs typeface="Courier New" pitchFamily="49" charset="0"/>
              </a:rPr>
              <a:t>&lt;Matrix&gt; </a:t>
            </a:r>
            <a:r>
              <a:rPr lang="en-US" b="1" dirty="0" err="1" smtClean="0">
                <a:latin typeface="Courier New" pitchFamily="49" charset="0"/>
                <a:cs typeface="Courier New" pitchFamily="49" charset="0"/>
              </a:rPr>
              <a:t>mapToMatrix</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Reset matrix based on current network values</a:t>
            </a:r>
          </a:p>
          <a:p>
            <a:r>
              <a:rPr lang="en-US" b="1" dirty="0">
                <a:latin typeface="Courier New" pitchFamily="49" charset="0"/>
                <a:cs typeface="Courier New" pitchFamily="49" charset="0"/>
              </a:rPr>
              <a:t>void </a:t>
            </a:r>
            <a:r>
              <a:rPr lang="en-US" b="1" dirty="0" err="1">
                <a:latin typeface="Courier New" pitchFamily="49" charset="0"/>
                <a:cs typeface="Courier New" pitchFamily="49" charset="0"/>
              </a:rPr>
              <a:t>mapToMatrix</a:t>
            </a:r>
            <a:r>
              <a:rPr lang="en-US" b="1" dirty="0">
                <a:latin typeface="Courier New" pitchFamily="49" charset="0"/>
                <a:cs typeface="Courier New" pitchFamily="49" charset="0"/>
              </a:rPr>
              <a:t>(</a:t>
            </a:r>
            <a:r>
              <a:rPr lang="en-US" b="1" dirty="0" err="1">
                <a:latin typeface="Courier New" pitchFamily="49" charset="0"/>
                <a:cs typeface="Courier New" pitchFamily="49" charset="0"/>
              </a:rPr>
              <a:t>shared_ptr</a:t>
            </a:r>
            <a:r>
              <a:rPr lang="en-US" b="1" dirty="0">
                <a:latin typeface="Courier New" pitchFamily="49" charset="0"/>
                <a:cs typeface="Courier New" pitchFamily="49" charset="0"/>
              </a:rPr>
              <a:t>&lt;Matrix&gt; &amp;M</a:t>
            </a:r>
            <a:r>
              <a:rPr lang="en-US" b="1" dirty="0" smtClean="0">
                <a:latin typeface="Courier New" pitchFamily="49" charset="0"/>
                <a:cs typeface="Courier New" pitchFamily="49" charset="0"/>
              </a:rPr>
              <a:t>);</a:t>
            </a:r>
          </a:p>
        </p:txBody>
      </p:sp>
    </p:spTree>
    <p:extLst>
      <p:ext uri="{BB962C8B-B14F-4D97-AF65-F5344CB8AC3E}">
        <p14:creationId xmlns:p14="http://schemas.microsoft.com/office/powerpoint/2010/main" val="6987988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Mapper Interface</a:t>
            </a:r>
            <a:endParaRPr lang="en-US" dirty="0"/>
          </a:p>
        </p:txBody>
      </p:sp>
      <p:sp>
        <p:nvSpPr>
          <p:cNvPr id="3" name="TextBox 2"/>
          <p:cNvSpPr txBox="1"/>
          <p:nvPr/>
        </p:nvSpPr>
        <p:spPr>
          <a:xfrm>
            <a:off x="838200" y="1460480"/>
            <a:ext cx="7629012" cy="3693319"/>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Instantiate a new mapper that creates a vector from</a:t>
            </a:r>
          </a:p>
          <a:p>
            <a:r>
              <a:rPr lang="en-US" b="1" dirty="0" smtClean="0">
                <a:solidFill>
                  <a:srgbClr val="0070C0"/>
                </a:solidFill>
                <a:latin typeface="Courier New" pitchFamily="49" charset="0"/>
                <a:cs typeface="Courier New" pitchFamily="49" charset="0"/>
              </a:rPr>
              <a:t>// bus components on the network</a:t>
            </a:r>
          </a:p>
          <a:p>
            <a:r>
              <a:rPr lang="en-US" b="1" dirty="0" err="1" smtClean="0">
                <a:latin typeface="Courier New" pitchFamily="49" charset="0"/>
                <a:cs typeface="Courier New" pitchFamily="49" charset="0"/>
              </a:rPr>
              <a:t>BusVectorMap</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BusVectorMap</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network);</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Create a vector from the network</a:t>
            </a:r>
          </a:p>
          <a:p>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&lt;Vector&gt; </a:t>
            </a:r>
            <a:r>
              <a:rPr lang="en-US" b="1" dirty="0" err="1" smtClean="0">
                <a:latin typeface="Courier New" pitchFamily="49" charset="0"/>
                <a:cs typeface="Courier New" pitchFamily="49" charset="0"/>
              </a:rPr>
              <a:t>mapToVector</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Reset vector based on current network values</a:t>
            </a:r>
          </a:p>
          <a:p>
            <a:r>
              <a:rPr lang="en-US" b="1" dirty="0">
                <a:latin typeface="Courier New" pitchFamily="49" charset="0"/>
                <a:cs typeface="Courier New" pitchFamily="49" charset="0"/>
              </a:rPr>
              <a:t>void </a:t>
            </a:r>
            <a:r>
              <a:rPr lang="en-US" b="1" dirty="0" err="1" smtClean="0">
                <a:latin typeface="Courier New" pitchFamily="49" charset="0"/>
                <a:cs typeface="Courier New" pitchFamily="49" charset="0"/>
              </a:rPr>
              <a:t>mapToVector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&lt;Vector&gt; &amp;V);</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Push current values in vector back into buses</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mapToBus</a:t>
            </a:r>
            <a:r>
              <a:rPr lang="en-US" b="1" dirty="0" smtClean="0">
                <a:latin typeface="Courier New" pitchFamily="49" charset="0"/>
                <a:cs typeface="Courier New" pitchFamily="49" charset="0"/>
              </a:rPr>
              <a:t>(Vector &amp;vector);</a:t>
            </a:r>
          </a:p>
        </p:txBody>
      </p:sp>
    </p:spTree>
    <p:extLst>
      <p:ext uri="{BB962C8B-B14F-4D97-AF65-F5344CB8AC3E}">
        <p14:creationId xmlns:p14="http://schemas.microsoft.com/office/powerpoint/2010/main" val="18042978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 Behavior</a:t>
            </a:r>
            <a:endParaRPr lang="en-US" dirty="0"/>
          </a:p>
        </p:txBody>
      </p:sp>
      <p:sp>
        <p:nvSpPr>
          <p:cNvPr id="3" name="Content Placeholder 2"/>
          <p:cNvSpPr>
            <a:spLocks noGrp="1"/>
          </p:cNvSpPr>
          <p:nvPr>
            <p:ph idx="1"/>
          </p:nvPr>
        </p:nvSpPr>
        <p:spPr/>
        <p:txBody>
          <a:bodyPr/>
          <a:lstStyle/>
          <a:p>
            <a:r>
              <a:rPr lang="en-US" dirty="0" smtClean="0"/>
              <a:t>The matrix or vector that is produced by a mapper is controlled by</a:t>
            </a:r>
          </a:p>
          <a:p>
            <a:pPr lvl="1"/>
            <a:r>
              <a:rPr lang="en-US" dirty="0" smtClean="0"/>
              <a:t>The functions that are implemented in the </a:t>
            </a:r>
            <a:r>
              <a:rPr lang="en-US" dirty="0" err="1" smtClean="0"/>
              <a:t>MatVecInterface</a:t>
            </a:r>
            <a:r>
              <a:rPr lang="en-US" dirty="0" smtClean="0"/>
              <a:t> by the application developer</a:t>
            </a:r>
          </a:p>
          <a:p>
            <a:pPr lvl="1"/>
            <a:r>
              <a:rPr lang="en-US" dirty="0" smtClean="0"/>
              <a:t>The current value of the mode variable. If the application needs to create different matrices or vectors based on different modes, then separate mappers should be created for each mode</a:t>
            </a:r>
          </a:p>
          <a:p>
            <a:pPr lvl="1"/>
            <a:r>
              <a:rPr lang="en-US" dirty="0" smtClean="0"/>
              <a:t>When calling any of the mapper functions, the mode should always be set to the same value as the mode that was in  place when the mapper was created</a:t>
            </a:r>
            <a:endParaRPr lang="en-US" dirty="0"/>
          </a:p>
        </p:txBody>
      </p:sp>
    </p:spTree>
    <p:extLst>
      <p:ext uri="{BB962C8B-B14F-4D97-AF65-F5344CB8AC3E}">
        <p14:creationId xmlns:p14="http://schemas.microsoft.com/office/powerpoint/2010/main" val="16476437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Module</a:t>
            </a:r>
            <a:endParaRPr lang="en-US" dirty="0"/>
          </a:p>
        </p:txBody>
      </p:sp>
      <p:sp>
        <p:nvSpPr>
          <p:cNvPr id="3" name="Content Placeholder 2"/>
          <p:cNvSpPr>
            <a:spLocks noGrp="1"/>
          </p:cNvSpPr>
          <p:nvPr>
            <p:ph idx="1"/>
          </p:nvPr>
        </p:nvSpPr>
        <p:spPr/>
        <p:txBody>
          <a:bodyPr/>
          <a:lstStyle/>
          <a:p>
            <a:r>
              <a:rPr lang="en-US" dirty="0" smtClean="0"/>
              <a:t>The math module is a wrapper on top of a parallel solver library. It supports</a:t>
            </a:r>
          </a:p>
          <a:p>
            <a:pPr lvl="1"/>
            <a:r>
              <a:rPr lang="en-US" dirty="0" smtClean="0"/>
              <a:t>Distributed sparse and dense matrices and distributed vectors</a:t>
            </a:r>
          </a:p>
          <a:p>
            <a:pPr lvl="1"/>
            <a:r>
              <a:rPr lang="en-US" dirty="0" smtClean="0"/>
              <a:t>Basic manipulations of matrices and vectors, e.g. matrix additions, matrix-vector multiplication, scaling of matrices, creation of identity matrix, etc.</a:t>
            </a:r>
          </a:p>
          <a:p>
            <a:pPr lvl="1"/>
            <a:r>
              <a:rPr lang="en-US" dirty="0" smtClean="0"/>
              <a:t>Linear solvers that support different algorithms and </a:t>
            </a:r>
            <a:r>
              <a:rPr lang="en-US" dirty="0" err="1" smtClean="0"/>
              <a:t>preconditioners</a:t>
            </a:r>
            <a:r>
              <a:rPr lang="en-US" dirty="0" smtClean="0"/>
              <a:t> for solving the matrix equation Ax=b</a:t>
            </a:r>
          </a:p>
          <a:p>
            <a:pPr lvl="1"/>
            <a:r>
              <a:rPr lang="en-US" dirty="0" smtClean="0"/>
              <a:t>Nonlinear solvers</a:t>
            </a:r>
            <a:endParaRPr lang="en-US" dirty="0"/>
          </a:p>
        </p:txBody>
      </p:sp>
    </p:spTree>
    <p:extLst>
      <p:ext uri="{BB962C8B-B14F-4D97-AF65-F5344CB8AC3E}">
        <p14:creationId xmlns:p14="http://schemas.microsoft.com/office/powerpoint/2010/main" val="20158785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Library</a:t>
            </a:r>
            <a:endParaRPr lang="en-US" dirty="0"/>
          </a:p>
        </p:txBody>
      </p:sp>
      <p:sp>
        <p:nvSpPr>
          <p:cNvPr id="3" name="TextBox 2"/>
          <p:cNvSpPr txBox="1"/>
          <p:nvPr/>
        </p:nvSpPr>
        <p:spPr>
          <a:xfrm>
            <a:off x="914400" y="1371600"/>
            <a:ext cx="7353295" cy="3970318"/>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Initialize math library. Call any initialization</a:t>
            </a:r>
          </a:p>
          <a:p>
            <a:r>
              <a:rPr lang="en-US" b="1" dirty="0" smtClean="0">
                <a:solidFill>
                  <a:srgbClr val="0070C0"/>
                </a:solidFill>
                <a:latin typeface="Courier New" pitchFamily="49" charset="0"/>
                <a:cs typeface="Courier New" pitchFamily="49" charset="0"/>
              </a:rPr>
              <a:t>// routines that are necessary and read in any</a:t>
            </a:r>
          </a:p>
          <a:p>
            <a:r>
              <a:rPr lang="en-US" b="1" dirty="0" smtClean="0">
                <a:solidFill>
                  <a:srgbClr val="0070C0"/>
                </a:solidFill>
                <a:latin typeface="Courier New" pitchFamily="49" charset="0"/>
                <a:cs typeface="Courier New" pitchFamily="49" charset="0"/>
              </a:rPr>
              <a:t>// configuration files. Currently, </a:t>
            </a:r>
            <a:r>
              <a:rPr lang="en-US" b="1" dirty="0" err="1" smtClean="0">
                <a:solidFill>
                  <a:srgbClr val="0070C0"/>
                </a:solidFill>
                <a:latin typeface="Courier New" pitchFamily="49" charset="0"/>
                <a:cs typeface="Courier New" pitchFamily="49" charset="0"/>
              </a:rPr>
              <a:t>PETSc</a:t>
            </a:r>
            <a:r>
              <a:rPr lang="en-US" b="1" dirty="0" smtClean="0">
                <a:solidFill>
                  <a:srgbClr val="0070C0"/>
                </a:solidFill>
                <a:latin typeface="Courier New" pitchFamily="49" charset="0"/>
                <a:cs typeface="Courier New" pitchFamily="49" charset="0"/>
              </a:rPr>
              <a:t> options are</a:t>
            </a:r>
          </a:p>
          <a:p>
            <a:r>
              <a:rPr lang="en-US" b="1" dirty="0" smtClean="0">
                <a:solidFill>
                  <a:srgbClr val="0070C0"/>
                </a:solidFill>
                <a:latin typeface="Courier New" pitchFamily="49" charset="0"/>
                <a:cs typeface="Courier New" pitchFamily="49" charset="0"/>
              </a:rPr>
              <a:t>// listed in a </a:t>
            </a:r>
            <a:r>
              <a:rPr lang="en-US" b="1" dirty="0" err="1" smtClean="0">
                <a:solidFill>
                  <a:srgbClr val="0070C0"/>
                </a:solidFill>
                <a:latin typeface="Courier New" pitchFamily="49" charset="0"/>
                <a:cs typeface="Courier New" pitchFamily="49" charset="0"/>
              </a:rPr>
              <a:t>gridpack.petscrc</a:t>
            </a:r>
            <a:r>
              <a:rPr lang="en-US" b="1" dirty="0" smtClean="0">
                <a:solidFill>
                  <a:srgbClr val="0070C0"/>
                </a:solidFill>
                <a:latin typeface="Courier New" pitchFamily="49" charset="0"/>
                <a:cs typeface="Courier New" pitchFamily="49" charset="0"/>
              </a:rPr>
              <a:t> file. This is where</a:t>
            </a:r>
          </a:p>
          <a:p>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preconditioners</a:t>
            </a:r>
            <a:r>
              <a:rPr lang="en-US" b="1" dirty="0" smtClean="0">
                <a:solidFill>
                  <a:srgbClr val="0070C0"/>
                </a:solidFill>
                <a:latin typeface="Courier New" pitchFamily="49" charset="0"/>
                <a:cs typeface="Courier New" pitchFamily="49" charset="0"/>
              </a:rPr>
              <a:t> and other </a:t>
            </a:r>
            <a:r>
              <a:rPr lang="en-US" b="1" dirty="0" err="1" smtClean="0">
                <a:solidFill>
                  <a:srgbClr val="0070C0"/>
                </a:solidFill>
                <a:latin typeface="Courier New" pitchFamily="49" charset="0"/>
                <a:cs typeface="Courier New" pitchFamily="49" charset="0"/>
              </a:rPr>
              <a:t>PETSc</a:t>
            </a:r>
            <a:r>
              <a:rPr lang="en-US" b="1" dirty="0" smtClean="0">
                <a:solidFill>
                  <a:srgbClr val="0070C0"/>
                </a:solidFill>
                <a:latin typeface="Courier New" pitchFamily="49" charset="0"/>
                <a:cs typeface="Courier New" pitchFamily="49" charset="0"/>
              </a:rPr>
              <a:t> configuration</a:t>
            </a:r>
          </a:p>
          <a:p>
            <a:r>
              <a:rPr lang="en-US" b="1" dirty="0" smtClean="0">
                <a:solidFill>
                  <a:srgbClr val="0070C0"/>
                </a:solidFill>
                <a:latin typeface="Courier New" pitchFamily="49" charset="0"/>
                <a:cs typeface="Courier New" pitchFamily="49" charset="0"/>
              </a:rPr>
              <a:t>// parameters are specified.</a:t>
            </a:r>
          </a:p>
          <a:p>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void Initialize(void);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Is math library initialized?</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Initialized(void);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Shut down math library</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void Finalize();</a:t>
            </a:r>
          </a:p>
        </p:txBody>
      </p:sp>
    </p:spTree>
    <p:extLst>
      <p:ext uri="{BB962C8B-B14F-4D97-AF65-F5344CB8AC3E}">
        <p14:creationId xmlns:p14="http://schemas.microsoft.com/office/powerpoint/2010/main" val="26566553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Class</a:t>
            </a:r>
            <a:endParaRPr lang="en-US" dirty="0"/>
          </a:p>
        </p:txBody>
      </p:sp>
      <p:sp>
        <p:nvSpPr>
          <p:cNvPr id="3" name="TextBox 2"/>
          <p:cNvSpPr txBox="1"/>
          <p:nvPr/>
        </p:nvSpPr>
        <p:spPr>
          <a:xfrm>
            <a:off x="838200" y="1905000"/>
            <a:ext cx="7904728" cy="2862322"/>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Specify parallel configuration and local contribution</a:t>
            </a:r>
          </a:p>
          <a:p>
            <a:r>
              <a:rPr lang="en-US" b="1" dirty="0" smtClean="0">
                <a:solidFill>
                  <a:srgbClr val="0070C0"/>
                </a:solidFill>
                <a:latin typeface="Courier New" pitchFamily="49" charset="0"/>
                <a:cs typeface="Courier New" pitchFamily="49" charset="0"/>
              </a:rPr>
              <a:t>// to vector in constructor</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Vector(</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parallel::Communicator &amp;</a:t>
            </a:r>
            <a:r>
              <a:rPr lang="en-US" b="1" dirty="0" err="1" smtClean="0">
                <a:latin typeface="Courier New" pitchFamily="49" charset="0"/>
                <a:cs typeface="Courier New" pitchFamily="49" charset="0"/>
              </a:rPr>
              <a:t>comm</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a:t>
            </a:r>
            <a:r>
              <a:rPr lang="en-US" b="1" dirty="0" err="1" smtClean="0">
                <a:latin typeface="Courier New" pitchFamily="49" charset="0"/>
                <a:cs typeface="Courier New" pitchFamily="49" charset="0"/>
              </a:rPr>
              <a:t>local_length</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Accessors</a:t>
            </a:r>
            <a:r>
              <a:rPr lang="en-US" b="1" dirty="0" smtClean="0">
                <a:solidFill>
                  <a:srgbClr val="0070C0"/>
                </a:solidFill>
                <a:latin typeface="Courier New" pitchFamily="49" charset="0"/>
                <a:cs typeface="Courier New" pitchFamily="49" charset="0"/>
              </a:rPr>
              <a:t> for vector properties</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size(void)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localSize</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localIndexRange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&amp;lo,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&amp;hi)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p:txBody>
      </p:sp>
    </p:spTree>
    <p:extLst>
      <p:ext uri="{BB962C8B-B14F-4D97-AF65-F5344CB8AC3E}">
        <p14:creationId xmlns:p14="http://schemas.microsoft.com/office/powerpoint/2010/main" val="6834412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Vector Storage</a:t>
            </a:r>
            <a:endParaRPr lang="en-US" dirty="0"/>
          </a:p>
        </p:txBody>
      </p:sp>
      <p:sp>
        <p:nvSpPr>
          <p:cNvPr id="4" name="Rectangle 3"/>
          <p:cNvSpPr/>
          <p:nvPr/>
        </p:nvSpPr>
        <p:spPr>
          <a:xfrm>
            <a:off x="3285212" y="2286000"/>
            <a:ext cx="296188"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285212" y="2743200"/>
            <a:ext cx="296188"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85212" y="3200400"/>
            <a:ext cx="296188"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85212" y="3657600"/>
            <a:ext cx="296188"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285212" y="4114800"/>
            <a:ext cx="296188"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85212" y="4572000"/>
            <a:ext cx="296188"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886200" y="2362200"/>
            <a:ext cx="1210588" cy="369332"/>
          </a:xfrm>
          <a:prstGeom prst="rect">
            <a:avLst/>
          </a:prstGeom>
          <a:noFill/>
        </p:spPr>
        <p:txBody>
          <a:bodyPr wrap="none" rtlCol="0">
            <a:spAutoFit/>
          </a:bodyPr>
          <a:lstStyle/>
          <a:p>
            <a:r>
              <a:rPr lang="en-US" dirty="0" smtClean="0"/>
              <a:t>Process 0</a:t>
            </a:r>
            <a:endParaRPr lang="en-US" dirty="0"/>
          </a:p>
        </p:txBody>
      </p:sp>
      <p:sp>
        <p:nvSpPr>
          <p:cNvPr id="24" name="TextBox 23"/>
          <p:cNvSpPr txBox="1"/>
          <p:nvPr/>
        </p:nvSpPr>
        <p:spPr>
          <a:xfrm>
            <a:off x="3886200" y="2831068"/>
            <a:ext cx="1210588" cy="369332"/>
          </a:xfrm>
          <a:prstGeom prst="rect">
            <a:avLst/>
          </a:prstGeom>
          <a:noFill/>
        </p:spPr>
        <p:txBody>
          <a:bodyPr wrap="none" rtlCol="0">
            <a:spAutoFit/>
          </a:bodyPr>
          <a:lstStyle/>
          <a:p>
            <a:r>
              <a:rPr lang="en-US" dirty="0" smtClean="0"/>
              <a:t>Process 1</a:t>
            </a:r>
            <a:endParaRPr lang="en-US" dirty="0"/>
          </a:p>
        </p:txBody>
      </p:sp>
      <p:sp>
        <p:nvSpPr>
          <p:cNvPr id="25" name="TextBox 24"/>
          <p:cNvSpPr txBox="1"/>
          <p:nvPr/>
        </p:nvSpPr>
        <p:spPr>
          <a:xfrm>
            <a:off x="3886200" y="3288268"/>
            <a:ext cx="1210588" cy="369332"/>
          </a:xfrm>
          <a:prstGeom prst="rect">
            <a:avLst/>
          </a:prstGeom>
          <a:noFill/>
        </p:spPr>
        <p:txBody>
          <a:bodyPr wrap="none" rtlCol="0">
            <a:spAutoFit/>
          </a:bodyPr>
          <a:lstStyle/>
          <a:p>
            <a:r>
              <a:rPr lang="en-US" dirty="0" smtClean="0"/>
              <a:t>Process 2</a:t>
            </a:r>
            <a:endParaRPr lang="en-US" dirty="0"/>
          </a:p>
        </p:txBody>
      </p:sp>
      <p:sp>
        <p:nvSpPr>
          <p:cNvPr id="26" name="TextBox 25"/>
          <p:cNvSpPr txBox="1"/>
          <p:nvPr/>
        </p:nvSpPr>
        <p:spPr>
          <a:xfrm>
            <a:off x="3886200" y="3745468"/>
            <a:ext cx="1210588" cy="369332"/>
          </a:xfrm>
          <a:prstGeom prst="rect">
            <a:avLst/>
          </a:prstGeom>
          <a:noFill/>
        </p:spPr>
        <p:txBody>
          <a:bodyPr wrap="none" rtlCol="0">
            <a:spAutoFit/>
          </a:bodyPr>
          <a:lstStyle/>
          <a:p>
            <a:r>
              <a:rPr lang="en-US" dirty="0" smtClean="0"/>
              <a:t>Process 3</a:t>
            </a:r>
            <a:endParaRPr lang="en-US" dirty="0"/>
          </a:p>
        </p:txBody>
      </p:sp>
      <p:sp>
        <p:nvSpPr>
          <p:cNvPr id="27" name="TextBox 26"/>
          <p:cNvSpPr txBox="1"/>
          <p:nvPr/>
        </p:nvSpPr>
        <p:spPr>
          <a:xfrm>
            <a:off x="3886200" y="4202668"/>
            <a:ext cx="1210588" cy="369332"/>
          </a:xfrm>
          <a:prstGeom prst="rect">
            <a:avLst/>
          </a:prstGeom>
          <a:noFill/>
        </p:spPr>
        <p:txBody>
          <a:bodyPr wrap="none" rtlCol="0">
            <a:spAutoFit/>
          </a:bodyPr>
          <a:lstStyle/>
          <a:p>
            <a:r>
              <a:rPr lang="en-US" dirty="0" smtClean="0"/>
              <a:t>Process 4</a:t>
            </a:r>
            <a:endParaRPr lang="en-US" dirty="0"/>
          </a:p>
        </p:txBody>
      </p:sp>
      <p:sp>
        <p:nvSpPr>
          <p:cNvPr id="28" name="TextBox 27"/>
          <p:cNvSpPr txBox="1"/>
          <p:nvPr/>
        </p:nvSpPr>
        <p:spPr>
          <a:xfrm>
            <a:off x="3886200" y="4659868"/>
            <a:ext cx="1210588" cy="369332"/>
          </a:xfrm>
          <a:prstGeom prst="rect">
            <a:avLst/>
          </a:prstGeom>
          <a:noFill/>
        </p:spPr>
        <p:txBody>
          <a:bodyPr wrap="none" rtlCol="0">
            <a:spAutoFit/>
          </a:bodyPr>
          <a:lstStyle/>
          <a:p>
            <a:r>
              <a:rPr lang="en-US" dirty="0" smtClean="0"/>
              <a:t>Process 5</a:t>
            </a:r>
            <a:endParaRPr lang="en-US" dirty="0"/>
          </a:p>
        </p:txBody>
      </p:sp>
      <p:sp>
        <p:nvSpPr>
          <p:cNvPr id="30" name="TextBox 29"/>
          <p:cNvSpPr txBox="1"/>
          <p:nvPr/>
        </p:nvSpPr>
        <p:spPr>
          <a:xfrm>
            <a:off x="457200" y="1611868"/>
            <a:ext cx="7212295" cy="369332"/>
          </a:xfrm>
          <a:prstGeom prst="rect">
            <a:avLst/>
          </a:prstGeom>
          <a:noFill/>
        </p:spPr>
        <p:txBody>
          <a:bodyPr wrap="none" rtlCol="0">
            <a:spAutoFit/>
          </a:bodyPr>
          <a:lstStyle/>
          <a:p>
            <a:r>
              <a:rPr lang="en-US" dirty="0" smtClean="0"/>
              <a:t>Vectors are distributed in contiguous segments between processes</a:t>
            </a:r>
            <a:endParaRPr lang="en-US" dirty="0"/>
          </a:p>
        </p:txBody>
      </p:sp>
    </p:spTree>
    <p:extLst>
      <p:ext uri="{BB962C8B-B14F-4D97-AF65-F5344CB8AC3E}">
        <p14:creationId xmlns:p14="http://schemas.microsoft.com/office/powerpoint/2010/main" val="26966011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Class</a:t>
            </a:r>
            <a:endParaRPr lang="en-US" dirty="0"/>
          </a:p>
        </p:txBody>
      </p:sp>
      <p:sp>
        <p:nvSpPr>
          <p:cNvPr id="3" name="TextBox 2"/>
          <p:cNvSpPr txBox="1"/>
          <p:nvPr/>
        </p:nvSpPr>
        <p:spPr>
          <a:xfrm>
            <a:off x="586047" y="1371600"/>
            <a:ext cx="7491153" cy="3416320"/>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Set vector elements</a:t>
            </a:r>
            <a:endParaRPr lang="en-US" b="1" dirty="0">
              <a:solidFill>
                <a:srgbClr val="0070C0"/>
              </a:solidFill>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setElement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&amp;i,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a:t>
            </a:r>
          </a:p>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setElements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&amp;n,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*x);</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Access vector elements</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getElement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&amp;i,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getElements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&amp;n,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Indicate vector is ready to use</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ready(void);</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412427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a:t>
            </a:r>
            <a:r>
              <a:rPr lang="en-US" dirty="0" err="1" smtClean="0"/>
              <a:t>GridPACK</a:t>
            </a:r>
            <a:r>
              <a:rPr lang="en-US" dirty="0" smtClean="0"/>
              <a:t>™ Library</a:t>
            </a:r>
            <a:endParaRPr lang="en-US" dirty="0"/>
          </a:p>
        </p:txBody>
      </p:sp>
      <p:sp>
        <p:nvSpPr>
          <p:cNvPr id="3" name="Content Placeholder 2"/>
          <p:cNvSpPr>
            <a:spLocks noGrp="1"/>
          </p:cNvSpPr>
          <p:nvPr>
            <p:ph idx="1"/>
          </p:nvPr>
        </p:nvSpPr>
        <p:spPr>
          <a:xfrm>
            <a:off x="492125" y="1295400"/>
            <a:ext cx="8186738" cy="3575050"/>
          </a:xfrm>
        </p:spPr>
        <p:txBody>
          <a:bodyPr/>
          <a:lstStyle/>
          <a:p>
            <a:r>
              <a:rPr lang="en-US" dirty="0" err="1" smtClean="0"/>
              <a:t>GridPACK</a:t>
            </a:r>
            <a:r>
              <a:rPr lang="en-US" dirty="0" smtClean="0"/>
              <a:t>™ requires the following libraries</a:t>
            </a:r>
          </a:p>
          <a:p>
            <a:pPr lvl="1"/>
            <a:r>
              <a:rPr lang="en-US" sz="1800" dirty="0" smtClean="0"/>
              <a:t>MPI (Message Passing Interface): This is the standard parallel communication library and is available on most parallel platforms. It can be downloaded from several sources and built on most Linux workstations</a:t>
            </a:r>
          </a:p>
          <a:p>
            <a:pPr lvl="1"/>
            <a:r>
              <a:rPr lang="en-US" sz="1800" dirty="0" smtClean="0"/>
              <a:t>Global Arrays: This can be downloaded </a:t>
            </a:r>
            <a:r>
              <a:rPr lang="en-US" sz="1800" dirty="0"/>
              <a:t>from </a:t>
            </a:r>
            <a:r>
              <a:rPr lang="en-US" sz="1800" dirty="0">
                <a:hlinkClick r:id="rId2"/>
              </a:rPr>
              <a:t>http://hpc.pnl.gov/globalarrays</a:t>
            </a:r>
            <a:r>
              <a:rPr lang="en-US" sz="1800" dirty="0" smtClean="0">
                <a:hlinkClick r:id="rId2"/>
              </a:rPr>
              <a:t>/</a:t>
            </a:r>
            <a:r>
              <a:rPr lang="en-US" sz="1800" dirty="0" smtClean="0"/>
              <a:t> and built on most Linux platforms.</a:t>
            </a:r>
          </a:p>
          <a:p>
            <a:pPr lvl="1"/>
            <a:r>
              <a:rPr lang="en-US" sz="1800" dirty="0" err="1" smtClean="0"/>
              <a:t>PETSc</a:t>
            </a:r>
            <a:r>
              <a:rPr lang="en-US" sz="1800" dirty="0" smtClean="0"/>
              <a:t>: This library supports most of the matrix and solver capability in </a:t>
            </a:r>
            <a:r>
              <a:rPr lang="en-US" sz="1800" dirty="0" err="1" smtClean="0"/>
              <a:t>GridPACK</a:t>
            </a:r>
            <a:r>
              <a:rPr lang="en-US" sz="1800" dirty="0" smtClean="0"/>
              <a:t>™. It can be downloaded and built </a:t>
            </a:r>
            <a:r>
              <a:rPr lang="en-US" sz="1800" dirty="0"/>
              <a:t>from </a:t>
            </a:r>
            <a:r>
              <a:rPr lang="en-US" sz="1800" dirty="0">
                <a:hlinkClick r:id="rId3"/>
              </a:rPr>
              <a:t>http://www.mcs.anl.gov/petsc</a:t>
            </a:r>
            <a:r>
              <a:rPr lang="en-US" sz="1800" dirty="0" smtClean="0">
                <a:hlinkClick r:id="rId3"/>
              </a:rPr>
              <a:t>/</a:t>
            </a:r>
            <a:r>
              <a:rPr lang="en-US" sz="1800" dirty="0" smtClean="0"/>
              <a:t>.</a:t>
            </a:r>
          </a:p>
          <a:p>
            <a:pPr lvl="1"/>
            <a:r>
              <a:rPr lang="en-US" sz="1800" dirty="0" smtClean="0"/>
              <a:t>Boost: The Boost </a:t>
            </a:r>
            <a:r>
              <a:rPr lang="en-US" sz="1800" dirty="0" err="1" smtClean="0"/>
              <a:t>libary</a:t>
            </a:r>
            <a:r>
              <a:rPr lang="en-US" sz="1800" dirty="0" smtClean="0"/>
              <a:t> supplies several extensions to C++ that are used throughout </a:t>
            </a:r>
            <a:r>
              <a:rPr lang="en-US" sz="1800" dirty="0" err="1" smtClean="0"/>
              <a:t>GridPACK</a:t>
            </a:r>
            <a:r>
              <a:rPr lang="en-US" sz="1800" dirty="0" smtClean="0"/>
              <a:t>™. Boost can </a:t>
            </a:r>
            <a:r>
              <a:rPr lang="en-US" sz="1800" dirty="0"/>
              <a:t>be downloaded from </a:t>
            </a:r>
            <a:r>
              <a:rPr lang="en-US" sz="1800" dirty="0">
                <a:hlinkClick r:id="rId4"/>
              </a:rPr>
              <a:t>http://www.boost.org</a:t>
            </a:r>
            <a:r>
              <a:rPr lang="en-US" sz="1800" dirty="0" smtClean="0">
                <a:hlinkClick r:id="rId4"/>
              </a:rPr>
              <a:t>/</a:t>
            </a:r>
            <a:r>
              <a:rPr lang="en-US" sz="1800" dirty="0" smtClean="0"/>
              <a:t>.</a:t>
            </a:r>
          </a:p>
          <a:p>
            <a:pPr lvl="1"/>
            <a:r>
              <a:rPr lang="en-US" sz="1800" dirty="0" err="1" smtClean="0"/>
              <a:t>Parmetis</a:t>
            </a:r>
            <a:r>
              <a:rPr lang="en-US" sz="1800" dirty="0" smtClean="0"/>
              <a:t>: This library supplies the partitioning function in </a:t>
            </a:r>
            <a:r>
              <a:rPr lang="en-US" sz="1800" dirty="0" err="1" smtClean="0"/>
              <a:t>PETSc</a:t>
            </a:r>
            <a:r>
              <a:rPr lang="en-US" sz="1800" dirty="0" smtClean="0"/>
              <a:t>. It can usually be build within </a:t>
            </a:r>
            <a:r>
              <a:rPr lang="en-US" sz="1800" dirty="0" err="1" smtClean="0"/>
              <a:t>PETSc</a:t>
            </a:r>
            <a:r>
              <a:rPr lang="en-US" sz="1800" dirty="0" smtClean="0"/>
              <a:t> but if it has not, then it can be </a:t>
            </a:r>
            <a:r>
              <a:rPr lang="en-US" sz="1800" dirty="0"/>
              <a:t>downloaded from </a:t>
            </a:r>
            <a:r>
              <a:rPr lang="en-US" sz="1800" dirty="0">
                <a:hlinkClick r:id="rId5"/>
              </a:rPr>
              <a:t>http://</a:t>
            </a:r>
            <a:r>
              <a:rPr lang="en-US" sz="1800" dirty="0" smtClean="0">
                <a:hlinkClick r:id="rId5"/>
              </a:rPr>
              <a:t>glaros.dtc.umn.edu/gkhome/metis/parmetis/overview</a:t>
            </a:r>
            <a:r>
              <a:rPr lang="en-US" sz="1800" dirty="0" smtClean="0"/>
              <a:t> and built separately</a:t>
            </a:r>
            <a:endParaRPr lang="en-US" sz="1800" dirty="0"/>
          </a:p>
        </p:txBody>
      </p:sp>
    </p:spTree>
    <p:extLst>
      <p:ext uri="{BB962C8B-B14F-4D97-AF65-F5344CB8AC3E}">
        <p14:creationId xmlns:p14="http://schemas.microsoft.com/office/powerpoint/2010/main" val="20516180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Vector Operations</a:t>
            </a:r>
            <a:endParaRPr lang="en-US" dirty="0"/>
          </a:p>
        </p:txBody>
      </p:sp>
      <p:sp>
        <p:nvSpPr>
          <p:cNvPr id="3" name="TextBox 2"/>
          <p:cNvSpPr txBox="1"/>
          <p:nvPr/>
        </p:nvSpPr>
        <p:spPr>
          <a:xfrm>
            <a:off x="457200" y="1785878"/>
            <a:ext cx="8180445" cy="2862322"/>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Basic operations that can be performed on vectors</a:t>
            </a:r>
          </a:p>
          <a:p>
            <a:r>
              <a:rPr lang="en-US" b="1" dirty="0" smtClean="0">
                <a:latin typeface="Courier New" pitchFamily="49" charset="0"/>
                <a:cs typeface="Courier New" pitchFamily="49" charset="0"/>
              </a:rPr>
              <a:t>void zero(void);</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fill(</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&amp;v);</a:t>
            </a:r>
          </a:p>
          <a:p>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norm1(void)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 L1 norm</a:t>
            </a:r>
          </a:p>
          <a:p>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norm2(void)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 L2 norm (standard)</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scale(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add(</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&amp;scale = 1.0);</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equate(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&amp;x);</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reciprocal(void);</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7891503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Class</a:t>
            </a:r>
            <a:endParaRPr lang="en-US" dirty="0"/>
          </a:p>
        </p:txBody>
      </p:sp>
      <p:sp>
        <p:nvSpPr>
          <p:cNvPr id="3" name="TextBox 2"/>
          <p:cNvSpPr txBox="1"/>
          <p:nvPr/>
        </p:nvSpPr>
        <p:spPr>
          <a:xfrm>
            <a:off x="904398" y="1524000"/>
            <a:ext cx="7491153" cy="4247317"/>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Specify dimensions and storage format of matrix in</a:t>
            </a:r>
          </a:p>
          <a:p>
            <a:r>
              <a:rPr lang="en-US" b="1" dirty="0" smtClean="0">
                <a:solidFill>
                  <a:srgbClr val="0070C0"/>
                </a:solidFill>
                <a:latin typeface="Courier New" pitchFamily="49" charset="0"/>
                <a:cs typeface="Courier New" pitchFamily="49" charset="0"/>
              </a:rPr>
              <a:t>// constructor.</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Matrix(</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parallel::Communicator &amp;</a:t>
            </a:r>
            <a:r>
              <a:rPr lang="en-US" b="1" dirty="0" err="1" smtClean="0">
                <a:latin typeface="Courier New" pitchFamily="49" charset="0"/>
                <a:cs typeface="Courier New" pitchFamily="49" charset="0"/>
              </a:rPr>
              <a:t>dist</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a:t>
            </a:r>
            <a:r>
              <a:rPr lang="en-US" b="1" dirty="0" err="1" smtClean="0">
                <a:latin typeface="Courier New" pitchFamily="49" charset="0"/>
                <a:cs typeface="Courier New" pitchFamily="49" charset="0"/>
              </a:rPr>
              <a:t>local_rows</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&amp;cols,</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StorageType</a:t>
            </a:r>
            <a:r>
              <a:rPr lang="en-US" b="1" dirty="0" smtClean="0">
                <a:latin typeface="Courier New" pitchFamily="49" charset="0"/>
                <a:cs typeface="Courier New" pitchFamily="49" charset="0"/>
              </a:rPr>
              <a:t> &amp;</a:t>
            </a:r>
            <a:r>
              <a:rPr lang="en-US" b="1" dirty="0" err="1" smtClean="0">
                <a:latin typeface="Courier New" pitchFamily="49" charset="0"/>
                <a:cs typeface="Courier New" pitchFamily="49" charset="0"/>
              </a:rPr>
              <a:t>storage_type</a:t>
            </a:r>
            <a:r>
              <a:rPr lang="en-US" b="1" dirty="0" smtClean="0">
                <a:latin typeface="Courier New" pitchFamily="49" charset="0"/>
                <a:cs typeface="Courier New" pitchFamily="49" charset="0"/>
              </a:rPr>
              <a:t>=Sparse);</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Accessors</a:t>
            </a:r>
            <a:r>
              <a:rPr lang="en-US" b="1" dirty="0" smtClean="0">
                <a:solidFill>
                  <a:srgbClr val="0070C0"/>
                </a:solidFill>
                <a:latin typeface="Courier New" pitchFamily="49" charset="0"/>
                <a:cs typeface="Courier New" pitchFamily="49" charset="0"/>
              </a:rPr>
              <a:t> for matrix properties</a:t>
            </a:r>
          </a:p>
          <a:p>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rows(void)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localRows</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localRowRange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&amp;lo,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&amp;hi)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cols(void)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2867371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Matrix Storage</a:t>
            </a:r>
            <a:endParaRPr lang="en-US" dirty="0"/>
          </a:p>
        </p:txBody>
      </p:sp>
      <p:sp>
        <p:nvSpPr>
          <p:cNvPr id="4" name="Rectangle 3"/>
          <p:cNvSpPr/>
          <p:nvPr/>
        </p:nvSpPr>
        <p:spPr>
          <a:xfrm>
            <a:off x="3285212" y="2286000"/>
            <a:ext cx="27432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285212" y="2743200"/>
            <a:ext cx="27432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85212" y="3200400"/>
            <a:ext cx="2743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85212" y="3657600"/>
            <a:ext cx="27432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285212" y="4114800"/>
            <a:ext cx="27432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85212" y="4572000"/>
            <a:ext cx="27432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257012" y="2362200"/>
            <a:ext cx="1210588" cy="369332"/>
          </a:xfrm>
          <a:prstGeom prst="rect">
            <a:avLst/>
          </a:prstGeom>
          <a:noFill/>
        </p:spPr>
        <p:txBody>
          <a:bodyPr wrap="none" rtlCol="0">
            <a:spAutoFit/>
          </a:bodyPr>
          <a:lstStyle/>
          <a:p>
            <a:r>
              <a:rPr lang="en-US" dirty="0" smtClean="0"/>
              <a:t>Process 0</a:t>
            </a:r>
            <a:endParaRPr lang="en-US" dirty="0"/>
          </a:p>
        </p:txBody>
      </p:sp>
      <p:sp>
        <p:nvSpPr>
          <p:cNvPr id="24" name="TextBox 23"/>
          <p:cNvSpPr txBox="1"/>
          <p:nvPr/>
        </p:nvSpPr>
        <p:spPr>
          <a:xfrm>
            <a:off x="6257012" y="2831068"/>
            <a:ext cx="1210588" cy="369332"/>
          </a:xfrm>
          <a:prstGeom prst="rect">
            <a:avLst/>
          </a:prstGeom>
          <a:noFill/>
        </p:spPr>
        <p:txBody>
          <a:bodyPr wrap="none" rtlCol="0">
            <a:spAutoFit/>
          </a:bodyPr>
          <a:lstStyle/>
          <a:p>
            <a:r>
              <a:rPr lang="en-US" dirty="0" smtClean="0"/>
              <a:t>Process 1</a:t>
            </a:r>
            <a:endParaRPr lang="en-US" dirty="0"/>
          </a:p>
        </p:txBody>
      </p:sp>
      <p:sp>
        <p:nvSpPr>
          <p:cNvPr id="25" name="TextBox 24"/>
          <p:cNvSpPr txBox="1"/>
          <p:nvPr/>
        </p:nvSpPr>
        <p:spPr>
          <a:xfrm>
            <a:off x="6257012" y="3288268"/>
            <a:ext cx="1210588" cy="369332"/>
          </a:xfrm>
          <a:prstGeom prst="rect">
            <a:avLst/>
          </a:prstGeom>
          <a:noFill/>
        </p:spPr>
        <p:txBody>
          <a:bodyPr wrap="none" rtlCol="0">
            <a:spAutoFit/>
          </a:bodyPr>
          <a:lstStyle/>
          <a:p>
            <a:r>
              <a:rPr lang="en-US" dirty="0" smtClean="0"/>
              <a:t>Process 2</a:t>
            </a:r>
            <a:endParaRPr lang="en-US" dirty="0"/>
          </a:p>
        </p:txBody>
      </p:sp>
      <p:sp>
        <p:nvSpPr>
          <p:cNvPr id="26" name="TextBox 25"/>
          <p:cNvSpPr txBox="1"/>
          <p:nvPr/>
        </p:nvSpPr>
        <p:spPr>
          <a:xfrm>
            <a:off x="6257012" y="3745468"/>
            <a:ext cx="1210588" cy="369332"/>
          </a:xfrm>
          <a:prstGeom prst="rect">
            <a:avLst/>
          </a:prstGeom>
          <a:noFill/>
        </p:spPr>
        <p:txBody>
          <a:bodyPr wrap="none" rtlCol="0">
            <a:spAutoFit/>
          </a:bodyPr>
          <a:lstStyle/>
          <a:p>
            <a:r>
              <a:rPr lang="en-US" dirty="0" smtClean="0"/>
              <a:t>Process 3</a:t>
            </a:r>
            <a:endParaRPr lang="en-US" dirty="0"/>
          </a:p>
        </p:txBody>
      </p:sp>
      <p:sp>
        <p:nvSpPr>
          <p:cNvPr id="27" name="TextBox 26"/>
          <p:cNvSpPr txBox="1"/>
          <p:nvPr/>
        </p:nvSpPr>
        <p:spPr>
          <a:xfrm>
            <a:off x="6257012" y="4202668"/>
            <a:ext cx="1210588" cy="369332"/>
          </a:xfrm>
          <a:prstGeom prst="rect">
            <a:avLst/>
          </a:prstGeom>
          <a:noFill/>
        </p:spPr>
        <p:txBody>
          <a:bodyPr wrap="none" rtlCol="0">
            <a:spAutoFit/>
          </a:bodyPr>
          <a:lstStyle/>
          <a:p>
            <a:r>
              <a:rPr lang="en-US" dirty="0" smtClean="0"/>
              <a:t>Process 4</a:t>
            </a:r>
            <a:endParaRPr lang="en-US" dirty="0"/>
          </a:p>
        </p:txBody>
      </p:sp>
      <p:sp>
        <p:nvSpPr>
          <p:cNvPr id="28" name="TextBox 27"/>
          <p:cNvSpPr txBox="1"/>
          <p:nvPr/>
        </p:nvSpPr>
        <p:spPr>
          <a:xfrm>
            <a:off x="6257012" y="4659868"/>
            <a:ext cx="1210588" cy="369332"/>
          </a:xfrm>
          <a:prstGeom prst="rect">
            <a:avLst/>
          </a:prstGeom>
          <a:noFill/>
        </p:spPr>
        <p:txBody>
          <a:bodyPr wrap="none" rtlCol="0">
            <a:spAutoFit/>
          </a:bodyPr>
          <a:lstStyle/>
          <a:p>
            <a:r>
              <a:rPr lang="en-US" dirty="0" smtClean="0"/>
              <a:t>Process 5</a:t>
            </a:r>
            <a:endParaRPr lang="en-US" dirty="0"/>
          </a:p>
        </p:txBody>
      </p:sp>
      <p:sp>
        <p:nvSpPr>
          <p:cNvPr id="30" name="TextBox 29"/>
          <p:cNvSpPr txBox="1"/>
          <p:nvPr/>
        </p:nvSpPr>
        <p:spPr>
          <a:xfrm>
            <a:off x="1219200" y="1752600"/>
            <a:ext cx="3659976" cy="369332"/>
          </a:xfrm>
          <a:prstGeom prst="rect">
            <a:avLst/>
          </a:prstGeom>
          <a:noFill/>
        </p:spPr>
        <p:txBody>
          <a:bodyPr wrap="none" rtlCol="0">
            <a:spAutoFit/>
          </a:bodyPr>
          <a:lstStyle/>
          <a:p>
            <a:r>
              <a:rPr lang="en-US" dirty="0" smtClean="0"/>
              <a:t>Matrices are laid out in row blocks</a:t>
            </a:r>
            <a:endParaRPr lang="en-US" dirty="0"/>
          </a:p>
        </p:txBody>
      </p:sp>
    </p:spTree>
    <p:extLst>
      <p:ext uri="{BB962C8B-B14F-4D97-AF65-F5344CB8AC3E}">
        <p14:creationId xmlns:p14="http://schemas.microsoft.com/office/powerpoint/2010/main" val="11561897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Class</a:t>
            </a:r>
            <a:endParaRPr lang="en-US" dirty="0"/>
          </a:p>
        </p:txBody>
      </p:sp>
      <p:sp>
        <p:nvSpPr>
          <p:cNvPr id="3" name="TextBox 2"/>
          <p:cNvSpPr txBox="1"/>
          <p:nvPr/>
        </p:nvSpPr>
        <p:spPr>
          <a:xfrm>
            <a:off x="762000" y="1447800"/>
            <a:ext cx="7629012" cy="4524315"/>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Set matrix elements</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setElement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&amp;i,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&amp;j,</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setElements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&amp;n,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*j,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*x);</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Access matrix elements</a:t>
            </a:r>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getElement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&amp;i,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&amp;j,</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getElements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&amp;n,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*j,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Indicate matrix is ready</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ready(void);</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7828803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Matrix Operations</a:t>
            </a:r>
            <a:endParaRPr lang="en-US" dirty="0"/>
          </a:p>
        </p:txBody>
      </p:sp>
      <p:sp>
        <p:nvSpPr>
          <p:cNvPr id="3" name="TextBox 2"/>
          <p:cNvSpPr txBox="1"/>
          <p:nvPr/>
        </p:nvSpPr>
        <p:spPr>
          <a:xfrm>
            <a:off x="609600" y="1447800"/>
            <a:ext cx="8180445" cy="4524315"/>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Basic operations that can be performed on matrices</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equate(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scale(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multiplyDiagonal</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&amp;x);</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add(</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identity(void);</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zero(void);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Matrix-Vector operations</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Matrix *add(</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&amp;A,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&amp;B);</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Matrix *transpose(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Vector *column(</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a:t>
            </a:r>
            <a:r>
              <a:rPr lang="en-US" b="1" dirty="0" err="1" smtClean="0">
                <a:latin typeface="Courier New" pitchFamily="49" charset="0"/>
                <a:cs typeface="Courier New" pitchFamily="49" charset="0"/>
              </a:rPr>
              <a:t>cidx</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Vector *diagonal(</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Matrix *multiply(</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&amp;B);</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Vector *multiply(</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&amp;x);</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297267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Solver</a:t>
            </a:r>
            <a:endParaRPr lang="en-US" dirty="0"/>
          </a:p>
        </p:txBody>
      </p:sp>
      <p:sp>
        <p:nvSpPr>
          <p:cNvPr id="4" name="TextBox 3"/>
          <p:cNvSpPr txBox="1"/>
          <p:nvPr/>
        </p:nvSpPr>
        <p:spPr>
          <a:xfrm>
            <a:off x="533400" y="762000"/>
            <a:ext cx="7629012" cy="5078313"/>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Solve equation using an instance of a </a:t>
            </a:r>
            <a:r>
              <a:rPr lang="en-US" b="1" dirty="0" err="1" smtClean="0">
                <a:solidFill>
                  <a:srgbClr val="0070C0"/>
                </a:solidFill>
                <a:latin typeface="Courier New" pitchFamily="49" charset="0"/>
                <a:cs typeface="Courier New" pitchFamily="49" charset="0"/>
              </a:rPr>
              <a:t>LinearSolver</a:t>
            </a:r>
            <a:endParaRPr lang="en-US" b="1" dirty="0" smtClean="0">
              <a:solidFill>
                <a:srgbClr val="0070C0"/>
              </a:solidFill>
              <a:latin typeface="Courier New" pitchFamily="49" charset="0"/>
              <a:cs typeface="Courier New" pitchFamily="49" charset="0"/>
            </a:endParaRPr>
          </a:p>
          <a:p>
            <a:endParaRPr lang="en-US" b="1" dirty="0" smtClean="0">
              <a:solidFill>
                <a:srgbClr val="0070C0"/>
              </a:solidFill>
              <a:latin typeface="Courier New" pitchFamily="49" charset="0"/>
              <a:cs typeface="Courier New" pitchFamily="49" charset="0"/>
            </a:endParaRPr>
          </a:p>
          <a:p>
            <a:r>
              <a:rPr lang="en-US" b="1" dirty="0" err="1" smtClean="0">
                <a:latin typeface="Courier New" pitchFamily="49" charset="0"/>
                <a:cs typeface="Courier New" pitchFamily="49" charset="0"/>
              </a:rPr>
              <a:t>LinearSolver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smtClean="0">
                <a:latin typeface="Courier New" pitchFamily="49" charset="0"/>
                <a:cs typeface="Courier New" pitchFamily="49" charset="0"/>
              </a:rPr>
              <a:t>void solve(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&amp;b, Vector &amp;x)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void configure(</a:t>
            </a:r>
            <a:r>
              <a:rPr lang="en-US" b="1" dirty="0" err="1" smtClean="0">
                <a:latin typeface="Courier New" pitchFamily="49" charset="0"/>
                <a:cs typeface="Courier New" pitchFamily="49" charset="0"/>
              </a:rPr>
              <a:t>CursorPtr</a:t>
            </a:r>
            <a:r>
              <a:rPr lang="en-US" b="1" dirty="0" smtClean="0">
                <a:latin typeface="Courier New" pitchFamily="49" charset="0"/>
                <a:cs typeface="Courier New" pitchFamily="49" charset="0"/>
              </a:rPr>
              <a:t> cursor);</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Most of the solver functionality can be accessed by</a:t>
            </a:r>
          </a:p>
          <a:p>
            <a:r>
              <a:rPr lang="en-US" b="1" dirty="0" smtClean="0">
                <a:solidFill>
                  <a:srgbClr val="0070C0"/>
                </a:solidFill>
                <a:latin typeface="Courier New" pitchFamily="49" charset="0"/>
                <a:cs typeface="Courier New" pitchFamily="49" charset="0"/>
              </a:rPr>
              <a:t>// requesting it in the input deck</a:t>
            </a:r>
          </a:p>
          <a:p>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LinearSolver</a:t>
            </a:r>
            <a:r>
              <a:rPr lang="en-US" b="1" dirty="0">
                <a:latin typeface="Courier New" pitchFamily="49" charset="0"/>
                <a:cs typeface="Courier New" pitchFamily="49" charset="0"/>
              </a:rPr>
              <a:t>&gt;</a:t>
            </a:r>
          </a:p>
          <a:p>
            <a:r>
              <a:rPr lang="en-US" b="1" dirty="0">
                <a:latin typeface="Courier New" pitchFamily="49" charset="0"/>
                <a:cs typeface="Courier New" pitchFamily="49" charset="0"/>
              </a:rPr>
              <a:t>  &lt;</a:t>
            </a:r>
            <a:r>
              <a:rPr lang="en-US" b="1" dirty="0" err="1">
                <a:latin typeface="Courier New" pitchFamily="49" charset="0"/>
                <a:cs typeface="Courier New" pitchFamily="49" charset="0"/>
              </a:rPr>
              <a:t>PETScOptions</a:t>
            </a:r>
            <a:r>
              <a:rPr lang="en-US" b="1" dirty="0">
                <a:latin typeface="Courier New" pitchFamily="49" charset="0"/>
                <a:cs typeface="Courier New" pitchFamily="49" charset="0"/>
              </a:rPr>
              <a:t>&gt;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ksp_view</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ksp_type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richardson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pc_type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lu</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pc_factor_mat_solver_package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superlu_dist</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ksp_max_it</a:t>
            </a:r>
            <a:r>
              <a:rPr lang="en-US" b="1" dirty="0">
                <a:latin typeface="Courier New" pitchFamily="49" charset="0"/>
                <a:cs typeface="Courier New" pitchFamily="49" charset="0"/>
              </a:rPr>
              <a:t> 1</a:t>
            </a:r>
          </a:p>
          <a:p>
            <a:r>
              <a:rPr lang="en-US" b="1" dirty="0">
                <a:latin typeface="Courier New" pitchFamily="49" charset="0"/>
                <a:cs typeface="Courier New" pitchFamily="49" charset="0"/>
              </a:rPr>
              <a:t>  &lt;/</a:t>
            </a:r>
            <a:r>
              <a:rPr lang="en-US" b="1" dirty="0" err="1">
                <a:latin typeface="Courier New" pitchFamily="49" charset="0"/>
                <a:cs typeface="Courier New" pitchFamily="49" charset="0"/>
              </a:rPr>
              <a:t>PETScOptions</a:t>
            </a:r>
            <a:r>
              <a:rPr lang="en-US" b="1" dirty="0">
                <a:latin typeface="Courier New" pitchFamily="49" charset="0"/>
                <a:cs typeface="Courier New" pitchFamily="49" charset="0"/>
              </a:rPr>
              <a:t>&gt;</a:t>
            </a: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LinearSolver</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2217138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a:t>
            </a:r>
            <a:endParaRPr lang="en-US" dirty="0"/>
          </a:p>
        </p:txBody>
      </p:sp>
      <p:sp>
        <p:nvSpPr>
          <p:cNvPr id="3" name="Content Placeholder 2"/>
          <p:cNvSpPr>
            <a:spLocks noGrp="1"/>
          </p:cNvSpPr>
          <p:nvPr>
            <p:ph idx="1"/>
          </p:nvPr>
        </p:nvSpPr>
        <p:spPr>
          <a:xfrm>
            <a:off x="492125" y="1219200"/>
            <a:ext cx="8186738" cy="3575050"/>
          </a:xfrm>
        </p:spPr>
        <p:txBody>
          <a:bodyPr/>
          <a:lstStyle/>
          <a:p>
            <a:r>
              <a:rPr lang="en-US" dirty="0" smtClean="0"/>
              <a:t>Configure is designed to take user input, in the form of an XML-based input file, and transfer that information to any parts of the code that might need it. Configure is designed to handle relatively limited amounts of data, it is not designed for handling large data objects like the network. Examples of user input include</a:t>
            </a:r>
          </a:p>
          <a:p>
            <a:pPr lvl="1"/>
            <a:r>
              <a:rPr lang="en-US" dirty="0" smtClean="0"/>
              <a:t>Location of network configuration file</a:t>
            </a:r>
          </a:p>
          <a:p>
            <a:pPr lvl="1"/>
            <a:r>
              <a:rPr lang="en-US" dirty="0" smtClean="0"/>
              <a:t>Type of solvers to use</a:t>
            </a:r>
          </a:p>
          <a:p>
            <a:pPr lvl="1"/>
            <a:r>
              <a:rPr lang="en-US" dirty="0" smtClean="0"/>
              <a:t>Solution parameters such as convergence tolerance, maximum number of iterations, etc.</a:t>
            </a:r>
          </a:p>
          <a:p>
            <a:pPr lvl="1"/>
            <a:r>
              <a:rPr lang="en-US" dirty="0" smtClean="0"/>
              <a:t>Control parameters for different types of data output</a:t>
            </a:r>
            <a:endParaRPr lang="en-US" dirty="0"/>
          </a:p>
        </p:txBody>
      </p:sp>
    </p:spTree>
    <p:extLst>
      <p:ext uri="{BB962C8B-B14F-4D97-AF65-F5344CB8AC3E}">
        <p14:creationId xmlns:p14="http://schemas.microsoft.com/office/powerpoint/2010/main" val="31651219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Module</a:t>
            </a:r>
            <a:endParaRPr lang="en-US" dirty="0"/>
          </a:p>
        </p:txBody>
      </p:sp>
      <p:sp>
        <p:nvSpPr>
          <p:cNvPr id="4" name="TextBox 3"/>
          <p:cNvSpPr txBox="1"/>
          <p:nvPr/>
        </p:nvSpPr>
        <p:spPr>
          <a:xfrm>
            <a:off x="990600" y="1295400"/>
            <a:ext cx="7215437" cy="3693319"/>
          </a:xfrm>
          <a:prstGeom prst="rect">
            <a:avLst/>
          </a:prstGeom>
          <a:noFill/>
        </p:spPr>
        <p:txBody>
          <a:bodyPr wrap="none" rtlCol="0">
            <a:spAutoFit/>
          </a:bodyPr>
          <a:lstStyle/>
          <a:p>
            <a:r>
              <a:rPr lang="en-US" b="1" dirty="0" smtClean="0">
                <a:solidFill>
                  <a:srgbClr val="0070C0"/>
                </a:solidFill>
                <a:latin typeface="Courier New" panose="02070309020205020404" pitchFamily="49" charset="0"/>
                <a:cs typeface="Courier New" panose="02070309020205020404" pitchFamily="49" charset="0"/>
              </a:rPr>
              <a:t>// Access common instance of configuration module,</a:t>
            </a:r>
          </a:p>
          <a:p>
            <a:r>
              <a:rPr lang="en-US" b="1" dirty="0" smtClean="0">
                <a:solidFill>
                  <a:srgbClr val="0070C0"/>
                </a:solidFill>
                <a:latin typeface="Courier New" panose="02070309020205020404" pitchFamily="49" charset="0"/>
                <a:cs typeface="Courier New" panose="02070309020205020404" pitchFamily="49" charset="0"/>
              </a:rPr>
              <a:t>// shared across all modules</a:t>
            </a:r>
          </a:p>
          <a:p>
            <a:r>
              <a:rPr lang="en-US" b="1" dirty="0" smtClean="0">
                <a:latin typeface="Courier New" panose="02070309020205020404" pitchFamily="49" charset="0"/>
                <a:cs typeface="Courier New" panose="02070309020205020404" pitchFamily="49" charset="0"/>
              </a:rPr>
              <a:t>static Configuration* configuration()</a:t>
            </a:r>
          </a:p>
          <a:p>
            <a:endParaRPr lang="en-US" b="1" dirty="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Open external configuration file</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open(</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file, Communicator </a:t>
            </a:r>
            <a:r>
              <a:rPr lang="en-US" b="1" dirty="0" err="1" smtClean="0">
                <a:latin typeface="Courier New" panose="02070309020205020404" pitchFamily="49" charset="0"/>
                <a:cs typeface="Courier New" panose="02070309020205020404" pitchFamily="49" charset="0"/>
              </a:rPr>
              <a:t>comm</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t</a:t>
            </a:r>
            <a:r>
              <a:rPr lang="en-US" b="1" dirty="0" err="1" smtClean="0">
                <a:latin typeface="Courier New" panose="02070309020205020404" pitchFamily="49" charset="0"/>
                <a:cs typeface="Courier New" panose="02070309020205020404" pitchFamily="49" charset="0"/>
              </a:rPr>
              <a:t>ypedef</a:t>
            </a:r>
            <a:r>
              <a:rPr lang="en-US" b="1" dirty="0" smtClean="0">
                <a:latin typeface="Courier New" panose="02070309020205020404" pitchFamily="49" charset="0"/>
                <a:cs typeface="Courier New" panose="02070309020205020404" pitchFamily="49" charset="0"/>
              </a:rPr>
              <a:t> Configuration Cursor</a:t>
            </a:r>
          </a:p>
          <a:p>
            <a:endParaRPr lang="en-US" b="1" dirty="0" smtClean="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Set the “cursor” in the Configuration object so</a:t>
            </a:r>
          </a:p>
          <a:p>
            <a:r>
              <a:rPr lang="en-US" b="1" dirty="0" smtClean="0">
                <a:solidFill>
                  <a:srgbClr val="0070C0"/>
                </a:solidFill>
                <a:latin typeface="Courier New" panose="02070309020205020404" pitchFamily="49" charset="0"/>
                <a:cs typeface="Courier New" panose="02070309020205020404" pitchFamily="49" charset="0"/>
              </a:rPr>
              <a:t>// that it only looks at key-value pairs within the</a:t>
            </a:r>
          </a:p>
          <a:p>
            <a:r>
              <a:rPr lang="en-US" b="1" dirty="0" smtClean="0">
                <a:solidFill>
                  <a:srgbClr val="0070C0"/>
                </a:solidFill>
                <a:latin typeface="Courier New" panose="02070309020205020404" pitchFamily="49" charset="0"/>
                <a:cs typeface="Courier New" panose="02070309020205020404" pitchFamily="49" charset="0"/>
              </a:rPr>
              <a:t>// block delimited by “key”</a:t>
            </a:r>
          </a:p>
          <a:p>
            <a:r>
              <a:rPr lang="en-US" b="1" dirty="0" smtClean="0">
                <a:latin typeface="Courier New" panose="02070309020205020404" pitchFamily="49" charset="0"/>
                <a:cs typeface="Courier New" panose="02070309020205020404" pitchFamily="49" charset="0"/>
              </a:rPr>
              <a:t>Cursor* </a:t>
            </a:r>
            <a:r>
              <a:rPr lang="en-US" b="1" dirty="0" err="1" smtClean="0">
                <a:latin typeface="Courier New" panose="02070309020205020404" pitchFamily="49" charset="0"/>
                <a:cs typeface="Courier New" panose="02070309020205020404" pitchFamily="49" charset="0"/>
              </a:rPr>
              <a:t>getCursor</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key)</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2578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err="1"/>
              <a:t>A</a:t>
            </a:r>
            <a:r>
              <a:rPr lang="en-US" dirty="0" err="1" smtClean="0"/>
              <a:t>ccessors</a:t>
            </a:r>
            <a:endParaRPr lang="en-US" dirty="0"/>
          </a:p>
        </p:txBody>
      </p:sp>
      <p:sp>
        <p:nvSpPr>
          <p:cNvPr id="4" name="TextBox 3"/>
          <p:cNvSpPr txBox="1"/>
          <p:nvPr/>
        </p:nvSpPr>
        <p:spPr>
          <a:xfrm>
            <a:off x="868746" y="914400"/>
            <a:ext cx="7284654" cy="4801314"/>
          </a:xfrm>
          <a:prstGeom prst="rect">
            <a:avLst/>
          </a:prstGeom>
          <a:noFill/>
        </p:spPr>
        <p:txBody>
          <a:bodyPr wrap="square" rtlCol="0">
            <a:spAutoFit/>
          </a:bodyPr>
          <a:lstStyle/>
          <a:p>
            <a:r>
              <a:rPr lang="en-US" b="1" dirty="0" smtClean="0">
                <a:solidFill>
                  <a:srgbClr val="0070C0"/>
                </a:solidFill>
                <a:latin typeface="Courier New" panose="02070309020205020404" pitchFamily="49" charset="0"/>
                <a:cs typeface="Courier New" panose="02070309020205020404" pitchFamily="49" charset="0"/>
              </a:rPr>
              <a:t>// Return default value if no value for that key is</a:t>
            </a:r>
          </a:p>
          <a:p>
            <a:r>
              <a:rPr lang="en-US" b="1" dirty="0" smtClean="0">
                <a:solidFill>
                  <a:srgbClr val="0070C0"/>
                </a:solidFill>
                <a:latin typeface="Courier New" panose="02070309020205020404" pitchFamily="49" charset="0"/>
                <a:cs typeface="Courier New" panose="02070309020205020404" pitchFamily="49" charset="0"/>
              </a:rPr>
              <a:t>// set in input file</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bool</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i</a:t>
            </a:r>
            <a:r>
              <a:rPr lang="en-US" b="1" dirty="0" err="1" smtClean="0">
                <a:latin typeface="Courier New" panose="02070309020205020404" pitchFamily="49" charset="0"/>
                <a:cs typeface="Courier New" panose="02070309020205020404" pitchFamily="49" charset="0"/>
              </a:rPr>
              <a:t>nt</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d</a:t>
            </a:r>
            <a:r>
              <a:rPr lang="en-US" b="1" dirty="0" smtClean="0">
                <a:latin typeface="Courier New" panose="02070309020205020404" pitchFamily="49" charset="0"/>
                <a:cs typeface="Courier New" panose="02070309020205020404" pitchFamily="49" charset="0"/>
              </a:rPr>
              <a:t>ouble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double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s</a:t>
            </a:r>
            <a:r>
              <a:rPr lang="en-US" b="1" dirty="0" err="1" smtClean="0">
                <a:latin typeface="Courier New" panose="02070309020205020404" pitchFamily="49" charset="0"/>
                <a:cs typeface="Courier New" panose="02070309020205020404" pitchFamily="49" charset="0"/>
              </a:rPr>
              <a:t>td</a:t>
            </a:r>
            <a:r>
              <a:rPr lang="en-US" b="1" dirty="0" smtClean="0">
                <a:latin typeface="Courier New" panose="02070309020205020404" pitchFamily="49" charset="0"/>
                <a:cs typeface="Courier New" panose="02070309020205020404" pitchFamily="49" charset="0"/>
              </a:rPr>
              <a:t>::string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s</a:t>
            </a:r>
            <a:r>
              <a:rPr lang="en-US" b="1" dirty="0" err="1" smtClean="0">
                <a:latin typeface="Courier New" panose="02070309020205020404" pitchFamily="49" charset="0"/>
                <a:cs typeface="Courier New" panose="02070309020205020404" pitchFamily="49" charset="0"/>
              </a:rPr>
              <a:t>td</a:t>
            </a:r>
            <a:r>
              <a:rPr lang="en-US" b="1" dirty="0" smtClean="0">
                <a:latin typeface="Courier New" panose="02070309020205020404" pitchFamily="49" charset="0"/>
                <a:cs typeface="Courier New" panose="02070309020205020404" pitchFamily="49" charset="0"/>
              </a:rPr>
              <a:t>::vector&lt;double&gt;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::vector&lt;double&gt;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Return value for key, value of function is</a:t>
            </a:r>
          </a:p>
          <a:p>
            <a:r>
              <a:rPr lang="en-US" b="1" dirty="0" smtClean="0">
                <a:solidFill>
                  <a:srgbClr val="0070C0"/>
                </a:solidFill>
                <a:latin typeface="Courier New" panose="02070309020205020404" pitchFamily="49" charset="0"/>
                <a:cs typeface="Courier New" panose="02070309020205020404" pitchFamily="49" charset="0"/>
              </a:rPr>
              <a:t>// false if no value found</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bool</a:t>
            </a:r>
            <a:r>
              <a:rPr lang="en-US" b="1" dirty="0" smtClean="0">
                <a:latin typeface="Courier New" panose="02070309020205020404" pitchFamily="49" charset="0"/>
                <a:cs typeface="Courier New" panose="02070309020205020404" pitchFamily="49" charset="0"/>
              </a:rPr>
              <a:t> *value)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get(</a:t>
            </a:r>
            <a:r>
              <a:rPr lang="en-US" b="1" dirty="0" err="1">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get(</a:t>
            </a:r>
            <a:r>
              <a:rPr lang="en-US" b="1" dirty="0" err="1">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double </a:t>
            </a:r>
            <a:r>
              <a:rPr lang="en-US" b="1" dirty="0">
                <a:latin typeface="Courier New" panose="02070309020205020404" pitchFamily="49" charset="0"/>
                <a:cs typeface="Courier New" panose="02070309020205020404" pitchFamily="49" charset="0"/>
              </a:rPr>
              <a:t>*value</a:t>
            </a:r>
            <a:r>
              <a:rPr lang="en-US" b="1" dirty="0" smtClean="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*value)</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::vector&lt;double&gt; *value)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84065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 example</a:t>
            </a:r>
            <a:endParaRPr lang="en-US" dirty="0"/>
          </a:p>
        </p:txBody>
      </p:sp>
      <p:sp>
        <p:nvSpPr>
          <p:cNvPr id="4" name="TextBox 3"/>
          <p:cNvSpPr txBox="1"/>
          <p:nvPr/>
        </p:nvSpPr>
        <p:spPr>
          <a:xfrm>
            <a:off x="533400" y="1143000"/>
            <a:ext cx="8458200" cy="4524315"/>
          </a:xfrm>
          <a:prstGeom prst="rect">
            <a:avLst/>
          </a:prstGeom>
          <a:noFill/>
        </p:spPr>
        <p:txBody>
          <a:bodyPr wrap="square" rtlCol="0">
            <a:spAutoFit/>
          </a:bodyPr>
          <a:lstStyle/>
          <a:p>
            <a:r>
              <a:rPr lang="en-US" b="1" dirty="0">
                <a:solidFill>
                  <a:srgbClr val="0070C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xml </a:t>
            </a:r>
            <a:r>
              <a:rPr lang="en-US" b="1" dirty="0">
                <a:solidFill>
                  <a:srgbClr val="FF0000"/>
                </a:solidFill>
                <a:latin typeface="Courier New" panose="02070309020205020404" pitchFamily="49" charset="0"/>
                <a:cs typeface="Courier New" panose="02070309020205020404" pitchFamily="49" charset="0"/>
              </a:rPr>
              <a:t>version</a:t>
            </a:r>
            <a:r>
              <a:rPr lang="en-US" b="1" dirty="0">
                <a:solidFill>
                  <a:srgbClr val="0070C0"/>
                </a:solidFill>
                <a:latin typeface="Courier New" panose="02070309020205020404" pitchFamily="49" charset="0"/>
                <a:cs typeface="Courier New" panose="02070309020205020404" pitchFamily="49" charset="0"/>
              </a:rPr>
              <a:t>="1.0" </a:t>
            </a:r>
            <a:r>
              <a:rPr lang="en-US" b="1" dirty="0">
                <a:solidFill>
                  <a:srgbClr val="FF0000"/>
                </a:solidFill>
                <a:latin typeface="Courier New" panose="02070309020205020404" pitchFamily="49" charset="0"/>
                <a:cs typeface="Courier New" panose="02070309020205020404" pitchFamily="49" charset="0"/>
              </a:rPr>
              <a:t>encoding</a:t>
            </a:r>
            <a:r>
              <a:rPr lang="en-US" b="1" dirty="0">
                <a:solidFill>
                  <a:srgbClr val="0070C0"/>
                </a:solidFill>
                <a:latin typeface="Courier New" panose="02070309020205020404" pitchFamily="49" charset="0"/>
                <a:cs typeface="Courier New" panose="02070309020205020404" pitchFamily="49" charset="0"/>
              </a:rPr>
              <a:t>="utf-8</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Configuration</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Powerflow</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networkConfiguration</a:t>
            </a:r>
            <a:r>
              <a:rPr lang="en-US" b="1" dirty="0" smtClean="0">
                <a:solidFill>
                  <a:srgbClr val="0070C0"/>
                </a:solidFill>
                <a:latin typeface="Courier New" panose="02070309020205020404" pitchFamily="49" charset="0"/>
                <a:cs typeface="Courier New" panose="02070309020205020404" pitchFamily="49" charset="0"/>
              </a:rPr>
              <a:t>&gt;</a:t>
            </a:r>
            <a:r>
              <a:rPr lang="en-US" b="1" dirty="0" smtClean="0">
                <a:latin typeface="Courier New" panose="02070309020205020404" pitchFamily="49" charset="0"/>
                <a:cs typeface="Courier New" panose="02070309020205020404" pitchFamily="49" charset="0"/>
              </a:rPr>
              <a:t>IEEE14.raw</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networkConfiguration</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LinearSolver</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PETScPrefix</a:t>
            </a:r>
            <a:r>
              <a:rPr lang="en-US" b="1" dirty="0">
                <a:solidFill>
                  <a:srgbClr val="0070C0"/>
                </a:solidFill>
                <a:latin typeface="Courier New" panose="02070309020205020404" pitchFamily="49" charset="0"/>
                <a:cs typeface="Courier New" panose="02070309020205020404" pitchFamily="49" charset="0"/>
              </a:rPr>
              <a:t>&gt;</a:t>
            </a:r>
            <a:r>
              <a:rPr lang="en-US" b="1" dirty="0" err="1">
                <a:latin typeface="Courier New" panose="02070309020205020404" pitchFamily="49" charset="0"/>
                <a:cs typeface="Courier New" panose="02070309020205020404" pitchFamily="49" charset="0"/>
              </a:rPr>
              <a:t>nrs</a:t>
            </a:r>
            <a:r>
              <a:rPr lang="en-US" b="1" dirty="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PETScPrefix</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PETScOptions</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ksp_atol</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1.0e-08</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ksp_rtol</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1.0e-12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ksp_monitor</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ksp_max_it</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50</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ksp_view</a:t>
            </a:r>
            <a:r>
              <a:rPr lang="en-US" b="1" dirty="0" smtClean="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PETScOptions</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LinearSolver</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Powerflow</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Configuration</a:t>
            </a:r>
            <a:r>
              <a:rPr lang="en-US" b="1" dirty="0">
                <a:solidFill>
                  <a:srgbClr val="0070C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504441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endParaRPr lang="en-US" dirty="0"/>
          </a:p>
        </p:txBody>
      </p:sp>
      <p:sp>
        <p:nvSpPr>
          <p:cNvPr id="3" name="Content Placeholder 2"/>
          <p:cNvSpPr>
            <a:spLocks noGrp="1"/>
          </p:cNvSpPr>
          <p:nvPr>
            <p:ph idx="1"/>
          </p:nvPr>
        </p:nvSpPr>
        <p:spPr>
          <a:xfrm>
            <a:off x="492125" y="1066800"/>
            <a:ext cx="8186738" cy="3575050"/>
          </a:xfrm>
        </p:spPr>
        <p:txBody>
          <a:bodyPr/>
          <a:lstStyle/>
          <a:p>
            <a:r>
              <a:rPr lang="en-US" dirty="0" smtClean="0"/>
              <a:t>MPI is ubiquitous on parallel platforms and is usually already built. Linux workstations probably don’t have it installed but it can be downloaded from several sources and built fairly easily</a:t>
            </a:r>
          </a:p>
          <a:p>
            <a:pPr lvl="1"/>
            <a:r>
              <a:rPr lang="en-US" dirty="0" smtClean="0"/>
              <a:t>MPICH</a:t>
            </a:r>
            <a:r>
              <a:rPr lang="en-US" dirty="0"/>
              <a:t>: available from </a:t>
            </a:r>
            <a:r>
              <a:rPr lang="en-US" dirty="0">
                <a:hlinkClick r:id="rId2"/>
              </a:rPr>
              <a:t>http://www.mpich.org</a:t>
            </a:r>
            <a:r>
              <a:rPr lang="en-US" dirty="0" smtClean="0">
                <a:hlinkClick r:id="rId2"/>
              </a:rPr>
              <a:t>/</a:t>
            </a:r>
            <a:endParaRPr lang="en-US" dirty="0" smtClean="0"/>
          </a:p>
          <a:p>
            <a:pPr lvl="1"/>
            <a:r>
              <a:rPr lang="en-US" dirty="0" smtClean="0"/>
              <a:t>MVAPICH/MVAPICH2: </a:t>
            </a:r>
            <a:r>
              <a:rPr lang="en-US" dirty="0"/>
              <a:t>available from </a:t>
            </a:r>
            <a:r>
              <a:rPr lang="en-US" dirty="0">
                <a:hlinkClick r:id="rId3"/>
              </a:rPr>
              <a:t>http://mvapich.cse.ohio-state.edu</a:t>
            </a:r>
            <a:r>
              <a:rPr lang="en-US" dirty="0" smtClean="0">
                <a:hlinkClick r:id="rId3"/>
              </a:rPr>
              <a:t>/</a:t>
            </a:r>
            <a:endParaRPr lang="en-US" dirty="0" smtClean="0"/>
          </a:p>
          <a:p>
            <a:pPr lvl="1"/>
            <a:r>
              <a:rPr lang="en-US" dirty="0" smtClean="0"/>
              <a:t>OPENMPI: </a:t>
            </a:r>
            <a:r>
              <a:rPr lang="en-US" dirty="0"/>
              <a:t>available from </a:t>
            </a:r>
            <a:r>
              <a:rPr lang="en-US" dirty="0">
                <a:hlinkClick r:id="rId4"/>
              </a:rPr>
              <a:t>http://www.open-mpi.org</a:t>
            </a:r>
            <a:r>
              <a:rPr lang="en-US" dirty="0" smtClean="0">
                <a:hlinkClick r:id="rId4"/>
              </a:rPr>
              <a:t>/</a:t>
            </a:r>
            <a:endParaRPr lang="en-US" dirty="0" smtClean="0"/>
          </a:p>
          <a:p>
            <a:r>
              <a:rPr lang="en-US" dirty="0" smtClean="0"/>
              <a:t>Each of these implementations has its own pluses and minuses, but any of them will be suitable for most </a:t>
            </a:r>
            <a:r>
              <a:rPr lang="en-US" dirty="0" err="1" smtClean="0"/>
              <a:t>GridPACK</a:t>
            </a:r>
            <a:r>
              <a:rPr lang="en-US" dirty="0" smtClean="0"/>
              <a:t>™ applications</a:t>
            </a:r>
          </a:p>
          <a:p>
            <a:r>
              <a:rPr lang="en-US" dirty="0" smtClean="0"/>
              <a:t>Follow the instruction for each package to build it</a:t>
            </a:r>
            <a:endParaRPr lang="en-US" dirty="0"/>
          </a:p>
        </p:txBody>
      </p:sp>
    </p:spTree>
    <p:extLst>
      <p:ext uri="{BB962C8B-B14F-4D97-AF65-F5344CB8AC3E}">
        <p14:creationId xmlns:p14="http://schemas.microsoft.com/office/powerpoint/2010/main" val="17978594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Configuration Module</a:t>
            </a:r>
            <a:endParaRPr lang="en-US" dirty="0"/>
          </a:p>
        </p:txBody>
      </p:sp>
      <p:sp>
        <p:nvSpPr>
          <p:cNvPr id="4" name="TextBox 3"/>
          <p:cNvSpPr txBox="1"/>
          <p:nvPr/>
        </p:nvSpPr>
        <p:spPr>
          <a:xfrm>
            <a:off x="228600" y="1585079"/>
            <a:ext cx="8731878" cy="3693319"/>
          </a:xfrm>
          <a:prstGeom prst="rect">
            <a:avLst/>
          </a:prstGeom>
          <a:noFill/>
        </p:spPr>
        <p:txBody>
          <a:bodyPr wrap="none" rtlCol="0">
            <a:spAutoFit/>
          </a:bodyPr>
          <a:lstStyle/>
          <a:p>
            <a:r>
              <a:rPr lang="en-US" b="1" dirty="0" smtClean="0">
                <a:solidFill>
                  <a:srgbClr val="0070C0"/>
                </a:solidFill>
                <a:latin typeface="Courier New" panose="02070309020205020404" pitchFamily="49" charset="0"/>
                <a:cs typeface="Courier New" panose="02070309020205020404" pitchFamily="49" charset="0"/>
              </a:rPr>
              <a:t>// Using example input file from previous slide. Note that</a:t>
            </a:r>
          </a:p>
          <a:p>
            <a:r>
              <a:rPr lang="en-US" b="1" dirty="0" smtClean="0">
                <a:solidFill>
                  <a:srgbClr val="0070C0"/>
                </a:solidFill>
                <a:latin typeface="Courier New" panose="02070309020205020404" pitchFamily="49" charset="0"/>
                <a:cs typeface="Courier New" panose="02070309020205020404" pitchFamily="49" charset="0"/>
              </a:rPr>
              <a:t>// “open” is a collective operation, all others are local</a:t>
            </a:r>
          </a:p>
          <a:p>
            <a:r>
              <a:rPr lang="en-US" b="1" dirty="0" smtClean="0">
                <a:latin typeface="Courier New" panose="02070309020205020404" pitchFamily="49" charset="0"/>
                <a:cs typeface="Courier New" panose="02070309020205020404" pitchFamily="49" charset="0"/>
              </a:rPr>
              <a:t>Configuration *</a:t>
            </a:r>
            <a:r>
              <a:rPr lang="en-US" b="1" dirty="0" err="1" smtClean="0">
                <a:latin typeface="Courier New" panose="02070309020205020404" pitchFamily="49" charset="0"/>
                <a:cs typeface="Courier New" panose="02070309020205020404" pitchFamily="49" charset="0"/>
              </a:rPr>
              <a:t>config</a:t>
            </a:r>
            <a:r>
              <a:rPr lang="en-US" b="1" dirty="0" smtClean="0">
                <a:latin typeface="Courier New" panose="02070309020205020404" pitchFamily="49" charset="0"/>
                <a:cs typeface="Courier New" panose="02070309020205020404" pitchFamily="49" charset="0"/>
              </a:rPr>
              <a:t> = Configuration::configuration();</a:t>
            </a:r>
          </a:p>
          <a:p>
            <a:r>
              <a:rPr lang="en-US" b="1" dirty="0" err="1">
                <a:latin typeface="Courier New" panose="02070309020205020404" pitchFamily="49" charset="0"/>
                <a:cs typeface="Courier New" panose="02070309020205020404" pitchFamily="49" charset="0"/>
              </a:rPr>
              <a:t>c</a:t>
            </a:r>
            <a:r>
              <a:rPr lang="en-US" b="1" dirty="0" err="1" smtClean="0">
                <a:latin typeface="Courier New" panose="02070309020205020404" pitchFamily="49" charset="0"/>
                <a:cs typeface="Courier New" panose="02070309020205020404" pitchFamily="49" charset="0"/>
              </a:rPr>
              <a:t>onfig</a:t>
            </a:r>
            <a:r>
              <a:rPr lang="en-US" b="1" dirty="0" smtClean="0">
                <a:latin typeface="Courier New" panose="02070309020205020404" pitchFamily="49" charset="0"/>
                <a:cs typeface="Courier New" panose="02070309020205020404" pitchFamily="49" charset="0"/>
              </a:rPr>
              <a:t>-&gt;open(“</a:t>
            </a:r>
            <a:r>
              <a:rPr lang="en-US" b="1" dirty="0" err="1" smtClean="0">
                <a:latin typeface="Courier New" panose="02070309020205020404" pitchFamily="49" charset="0"/>
                <a:cs typeface="Courier New" panose="02070309020205020404" pitchFamily="49" charset="0"/>
              </a:rPr>
              <a:t>input.xml”,MPI_COMM_WORLD</a:t>
            </a:r>
            <a:r>
              <a:rPr lang="en-US" b="1" dirty="0" smtClean="0">
                <a:latin typeface="Courier New" panose="02070309020205020404" pitchFamily="49" charset="0"/>
                <a:cs typeface="Courier New" panose="02070309020205020404" pitchFamily="49" charset="0"/>
              </a:rPr>
              <a:t>);</a:t>
            </a:r>
          </a:p>
          <a:p>
            <a:endParaRPr lang="en-US" b="1" dirty="0" smtClean="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This returns “IEEE14.raw” in variable filename</a:t>
            </a:r>
          </a:p>
          <a:p>
            <a:r>
              <a:rPr lang="en-US" b="1" dirty="0" err="1">
                <a:latin typeface="Courier New" panose="02070309020205020404" pitchFamily="49" charset="0"/>
                <a:cs typeface="Courier New" panose="02070309020205020404" pitchFamily="49" charset="0"/>
              </a:rPr>
              <a:t>s</a:t>
            </a:r>
            <a:r>
              <a:rPr lang="en-US" b="1" dirty="0" err="1" smtClean="0">
                <a:latin typeface="Courier New" panose="02070309020205020404" pitchFamily="49" charset="0"/>
                <a:cs typeface="Courier New" panose="02070309020205020404" pitchFamily="49" charset="0"/>
              </a:rPr>
              <a:t>td</a:t>
            </a:r>
            <a:r>
              <a:rPr lang="en-US" b="1" dirty="0" smtClean="0">
                <a:latin typeface="Courier New" panose="02070309020205020404" pitchFamily="49" charset="0"/>
                <a:cs typeface="Courier New" panose="02070309020205020404" pitchFamily="49" charset="0"/>
              </a:rPr>
              <a:t>::string filename;</a:t>
            </a:r>
          </a:p>
          <a:p>
            <a:r>
              <a:rPr lang="en-US" b="1" dirty="0" err="1">
                <a:latin typeface="Courier New" panose="02070309020205020404" pitchFamily="49" charset="0"/>
                <a:cs typeface="Courier New" panose="02070309020205020404" pitchFamily="49" charset="0"/>
              </a:rPr>
              <a:t>c</a:t>
            </a:r>
            <a:r>
              <a:rPr lang="en-US" b="1" dirty="0" err="1" smtClean="0">
                <a:latin typeface="Courier New" panose="02070309020205020404" pitchFamily="49" charset="0"/>
                <a:cs typeface="Courier New" panose="02070309020205020404" pitchFamily="49" charset="0"/>
              </a:rPr>
              <a:t>onfig.get</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Configuration.Powerflow.networkConfiguration</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&amp;filename);</a:t>
            </a:r>
          </a:p>
          <a:p>
            <a:endParaRPr lang="en-US" b="1" dirty="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This also returns “IEEE14.raw” in variable filename</a:t>
            </a:r>
          </a:p>
          <a:p>
            <a:r>
              <a:rPr lang="en-US" b="1" dirty="0" smtClean="0">
                <a:latin typeface="Courier New" panose="02070309020205020404" pitchFamily="49" charset="0"/>
                <a:cs typeface="Courier New" panose="02070309020205020404" pitchFamily="49" charset="0"/>
              </a:rPr>
              <a:t>Cursor *cursor = </a:t>
            </a:r>
            <a:r>
              <a:rPr lang="en-US" b="1" dirty="0" err="1" smtClean="0">
                <a:latin typeface="Courier New" panose="02070309020205020404" pitchFamily="49" charset="0"/>
                <a:cs typeface="Courier New" panose="02070309020205020404" pitchFamily="49" charset="0"/>
              </a:rPr>
              <a:t>config</a:t>
            </a:r>
            <a:r>
              <a:rPr lang="en-US" b="1" dirty="0" smtClean="0">
                <a:latin typeface="Courier New" panose="02070309020205020404" pitchFamily="49" charset="0"/>
                <a:cs typeface="Courier New" panose="02070309020205020404" pitchFamily="49" charset="0"/>
              </a:rPr>
              <a:t>-&gt;</a:t>
            </a:r>
            <a:r>
              <a:rPr lang="en-US" b="1" dirty="0" err="1" smtClean="0">
                <a:latin typeface="Courier New" panose="02070309020205020404" pitchFamily="49" charset="0"/>
                <a:cs typeface="Courier New" panose="02070309020205020404" pitchFamily="49" charset="0"/>
              </a:rPr>
              <a:t>getCursor</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Configuration.Powerflow</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ursor-&gt;get(“</a:t>
            </a:r>
            <a:r>
              <a:rPr lang="en-US" b="1" dirty="0" err="1" smtClean="0">
                <a:latin typeface="Courier New" panose="02070309020205020404" pitchFamily="49" charset="0"/>
                <a:cs typeface="Courier New" panose="02070309020205020404" pitchFamily="49" charset="0"/>
              </a:rPr>
              <a:t>networkConfiguration</a:t>
            </a:r>
            <a:r>
              <a:rPr lang="en-US" b="1" dirty="0" smtClean="0">
                <a:latin typeface="Courier New" panose="02070309020205020404" pitchFamily="49" charset="0"/>
                <a:cs typeface="Courier New" panose="02070309020205020404" pitchFamily="49" charset="0"/>
              </a:rPr>
              <a:t>”,&amp;filename);</a:t>
            </a:r>
          </a:p>
        </p:txBody>
      </p:sp>
    </p:spTree>
    <p:extLst>
      <p:ext uri="{BB962C8B-B14F-4D97-AF65-F5344CB8AC3E}">
        <p14:creationId xmlns:p14="http://schemas.microsoft.com/office/powerpoint/2010/main" val="2366369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Serial IO</a:t>
            </a:r>
            <a:endParaRPr lang="en-US" dirty="0"/>
          </a:p>
        </p:txBody>
      </p:sp>
      <p:sp>
        <p:nvSpPr>
          <p:cNvPr id="4" name="Content Placeholder 3"/>
          <p:cNvSpPr>
            <a:spLocks noGrp="1"/>
          </p:cNvSpPr>
          <p:nvPr>
            <p:ph idx="1"/>
          </p:nvPr>
        </p:nvSpPr>
        <p:spPr>
          <a:xfrm>
            <a:off x="457200" y="1600201"/>
            <a:ext cx="8229600" cy="2133600"/>
          </a:xfrm>
        </p:spPr>
        <p:txBody>
          <a:bodyPr>
            <a:normAutofit/>
          </a:bodyPr>
          <a:lstStyle/>
          <a:p>
            <a:r>
              <a:rPr lang="en-US" dirty="0" smtClean="0"/>
              <a:t>Works in conjunction with the </a:t>
            </a:r>
            <a:r>
              <a:rPr lang="en-US" dirty="0" err="1" smtClean="0"/>
              <a:t>writeSerial</a:t>
            </a:r>
            <a:r>
              <a:rPr lang="en-US" dirty="0" smtClean="0"/>
              <a:t> operation in the </a:t>
            </a:r>
            <a:r>
              <a:rPr lang="en-US" dirty="0" err="1" smtClean="0"/>
              <a:t>BaseComponent</a:t>
            </a:r>
            <a:r>
              <a:rPr lang="en-US" dirty="0" smtClean="0"/>
              <a:t> class</a:t>
            </a:r>
          </a:p>
          <a:p>
            <a:r>
              <a:rPr lang="en-US" dirty="0" smtClean="0"/>
              <a:t>Designed to send output to standard out from buses and/or branches</a:t>
            </a:r>
            <a:endParaRPr lang="en-US" dirty="0"/>
          </a:p>
        </p:txBody>
      </p:sp>
      <p:sp>
        <p:nvSpPr>
          <p:cNvPr id="5" name="TextBox 4"/>
          <p:cNvSpPr txBox="1"/>
          <p:nvPr/>
        </p:nvSpPr>
        <p:spPr>
          <a:xfrm>
            <a:off x="969794" y="3037344"/>
            <a:ext cx="6878806" cy="2677656"/>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11   </a:t>
            </a:r>
            <a:r>
              <a:rPr lang="en-US" sz="1200" dirty="0">
                <a:latin typeface="Courier New" pitchFamily="49" charset="0"/>
                <a:cs typeface="Courier New" pitchFamily="49" charset="0"/>
              </a:rPr>
              <a:t>0.942    -16.250        -         -           -           - </a:t>
            </a:r>
          </a:p>
          <a:p>
            <a:r>
              <a:rPr lang="en-US" sz="1200" dirty="0">
                <a:latin typeface="Courier New" pitchFamily="49" charset="0"/>
                <a:cs typeface="Courier New" pitchFamily="49" charset="0"/>
              </a:rPr>
              <a:t>   12   0.943    -16.176        -         -          16.70        1.70</a:t>
            </a:r>
          </a:p>
          <a:p>
            <a:r>
              <a:rPr lang="en-US" sz="1200" dirty="0">
                <a:latin typeface="Courier New" pitchFamily="49" charset="0"/>
                <a:cs typeface="Courier New" pitchFamily="49" charset="0"/>
              </a:rPr>
              <a:t>   13   0.926    -15.878        -         -          16.10        1.60</a:t>
            </a:r>
          </a:p>
          <a:p>
            <a:r>
              <a:rPr lang="en-US" sz="1200" dirty="0">
                <a:latin typeface="Courier New" pitchFamily="49" charset="0"/>
                <a:cs typeface="Courier New" pitchFamily="49" charset="0"/>
              </a:rPr>
              <a:t>   21   0.964    -12.162        -         -         196.20       19.60</a:t>
            </a:r>
          </a:p>
          <a:p>
            <a:r>
              <a:rPr lang="en-US" sz="1200" dirty="0">
                <a:latin typeface="Courier New" pitchFamily="49" charset="0"/>
                <a:cs typeface="Courier New" pitchFamily="49" charset="0"/>
              </a:rPr>
              <a:t>   23   0.964    -12.162        -         -           0.10        0.10</a:t>
            </a:r>
          </a:p>
          <a:p>
            <a:r>
              <a:rPr lang="en-US" sz="1200" dirty="0">
                <a:latin typeface="Courier New" pitchFamily="49" charset="0"/>
                <a:cs typeface="Courier New" pitchFamily="49" charset="0"/>
              </a:rPr>
              <a:t>   31   0.967    -10.454        -         -          79.20        7.90</a:t>
            </a:r>
          </a:p>
          <a:p>
            <a:r>
              <a:rPr lang="en-US" sz="1200" dirty="0">
                <a:latin typeface="Courier New" pitchFamily="49" charset="0"/>
                <a:cs typeface="Courier New" pitchFamily="49" charset="0"/>
              </a:rPr>
              <a:t>   32   0.967    -10.454        -         -          79.20        7.90</a:t>
            </a:r>
          </a:p>
          <a:p>
            <a:r>
              <a:rPr lang="en-US" sz="1200" dirty="0">
                <a:latin typeface="Courier New" pitchFamily="49" charset="0"/>
                <a:cs typeface="Courier New" pitchFamily="49" charset="0"/>
              </a:rPr>
              <a:t>   41   0.978    -11.654        -         -         106.70       10.70</a:t>
            </a:r>
          </a:p>
          <a:p>
            <a:r>
              <a:rPr lang="en-US" sz="1200" dirty="0">
                <a:latin typeface="Courier New" pitchFamily="49" charset="0"/>
                <a:cs typeface="Courier New" pitchFamily="49" charset="0"/>
              </a:rPr>
              <a:t>   43   0.978    -11.688        -         -           5.60        0.60</a:t>
            </a:r>
          </a:p>
          <a:p>
            <a:r>
              <a:rPr lang="en-US" sz="1200" dirty="0">
                <a:latin typeface="Courier New" pitchFamily="49" charset="0"/>
                <a:cs typeface="Courier New" pitchFamily="49" charset="0"/>
              </a:rPr>
              <a:t>   51   0.937    -16.934        -         -          63.70        6.40</a:t>
            </a:r>
          </a:p>
          <a:p>
            <a:r>
              <a:rPr lang="en-US" sz="1200" dirty="0">
                <a:latin typeface="Courier New" pitchFamily="49" charset="0"/>
                <a:cs typeface="Courier New" pitchFamily="49" charset="0"/>
              </a:rPr>
              <a:t>   52   0.940    -16.426        -         -           -           - </a:t>
            </a:r>
          </a:p>
          <a:p>
            <a:r>
              <a:rPr lang="en-US" sz="1200" dirty="0">
                <a:latin typeface="Courier New" pitchFamily="49" charset="0"/>
                <a:cs typeface="Courier New" pitchFamily="49" charset="0"/>
              </a:rPr>
              <a:t>   61   0.909    -21.810        -         -          23.20        2.30</a:t>
            </a:r>
          </a:p>
          <a:p>
            <a:r>
              <a:rPr lang="en-US" sz="1200" dirty="0">
                <a:latin typeface="Courier New" pitchFamily="49" charset="0"/>
                <a:cs typeface="Courier New" pitchFamily="49" charset="0"/>
              </a:rPr>
              <a:t>   62   0.905    -23.846        -         -          23.40        2.30</a:t>
            </a:r>
          </a:p>
          <a:p>
            <a:r>
              <a:rPr lang="en-US" sz="1200" dirty="0">
                <a:latin typeface="Courier New" pitchFamily="49" charset="0"/>
                <a:cs typeface="Courier New" pitchFamily="49" charset="0"/>
              </a:rPr>
              <a:t>   75   0.923    -18.114        -         -          21.30        2.10</a:t>
            </a:r>
          </a:p>
        </p:txBody>
      </p:sp>
    </p:spTree>
    <p:extLst>
      <p:ext uri="{BB962C8B-B14F-4D97-AF65-F5344CB8AC3E}">
        <p14:creationId xmlns:p14="http://schemas.microsoft.com/office/powerpoint/2010/main" val="13911838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Serial IO Classes</a:t>
            </a:r>
            <a:endParaRPr lang="en-US" dirty="0"/>
          </a:p>
        </p:txBody>
      </p:sp>
      <p:sp>
        <p:nvSpPr>
          <p:cNvPr id="7" name="TextBox 6"/>
          <p:cNvSpPr txBox="1"/>
          <p:nvPr/>
        </p:nvSpPr>
        <p:spPr>
          <a:xfrm>
            <a:off x="457200" y="1447800"/>
            <a:ext cx="8042586" cy="4801314"/>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Write serial IO from buses. “</a:t>
            </a:r>
            <a:r>
              <a:rPr lang="en-US" b="1" dirty="0" err="1" smtClean="0">
                <a:solidFill>
                  <a:srgbClr val="0070C0"/>
                </a:solidFill>
                <a:latin typeface="Courier New" pitchFamily="49" charset="0"/>
                <a:cs typeface="Courier New" pitchFamily="49" charset="0"/>
              </a:rPr>
              <a:t>len</a:t>
            </a:r>
            <a:r>
              <a:rPr lang="en-US" b="1" dirty="0" smtClean="0">
                <a:solidFill>
                  <a:srgbClr val="0070C0"/>
                </a:solidFill>
                <a:latin typeface="Courier New" pitchFamily="49" charset="0"/>
                <a:cs typeface="Courier New" pitchFamily="49" charset="0"/>
              </a:rPr>
              <a:t>” is the maximum size</a:t>
            </a:r>
          </a:p>
          <a:p>
            <a:r>
              <a:rPr lang="en-US" b="1" dirty="0" smtClean="0">
                <a:solidFill>
                  <a:srgbClr val="0070C0"/>
                </a:solidFill>
                <a:latin typeface="Courier New" pitchFamily="49" charset="0"/>
                <a:cs typeface="Courier New" pitchFamily="49" charset="0"/>
              </a:rPr>
              <a:t>// string that is written. The string “signal” is passed</a:t>
            </a:r>
          </a:p>
          <a:p>
            <a:r>
              <a:rPr lang="en-US" b="1" dirty="0" smtClean="0">
                <a:solidFill>
                  <a:srgbClr val="0070C0"/>
                </a:solidFill>
                <a:latin typeface="Courier New" pitchFamily="49" charset="0"/>
                <a:cs typeface="Courier New" pitchFamily="49" charset="0"/>
              </a:rPr>
              <a:t>// to the </a:t>
            </a:r>
            <a:r>
              <a:rPr lang="en-US" b="1" dirty="0" err="1" smtClean="0">
                <a:solidFill>
                  <a:srgbClr val="0070C0"/>
                </a:solidFill>
                <a:latin typeface="Courier New" pitchFamily="49" charset="0"/>
                <a:cs typeface="Courier New" pitchFamily="49" charset="0"/>
              </a:rPr>
              <a:t>writeSerial</a:t>
            </a:r>
            <a:r>
              <a:rPr lang="en-US" b="1" dirty="0" smtClean="0">
                <a:solidFill>
                  <a:srgbClr val="0070C0"/>
                </a:solidFill>
                <a:latin typeface="Courier New" pitchFamily="49" charset="0"/>
                <a:cs typeface="Courier New" pitchFamily="49" charset="0"/>
              </a:rPr>
              <a:t> method in the </a:t>
            </a:r>
            <a:r>
              <a:rPr lang="en-US" b="1" dirty="0" err="1" smtClean="0">
                <a:solidFill>
                  <a:srgbClr val="0070C0"/>
                </a:solidFill>
                <a:latin typeface="Courier New" pitchFamily="49" charset="0"/>
                <a:cs typeface="Courier New" pitchFamily="49" charset="0"/>
              </a:rPr>
              <a:t>BaseComponent</a:t>
            </a:r>
            <a:r>
              <a:rPr lang="en-US" b="1" dirty="0" smtClean="0">
                <a:solidFill>
                  <a:srgbClr val="0070C0"/>
                </a:solidFill>
                <a:latin typeface="Courier New" pitchFamily="49" charset="0"/>
                <a:cs typeface="Courier New" pitchFamily="49" charset="0"/>
              </a:rPr>
              <a:t> class.</a:t>
            </a:r>
          </a:p>
          <a:p>
            <a:r>
              <a:rPr lang="en-US" b="1" dirty="0" smtClean="0">
                <a:solidFill>
                  <a:srgbClr val="0070C0"/>
                </a:solidFill>
                <a:latin typeface="Courier New" pitchFamily="49" charset="0"/>
                <a:cs typeface="Courier New" pitchFamily="49" charset="0"/>
              </a:rPr>
              <a:t>// The “write” method will trigger the </a:t>
            </a:r>
            <a:r>
              <a:rPr lang="en-US" b="1" dirty="0" err="1" smtClean="0">
                <a:solidFill>
                  <a:srgbClr val="0070C0"/>
                </a:solidFill>
                <a:latin typeface="Courier New" pitchFamily="49" charset="0"/>
                <a:cs typeface="Courier New" pitchFamily="49" charset="0"/>
              </a:rPr>
              <a:t>writeSerial</a:t>
            </a:r>
            <a:endParaRPr lang="en-US" b="1" dirty="0">
              <a:solidFill>
                <a:srgbClr val="0070C0"/>
              </a:solidFill>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 the base and branch components, the “header” method</a:t>
            </a:r>
          </a:p>
          <a:p>
            <a:r>
              <a:rPr lang="en-US" b="1" dirty="0" smtClean="0">
                <a:solidFill>
                  <a:srgbClr val="0070C0"/>
                </a:solidFill>
                <a:latin typeface="Courier New" pitchFamily="49" charset="0"/>
                <a:cs typeface="Courier New" pitchFamily="49" charset="0"/>
              </a:rPr>
              <a:t>// is a convenience method for writing single strings</a:t>
            </a:r>
          </a:p>
          <a:p>
            <a:r>
              <a:rPr lang="en-US" b="1" dirty="0" smtClean="0">
                <a:solidFill>
                  <a:srgbClr val="0070C0"/>
                </a:solidFill>
                <a:latin typeface="Courier New" pitchFamily="49" charset="0"/>
                <a:cs typeface="Courier New" pitchFamily="49" charset="0"/>
              </a:rPr>
              <a:t>// from the head node</a:t>
            </a:r>
          </a:p>
          <a:p>
            <a:r>
              <a:rPr lang="en-US" b="1" dirty="0" err="1" smtClean="0">
                <a:latin typeface="Courier New" pitchFamily="49" charset="0"/>
                <a:cs typeface="Courier New" pitchFamily="49" charset="0"/>
              </a:rPr>
              <a:t>SerialBusIO</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len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network)</a:t>
            </a:r>
          </a:p>
          <a:p>
            <a:r>
              <a:rPr lang="en-US" b="1" dirty="0" smtClean="0">
                <a:latin typeface="Courier New" pitchFamily="49" charset="0"/>
                <a:cs typeface="Courier New" pitchFamily="49" charset="0"/>
              </a:rPr>
              <a:t>void write(char *signal)</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header(char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Write Serial IO from branches</a:t>
            </a:r>
          </a:p>
          <a:p>
            <a:r>
              <a:rPr lang="en-US" b="1" dirty="0" err="1" smtClean="0">
                <a:latin typeface="Courier New" pitchFamily="49" charset="0"/>
                <a:cs typeface="Courier New" pitchFamily="49" charset="0"/>
              </a:rPr>
              <a:t>SerialBranchIO</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boost::</a:t>
            </a:r>
            <a:r>
              <a:rPr lang="en-US" b="1" dirty="0" err="1">
                <a:latin typeface="Courier New" pitchFamily="49" charset="0"/>
                <a:cs typeface="Courier New" pitchFamily="49" charset="0"/>
              </a:rPr>
              <a:t>shared_ptr</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MyNetwork</a:t>
            </a:r>
            <a:r>
              <a:rPr lang="en-US" b="1" dirty="0">
                <a:latin typeface="Courier New" pitchFamily="49" charset="0"/>
                <a:cs typeface="Courier New" pitchFamily="49" charset="0"/>
              </a:rPr>
              <a:t>&gt; network)</a:t>
            </a:r>
          </a:p>
          <a:p>
            <a:r>
              <a:rPr lang="en-US" b="1" dirty="0">
                <a:latin typeface="Courier New" pitchFamily="49" charset="0"/>
                <a:cs typeface="Courier New" pitchFamily="49" charset="0"/>
              </a:rPr>
              <a:t>void write(char *signal</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header(char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8674453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Serial IO</a:t>
            </a:r>
            <a:endParaRPr lang="en-US" dirty="0"/>
          </a:p>
        </p:txBody>
      </p:sp>
      <p:sp>
        <p:nvSpPr>
          <p:cNvPr id="3" name="TextBox 2"/>
          <p:cNvSpPr txBox="1"/>
          <p:nvPr/>
        </p:nvSpPr>
        <p:spPr>
          <a:xfrm>
            <a:off x="304800" y="1905000"/>
            <a:ext cx="8459367" cy="1015663"/>
          </a:xfrm>
          <a:prstGeom prst="rect">
            <a:avLst/>
          </a:prstGeom>
          <a:noFill/>
        </p:spPr>
        <p:txBody>
          <a:bodyPr wrap="none" rtlCol="0">
            <a:spAutoFit/>
          </a:bodyPr>
          <a:lstStyle/>
          <a:p>
            <a:r>
              <a:rPr lang="en-US" sz="1200" dirty="0" err="1">
                <a:latin typeface="Courier New" pitchFamily="49" charset="0"/>
                <a:cs typeface="Courier New" pitchFamily="49" charset="0"/>
              </a:rPr>
              <a:t>SerialBusIO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busIO</a:t>
            </a:r>
            <a:r>
              <a:rPr lang="en-US" sz="1200" dirty="0">
                <a:latin typeface="Courier New" pitchFamily="49" charset="0"/>
                <a:cs typeface="Courier New" pitchFamily="49" charset="0"/>
              </a:rPr>
              <a:t>(256,network</a:t>
            </a:r>
            <a:r>
              <a:rPr lang="en-US" sz="1200" dirty="0" smtClean="0">
                <a:latin typeface="Courier New" pitchFamily="49" charset="0"/>
                <a:cs typeface="Courier New" pitchFamily="49" charset="0"/>
              </a:rPr>
              <a:t>);</a:t>
            </a:r>
          </a:p>
          <a:p>
            <a:r>
              <a:rPr lang="en-US" sz="1200" dirty="0" err="1" smtClean="0">
                <a:latin typeface="Courier New" pitchFamily="49" charset="0"/>
                <a:cs typeface="Courier New" pitchFamily="49" charset="0"/>
              </a:rPr>
              <a:t>busIO.header</a:t>
            </a:r>
            <a:r>
              <a:rPr lang="en-US" sz="1200" dirty="0" smtClean="0">
                <a:latin typeface="Courier New" pitchFamily="49" charset="0"/>
                <a:cs typeface="Courier New" pitchFamily="49" charset="0"/>
              </a:rPr>
              <a:t>(”    Bus      </a:t>
            </a:r>
            <a:r>
              <a:rPr lang="en-US" sz="1200" dirty="0">
                <a:latin typeface="Courier New" pitchFamily="49" charset="0"/>
                <a:cs typeface="Courier New" pitchFamily="49" charset="0"/>
              </a:rPr>
              <a:t>Voltage             Generation               </a:t>
            </a:r>
            <a:r>
              <a:rPr lang="en-US" sz="1200" dirty="0" smtClean="0">
                <a:latin typeface="Courier New" pitchFamily="49" charset="0"/>
                <a:cs typeface="Courier New" pitchFamily="49" charset="0"/>
              </a:rPr>
              <a:t>Load\n”);</a:t>
            </a:r>
          </a:p>
          <a:p>
            <a:r>
              <a:rPr lang="en-US" sz="1200" dirty="0" err="1" smtClean="0">
                <a:latin typeface="Courier New" pitchFamily="49" charset="0"/>
                <a:cs typeface="Courier New" pitchFamily="49" charset="0"/>
              </a:rPr>
              <a:t>busIO.header</a:t>
            </a:r>
            <a:r>
              <a:rPr lang="en-US" sz="1200" dirty="0" smtClean="0">
                <a:latin typeface="Courier New" pitchFamily="49" charset="0"/>
                <a:cs typeface="Courier New" pitchFamily="49" charset="0"/>
              </a:rPr>
              <a:t>(”     #   </a:t>
            </a:r>
            <a:r>
              <a:rPr lang="en-US" sz="1200" dirty="0">
                <a:latin typeface="Courier New" pitchFamily="49" charset="0"/>
                <a:cs typeface="Courier New" pitchFamily="49" charset="0"/>
              </a:rPr>
              <a:t>Mag(</a:t>
            </a:r>
            <a:r>
              <a:rPr lang="en-US" sz="1200" dirty="0" err="1">
                <a:latin typeface="Courier New" pitchFamily="49" charset="0"/>
                <a:cs typeface="Courier New" pitchFamily="49" charset="0"/>
              </a:rPr>
              <a:t>pu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Ang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deg</a:t>
            </a:r>
            <a:r>
              <a:rPr lang="en-US" sz="1200" dirty="0">
                <a:latin typeface="Courier New" pitchFamily="49" charset="0"/>
                <a:cs typeface="Courier New" pitchFamily="49" charset="0"/>
              </a:rPr>
              <a:t>)     P (MW)   Q (</a:t>
            </a:r>
            <a:r>
              <a:rPr lang="en-US" sz="1200" dirty="0" err="1">
                <a:latin typeface="Courier New" pitchFamily="49" charset="0"/>
                <a:cs typeface="Courier New" pitchFamily="49" charset="0"/>
              </a:rPr>
              <a:t>MVAr</a:t>
            </a:r>
            <a:r>
              <a:rPr lang="en-US" sz="1200" dirty="0">
                <a:latin typeface="Courier New" pitchFamily="49" charset="0"/>
                <a:cs typeface="Courier New" pitchFamily="49" charset="0"/>
              </a:rPr>
              <a:t>)     P (MW)   Q (</a:t>
            </a:r>
            <a:r>
              <a:rPr lang="en-US" sz="1200" dirty="0" err="1">
                <a:latin typeface="Courier New" pitchFamily="49" charset="0"/>
                <a:cs typeface="Courier New" pitchFamily="49" charset="0"/>
              </a:rPr>
              <a:t>MVAr</a:t>
            </a:r>
            <a:r>
              <a:rPr lang="en-US" sz="1200" dirty="0" smtClean="0">
                <a:latin typeface="Courier New" pitchFamily="49" charset="0"/>
                <a:cs typeface="Courier New" pitchFamily="49" charset="0"/>
              </a:rPr>
              <a:t>)\n”);</a:t>
            </a:r>
          </a:p>
          <a:p>
            <a:r>
              <a:rPr lang="en-US" sz="1200" dirty="0" err="1" smtClean="0">
                <a:latin typeface="Courier New" pitchFamily="49" charset="0"/>
                <a:cs typeface="Courier New" pitchFamily="49" charset="0"/>
              </a:rPr>
              <a:t>busIO.header</a:t>
            </a:r>
            <a:r>
              <a:rPr lang="en-US" sz="1200" dirty="0" smtClean="0">
                <a:latin typeface="Courier New" pitchFamily="49" charset="0"/>
                <a:cs typeface="Courier New" pitchFamily="49" charset="0"/>
              </a:rPr>
              <a:t>(” -------------------------------------------------------------------\n”);</a:t>
            </a:r>
          </a:p>
          <a:p>
            <a:r>
              <a:rPr lang="en-US" sz="1200" dirty="0" err="1" smtClean="0">
                <a:latin typeface="Courier New" pitchFamily="49" charset="0"/>
                <a:cs typeface="Courier New" pitchFamily="49" charset="0"/>
              </a:rPr>
              <a:t>busIO.write</a:t>
            </a:r>
            <a:r>
              <a:rPr lang="en-US" sz="1200" dirty="0" smtClean="0">
                <a:latin typeface="Courier New" pitchFamily="49" charset="0"/>
                <a:cs typeface="Courier New" pitchFamily="49" charset="0"/>
              </a:rPr>
              <a:t>();</a:t>
            </a:r>
            <a:endParaRPr lang="en-US" sz="1200" dirty="0">
              <a:latin typeface="Courier New" pitchFamily="49" charset="0"/>
              <a:cs typeface="Courier New" pitchFamily="49" charset="0"/>
            </a:endParaRPr>
          </a:p>
        </p:txBody>
      </p:sp>
      <p:sp>
        <p:nvSpPr>
          <p:cNvPr id="4" name="TextBox 3"/>
          <p:cNvSpPr txBox="1"/>
          <p:nvPr/>
        </p:nvSpPr>
        <p:spPr>
          <a:xfrm>
            <a:off x="313506" y="1524000"/>
            <a:ext cx="1960024" cy="369332"/>
          </a:xfrm>
          <a:prstGeom prst="rect">
            <a:avLst/>
          </a:prstGeom>
          <a:noFill/>
        </p:spPr>
        <p:txBody>
          <a:bodyPr wrap="none" rtlCol="0">
            <a:spAutoFit/>
          </a:bodyPr>
          <a:lstStyle/>
          <a:p>
            <a:r>
              <a:rPr lang="en-US" dirty="0" smtClean="0"/>
              <a:t>Use code fragment</a:t>
            </a:r>
            <a:endParaRPr lang="en-US" dirty="0"/>
          </a:p>
        </p:txBody>
      </p:sp>
      <p:sp>
        <p:nvSpPr>
          <p:cNvPr id="5" name="TextBox 4"/>
          <p:cNvSpPr txBox="1"/>
          <p:nvPr/>
        </p:nvSpPr>
        <p:spPr>
          <a:xfrm>
            <a:off x="304800" y="3352800"/>
            <a:ext cx="1211037" cy="369332"/>
          </a:xfrm>
          <a:prstGeom prst="rect">
            <a:avLst/>
          </a:prstGeom>
          <a:noFill/>
        </p:spPr>
        <p:txBody>
          <a:bodyPr wrap="none" rtlCol="0">
            <a:spAutoFit/>
          </a:bodyPr>
          <a:lstStyle/>
          <a:p>
            <a:r>
              <a:rPr lang="en-US" dirty="0"/>
              <a:t>t</a:t>
            </a:r>
            <a:r>
              <a:rPr lang="en-US" dirty="0" smtClean="0"/>
              <a:t>o produce</a:t>
            </a:r>
            <a:endParaRPr lang="en-US" dirty="0"/>
          </a:p>
        </p:txBody>
      </p:sp>
      <p:sp>
        <p:nvSpPr>
          <p:cNvPr id="6" name="TextBox 5"/>
          <p:cNvSpPr txBox="1"/>
          <p:nvPr/>
        </p:nvSpPr>
        <p:spPr>
          <a:xfrm>
            <a:off x="191020" y="3734812"/>
            <a:ext cx="6971780" cy="2123658"/>
          </a:xfrm>
          <a:prstGeom prst="rect">
            <a:avLst/>
          </a:prstGeom>
          <a:noFill/>
        </p:spPr>
        <p:txBody>
          <a:bodyPr wrap="none" rtlCol="0">
            <a:spAutoFit/>
          </a:bodyPr>
          <a:lstStyle/>
          <a:p>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Bus      </a:t>
            </a:r>
            <a:r>
              <a:rPr lang="en-US" sz="1200" dirty="0">
                <a:latin typeface="Courier New" pitchFamily="49" charset="0"/>
                <a:cs typeface="Courier New" pitchFamily="49" charset="0"/>
              </a:rPr>
              <a:t>Voltage             Generation               Load</a:t>
            </a:r>
          </a:p>
          <a:p>
            <a:r>
              <a:rPr lang="en-US" sz="1200" dirty="0">
                <a:latin typeface="Courier New" pitchFamily="49" charset="0"/>
                <a:cs typeface="Courier New" pitchFamily="49" charset="0"/>
              </a:rPr>
              <a:t>     #   Mag(</a:t>
            </a:r>
            <a:r>
              <a:rPr lang="en-US" sz="1200" dirty="0" err="1">
                <a:latin typeface="Courier New" pitchFamily="49" charset="0"/>
                <a:cs typeface="Courier New" pitchFamily="49" charset="0"/>
              </a:rPr>
              <a:t>pu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Ang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deg</a:t>
            </a:r>
            <a:r>
              <a:rPr lang="en-US" sz="1200" dirty="0">
                <a:latin typeface="Courier New" pitchFamily="49" charset="0"/>
                <a:cs typeface="Courier New" pitchFamily="49" charset="0"/>
              </a:rPr>
              <a:t>)     P (MW)   Q (</a:t>
            </a:r>
            <a:r>
              <a:rPr lang="en-US" sz="1200" dirty="0" err="1">
                <a:latin typeface="Courier New" pitchFamily="49" charset="0"/>
                <a:cs typeface="Courier New" pitchFamily="49" charset="0"/>
              </a:rPr>
              <a:t>MVAr</a:t>
            </a:r>
            <a:r>
              <a:rPr lang="en-US" sz="1200" dirty="0">
                <a:latin typeface="Courier New" pitchFamily="49" charset="0"/>
                <a:cs typeface="Courier New" pitchFamily="49" charset="0"/>
              </a:rPr>
              <a:t>)     P (MW)   Q (</a:t>
            </a:r>
            <a:r>
              <a:rPr lang="en-US" sz="1200" dirty="0" err="1">
                <a:latin typeface="Courier New" pitchFamily="49" charset="0"/>
                <a:cs typeface="Courier New" pitchFamily="49" charset="0"/>
              </a:rPr>
              <a:t>MVAr</a:t>
            </a:r>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a:t>
            </a:r>
          </a:p>
          <a:p>
            <a:r>
              <a:rPr lang="en-US" sz="1200" dirty="0">
                <a:solidFill>
                  <a:srgbClr val="FF0000"/>
                </a:solidFill>
                <a:latin typeface="Courier New" pitchFamily="49" charset="0"/>
                <a:cs typeface="Courier New" pitchFamily="49" charset="0"/>
              </a:rPr>
              <a:t>   11   0.942    -16.250        -         -           -           - </a:t>
            </a:r>
          </a:p>
          <a:p>
            <a:r>
              <a:rPr lang="en-US" sz="1200" dirty="0">
                <a:solidFill>
                  <a:srgbClr val="FF0000"/>
                </a:solidFill>
                <a:latin typeface="Courier New" pitchFamily="49" charset="0"/>
                <a:cs typeface="Courier New" pitchFamily="49" charset="0"/>
              </a:rPr>
              <a:t>   12   0.943    -16.176        -         -          16.70        1.70</a:t>
            </a:r>
          </a:p>
          <a:p>
            <a:r>
              <a:rPr lang="en-US" sz="1200" dirty="0">
                <a:solidFill>
                  <a:srgbClr val="FF0000"/>
                </a:solidFill>
                <a:latin typeface="Courier New" pitchFamily="49" charset="0"/>
                <a:cs typeface="Courier New" pitchFamily="49" charset="0"/>
              </a:rPr>
              <a:t>   13   0.926    -15.878        -         -          16.10        1.60</a:t>
            </a:r>
          </a:p>
          <a:p>
            <a:r>
              <a:rPr lang="en-US" sz="1200" dirty="0">
                <a:solidFill>
                  <a:srgbClr val="FF0000"/>
                </a:solidFill>
                <a:latin typeface="Courier New" pitchFamily="49" charset="0"/>
                <a:cs typeface="Courier New" pitchFamily="49" charset="0"/>
              </a:rPr>
              <a:t>   21   0.964    -12.162        -         -         196.20       19.60</a:t>
            </a:r>
          </a:p>
          <a:p>
            <a:r>
              <a:rPr lang="en-US" sz="1200" dirty="0">
                <a:solidFill>
                  <a:srgbClr val="FF0000"/>
                </a:solidFill>
                <a:latin typeface="Courier New" pitchFamily="49" charset="0"/>
                <a:cs typeface="Courier New" pitchFamily="49" charset="0"/>
              </a:rPr>
              <a:t>   23   0.964    -12.162        -         -           0.10        0.10</a:t>
            </a:r>
          </a:p>
          <a:p>
            <a:r>
              <a:rPr lang="en-US" sz="1200" dirty="0">
                <a:solidFill>
                  <a:srgbClr val="FF0000"/>
                </a:solidFill>
                <a:latin typeface="Courier New" pitchFamily="49" charset="0"/>
                <a:cs typeface="Courier New" pitchFamily="49" charset="0"/>
              </a:rPr>
              <a:t>   31   0.967    -10.454        -         -          79.20        7.90</a:t>
            </a:r>
          </a:p>
          <a:p>
            <a:r>
              <a:rPr lang="en-US" sz="1200" dirty="0">
                <a:solidFill>
                  <a:srgbClr val="FF0000"/>
                </a:solidFill>
                <a:latin typeface="Courier New" pitchFamily="49" charset="0"/>
                <a:cs typeface="Courier New" pitchFamily="49" charset="0"/>
              </a:rPr>
              <a:t>   32   0.967    -10.454        -         -          79.20        7.90</a:t>
            </a:r>
          </a:p>
          <a:p>
            <a:r>
              <a:rPr lang="en-US" sz="1200" dirty="0">
                <a:solidFill>
                  <a:srgbClr val="FF0000"/>
                </a:solidFill>
                <a:latin typeface="Courier New" pitchFamily="49" charset="0"/>
                <a:cs typeface="Courier New" pitchFamily="49" charset="0"/>
              </a:rPr>
              <a:t>   41   0.978    -11.654        -         -         106.70       </a:t>
            </a:r>
            <a:r>
              <a:rPr lang="en-US" sz="1200" dirty="0" smtClean="0">
                <a:solidFill>
                  <a:srgbClr val="FF0000"/>
                </a:solidFill>
                <a:latin typeface="Courier New" pitchFamily="49" charset="0"/>
                <a:cs typeface="Courier New" pitchFamily="49" charset="0"/>
              </a:rPr>
              <a:t>10.70</a:t>
            </a:r>
            <a:endParaRPr lang="en-US" sz="1200" dirty="0">
              <a:solidFill>
                <a:srgbClr val="FF0000"/>
              </a:solidFill>
              <a:latin typeface="Courier New" pitchFamily="49" charset="0"/>
              <a:cs typeface="Courier New" pitchFamily="49" charset="0"/>
            </a:endParaRPr>
          </a:p>
        </p:txBody>
      </p:sp>
      <p:sp>
        <p:nvSpPr>
          <p:cNvPr id="7" name="TextBox 6"/>
          <p:cNvSpPr txBox="1"/>
          <p:nvPr/>
        </p:nvSpPr>
        <p:spPr>
          <a:xfrm>
            <a:off x="6934200" y="4572000"/>
            <a:ext cx="2057400" cy="954107"/>
          </a:xfrm>
          <a:prstGeom prst="rect">
            <a:avLst/>
          </a:prstGeom>
          <a:noFill/>
        </p:spPr>
        <p:txBody>
          <a:bodyPr wrap="square" rtlCol="0">
            <a:spAutoFit/>
          </a:bodyPr>
          <a:lstStyle/>
          <a:p>
            <a:r>
              <a:rPr lang="en-US" sz="1400" dirty="0" smtClean="0"/>
              <a:t>These lines are produced from the </a:t>
            </a:r>
            <a:r>
              <a:rPr lang="en-US" sz="1400" dirty="0" err="1" smtClean="0"/>
              <a:t>serialWrite</a:t>
            </a:r>
            <a:r>
              <a:rPr lang="en-US" sz="1400" dirty="0" smtClean="0"/>
              <a:t> method in </a:t>
            </a:r>
            <a:r>
              <a:rPr lang="en-US" sz="1400" dirty="0" err="1" smtClean="0"/>
              <a:t>BaseComponentClass</a:t>
            </a:r>
            <a:endParaRPr lang="en-US" sz="1400" dirty="0"/>
          </a:p>
        </p:txBody>
      </p:sp>
    </p:spTree>
    <p:extLst>
      <p:ext uri="{BB962C8B-B14F-4D97-AF65-F5344CB8AC3E}">
        <p14:creationId xmlns:p14="http://schemas.microsoft.com/office/powerpoint/2010/main" val="27194192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serialWrite</a:t>
            </a:r>
            <a:r>
              <a:rPr lang="en-US" dirty="0" smtClean="0"/>
              <a:t> method</a:t>
            </a:r>
            <a:endParaRPr lang="en-US" dirty="0"/>
          </a:p>
        </p:txBody>
      </p:sp>
      <p:sp>
        <p:nvSpPr>
          <p:cNvPr id="4" name="TextBox 3"/>
          <p:cNvSpPr txBox="1"/>
          <p:nvPr/>
        </p:nvSpPr>
        <p:spPr>
          <a:xfrm>
            <a:off x="457200" y="1045488"/>
            <a:ext cx="8180445" cy="535531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gridpack</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myapp</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MyBus</a:t>
            </a:r>
            <a:r>
              <a:rPr lang="en-US" b="1" dirty="0" smtClean="0">
                <a:latin typeface="Courier New" panose="02070309020205020404" pitchFamily="49" charset="0"/>
                <a:cs typeface="Courier New" panose="02070309020205020404" pitchFamily="49" charset="0"/>
              </a:rPr>
              <a:t>::</a:t>
            </a:r>
            <a:r>
              <a:rPr lang="en-US" b="1" dirty="0" err="1" smtClean="0">
                <a:solidFill>
                  <a:srgbClr val="0070C0"/>
                </a:solidFill>
                <a:latin typeface="Courier New" panose="02070309020205020404" pitchFamily="49" charset="0"/>
                <a:cs typeface="Courier New" panose="02070309020205020404" pitchFamily="49" charset="0"/>
              </a:rPr>
              <a:t>serialWrite</a:t>
            </a:r>
            <a:r>
              <a:rPr lang="en-US" b="1" dirty="0" smtClean="0">
                <a:latin typeface="Courier New" panose="02070309020205020404" pitchFamily="49" charset="0"/>
                <a:cs typeface="Courier New" panose="02070309020205020404" pitchFamily="49" charset="0"/>
              </a:rPr>
              <a:t>(char *string,</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const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bufsize</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const</a:t>
            </a:r>
            <a:r>
              <a:rPr lang="en-US"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char* signal){</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sprintf</a:t>
            </a:r>
            <a:r>
              <a:rPr lang="en-US" b="1" dirty="0" smtClean="0">
                <a:latin typeface="Courier New" panose="02070309020205020404" pitchFamily="49" charset="0"/>
                <a:cs typeface="Courier New" panose="02070309020205020404" pitchFamily="49" charset="0"/>
              </a:rPr>
              <a:t>(string,”  %4d%7.3f%12.3f”,</a:t>
            </a:r>
            <a:r>
              <a:rPr lang="en-US" b="1" dirty="0" smtClean="0">
                <a:solidFill>
                  <a:srgbClr val="0070C0"/>
                </a:solidFill>
                <a:latin typeface="Courier New" panose="02070309020205020404" pitchFamily="49" charset="0"/>
                <a:cs typeface="Courier New" panose="02070309020205020404" pitchFamily="49" charset="0"/>
              </a:rPr>
              <a:t>getOriginalIndex</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p_volt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p_angle</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len</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strlen</a:t>
            </a:r>
            <a:r>
              <a:rPr lang="en-US" b="1" dirty="0" smtClean="0">
                <a:latin typeface="Courier New" panose="02070309020205020404" pitchFamily="49" charset="0"/>
                <a:cs typeface="Courier New" panose="02070309020205020404" pitchFamily="49" charset="0"/>
              </a:rPr>
              <a:t>(string)</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char *</a:t>
            </a:r>
            <a:r>
              <a:rPr lang="en-US" b="1" dirty="0" err="1" smtClean="0">
                <a:latin typeface="Courier New" panose="02070309020205020404" pitchFamily="49" charset="0"/>
                <a:cs typeface="Courier New" panose="02070309020205020404" pitchFamily="49" charset="0"/>
              </a:rPr>
              <a:t>ptr</a:t>
            </a:r>
            <a:r>
              <a:rPr lang="en-US" b="1" dirty="0" smtClean="0">
                <a:latin typeface="Courier New" panose="02070309020205020404" pitchFamily="49" charset="0"/>
                <a:cs typeface="Courier New" panose="02070309020205020404" pitchFamily="49" charset="0"/>
              </a:rPr>
              <a:t> = string + </a:t>
            </a:r>
            <a:r>
              <a:rPr lang="en-US" b="1" dirty="0" err="1" smtClean="0">
                <a:latin typeface="Courier New" panose="02070309020205020404" pitchFamily="49" charset="0"/>
                <a:cs typeface="Courier New" panose="02070309020205020404" pitchFamily="49" charset="0"/>
              </a:rPr>
              <a:t>strlen</a:t>
            </a:r>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if (</a:t>
            </a:r>
            <a:r>
              <a:rPr lang="en-US" b="1" dirty="0" err="1" smtClean="0">
                <a:latin typeface="Courier New" panose="02070309020205020404" pitchFamily="49" charset="0"/>
                <a:cs typeface="Courier New" panose="02070309020205020404" pitchFamily="49" charset="0"/>
              </a:rPr>
              <a:t>p_generator</a:t>
            </a:r>
            <a:r>
              <a:rPr lang="en-US" b="1" dirty="0" smtClean="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sprintf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ptr</a:t>
            </a:r>
            <a:r>
              <a:rPr lang="en-US" b="1" dirty="0" smtClean="0">
                <a:latin typeface="Courier New" panose="02070309020205020404" pitchFamily="49" charset="0"/>
                <a:cs typeface="Courier New" panose="02070309020205020404" pitchFamily="49" charset="0"/>
              </a:rPr>
              <a:t>,”   %f12.3  %f12.3”,p_gen_p, </a:t>
            </a:r>
            <a:r>
              <a:rPr lang="en-US" b="1" dirty="0" err="1" smtClean="0">
                <a:latin typeface="Courier New" panose="02070309020205020404" pitchFamily="49" charset="0"/>
                <a:cs typeface="Courier New" panose="02070309020205020404" pitchFamily="49" charset="0"/>
              </a:rPr>
              <a:t>p_gen_q</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 else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sprintf</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ptr</a:t>
            </a:r>
            <a:r>
              <a:rPr lang="en-US" b="1" dirty="0" smtClean="0">
                <a:latin typeface="Courier New" panose="02070309020205020404" pitchFamily="49" charset="0"/>
                <a:cs typeface="Courier New" panose="02070309020205020404" pitchFamily="49" charset="0"/>
              </a:rPr>
              <a:t>,”           -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len</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strlen</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ptr</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ptr</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len</a:t>
            </a:r>
            <a:r>
              <a:rPr lang="en-US" b="1" dirty="0" smtClean="0">
                <a:latin typeface="Courier New" panose="02070309020205020404" pitchFamily="49" charset="0"/>
                <a:cs typeface="Courier New" panose="02070309020205020404" pitchFamily="49" charset="0"/>
              </a:rPr>
              <a:t>;</a:t>
            </a:r>
          </a:p>
          <a:p>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 (</a:t>
            </a:r>
            <a:r>
              <a:rPr lang="en-US" b="1" dirty="0" err="1" smtClean="0">
                <a:latin typeface="Courier New" panose="02070309020205020404" pitchFamily="49" charset="0"/>
                <a:cs typeface="Courier New" panose="02070309020205020404" pitchFamily="49" charset="0"/>
              </a:rPr>
              <a:t>p_load</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ptr</a:t>
            </a:r>
            <a:r>
              <a:rPr lang="en-US" b="1" dirty="0">
                <a:latin typeface="Courier New" panose="02070309020205020404" pitchFamily="49" charset="0"/>
                <a:cs typeface="Courier New" panose="02070309020205020404" pitchFamily="49" charset="0"/>
              </a:rPr>
              <a:t>,”   %f12.3  %</a:t>
            </a:r>
            <a:r>
              <a:rPr lang="en-US" b="1" dirty="0" smtClean="0">
                <a:latin typeface="Courier New" panose="02070309020205020404" pitchFamily="49" charset="0"/>
                <a:cs typeface="Courier New" panose="02070309020205020404" pitchFamily="49" charset="0"/>
              </a:rPr>
              <a:t>f12.3\n”,p_load_p, </a:t>
            </a:r>
            <a:r>
              <a:rPr lang="en-US" b="1" dirty="0" err="1" smtClean="0">
                <a:latin typeface="Courier New" panose="02070309020205020404" pitchFamily="49" charset="0"/>
                <a:cs typeface="Courier New" panose="02070309020205020404" pitchFamily="49" charset="0"/>
              </a:rPr>
              <a:t>p_load_q</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 else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ptr</a:t>
            </a:r>
            <a:r>
              <a:rPr lang="en-US" b="1" dirty="0">
                <a:latin typeface="Courier New" panose="02070309020205020404" pitchFamily="49" charset="0"/>
                <a:cs typeface="Courier New" panose="02070309020205020404" pitchFamily="49" charset="0"/>
              </a:rPr>
              <a:t>,”           -           </a:t>
            </a:r>
            <a:r>
              <a:rPr lang="en-US" b="1" dirty="0" smtClean="0">
                <a:latin typeface="Courier New" panose="02070309020205020404" pitchFamily="49" charset="0"/>
                <a:cs typeface="Courier New" panose="02070309020205020404" pitchFamily="49" charset="0"/>
              </a:rPr>
              <a:t>-\n”);</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432334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Directing Serial IO to Files</a:t>
            </a:r>
            <a:endParaRPr lang="en-US" dirty="0"/>
          </a:p>
        </p:txBody>
      </p:sp>
      <p:sp>
        <p:nvSpPr>
          <p:cNvPr id="3" name="Content Placeholder 2"/>
          <p:cNvSpPr>
            <a:spLocks noGrp="1"/>
          </p:cNvSpPr>
          <p:nvPr>
            <p:ph idx="1"/>
          </p:nvPr>
        </p:nvSpPr>
        <p:spPr>
          <a:xfrm>
            <a:off x="492125" y="1676400"/>
            <a:ext cx="8186738" cy="1524000"/>
          </a:xfrm>
        </p:spPr>
        <p:txBody>
          <a:bodyPr/>
          <a:lstStyle/>
          <a:p>
            <a:r>
              <a:rPr lang="en-US" dirty="0" smtClean="0"/>
              <a:t>Use open and close methods to redirect output from standard out to a file</a:t>
            </a:r>
          </a:p>
          <a:p>
            <a:r>
              <a:rPr lang="en-US" dirty="0" smtClean="0"/>
              <a:t>Same serial IO objects can be used to create multiple files</a:t>
            </a:r>
            <a:endParaRPr lang="en-US" dirty="0"/>
          </a:p>
        </p:txBody>
      </p:sp>
      <p:sp>
        <p:nvSpPr>
          <p:cNvPr id="4" name="TextBox 3"/>
          <p:cNvSpPr txBox="1"/>
          <p:nvPr/>
        </p:nvSpPr>
        <p:spPr>
          <a:xfrm>
            <a:off x="1219200" y="3505200"/>
            <a:ext cx="7077579" cy="2031325"/>
          </a:xfrm>
          <a:prstGeom prst="rect">
            <a:avLst/>
          </a:prstGeom>
          <a:noFill/>
        </p:spPr>
        <p:txBody>
          <a:bodyPr wrap="none" rtlCol="0">
            <a:spAutoFit/>
          </a:bodyPr>
          <a:lstStyle/>
          <a:p>
            <a:r>
              <a:rPr lang="en-US" b="1" dirty="0" smtClean="0">
                <a:solidFill>
                  <a:srgbClr val="0070C0"/>
                </a:solidFill>
                <a:latin typeface="Courier New" panose="02070309020205020404" pitchFamily="49" charset="0"/>
                <a:cs typeface="Courier New" panose="02070309020205020404" pitchFamily="49" charset="0"/>
              </a:rPr>
              <a:t>// Open file with name filename and direct all</a:t>
            </a:r>
          </a:p>
          <a:p>
            <a:r>
              <a:rPr lang="en-US" b="1" dirty="0" smtClean="0">
                <a:solidFill>
                  <a:srgbClr val="0070C0"/>
                </a:solidFill>
                <a:latin typeface="Courier New" panose="02070309020205020404" pitchFamily="49" charset="0"/>
                <a:cs typeface="Courier New" panose="02070309020205020404" pitchFamily="49" charset="0"/>
              </a:rPr>
              <a:t>// subsequent output to file</a:t>
            </a:r>
          </a:p>
          <a:p>
            <a:r>
              <a:rPr lang="en-US" b="1" dirty="0" smtClean="0">
                <a:latin typeface="Courier New" panose="02070309020205020404" pitchFamily="49" charset="0"/>
                <a:cs typeface="Courier New" panose="02070309020205020404" pitchFamily="49" charset="0"/>
              </a:rPr>
              <a:t>void open(</a:t>
            </a:r>
            <a:r>
              <a:rPr lang="en-US" b="1" dirty="0" err="1" smtClean="0">
                <a:latin typeface="Courier New" panose="02070309020205020404" pitchFamily="49" charset="0"/>
                <a:cs typeface="Courier New" panose="02070309020205020404" pitchFamily="49" charset="0"/>
              </a:rPr>
              <a:t>const</a:t>
            </a:r>
            <a:r>
              <a:rPr lang="en-US" b="1" dirty="0" smtClean="0">
                <a:latin typeface="Courier New" panose="02070309020205020404" pitchFamily="49" charset="0"/>
                <a:cs typeface="Courier New" panose="02070309020205020404" pitchFamily="49" charset="0"/>
              </a:rPr>
              <a:t> char *filename)</a:t>
            </a:r>
          </a:p>
          <a:p>
            <a:endParaRPr lang="en-US" b="1" dirty="0" smtClean="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Close file and redirect output back to standard</a:t>
            </a:r>
          </a:p>
          <a:p>
            <a:r>
              <a:rPr lang="en-US" b="1" dirty="0" smtClean="0">
                <a:solidFill>
                  <a:srgbClr val="0070C0"/>
                </a:solidFill>
                <a:latin typeface="Courier New" panose="02070309020205020404" pitchFamily="49" charset="0"/>
                <a:cs typeface="Courier New" panose="02070309020205020404" pitchFamily="49" charset="0"/>
              </a:rPr>
              <a:t>// out</a:t>
            </a:r>
          </a:p>
          <a:p>
            <a:r>
              <a:rPr lang="en-US" b="1" dirty="0">
                <a:latin typeface="Courier New" panose="02070309020205020404" pitchFamily="49" charset="0"/>
                <a:cs typeface="Courier New" panose="02070309020205020404" pitchFamily="49" charset="0"/>
              </a:rPr>
              <a:t>v</a:t>
            </a:r>
            <a:r>
              <a:rPr lang="en-US" b="1" dirty="0" smtClean="0">
                <a:latin typeface="Courier New" panose="02070309020205020404" pitchFamily="49" charset="0"/>
                <a:cs typeface="Courier New" panose="02070309020205020404" pitchFamily="49" charset="0"/>
              </a:rPr>
              <a:t>oid close(void)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93663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Example</a:t>
            </a:r>
            <a:endParaRPr lang="en-US" dirty="0"/>
          </a:p>
        </p:txBody>
      </p:sp>
      <p:sp>
        <p:nvSpPr>
          <p:cNvPr id="3" name="Content Placeholder 2"/>
          <p:cNvSpPr>
            <a:spLocks noGrp="1"/>
          </p:cNvSpPr>
          <p:nvPr>
            <p:ph idx="1"/>
          </p:nvPr>
        </p:nvSpPr>
        <p:spPr/>
        <p:txBody>
          <a:bodyPr/>
          <a:lstStyle/>
          <a:p>
            <a:r>
              <a:rPr lang="en-US" dirty="0" smtClean="0"/>
              <a:t>Create elements of Y-matrix and solve </a:t>
            </a:r>
            <a:r>
              <a:rPr lang="en-US" dirty="0" err="1" smtClean="0"/>
              <a:t>powerflow</a:t>
            </a:r>
            <a:r>
              <a:rPr lang="en-US" dirty="0" smtClean="0"/>
              <a:t> equations using a Newton-</a:t>
            </a:r>
            <a:r>
              <a:rPr lang="en-US" dirty="0" err="1" smtClean="0"/>
              <a:t>Raphson</a:t>
            </a:r>
            <a:r>
              <a:rPr lang="en-US" dirty="0" smtClean="0"/>
              <a:t> procedure.</a:t>
            </a:r>
          </a:p>
          <a:p>
            <a:pPr lvl="1"/>
            <a:r>
              <a:rPr lang="en-US" dirty="0" err="1"/>
              <a:t>P</a:t>
            </a:r>
            <a:r>
              <a:rPr lang="en-US" dirty="0" err="1" smtClean="0"/>
              <a:t>owerflow</a:t>
            </a:r>
            <a:r>
              <a:rPr lang="en-US" dirty="0" smtClean="0"/>
              <a:t> components: set network parameters and evaluate matrix and vector elements</a:t>
            </a:r>
          </a:p>
          <a:p>
            <a:pPr lvl="1"/>
            <a:r>
              <a:rPr lang="en-US" dirty="0" err="1"/>
              <a:t>P</a:t>
            </a:r>
            <a:r>
              <a:rPr lang="en-US" dirty="0" err="1" smtClean="0"/>
              <a:t>owerflow</a:t>
            </a:r>
            <a:r>
              <a:rPr lang="en-US" dirty="0" smtClean="0"/>
              <a:t> factory: coordinate higher level functions over the whole network</a:t>
            </a:r>
          </a:p>
          <a:p>
            <a:pPr lvl="1"/>
            <a:r>
              <a:rPr lang="en-US" dirty="0" err="1"/>
              <a:t>P</a:t>
            </a:r>
            <a:r>
              <a:rPr lang="en-US" dirty="0" err="1" smtClean="0"/>
              <a:t>owerflow</a:t>
            </a:r>
            <a:r>
              <a:rPr lang="en-US" dirty="0" smtClean="0"/>
              <a:t> application: control program flow and implement higher level solver routine</a:t>
            </a:r>
            <a:endParaRPr lang="en-US" dirty="0"/>
          </a:p>
        </p:txBody>
      </p:sp>
    </p:spTree>
    <p:extLst>
      <p:ext uri="{BB962C8B-B14F-4D97-AF65-F5344CB8AC3E}">
        <p14:creationId xmlns:p14="http://schemas.microsoft.com/office/powerpoint/2010/main" val="42034010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a:stCxn id="25" idx="2"/>
            <a:endCxn id="46" idx="0"/>
          </p:cNvCxnSpPr>
          <p:nvPr/>
        </p:nvCxnSpPr>
        <p:spPr>
          <a:xfrm flipH="1">
            <a:off x="1485900" y="2460625"/>
            <a:ext cx="6270625" cy="1644650"/>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4" idx="0"/>
            <a:endCxn id="25" idx="1"/>
          </p:cNvCxnSpPr>
          <p:nvPr/>
        </p:nvCxnSpPr>
        <p:spPr>
          <a:xfrm flipV="1">
            <a:off x="5051425" y="2198687"/>
            <a:ext cx="2082800" cy="692150"/>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5" idx="2"/>
            <a:endCxn id="31" idx="0"/>
          </p:cNvCxnSpPr>
          <p:nvPr/>
        </p:nvCxnSpPr>
        <p:spPr>
          <a:xfrm flipH="1">
            <a:off x="6948488" y="2460625"/>
            <a:ext cx="808037" cy="1189037"/>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5" idx="2"/>
            <a:endCxn id="32" idx="0"/>
          </p:cNvCxnSpPr>
          <p:nvPr/>
        </p:nvCxnSpPr>
        <p:spPr>
          <a:xfrm flipH="1">
            <a:off x="6951663" y="2460625"/>
            <a:ext cx="804862" cy="2085975"/>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Date Placeholder 3"/>
          <p:cNvSpPr txBox="1">
            <a:spLocks/>
          </p:cNvSpPr>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lnSpc>
                <a:spcPct val="85000"/>
              </a:lnSpc>
              <a:spcBef>
                <a:spcPct val="30000"/>
              </a:spcBef>
              <a:buClr>
                <a:schemeClr val="folHlink"/>
              </a:buClr>
              <a:buBlip>
                <a:blip r:embed="rId2"/>
              </a:buBlip>
              <a:defRPr sz="2400" kern="1200">
                <a:solidFill>
                  <a:schemeClr val="tx1"/>
                </a:solidFill>
                <a:latin typeface="Arial" charset="0"/>
                <a:ea typeface="ＭＳ Ｐゴシック" pitchFamily="34" charset="-128"/>
                <a:cs typeface="+mn-cs"/>
              </a:defRPr>
            </a:lvl1pPr>
            <a:lvl2pPr marL="742950" indent="-285750" algn="l" defTabSz="914400" rtl="0" eaLnBrk="0" latinLnBrk="0" hangingPunct="0">
              <a:lnSpc>
                <a:spcPct val="85000"/>
              </a:lnSpc>
              <a:spcBef>
                <a:spcPct val="30000"/>
              </a:spcBef>
              <a:buClr>
                <a:schemeClr val="tx2"/>
              </a:buClr>
              <a:buSzPct val="80000"/>
              <a:buBlip>
                <a:blip r:embed="rId3"/>
              </a:buBlip>
              <a:defRPr sz="2000" kern="1200">
                <a:solidFill>
                  <a:schemeClr val="tx1"/>
                </a:solidFill>
                <a:latin typeface="Arial" charset="0"/>
                <a:ea typeface="ＭＳ Ｐゴシック" pitchFamily="34" charset="-128"/>
                <a:cs typeface="+mn-cs"/>
              </a:defRPr>
            </a:lvl2pPr>
            <a:lvl3pPr marL="1143000" indent="-228600" algn="l" defTabSz="914400" rtl="0" eaLnBrk="0" latinLnBrk="0" hangingPunct="0">
              <a:lnSpc>
                <a:spcPct val="85000"/>
              </a:lnSpc>
              <a:spcBef>
                <a:spcPct val="30000"/>
              </a:spcBef>
              <a:buClr>
                <a:srgbClr val="737373"/>
              </a:buClr>
              <a:buSzPct val="60000"/>
              <a:buBlip>
                <a:blip r:embed="rId4"/>
              </a:buBlip>
              <a:defRPr sz="2000" kern="1200">
                <a:solidFill>
                  <a:schemeClr val="tx1"/>
                </a:solidFill>
                <a:latin typeface="Arial" charset="0"/>
                <a:ea typeface="ＭＳ Ｐゴシック" pitchFamily="34" charset="-128"/>
                <a:cs typeface="+mn-cs"/>
              </a:defRPr>
            </a:lvl3pPr>
            <a:lvl4pPr marL="1600200" indent="-228600" algn="l" defTabSz="914400" rtl="0" eaLnBrk="0" latinLnBrk="0" hangingPunct="0">
              <a:lnSpc>
                <a:spcPct val="85000"/>
              </a:lnSpc>
              <a:spcBef>
                <a:spcPct val="30000"/>
              </a:spcBef>
              <a:buBlip>
                <a:blip r:embed="rId5"/>
              </a:buBlip>
              <a:defRPr sz="1600" kern="1200">
                <a:solidFill>
                  <a:schemeClr val="tx1"/>
                </a:solidFill>
                <a:latin typeface="Arial" charset="0"/>
                <a:ea typeface="ＭＳ Ｐゴシック" pitchFamily="34" charset="-128"/>
                <a:cs typeface="+mn-cs"/>
              </a:defRPr>
            </a:lvl4pPr>
            <a:lvl5pPr marL="2057400" indent="-228600" algn="l" defTabSz="914400" rtl="0" eaLnBrk="0" latinLnBrk="0" hangingPunct="0">
              <a:spcBef>
                <a:spcPct val="20000"/>
              </a:spcBef>
              <a:buBlip>
                <a:blip r:embed="rId2"/>
              </a:buBlip>
              <a:defRPr sz="1400" kern="1200">
                <a:solidFill>
                  <a:schemeClr val="tx1"/>
                </a:solidFill>
                <a:latin typeface="Arial" charset="0"/>
                <a:ea typeface="ＭＳ Ｐゴシック" pitchFamily="34" charset="-128"/>
                <a:cs typeface="+mn-cs"/>
              </a:defRPr>
            </a:lvl5pPr>
            <a:lvl6pPr marL="2514600" indent="-228600" algn="l" defTabSz="914400" rtl="0" eaLnBrk="0" fontAlgn="base" latinLnBrk="0" hangingPunct="0">
              <a:spcBef>
                <a:spcPct val="20000"/>
              </a:spcBef>
              <a:spcAft>
                <a:spcPct val="0"/>
              </a:spcAft>
              <a:buBlip>
                <a:blip r:embed="rId2"/>
              </a:buBlip>
              <a:defRPr sz="1400" kern="1200">
                <a:solidFill>
                  <a:schemeClr val="tx1"/>
                </a:solidFill>
                <a:latin typeface="Arial" charset="0"/>
                <a:ea typeface="ＭＳ Ｐゴシック" pitchFamily="34" charset="-128"/>
                <a:cs typeface="+mn-cs"/>
              </a:defRPr>
            </a:lvl6pPr>
            <a:lvl7pPr marL="2971800" indent="-228600" algn="l" defTabSz="914400" rtl="0" eaLnBrk="0" fontAlgn="base" latinLnBrk="0" hangingPunct="0">
              <a:spcBef>
                <a:spcPct val="20000"/>
              </a:spcBef>
              <a:spcAft>
                <a:spcPct val="0"/>
              </a:spcAft>
              <a:buBlip>
                <a:blip r:embed="rId2"/>
              </a:buBlip>
              <a:defRPr sz="1400" kern="1200">
                <a:solidFill>
                  <a:schemeClr val="tx1"/>
                </a:solidFill>
                <a:latin typeface="Arial" charset="0"/>
                <a:ea typeface="ＭＳ Ｐゴシック" pitchFamily="34" charset="-128"/>
                <a:cs typeface="+mn-cs"/>
              </a:defRPr>
            </a:lvl7pPr>
            <a:lvl8pPr marL="3429000" indent="-228600" algn="l" defTabSz="914400" rtl="0" eaLnBrk="0" fontAlgn="base" latinLnBrk="0" hangingPunct="0">
              <a:spcBef>
                <a:spcPct val="20000"/>
              </a:spcBef>
              <a:spcAft>
                <a:spcPct val="0"/>
              </a:spcAft>
              <a:buBlip>
                <a:blip r:embed="rId2"/>
              </a:buBlip>
              <a:defRPr sz="1400" kern="1200">
                <a:solidFill>
                  <a:schemeClr val="tx1"/>
                </a:solidFill>
                <a:latin typeface="Arial" charset="0"/>
                <a:ea typeface="ＭＳ Ｐゴシック" pitchFamily="34" charset="-128"/>
                <a:cs typeface="+mn-cs"/>
              </a:defRPr>
            </a:lvl8pPr>
            <a:lvl9pPr marL="3886200" indent="-228600" algn="l" defTabSz="914400" rtl="0" eaLnBrk="0" fontAlgn="base" latinLnBrk="0" hangingPunct="0">
              <a:spcBef>
                <a:spcPct val="20000"/>
              </a:spcBef>
              <a:spcAft>
                <a:spcPct val="0"/>
              </a:spcAft>
              <a:buBlip>
                <a:blip r:embed="rId2"/>
              </a:buBlip>
              <a:defRPr sz="1400" kern="1200">
                <a:solidFill>
                  <a:schemeClr val="tx1"/>
                </a:solidFill>
                <a:latin typeface="Arial" charset="0"/>
                <a:ea typeface="ＭＳ Ｐゴシック" pitchFamily="34" charset="-128"/>
                <a:cs typeface="+mn-cs"/>
              </a:defRPr>
            </a:lvl9pPr>
          </a:lstStyle>
          <a:p>
            <a:pPr eaLnBrk="1" hangingPunct="1">
              <a:lnSpc>
                <a:spcPct val="100000"/>
              </a:lnSpc>
              <a:spcBef>
                <a:spcPct val="0"/>
              </a:spcBef>
              <a:buClrTx/>
              <a:buFontTx/>
              <a:buNone/>
            </a:pPr>
            <a:fld id="{EEC66A91-8B92-4445-9F2C-E83136BD72AA}" type="datetime4">
              <a:rPr lang="en-US" altLang="en-US" sz="900" smtClean="0">
                <a:cs typeface="Arial" charset="0"/>
              </a:rPr>
              <a:pPr eaLnBrk="1" hangingPunct="1">
                <a:lnSpc>
                  <a:spcPct val="100000"/>
                </a:lnSpc>
                <a:spcBef>
                  <a:spcPct val="0"/>
                </a:spcBef>
                <a:buClrTx/>
                <a:buFontTx/>
                <a:buNone/>
              </a:pPr>
              <a:t>March 25, 2014</a:t>
            </a:fld>
            <a:endParaRPr lang="en-US" altLang="en-US" sz="900">
              <a:cs typeface="Arial" charset="0"/>
            </a:endParaRPr>
          </a:p>
        </p:txBody>
      </p:sp>
      <p:sp>
        <p:nvSpPr>
          <p:cNvPr id="11"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eaLnBrk="0" hangingPunct="0">
              <a:lnSpc>
                <a:spcPct val="85000"/>
              </a:lnSpc>
              <a:spcBef>
                <a:spcPct val="30000"/>
              </a:spcBef>
              <a:buClr>
                <a:schemeClr val="folHlink"/>
              </a:buClr>
              <a:buBlip>
                <a:blip r:embed="rId2"/>
              </a:buBlip>
              <a:defRPr sz="2400">
                <a:solidFill>
                  <a:schemeClr val="tx1"/>
                </a:solidFill>
                <a:latin typeface="Arial" charset="0"/>
                <a:ea typeface="ＭＳ Ｐゴシック" pitchFamily="34" charset="-128"/>
              </a:defRPr>
            </a:lvl1pPr>
            <a:lvl2pPr marL="742950" indent="-285750" eaLnBrk="0" hangingPunct="0">
              <a:lnSpc>
                <a:spcPct val="85000"/>
              </a:lnSpc>
              <a:spcBef>
                <a:spcPct val="30000"/>
              </a:spcBef>
              <a:buClr>
                <a:schemeClr val="tx2"/>
              </a:buClr>
              <a:buSzPct val="80000"/>
              <a:buBlip>
                <a:blip r:embed="rId3"/>
              </a:buBlip>
              <a:defRPr sz="2000">
                <a:solidFill>
                  <a:schemeClr val="tx1"/>
                </a:solidFill>
                <a:latin typeface="Arial" charset="0"/>
                <a:ea typeface="ＭＳ Ｐゴシック" pitchFamily="34" charset="-128"/>
              </a:defRPr>
            </a:lvl2pPr>
            <a:lvl3pPr marL="1143000" indent="-228600" eaLnBrk="0" hangingPunct="0">
              <a:lnSpc>
                <a:spcPct val="85000"/>
              </a:lnSpc>
              <a:spcBef>
                <a:spcPct val="30000"/>
              </a:spcBef>
              <a:buClr>
                <a:srgbClr val="737373"/>
              </a:buClr>
              <a:buSzPct val="60000"/>
              <a:buBlip>
                <a:blip r:embed="rId4"/>
              </a:buBlip>
              <a:defRPr sz="2000">
                <a:solidFill>
                  <a:schemeClr val="tx1"/>
                </a:solidFill>
                <a:latin typeface="Arial" charset="0"/>
                <a:ea typeface="ＭＳ Ｐゴシック" pitchFamily="34" charset="-128"/>
              </a:defRPr>
            </a:lvl3pPr>
            <a:lvl4pPr marL="1600200" indent="-228600" eaLnBrk="0" hangingPunct="0">
              <a:lnSpc>
                <a:spcPct val="85000"/>
              </a:lnSpc>
              <a:spcBef>
                <a:spcPct val="30000"/>
              </a:spcBef>
              <a:buBlip>
                <a:blip r:embed="rId5"/>
              </a:buBlip>
              <a:defRPr sz="1600">
                <a:solidFill>
                  <a:schemeClr val="tx1"/>
                </a:solidFill>
                <a:latin typeface="Arial" charset="0"/>
                <a:ea typeface="ＭＳ Ｐゴシック" pitchFamily="34" charset="-128"/>
              </a:defRPr>
            </a:lvl4pPr>
            <a:lvl5pPr marL="2057400" indent="-228600" eaLnBrk="0" hangingPunct="0">
              <a:spcBef>
                <a:spcPct val="20000"/>
              </a:spcBef>
              <a:buBlip>
                <a:blip r:embed="rId2"/>
              </a:buBlip>
              <a:defRPr sz="1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9pPr>
          </a:lstStyle>
          <a:p>
            <a:pPr eaLnBrk="1" hangingPunct="1">
              <a:lnSpc>
                <a:spcPct val="100000"/>
              </a:lnSpc>
              <a:spcBef>
                <a:spcPct val="0"/>
              </a:spcBef>
              <a:buClrTx/>
              <a:buFontTx/>
              <a:buNone/>
            </a:pPr>
            <a:fld id="{91436657-D909-4FF2-9506-89DE9136EB3F}" type="slidenum">
              <a:rPr lang="en-US" altLang="en-US" sz="900" smtClean="0">
                <a:cs typeface="Arial" charset="0"/>
              </a:rPr>
              <a:pPr eaLnBrk="1" hangingPunct="1">
                <a:lnSpc>
                  <a:spcPct val="100000"/>
                </a:lnSpc>
                <a:spcBef>
                  <a:spcPct val="0"/>
                </a:spcBef>
                <a:buClrTx/>
                <a:buFontTx/>
                <a:buNone/>
              </a:pPr>
              <a:t>87</a:t>
            </a:fld>
            <a:endParaRPr lang="en-US" altLang="en-US" sz="900" smtClean="0">
              <a:cs typeface="Arial" charset="0"/>
            </a:endParaRPr>
          </a:p>
        </p:txBody>
      </p:sp>
      <p:sp>
        <p:nvSpPr>
          <p:cNvPr id="12" name="Flowchart: Document 11"/>
          <p:cNvSpPr/>
          <p:nvPr/>
        </p:nvSpPr>
        <p:spPr>
          <a:xfrm>
            <a:off x="806450" y="954087"/>
            <a:ext cx="12192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Configuration File</a:t>
            </a:r>
          </a:p>
        </p:txBody>
      </p:sp>
      <p:sp>
        <p:nvSpPr>
          <p:cNvPr id="13" name="Flowchart: Document 12"/>
          <p:cNvSpPr/>
          <p:nvPr/>
        </p:nvSpPr>
        <p:spPr>
          <a:xfrm>
            <a:off x="2413000" y="3011487"/>
            <a:ext cx="12192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Topology File</a:t>
            </a:r>
          </a:p>
        </p:txBody>
      </p:sp>
      <p:sp>
        <p:nvSpPr>
          <p:cNvPr id="14" name="Flowchart: Process 13"/>
          <p:cNvSpPr/>
          <p:nvPr/>
        </p:nvSpPr>
        <p:spPr>
          <a:xfrm>
            <a:off x="957263" y="1893887"/>
            <a:ext cx="914400" cy="609600"/>
          </a:xfrm>
          <a:prstGeom prst="flowChartProces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Configure Module</a:t>
            </a:r>
          </a:p>
        </p:txBody>
      </p:sp>
      <p:cxnSp>
        <p:nvCxnSpPr>
          <p:cNvPr id="15" name="Straight Arrow Connector 14"/>
          <p:cNvCxnSpPr>
            <a:stCxn id="12" idx="2"/>
            <a:endCxn id="14" idx="0"/>
          </p:cNvCxnSpPr>
          <p:nvPr/>
        </p:nvCxnSpPr>
        <p:spPr>
          <a:xfrm flipH="1">
            <a:off x="1414463" y="1452562"/>
            <a:ext cx="1587" cy="441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Flowchart: Process 15"/>
          <p:cNvSpPr/>
          <p:nvPr/>
        </p:nvSpPr>
        <p:spPr>
          <a:xfrm>
            <a:off x="2562225" y="1893887"/>
            <a:ext cx="914400" cy="609600"/>
          </a:xfrm>
          <a:prstGeom prst="flowChartProces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Import Network</a:t>
            </a:r>
          </a:p>
        </p:txBody>
      </p:sp>
      <p:cxnSp>
        <p:nvCxnSpPr>
          <p:cNvPr id="17" name="Straight Arrow Connector 16"/>
          <p:cNvCxnSpPr>
            <a:stCxn id="14" idx="3"/>
            <a:endCxn id="16" idx="1"/>
          </p:cNvCxnSpPr>
          <p:nvPr/>
        </p:nvCxnSpPr>
        <p:spPr>
          <a:xfrm>
            <a:off x="1871663" y="2198687"/>
            <a:ext cx="6905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0"/>
            <a:endCxn id="16" idx="2"/>
          </p:cNvCxnSpPr>
          <p:nvPr/>
        </p:nvCxnSpPr>
        <p:spPr>
          <a:xfrm flipH="1" flipV="1">
            <a:off x="3019425" y="2503487"/>
            <a:ext cx="3175" cy="508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20"/>
          <p:cNvSpPr txBox="1">
            <a:spLocks noChangeArrowheads="1"/>
          </p:cNvSpPr>
          <p:nvPr/>
        </p:nvSpPr>
        <p:spPr bwMode="auto">
          <a:xfrm>
            <a:off x="1903413" y="1716087"/>
            <a:ext cx="673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30000"/>
              </a:spcBef>
              <a:buClr>
                <a:schemeClr val="folHlink"/>
              </a:buClr>
              <a:buBlip>
                <a:blip r:embed="rId2"/>
              </a:buBlip>
              <a:defRPr sz="2400">
                <a:solidFill>
                  <a:schemeClr val="tx1"/>
                </a:solidFill>
                <a:latin typeface="Arial" charset="0"/>
                <a:ea typeface="ＭＳ Ｐゴシック" pitchFamily="34" charset="-128"/>
              </a:defRPr>
            </a:lvl1pPr>
            <a:lvl2pPr marL="742950" indent="-285750" eaLnBrk="0" hangingPunct="0">
              <a:lnSpc>
                <a:spcPct val="85000"/>
              </a:lnSpc>
              <a:spcBef>
                <a:spcPct val="30000"/>
              </a:spcBef>
              <a:buClr>
                <a:schemeClr val="tx2"/>
              </a:buClr>
              <a:buSzPct val="80000"/>
              <a:buBlip>
                <a:blip r:embed="rId3"/>
              </a:buBlip>
              <a:defRPr sz="2000">
                <a:solidFill>
                  <a:schemeClr val="tx1"/>
                </a:solidFill>
                <a:latin typeface="Arial" charset="0"/>
                <a:ea typeface="ＭＳ Ｐゴシック" pitchFamily="34" charset="-128"/>
              </a:defRPr>
            </a:lvl2pPr>
            <a:lvl3pPr marL="1143000" indent="-228600" eaLnBrk="0" hangingPunct="0">
              <a:lnSpc>
                <a:spcPct val="85000"/>
              </a:lnSpc>
              <a:spcBef>
                <a:spcPct val="30000"/>
              </a:spcBef>
              <a:buClr>
                <a:srgbClr val="737373"/>
              </a:buClr>
              <a:buSzPct val="60000"/>
              <a:buBlip>
                <a:blip r:embed="rId4"/>
              </a:buBlip>
              <a:defRPr sz="2000">
                <a:solidFill>
                  <a:schemeClr val="tx1"/>
                </a:solidFill>
                <a:latin typeface="Arial" charset="0"/>
                <a:ea typeface="ＭＳ Ｐゴシック" pitchFamily="34" charset="-128"/>
              </a:defRPr>
            </a:lvl3pPr>
            <a:lvl4pPr marL="1600200" indent="-228600" eaLnBrk="0" hangingPunct="0">
              <a:lnSpc>
                <a:spcPct val="85000"/>
              </a:lnSpc>
              <a:spcBef>
                <a:spcPct val="30000"/>
              </a:spcBef>
              <a:buBlip>
                <a:blip r:embed="rId5"/>
              </a:buBlip>
              <a:defRPr sz="1600">
                <a:solidFill>
                  <a:schemeClr val="tx1"/>
                </a:solidFill>
                <a:latin typeface="Arial" charset="0"/>
                <a:ea typeface="ＭＳ Ｐゴシック" pitchFamily="34" charset="-128"/>
              </a:defRPr>
            </a:lvl4pPr>
            <a:lvl5pPr marL="2057400" indent="-228600" eaLnBrk="0" hangingPunct="0">
              <a:spcBef>
                <a:spcPct val="20000"/>
              </a:spcBef>
              <a:buBlip>
                <a:blip r:embed="rId2"/>
              </a:buBlip>
              <a:defRPr sz="1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9pPr>
          </a:lstStyle>
          <a:p>
            <a:pPr eaLnBrk="1" hangingPunct="1">
              <a:lnSpc>
                <a:spcPct val="100000"/>
              </a:lnSpc>
              <a:spcBef>
                <a:spcPct val="0"/>
              </a:spcBef>
              <a:buClrTx/>
              <a:buFontTx/>
              <a:buNone/>
            </a:pPr>
            <a:r>
              <a:rPr lang="en-US" altLang="en-US" sz="1400">
                <a:cs typeface="Arial" charset="0"/>
              </a:rPr>
              <a:t>File</a:t>
            </a:r>
          </a:p>
          <a:p>
            <a:pPr eaLnBrk="1" hangingPunct="1">
              <a:lnSpc>
                <a:spcPct val="100000"/>
              </a:lnSpc>
              <a:spcBef>
                <a:spcPct val="0"/>
              </a:spcBef>
              <a:buClrTx/>
              <a:buFontTx/>
              <a:buNone/>
            </a:pPr>
            <a:r>
              <a:rPr lang="en-US" altLang="en-US" sz="1400">
                <a:cs typeface="Arial" charset="0"/>
              </a:rPr>
              <a:t>Name</a:t>
            </a:r>
          </a:p>
        </p:txBody>
      </p:sp>
      <p:sp>
        <p:nvSpPr>
          <p:cNvPr id="20" name="Oval 19"/>
          <p:cNvSpPr/>
          <p:nvPr/>
        </p:nvSpPr>
        <p:spPr>
          <a:xfrm>
            <a:off x="2913063" y="1279525"/>
            <a:ext cx="223837" cy="255587"/>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Arrow Connector 20"/>
          <p:cNvCxnSpPr>
            <a:stCxn id="20" idx="4"/>
            <a:endCxn id="16" idx="0"/>
          </p:cNvCxnSpPr>
          <p:nvPr/>
        </p:nvCxnSpPr>
        <p:spPr>
          <a:xfrm flipH="1">
            <a:off x="3019425" y="1535112"/>
            <a:ext cx="4763" cy="358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810000" y="1893887"/>
            <a:ext cx="1563687" cy="609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solidFill>
              </a:rPr>
              <a:t>Topology and parameters from network file </a:t>
            </a:r>
          </a:p>
        </p:txBody>
      </p:sp>
      <p:sp>
        <p:nvSpPr>
          <p:cNvPr id="23" name="TextBox 25"/>
          <p:cNvSpPr txBox="1">
            <a:spLocks noChangeArrowheads="1"/>
          </p:cNvSpPr>
          <p:nvPr/>
        </p:nvSpPr>
        <p:spPr bwMode="auto">
          <a:xfrm>
            <a:off x="2573338" y="762000"/>
            <a:ext cx="942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5000"/>
              </a:lnSpc>
              <a:spcBef>
                <a:spcPct val="30000"/>
              </a:spcBef>
              <a:buClr>
                <a:schemeClr val="folHlink"/>
              </a:buClr>
              <a:buBlip>
                <a:blip r:embed="rId2"/>
              </a:buBlip>
              <a:defRPr sz="2400">
                <a:solidFill>
                  <a:schemeClr val="tx1"/>
                </a:solidFill>
                <a:latin typeface="Arial" charset="0"/>
                <a:ea typeface="ＭＳ Ｐゴシック" pitchFamily="34" charset="-128"/>
              </a:defRPr>
            </a:lvl1pPr>
            <a:lvl2pPr marL="742950" indent="-285750" eaLnBrk="0" hangingPunct="0">
              <a:lnSpc>
                <a:spcPct val="85000"/>
              </a:lnSpc>
              <a:spcBef>
                <a:spcPct val="30000"/>
              </a:spcBef>
              <a:buClr>
                <a:schemeClr val="tx2"/>
              </a:buClr>
              <a:buSzPct val="80000"/>
              <a:buBlip>
                <a:blip r:embed="rId3"/>
              </a:buBlip>
              <a:defRPr sz="2000">
                <a:solidFill>
                  <a:schemeClr val="tx1"/>
                </a:solidFill>
                <a:latin typeface="Arial" charset="0"/>
                <a:ea typeface="ＭＳ Ｐゴシック" pitchFamily="34" charset="-128"/>
              </a:defRPr>
            </a:lvl2pPr>
            <a:lvl3pPr marL="1143000" indent="-228600" eaLnBrk="0" hangingPunct="0">
              <a:lnSpc>
                <a:spcPct val="85000"/>
              </a:lnSpc>
              <a:spcBef>
                <a:spcPct val="30000"/>
              </a:spcBef>
              <a:buClr>
                <a:srgbClr val="737373"/>
              </a:buClr>
              <a:buSzPct val="60000"/>
              <a:buBlip>
                <a:blip r:embed="rId4"/>
              </a:buBlip>
              <a:defRPr sz="2000">
                <a:solidFill>
                  <a:schemeClr val="tx1"/>
                </a:solidFill>
                <a:latin typeface="Arial" charset="0"/>
                <a:ea typeface="ＭＳ Ｐゴシック" pitchFamily="34" charset="-128"/>
              </a:defRPr>
            </a:lvl3pPr>
            <a:lvl4pPr marL="1600200" indent="-228600" eaLnBrk="0" hangingPunct="0">
              <a:lnSpc>
                <a:spcPct val="85000"/>
              </a:lnSpc>
              <a:spcBef>
                <a:spcPct val="30000"/>
              </a:spcBef>
              <a:buBlip>
                <a:blip r:embed="rId5"/>
              </a:buBlip>
              <a:defRPr sz="1600">
                <a:solidFill>
                  <a:schemeClr val="tx1"/>
                </a:solidFill>
                <a:latin typeface="Arial" charset="0"/>
                <a:ea typeface="ＭＳ Ｐゴシック" pitchFamily="34" charset="-128"/>
              </a:defRPr>
            </a:lvl4pPr>
            <a:lvl5pPr marL="2057400" indent="-228600" eaLnBrk="0" hangingPunct="0">
              <a:spcBef>
                <a:spcPct val="20000"/>
              </a:spcBef>
              <a:buBlip>
                <a:blip r:embed="rId2"/>
              </a:buBlip>
              <a:defRPr sz="1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9pPr>
          </a:lstStyle>
          <a:p>
            <a:pPr eaLnBrk="1" hangingPunct="1">
              <a:lnSpc>
                <a:spcPct val="100000"/>
              </a:lnSpc>
              <a:spcBef>
                <a:spcPct val="0"/>
              </a:spcBef>
              <a:buClrTx/>
              <a:buFontTx/>
              <a:buNone/>
            </a:pPr>
            <a:r>
              <a:rPr lang="en-US" altLang="en-US" sz="1400">
                <a:cs typeface="Arial" charset="0"/>
              </a:rPr>
              <a:t>Network Object</a:t>
            </a:r>
          </a:p>
        </p:txBody>
      </p:sp>
      <p:cxnSp>
        <p:nvCxnSpPr>
          <p:cNvPr id="24" name="Straight Arrow Connector 23"/>
          <p:cNvCxnSpPr>
            <a:stCxn id="16" idx="3"/>
            <a:endCxn id="22" idx="2"/>
          </p:cNvCxnSpPr>
          <p:nvPr/>
        </p:nvCxnSpPr>
        <p:spPr>
          <a:xfrm>
            <a:off x="3476625" y="2198687"/>
            <a:ext cx="3333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134225" y="1935162"/>
            <a:ext cx="1244600" cy="52546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bg1"/>
                </a:solidFill>
              </a:rPr>
              <a:t>Instantiate components</a:t>
            </a:r>
          </a:p>
        </p:txBody>
      </p:sp>
      <p:cxnSp>
        <p:nvCxnSpPr>
          <p:cNvPr id="26" name="Straight Arrow Connector 25"/>
          <p:cNvCxnSpPr>
            <a:stCxn id="22" idx="6"/>
            <a:endCxn id="29" idx="1"/>
          </p:cNvCxnSpPr>
          <p:nvPr/>
        </p:nvCxnSpPr>
        <p:spPr>
          <a:xfrm>
            <a:off x="5373687" y="2198687"/>
            <a:ext cx="320676"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978650" y="2795587"/>
            <a:ext cx="1562100" cy="609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solidFill>
              </a:rPr>
              <a:t>Network is ready for computation</a:t>
            </a:r>
          </a:p>
        </p:txBody>
      </p:sp>
      <p:cxnSp>
        <p:nvCxnSpPr>
          <p:cNvPr id="28" name="Straight Arrow Connector 27"/>
          <p:cNvCxnSpPr>
            <a:stCxn id="25" idx="2"/>
            <a:endCxn id="27" idx="0"/>
          </p:cNvCxnSpPr>
          <p:nvPr/>
        </p:nvCxnSpPr>
        <p:spPr>
          <a:xfrm>
            <a:off x="7756525" y="2460625"/>
            <a:ext cx="3175" cy="3349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694363" y="2024062"/>
            <a:ext cx="1057275" cy="35083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Partition</a:t>
            </a:r>
          </a:p>
        </p:txBody>
      </p:sp>
      <p:cxnSp>
        <p:nvCxnSpPr>
          <p:cNvPr id="30" name="Straight Arrow Connector 29"/>
          <p:cNvCxnSpPr>
            <a:stCxn id="29" idx="3"/>
            <a:endCxn id="25" idx="1"/>
          </p:cNvCxnSpPr>
          <p:nvPr/>
        </p:nvCxnSpPr>
        <p:spPr>
          <a:xfrm flipV="1">
            <a:off x="6751638" y="2198687"/>
            <a:ext cx="38258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69050" y="3649662"/>
            <a:ext cx="1158875" cy="4794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Vector Map</a:t>
            </a:r>
          </a:p>
        </p:txBody>
      </p:sp>
      <p:sp>
        <p:nvSpPr>
          <p:cNvPr id="32" name="Rectangle 31"/>
          <p:cNvSpPr/>
          <p:nvPr/>
        </p:nvSpPr>
        <p:spPr>
          <a:xfrm>
            <a:off x="6372225" y="4546600"/>
            <a:ext cx="1158875" cy="4794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Matrix Map</a:t>
            </a:r>
          </a:p>
        </p:txBody>
      </p:sp>
      <p:cxnSp>
        <p:nvCxnSpPr>
          <p:cNvPr id="33" name="Straight Arrow Connector 32"/>
          <p:cNvCxnSpPr>
            <a:stCxn id="27" idx="4"/>
            <a:endCxn id="31" idx="3"/>
          </p:cNvCxnSpPr>
          <p:nvPr/>
        </p:nvCxnSpPr>
        <p:spPr>
          <a:xfrm flipH="1">
            <a:off x="7527925" y="3405187"/>
            <a:ext cx="231775" cy="4841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4"/>
            <a:endCxn id="32" idx="3"/>
          </p:cNvCxnSpPr>
          <p:nvPr/>
        </p:nvCxnSpPr>
        <p:spPr>
          <a:xfrm flipH="1">
            <a:off x="7531100" y="3405187"/>
            <a:ext cx="228600" cy="1381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135563" y="3668712"/>
            <a:ext cx="989012" cy="44767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solidFill>
              </a:rPr>
              <a:t>PQ</a:t>
            </a:r>
          </a:p>
        </p:txBody>
      </p:sp>
      <p:sp>
        <p:nvSpPr>
          <p:cNvPr id="36" name="Oval 35"/>
          <p:cNvSpPr/>
          <p:nvPr/>
        </p:nvSpPr>
        <p:spPr>
          <a:xfrm>
            <a:off x="5146675" y="4567237"/>
            <a:ext cx="989013" cy="44767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solidFill>
                  <a:schemeClr val="tx1"/>
                </a:solidFill>
              </a:rPr>
              <a:t>Jacobian</a:t>
            </a:r>
            <a:endParaRPr lang="en-US" sz="900" dirty="0">
              <a:solidFill>
                <a:schemeClr val="tx1"/>
              </a:solidFill>
            </a:endParaRPr>
          </a:p>
        </p:txBody>
      </p:sp>
      <p:cxnSp>
        <p:nvCxnSpPr>
          <p:cNvPr id="37" name="Straight Arrow Connector 36"/>
          <p:cNvCxnSpPr>
            <a:stCxn id="31" idx="1"/>
            <a:endCxn id="35" idx="6"/>
          </p:cNvCxnSpPr>
          <p:nvPr/>
        </p:nvCxnSpPr>
        <p:spPr>
          <a:xfrm flipH="1">
            <a:off x="6124575" y="3889375"/>
            <a:ext cx="24447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1"/>
            <a:endCxn id="36" idx="6"/>
          </p:cNvCxnSpPr>
          <p:nvPr/>
        </p:nvCxnSpPr>
        <p:spPr>
          <a:xfrm flipH="1">
            <a:off x="6135688" y="4786312"/>
            <a:ext cx="236537" cy="47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94088" y="4094162"/>
            <a:ext cx="1247775" cy="4921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bg1"/>
                </a:solidFill>
              </a:rPr>
              <a:t>Nonlinear Solver</a:t>
            </a:r>
          </a:p>
        </p:txBody>
      </p:sp>
      <p:cxnSp>
        <p:nvCxnSpPr>
          <p:cNvPr id="40" name="Straight Arrow Connector 39"/>
          <p:cNvCxnSpPr>
            <a:stCxn id="35" idx="2"/>
            <a:endCxn id="39" idx="3"/>
          </p:cNvCxnSpPr>
          <p:nvPr/>
        </p:nvCxnSpPr>
        <p:spPr>
          <a:xfrm flipH="1">
            <a:off x="4741863" y="3892550"/>
            <a:ext cx="393700" cy="447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2"/>
            <a:endCxn id="39" idx="3"/>
          </p:cNvCxnSpPr>
          <p:nvPr/>
        </p:nvCxnSpPr>
        <p:spPr>
          <a:xfrm flipH="1" flipV="1">
            <a:off x="4741863" y="4340225"/>
            <a:ext cx="404812" cy="450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193925" y="4108450"/>
            <a:ext cx="989013" cy="44767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solidFill>
              </a:rPr>
              <a:t>Solution</a:t>
            </a:r>
          </a:p>
        </p:txBody>
      </p:sp>
      <p:cxnSp>
        <p:nvCxnSpPr>
          <p:cNvPr id="43" name="Straight Arrow Connector 42"/>
          <p:cNvCxnSpPr>
            <a:stCxn id="39" idx="1"/>
            <a:endCxn id="42" idx="6"/>
          </p:cNvCxnSpPr>
          <p:nvPr/>
        </p:nvCxnSpPr>
        <p:spPr>
          <a:xfrm flipH="1" flipV="1">
            <a:off x="3182938" y="4332287"/>
            <a:ext cx="31115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60875" y="2890837"/>
            <a:ext cx="1179513" cy="482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Factory</a:t>
            </a:r>
          </a:p>
        </p:txBody>
      </p:sp>
      <p:cxnSp>
        <p:nvCxnSpPr>
          <p:cNvPr id="45" name="Straight Arrow Connector 44"/>
          <p:cNvCxnSpPr>
            <a:stCxn id="44" idx="2"/>
            <a:endCxn id="39" idx="0"/>
          </p:cNvCxnSpPr>
          <p:nvPr/>
        </p:nvCxnSpPr>
        <p:spPr>
          <a:xfrm flipH="1">
            <a:off x="4117975" y="3373437"/>
            <a:ext cx="931863" cy="720725"/>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57263" y="4105275"/>
            <a:ext cx="1057275" cy="4508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Output</a:t>
            </a:r>
          </a:p>
        </p:txBody>
      </p:sp>
      <p:cxnSp>
        <p:nvCxnSpPr>
          <p:cNvPr id="47" name="Straight Arrow Connector 46"/>
          <p:cNvCxnSpPr>
            <a:stCxn id="42" idx="2"/>
            <a:endCxn id="46" idx="3"/>
          </p:cNvCxnSpPr>
          <p:nvPr/>
        </p:nvCxnSpPr>
        <p:spPr>
          <a:xfrm flipH="1" flipV="1">
            <a:off x="2014538" y="4330700"/>
            <a:ext cx="1793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Flowchart: Document 47"/>
          <p:cNvSpPr/>
          <p:nvPr/>
        </p:nvSpPr>
        <p:spPr>
          <a:xfrm>
            <a:off x="874713" y="4779962"/>
            <a:ext cx="12192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Standard Output</a:t>
            </a:r>
            <a:endParaRPr lang="en-US" sz="1200" dirty="0"/>
          </a:p>
        </p:txBody>
      </p:sp>
      <p:cxnSp>
        <p:nvCxnSpPr>
          <p:cNvPr id="49" name="Straight Arrow Connector 48"/>
          <p:cNvCxnSpPr>
            <a:stCxn id="46" idx="2"/>
            <a:endCxn id="48" idx="0"/>
          </p:cNvCxnSpPr>
          <p:nvPr/>
        </p:nvCxnSpPr>
        <p:spPr>
          <a:xfrm flipH="1">
            <a:off x="1484313" y="4556125"/>
            <a:ext cx="1587" cy="2238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4509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Components</a:t>
            </a:r>
            <a:endParaRPr lang="en-US" dirty="0"/>
          </a:p>
        </p:txBody>
      </p:sp>
      <p:sp>
        <p:nvSpPr>
          <p:cNvPr id="3" name="Content Placeholder 2"/>
          <p:cNvSpPr>
            <a:spLocks noGrp="1"/>
          </p:cNvSpPr>
          <p:nvPr>
            <p:ph idx="1"/>
          </p:nvPr>
        </p:nvSpPr>
        <p:spPr>
          <a:xfrm>
            <a:off x="492125" y="1225550"/>
            <a:ext cx="8186738" cy="3575050"/>
          </a:xfrm>
        </p:spPr>
        <p:txBody>
          <a:bodyPr/>
          <a:lstStyle/>
          <a:p>
            <a:r>
              <a:rPr lang="en-US" dirty="0" smtClean="0"/>
              <a:t>Create two new classes to represent buses and branches, </a:t>
            </a:r>
            <a:r>
              <a:rPr lang="en-US" dirty="0" err="1" smtClean="0"/>
              <a:t>PFBus</a:t>
            </a:r>
            <a:r>
              <a:rPr lang="en-US" dirty="0" smtClean="0"/>
              <a:t> and </a:t>
            </a:r>
            <a:r>
              <a:rPr lang="en-US" dirty="0" err="1" smtClean="0"/>
              <a:t>PFBranch</a:t>
            </a:r>
            <a:endParaRPr lang="en-US" dirty="0" smtClean="0"/>
          </a:p>
          <a:p>
            <a:pPr lvl="1"/>
            <a:r>
              <a:rPr lang="en-US" dirty="0" smtClean="0"/>
              <a:t>These classes inherit from </a:t>
            </a:r>
            <a:r>
              <a:rPr lang="en-US" dirty="0" err="1" smtClean="0"/>
              <a:t>BaseBusComponent</a:t>
            </a:r>
            <a:r>
              <a:rPr lang="en-US" dirty="0" smtClean="0"/>
              <a:t> and </a:t>
            </a:r>
            <a:r>
              <a:rPr lang="en-US" dirty="0" err="1" smtClean="0"/>
              <a:t>BaseBranchComponent</a:t>
            </a:r>
            <a:endParaRPr lang="en-US" dirty="0" smtClean="0"/>
          </a:p>
          <a:p>
            <a:pPr lvl="1"/>
            <a:r>
              <a:rPr lang="en-US" dirty="0" smtClean="0"/>
              <a:t>Create load methods in to initialize components from network configuration file parameters</a:t>
            </a:r>
          </a:p>
          <a:p>
            <a:pPr lvl="1"/>
            <a:r>
              <a:rPr lang="en-US" dirty="0"/>
              <a:t>Implement routines to evaluate elements of Y-matrix on both bus and </a:t>
            </a:r>
            <a:r>
              <a:rPr lang="en-US" dirty="0" smtClean="0"/>
              <a:t>branches</a:t>
            </a:r>
          </a:p>
          <a:p>
            <a:pPr lvl="1"/>
            <a:r>
              <a:rPr lang="en-US" dirty="0" smtClean="0"/>
              <a:t>Implement functions in </a:t>
            </a:r>
            <a:r>
              <a:rPr lang="en-US" dirty="0" err="1" smtClean="0"/>
              <a:t>MatVecInterface</a:t>
            </a:r>
            <a:r>
              <a:rPr lang="en-US" dirty="0" smtClean="0"/>
              <a:t> to create Y-matrix, </a:t>
            </a:r>
            <a:r>
              <a:rPr lang="en-US" dirty="0" err="1" smtClean="0"/>
              <a:t>Jacobian</a:t>
            </a:r>
            <a:r>
              <a:rPr lang="en-US" dirty="0" smtClean="0"/>
              <a:t> matrix and right-hand-side (PQ) vector</a:t>
            </a:r>
          </a:p>
          <a:p>
            <a:pPr lvl="1"/>
            <a:r>
              <a:rPr lang="en-US" dirty="0" smtClean="0"/>
              <a:t>Set up buffers for data exchanges between processors</a:t>
            </a:r>
          </a:p>
          <a:p>
            <a:pPr lvl="1"/>
            <a:r>
              <a:rPr lang="en-US" dirty="0" smtClean="0"/>
              <a:t>Implement </a:t>
            </a:r>
            <a:r>
              <a:rPr lang="en-US" dirty="0" err="1" smtClean="0"/>
              <a:t>serialWrite</a:t>
            </a:r>
            <a:r>
              <a:rPr lang="en-US" dirty="0" smtClean="0"/>
              <a:t> method to create output</a:t>
            </a:r>
          </a:p>
        </p:txBody>
      </p:sp>
    </p:spTree>
    <p:extLst>
      <p:ext uri="{BB962C8B-B14F-4D97-AF65-F5344CB8AC3E}">
        <p14:creationId xmlns:p14="http://schemas.microsoft.com/office/powerpoint/2010/main" val="50100365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PFBus</a:t>
            </a:r>
            <a:r>
              <a:rPr lang="en-US" dirty="0" smtClean="0"/>
              <a:t>::load</a:t>
            </a:r>
            <a:endParaRPr lang="en-US" dirty="0"/>
          </a:p>
        </p:txBody>
      </p:sp>
      <p:sp>
        <p:nvSpPr>
          <p:cNvPr id="5" name="TextBox 4"/>
          <p:cNvSpPr txBox="1"/>
          <p:nvPr/>
        </p:nvSpPr>
        <p:spPr>
          <a:xfrm>
            <a:off x="1678606" y="1066800"/>
            <a:ext cx="5484194" cy="4708981"/>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a:solidFill>
                  <a:srgbClr val="00B0F0"/>
                </a:solidFill>
                <a:latin typeface="Courier New" panose="02070309020205020404" pitchFamily="49" charset="0"/>
                <a:cs typeface="Courier New" panose="02070309020205020404" pitchFamily="49" charset="0"/>
              </a:rPr>
              <a:t>load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const</a:t>
            </a:r>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DataCollection</a:t>
            </a:r>
            <a:r>
              <a:rPr lang="en-US" sz="1200" b="1" dirty="0">
                <a:latin typeface="Courier New" panose="02070309020205020404" pitchFamily="49" charset="0"/>
                <a:cs typeface="Courier New" panose="02070309020205020404" pitchFamily="49" charset="0"/>
              </a:rPr>
              <a:t>&gt; &amp;data)</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data-&gt;</a:t>
            </a:r>
            <a:r>
              <a:rPr lang="en-US" sz="1200" b="1" dirty="0" err="1">
                <a:solidFill>
                  <a:srgbClr val="00B0F0"/>
                </a:solidFill>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a:t>
            </a:r>
            <a:r>
              <a:rPr lang="en-US" sz="1200" b="1" dirty="0">
                <a:solidFill>
                  <a:srgbClr val="FF0000"/>
                </a:solidFill>
                <a:latin typeface="Courier New" panose="02070309020205020404" pitchFamily="49" charset="0"/>
                <a:cs typeface="Courier New" panose="02070309020205020404" pitchFamily="49" charset="0"/>
              </a:rPr>
              <a:t>CASE_SBASE</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p_sbase</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int</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itype</a:t>
            </a:r>
            <a:r>
              <a:rPr lang="en-US" sz="1200" b="1" dirty="0">
                <a:latin typeface="Courier New" panose="02070309020205020404" pitchFamily="49" charset="0"/>
                <a:cs typeface="Courier New" panose="02070309020205020404" pitchFamily="49" charset="0"/>
              </a:rPr>
              <a:t>; data-&gt;</a:t>
            </a:r>
            <a:r>
              <a:rPr lang="en-US" sz="1200" b="1" dirty="0" err="1">
                <a:solidFill>
                  <a:srgbClr val="00B0F0"/>
                </a:solidFill>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a:t>
            </a:r>
            <a:r>
              <a:rPr lang="en-US" sz="1200" b="1" dirty="0">
                <a:solidFill>
                  <a:srgbClr val="FF0000"/>
                </a:solidFill>
                <a:latin typeface="Courier New" panose="02070309020205020404" pitchFamily="49" charset="0"/>
                <a:cs typeface="Courier New" panose="02070309020205020404" pitchFamily="49" charset="0"/>
              </a:rPr>
              <a:t>BUS_TYPE</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itype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itype</a:t>
            </a:r>
            <a:r>
              <a:rPr lang="en-US" sz="1200" b="1" dirty="0">
                <a:latin typeface="Courier New" panose="02070309020205020404" pitchFamily="49" charset="0"/>
                <a:cs typeface="Courier New" panose="02070309020205020404" pitchFamily="49" charset="0"/>
              </a:rPr>
              <a:t> == 3)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setReferenceBus</a:t>
            </a:r>
            <a:r>
              <a:rPr lang="en-US" sz="1200" b="1" dirty="0">
                <a:latin typeface="Courier New" panose="02070309020205020404" pitchFamily="49" charset="0"/>
                <a:cs typeface="Courier New" panose="02070309020205020404" pitchFamily="49" charset="0"/>
              </a:rPr>
              <a:t>(true);</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elseif</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i, </a:t>
            </a:r>
            <a:r>
              <a:rPr lang="en-US" sz="1200" b="1" dirty="0" err="1">
                <a:latin typeface="Courier New" panose="02070309020205020404" pitchFamily="49" charset="0"/>
                <a:cs typeface="Courier New" panose="02070309020205020404" pitchFamily="49" charset="0"/>
              </a:rPr>
              <a:t>ngen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gstatus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pg</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qg</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(data-&gt;</a:t>
            </a:r>
            <a:r>
              <a:rPr lang="en-US" sz="1200" b="1" dirty="0" err="1">
                <a:solidFill>
                  <a:srgbClr val="00B0F0"/>
                </a:solidFill>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a:t>
            </a:r>
            <a:r>
              <a:rPr lang="en-US" sz="1200" b="1" dirty="0">
                <a:solidFill>
                  <a:srgbClr val="FF0000"/>
                </a:solidFill>
                <a:latin typeface="Courier New" panose="02070309020205020404" pitchFamily="49" charset="0"/>
                <a:cs typeface="Courier New" panose="02070309020205020404" pitchFamily="49" charset="0"/>
              </a:rPr>
              <a:t>GENERATOR_NUMBER</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ngen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for (i=0; i&lt;</a:t>
            </a:r>
            <a:r>
              <a:rPr lang="en-US" sz="1200" b="1" dirty="0" err="1">
                <a:latin typeface="Courier New" panose="02070309020205020404" pitchFamily="49" charset="0"/>
                <a:cs typeface="Courier New" panose="02070309020205020404" pitchFamily="49" charset="0"/>
              </a:rPr>
              <a:t>ngen</a:t>
            </a:r>
            <a:r>
              <a:rPr lang="en-US" sz="1200" b="1" dirty="0">
                <a:latin typeface="Courier New" panose="02070309020205020404" pitchFamily="49" charset="0"/>
                <a:cs typeface="Courier New" panose="02070309020205020404" pitchFamily="49" charset="0"/>
              </a:rPr>
              <a:t>; i++)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 = true;</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 &amp;&amp; data-&gt;</a:t>
            </a:r>
            <a:r>
              <a:rPr lang="en-US" sz="1200" b="1" dirty="0" err="1">
                <a:solidFill>
                  <a:srgbClr val="00B0F0"/>
                </a:solidFill>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a:t>
            </a:r>
            <a:r>
              <a:rPr lang="en-US" sz="1200" b="1" dirty="0">
                <a:solidFill>
                  <a:srgbClr val="FF0000"/>
                </a:solidFill>
                <a:latin typeface="Courier New" panose="02070309020205020404" pitchFamily="49" charset="0"/>
                <a:cs typeface="Courier New" panose="02070309020205020404" pitchFamily="49" charset="0"/>
              </a:rPr>
              <a:t>GENERATOR_PG</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pg,i</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p_pg.push_back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pg</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p:txBody>
      </p:sp>
      <p:cxnSp>
        <p:nvCxnSpPr>
          <p:cNvPr id="7" name="Straight Connector 6"/>
          <p:cNvCxnSpPr>
            <a:endCxn id="15" idx="1"/>
          </p:cNvCxnSpPr>
          <p:nvPr/>
        </p:nvCxnSpPr>
        <p:spPr>
          <a:xfrm>
            <a:off x="3733800" y="1981200"/>
            <a:ext cx="2971800" cy="537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1"/>
          </p:cNvCxnSpPr>
          <p:nvPr/>
        </p:nvCxnSpPr>
        <p:spPr>
          <a:xfrm>
            <a:off x="4572000" y="2400300"/>
            <a:ext cx="2133600" cy="11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5" idx="1"/>
          </p:cNvCxnSpPr>
          <p:nvPr/>
        </p:nvCxnSpPr>
        <p:spPr>
          <a:xfrm flipV="1">
            <a:off x="4572000" y="2519065"/>
            <a:ext cx="2133600" cy="98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5" idx="1"/>
          </p:cNvCxnSpPr>
          <p:nvPr/>
        </p:nvCxnSpPr>
        <p:spPr>
          <a:xfrm flipV="1">
            <a:off x="5410200" y="2519065"/>
            <a:ext cx="1295400" cy="151953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05600" y="2057400"/>
            <a:ext cx="2057400" cy="923330"/>
          </a:xfrm>
          <a:prstGeom prst="rect">
            <a:avLst/>
          </a:prstGeom>
          <a:noFill/>
        </p:spPr>
        <p:txBody>
          <a:bodyPr wrap="square" rtlCol="0">
            <a:spAutoFit/>
          </a:bodyPr>
          <a:lstStyle/>
          <a:p>
            <a:r>
              <a:rPr lang="en-US" dirty="0" smtClean="0"/>
              <a:t>Standard names defined in dictionary.hpp</a:t>
            </a:r>
            <a:endParaRPr lang="en-US" dirty="0"/>
          </a:p>
        </p:txBody>
      </p:sp>
      <p:sp>
        <p:nvSpPr>
          <p:cNvPr id="28" name="TextBox 27"/>
          <p:cNvSpPr txBox="1"/>
          <p:nvPr/>
        </p:nvSpPr>
        <p:spPr>
          <a:xfrm>
            <a:off x="5715000" y="4334470"/>
            <a:ext cx="2819400" cy="923330"/>
          </a:xfrm>
          <a:prstGeom prst="rect">
            <a:avLst/>
          </a:prstGeom>
          <a:noFill/>
        </p:spPr>
        <p:txBody>
          <a:bodyPr wrap="square" rtlCol="0">
            <a:spAutoFit/>
          </a:bodyPr>
          <a:lstStyle/>
          <a:p>
            <a:r>
              <a:rPr lang="en-US" dirty="0" smtClean="0"/>
              <a:t>“</a:t>
            </a:r>
            <a:r>
              <a:rPr lang="en-US" dirty="0" err="1" smtClean="0"/>
              <a:t>ngen</a:t>
            </a:r>
            <a:r>
              <a:rPr lang="en-US" dirty="0" smtClean="0"/>
              <a:t>” can be used to determine whether this bus has generators</a:t>
            </a:r>
            <a:endParaRPr lang="en-US" dirty="0"/>
          </a:p>
        </p:txBody>
      </p:sp>
    </p:spTree>
    <p:extLst>
      <p:ext uri="{BB962C8B-B14F-4D97-AF65-F5344CB8AC3E}">
        <p14:creationId xmlns:p14="http://schemas.microsoft.com/office/powerpoint/2010/main" val="3756752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Arrays</a:t>
            </a:r>
            <a:endParaRPr lang="en-US" dirty="0"/>
          </a:p>
        </p:txBody>
      </p:sp>
      <p:sp>
        <p:nvSpPr>
          <p:cNvPr id="3" name="Content Placeholder 2"/>
          <p:cNvSpPr>
            <a:spLocks noGrp="1"/>
          </p:cNvSpPr>
          <p:nvPr>
            <p:ph idx="1"/>
          </p:nvPr>
        </p:nvSpPr>
        <p:spPr>
          <a:xfrm>
            <a:off x="492125" y="1066800"/>
            <a:ext cx="8186738" cy="3575050"/>
          </a:xfrm>
        </p:spPr>
        <p:txBody>
          <a:bodyPr/>
          <a:lstStyle/>
          <a:p>
            <a:r>
              <a:rPr lang="en-US" dirty="0" smtClean="0"/>
              <a:t>GA supplies the internal communication layer for several </a:t>
            </a:r>
            <a:r>
              <a:rPr lang="en-US" dirty="0" err="1" smtClean="0"/>
              <a:t>GridPACK</a:t>
            </a:r>
            <a:r>
              <a:rPr lang="en-US" dirty="0" smtClean="0"/>
              <a:t>™ modules</a:t>
            </a:r>
          </a:p>
          <a:p>
            <a:r>
              <a:rPr lang="en-US" dirty="0" smtClean="0"/>
              <a:t>GA can be built on top of MPI or it can use native ports on </a:t>
            </a:r>
            <a:r>
              <a:rPr lang="en-US" dirty="0" err="1" smtClean="0"/>
              <a:t>Infiniband</a:t>
            </a:r>
            <a:r>
              <a:rPr lang="en-US" dirty="0" smtClean="0"/>
              <a:t> and DMAPP (Cray) networks</a:t>
            </a:r>
          </a:p>
          <a:p>
            <a:r>
              <a:rPr lang="en-US" dirty="0" smtClean="0"/>
              <a:t>GA uses an </a:t>
            </a:r>
            <a:r>
              <a:rPr lang="en-US" dirty="0" err="1" smtClean="0"/>
              <a:t>autoconfig</a:t>
            </a:r>
            <a:r>
              <a:rPr lang="en-US" dirty="0" smtClean="0"/>
              <a:t> build to configure the library and then build it using make</a:t>
            </a:r>
          </a:p>
          <a:p>
            <a:pPr lvl="1"/>
            <a:r>
              <a:rPr lang="en-US" dirty="0" smtClean="0"/>
              <a:t>Building GA on workstation using 2-sided MPI</a:t>
            </a:r>
          </a:p>
          <a:p>
            <a:pPr lvl="1"/>
            <a:r>
              <a:rPr lang="en-US" dirty="0">
                <a:latin typeface="Courier New" panose="02070309020205020404" pitchFamily="49" charset="0"/>
                <a:cs typeface="Courier New" panose="02070309020205020404" pitchFamily="49" charset="0"/>
              </a:rPr>
              <a:t>configure --with-</a:t>
            </a:r>
            <a:r>
              <a:rPr lang="en-US" dirty="0" err="1">
                <a:latin typeface="Courier New" panose="02070309020205020404" pitchFamily="49" charset="0"/>
                <a:cs typeface="Courier New" panose="02070309020205020404" pitchFamily="49" charset="0"/>
              </a:rPr>
              <a:t>mpi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ts</a:t>
            </a:r>
            <a:r>
              <a:rPr lang="en-US" dirty="0">
                <a:latin typeface="Courier New" panose="02070309020205020404" pitchFamily="49" charset="0"/>
                <a:cs typeface="Courier New" panose="02070309020205020404" pitchFamily="49" charset="0"/>
              </a:rPr>
              <a:t> --enable-cxx </a:t>
            </a:r>
            <a:r>
              <a:rPr lang="en-US" dirty="0" smtClean="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disable-f77 --</a:t>
            </a:r>
            <a:r>
              <a:rPr lang="en-US" dirty="0" smtClean="0">
                <a:latin typeface="Courier New" panose="02070309020205020404" pitchFamily="49" charset="0"/>
                <a:cs typeface="Courier New" panose="02070309020205020404" pitchFamily="49" charset="0"/>
              </a:rPr>
              <a:t>enable-i4 \</a:t>
            </a:r>
          </a:p>
          <a:p>
            <a:pPr marL="457200" lvl="1"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prefix</a:t>
            </a:r>
            <a:r>
              <a:rPr lang="en-US" dirty="0" smtClean="0">
                <a:latin typeface="Courier New" panose="02070309020205020404" pitchFamily="49" charset="0"/>
                <a:cs typeface="Courier New" panose="02070309020205020404" pitchFamily="49" charset="0"/>
              </a:rPr>
              <a:t>=$(GA_HOME)</a:t>
            </a:r>
          </a:p>
          <a:p>
            <a:r>
              <a:rPr lang="en-US" dirty="0" smtClean="0"/>
              <a:t>Use different option for </a:t>
            </a:r>
            <a:r>
              <a:rPr lang="en-US" dirty="0" smtClean="0">
                <a:latin typeface="Courier New" panose="02070309020205020404" pitchFamily="49" charset="0"/>
                <a:cs typeface="Courier New" panose="02070309020205020404" pitchFamily="49" charset="0"/>
              </a:rPr>
              <a:t>--with-</a:t>
            </a:r>
            <a:r>
              <a:rPr lang="en-US" dirty="0" err="1" smtClean="0">
                <a:latin typeface="Courier New" panose="02070309020205020404" pitchFamily="49" charset="0"/>
                <a:cs typeface="Courier New" panose="02070309020205020404" pitchFamily="49" charset="0"/>
              </a:rPr>
              <a:t>mpi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ts</a:t>
            </a:r>
            <a:r>
              <a:rPr lang="en-US" dirty="0" smtClean="0"/>
              <a:t> on different platforms</a:t>
            </a:r>
            <a:endParaRPr lang="en-US" dirty="0"/>
          </a:p>
        </p:txBody>
      </p:sp>
    </p:spTree>
    <p:extLst>
      <p:ext uri="{BB962C8B-B14F-4D97-AF65-F5344CB8AC3E}">
        <p14:creationId xmlns:p14="http://schemas.microsoft.com/office/powerpoint/2010/main" val="3702745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Y-matrix parameters on buses</a:t>
            </a:r>
            <a:endParaRPr lang="en-US" dirty="0"/>
          </a:p>
        </p:txBody>
      </p:sp>
      <p:sp>
        <p:nvSpPr>
          <p:cNvPr id="4" name="TextBox 3"/>
          <p:cNvSpPr txBox="1"/>
          <p:nvPr/>
        </p:nvSpPr>
        <p:spPr>
          <a:xfrm>
            <a:off x="685800" y="1066800"/>
            <a:ext cx="5577168" cy="4431983"/>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setYBus</a:t>
            </a:r>
            <a:r>
              <a:rPr lang="en-US" sz="1200" b="1" dirty="0">
                <a:latin typeface="Courier New" panose="02070309020205020404" pitchFamily="49" charset="0"/>
                <a:cs typeface="Courier New" panose="02070309020205020404" pitchFamily="49" charset="0"/>
              </a:rPr>
              <a:t>(void)</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ret(0.0,0.0);</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std</a:t>
            </a:r>
            <a:r>
              <a:rPr lang="en-US" sz="1200" b="1" dirty="0">
                <a:latin typeface="Courier New" panose="02070309020205020404" pitchFamily="49" charset="0"/>
                <a:cs typeface="Courier New" panose="02070309020205020404" pitchFamily="49" charset="0"/>
              </a:rPr>
              <a:t>::vector&lt;boost::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BaseComponent</a:t>
            </a:r>
            <a:r>
              <a:rPr lang="en-US" sz="1200" b="1" dirty="0">
                <a:latin typeface="Courier New" panose="02070309020205020404" pitchFamily="49" charset="0"/>
                <a:cs typeface="Courier New" panose="02070309020205020404" pitchFamily="49" charset="0"/>
              </a:rPr>
              <a:t>&gt; &gt; branches;</a:t>
            </a:r>
          </a:p>
          <a:p>
            <a:r>
              <a:rPr lang="en-US" sz="1200" b="1" dirty="0">
                <a:latin typeface="Courier New" panose="02070309020205020404" pitchFamily="49" charset="0"/>
                <a:cs typeface="Courier New" panose="02070309020205020404" pitchFamily="49" charset="0"/>
              </a:rPr>
              <a:t>  </a:t>
            </a:r>
            <a:r>
              <a:rPr lang="en-US" sz="1200" b="1" dirty="0" err="1">
                <a:solidFill>
                  <a:srgbClr val="00B0F0"/>
                </a:solidFill>
                <a:latin typeface="Courier New" panose="02070309020205020404" pitchFamily="49" charset="0"/>
                <a:cs typeface="Courier New" panose="02070309020205020404" pitchFamily="49" charset="0"/>
              </a:rPr>
              <a:t>getNeighborBranches</a:t>
            </a:r>
            <a:r>
              <a:rPr lang="en-US" sz="1200" b="1" dirty="0">
                <a:latin typeface="Courier New" panose="02070309020205020404" pitchFamily="49" charset="0"/>
                <a:cs typeface="Courier New" panose="02070309020205020404" pitchFamily="49" charset="0"/>
              </a:rPr>
              <a:t>(branches);</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size = </a:t>
            </a:r>
            <a:r>
              <a:rPr lang="en-US" sz="1200" b="1" dirty="0" err="1">
                <a:latin typeface="Courier New" panose="02070309020205020404" pitchFamily="49" charset="0"/>
                <a:cs typeface="Courier New" panose="02070309020205020404" pitchFamily="49" charset="0"/>
              </a:rPr>
              <a:t>branches.size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i;</a:t>
            </a:r>
          </a:p>
          <a:p>
            <a:r>
              <a:rPr lang="en-US" sz="1200" b="1" dirty="0">
                <a:latin typeface="Courier New" panose="02070309020205020404" pitchFamily="49" charset="0"/>
                <a:cs typeface="Courier New" panose="02070309020205020404" pitchFamily="49" charset="0"/>
              </a:rPr>
              <a:t>  for (i=0; i&lt;size; i++)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 *branch</a:t>
            </a:r>
          </a:p>
          <a:p>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*&gt;</a:t>
            </a:r>
          </a:p>
          <a:p>
            <a:r>
              <a:rPr lang="en-US" sz="1200" b="1" dirty="0">
                <a:latin typeface="Courier New" panose="02070309020205020404" pitchFamily="49" charset="0"/>
                <a:cs typeface="Courier New" panose="02070309020205020404" pitchFamily="49" charset="0"/>
              </a:rPr>
              <a:t>        (branches[i].get());</a:t>
            </a:r>
          </a:p>
          <a:p>
            <a:r>
              <a:rPr lang="en-US" sz="1200" b="1" dirty="0">
                <a:latin typeface="Courier New" panose="02070309020205020404" pitchFamily="49" charset="0"/>
                <a:cs typeface="Courier New" panose="02070309020205020404" pitchFamily="49" charset="0"/>
              </a:rPr>
              <a:t>    ret -= branch-&gt;</a:t>
            </a:r>
            <a:r>
              <a:rPr lang="en-US" sz="1200" b="1" dirty="0" err="1">
                <a:solidFill>
                  <a:srgbClr val="FF0000"/>
                </a:solidFill>
                <a:latin typeface="Courier New" panose="02070309020205020404" pitchFamily="49" charset="0"/>
                <a:cs typeface="Courier New" panose="02070309020205020404" pitchFamily="49" charset="0"/>
              </a:rPr>
              <a:t>getAdmittance</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 -= branch-&gt;</a:t>
            </a:r>
            <a:r>
              <a:rPr lang="en-US" sz="1200" b="1" dirty="0" err="1">
                <a:solidFill>
                  <a:srgbClr val="FF0000"/>
                </a:solidFill>
                <a:latin typeface="Courier New" panose="02070309020205020404" pitchFamily="49" charset="0"/>
                <a:cs typeface="Courier New" panose="02070309020205020404" pitchFamily="49" charset="0"/>
              </a:rPr>
              <a:t>getTransformer</a:t>
            </a:r>
            <a:r>
              <a:rPr lang="en-US" sz="1200" b="1" dirty="0">
                <a:solidFill>
                  <a:srgbClr val="FF0000"/>
                </a:solidFill>
                <a:latin typeface="Courier New" panose="02070309020205020404" pitchFamily="49" charset="0"/>
                <a:cs typeface="Courier New" panose="02070309020205020404" pitchFamily="49" charset="0"/>
              </a:rPr>
              <a:t>(this)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 += branch-&gt;</a:t>
            </a:r>
            <a:r>
              <a:rPr lang="en-US" sz="1200" b="1" dirty="0" err="1">
                <a:solidFill>
                  <a:srgbClr val="FF0000"/>
                </a:solidFill>
                <a:latin typeface="Courier New" panose="02070309020205020404" pitchFamily="49" charset="0"/>
                <a:cs typeface="Courier New" panose="02070309020205020404" pitchFamily="49" charset="0"/>
              </a:rPr>
              <a:t>getShunt</a:t>
            </a:r>
            <a:r>
              <a:rPr lang="en-US" sz="1200" b="1" dirty="0">
                <a:solidFill>
                  <a:srgbClr val="FF0000"/>
                </a:solidFill>
                <a:latin typeface="Courier New" panose="02070309020205020404" pitchFamily="49" charset="0"/>
                <a:cs typeface="Courier New" panose="02070309020205020404" pitchFamily="49" charset="0"/>
              </a:rPr>
              <a:t>(this)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p_shunt</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shunt(</a:t>
            </a:r>
            <a:r>
              <a:rPr lang="en-US" sz="1200" b="1" dirty="0" err="1">
                <a:latin typeface="Courier New" panose="02070309020205020404" pitchFamily="49" charset="0"/>
                <a:cs typeface="Courier New" panose="02070309020205020404" pitchFamily="49" charset="0"/>
              </a:rPr>
              <a:t>p_shunt_gs,p_shunt_bs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 += shunt;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a:t>
            </a:r>
            <a:r>
              <a:rPr lang="en-US" sz="1200" b="1" dirty="0">
                <a:latin typeface="Courier New" panose="02070309020205020404" pitchFamily="49" charset="0"/>
                <a:cs typeface="Courier New" panose="02070309020205020404" pitchFamily="49" charset="0"/>
              </a:rPr>
              <a:t> = real(ret);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t>
            </a:r>
          </a:p>
          <a:p>
            <a:r>
              <a:rPr lang="en-US" sz="1200" b="1" dirty="0">
                <a:latin typeface="Courier New" panose="02070309020205020404" pitchFamily="49" charset="0"/>
                <a:cs typeface="Courier New" panose="02070309020205020404" pitchFamily="49" charset="0"/>
              </a:rPr>
              <a:t>}</a:t>
            </a:r>
          </a:p>
          <a:p>
            <a:endParaRPr lang="en-US" dirty="0"/>
          </a:p>
        </p:txBody>
      </p:sp>
      <p:sp>
        <p:nvSpPr>
          <p:cNvPr id="5" name="TextBox 4"/>
          <p:cNvSpPr txBox="1"/>
          <p:nvPr/>
        </p:nvSpPr>
        <p:spPr>
          <a:xfrm>
            <a:off x="5943600" y="2971800"/>
            <a:ext cx="2286000" cy="646331"/>
          </a:xfrm>
          <a:prstGeom prst="rect">
            <a:avLst/>
          </a:prstGeom>
          <a:noFill/>
        </p:spPr>
        <p:txBody>
          <a:bodyPr wrap="square" rtlCol="0">
            <a:spAutoFit/>
          </a:bodyPr>
          <a:lstStyle/>
          <a:p>
            <a:r>
              <a:rPr lang="en-US" dirty="0" smtClean="0"/>
              <a:t>Functions defined on </a:t>
            </a:r>
            <a:r>
              <a:rPr lang="en-US" u="sng" dirty="0" smtClean="0"/>
              <a:t>branches</a:t>
            </a:r>
            <a:endParaRPr lang="en-US" u="sng" dirty="0"/>
          </a:p>
        </p:txBody>
      </p:sp>
      <p:cxnSp>
        <p:nvCxnSpPr>
          <p:cNvPr id="7" name="Straight Connector 6"/>
          <p:cNvCxnSpPr>
            <a:endCxn id="5" idx="1"/>
          </p:cNvCxnSpPr>
          <p:nvPr/>
        </p:nvCxnSpPr>
        <p:spPr>
          <a:xfrm>
            <a:off x="3886200" y="3200400"/>
            <a:ext cx="2057400" cy="94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1"/>
          </p:cNvCxnSpPr>
          <p:nvPr/>
        </p:nvCxnSpPr>
        <p:spPr>
          <a:xfrm flipV="1">
            <a:off x="4419600" y="3294966"/>
            <a:ext cx="1524000" cy="13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1"/>
          </p:cNvCxnSpPr>
          <p:nvPr/>
        </p:nvCxnSpPr>
        <p:spPr>
          <a:xfrm flipV="1">
            <a:off x="3810000" y="3294966"/>
            <a:ext cx="2133600" cy="3231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2590800" y="5147741"/>
                <a:ext cx="1596463" cy="795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a:rPr>
                          </m:ctrlPr>
                        </m:sSubPr>
                        <m:e>
                          <m:r>
                            <a:rPr lang="en-US" b="0" i="1" smtClean="0">
                              <a:solidFill>
                                <a:srgbClr val="FF0000"/>
                              </a:solidFill>
                              <a:latin typeface="Cambria Math"/>
                            </a:rPr>
                            <m:t>𝑌</m:t>
                          </m:r>
                        </m:e>
                        <m:sub>
                          <m:r>
                            <a:rPr lang="en-US" b="0" i="1" smtClean="0">
                              <a:solidFill>
                                <a:srgbClr val="FF0000"/>
                              </a:solidFill>
                              <a:latin typeface="Cambria Math"/>
                            </a:rPr>
                            <m:t>𝑖𝑖</m:t>
                          </m:r>
                        </m:sub>
                      </m:sSub>
                      <m:r>
                        <a:rPr lang="en-US" b="0" i="1" smtClean="0">
                          <a:solidFill>
                            <a:srgbClr val="FF0000"/>
                          </a:solidFill>
                          <a:latin typeface="Cambria Math"/>
                        </a:rPr>
                        <m:t>=−</m:t>
                      </m:r>
                      <m:nary>
                        <m:naryPr>
                          <m:chr m:val="∑"/>
                          <m:supHide m:val="on"/>
                          <m:ctrlPr>
                            <a:rPr lang="en-US" b="0" i="1" smtClean="0">
                              <a:solidFill>
                                <a:srgbClr val="FF0000"/>
                              </a:solidFill>
                              <a:latin typeface="Cambria Math"/>
                            </a:rPr>
                          </m:ctrlPr>
                        </m:naryPr>
                        <m:sub>
                          <m:r>
                            <m:rPr>
                              <m:brk m:alnAt="7"/>
                            </m:rPr>
                            <a:rPr lang="en-US" b="0" i="1" smtClean="0">
                              <a:solidFill>
                                <a:srgbClr val="FF0000"/>
                              </a:solidFill>
                              <a:latin typeface="Cambria Math"/>
                            </a:rPr>
                            <m:t>𝑗</m:t>
                          </m:r>
                        </m:sub>
                        <m:sup/>
                        <m:e>
                          <m:sSub>
                            <m:sSubPr>
                              <m:ctrlPr>
                                <a:rPr lang="en-US" b="0" i="1" smtClean="0">
                                  <a:solidFill>
                                    <a:srgbClr val="FF0000"/>
                                  </a:solidFill>
                                  <a:latin typeface="Cambria Math"/>
                                </a:rPr>
                              </m:ctrlPr>
                            </m:sSubPr>
                            <m:e>
                              <m:r>
                                <a:rPr lang="en-US" b="0" i="1" smtClean="0">
                                  <a:solidFill>
                                    <a:srgbClr val="FF0000"/>
                                  </a:solidFill>
                                  <a:latin typeface="Cambria Math"/>
                                </a:rPr>
                                <m:t>𝑌</m:t>
                              </m:r>
                            </m:e>
                            <m:sub>
                              <m:r>
                                <a:rPr lang="en-US" b="0" i="1" smtClean="0">
                                  <a:solidFill>
                                    <a:srgbClr val="FF0000"/>
                                  </a:solidFill>
                                  <a:latin typeface="Cambria Math"/>
                                </a:rPr>
                                <m:t>𝑖𝑗</m:t>
                              </m:r>
                            </m:sub>
                          </m:sSub>
                        </m:e>
                      </m:nary>
                    </m:oMath>
                  </m:oMathPara>
                </a14:m>
                <a:endParaRPr lang="en-US"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590800" y="5147741"/>
                <a:ext cx="1596463" cy="795859"/>
              </a:xfrm>
              <a:prstGeom prst="rect">
                <a:avLst/>
              </a:prstGeom>
              <a:blipFill rotWithShape="1">
                <a:blip r:embed="rId2"/>
                <a:stretch>
                  <a:fillRect/>
                </a:stretch>
              </a:blipFill>
            </p:spPr>
            <p:txBody>
              <a:bodyPr/>
              <a:lstStyle/>
              <a:p>
                <a:r>
                  <a:rPr lang="en-US">
                    <a:noFill/>
                  </a:rPr>
                  <a:t> </a:t>
                </a:r>
              </a:p>
            </p:txBody>
          </p:sp>
        </mc:Fallback>
      </mc:AlternateContent>
      <p:sp>
        <p:nvSpPr>
          <p:cNvPr id="15" name="TextBox 14"/>
          <p:cNvSpPr txBox="1"/>
          <p:nvPr/>
        </p:nvSpPr>
        <p:spPr>
          <a:xfrm>
            <a:off x="4343400" y="5029200"/>
            <a:ext cx="3962400" cy="923330"/>
          </a:xfrm>
          <a:prstGeom prst="rect">
            <a:avLst/>
          </a:prstGeom>
          <a:noFill/>
        </p:spPr>
        <p:txBody>
          <a:bodyPr wrap="square" rtlCol="0">
            <a:spAutoFit/>
          </a:bodyPr>
          <a:lstStyle/>
          <a:p>
            <a:r>
              <a:rPr lang="en-US" dirty="0" smtClean="0"/>
              <a:t>Need to loop over branches attached to bus to evaluate bus contributions to Y-matrix</a:t>
            </a:r>
            <a:endParaRPr lang="en-US" dirty="0"/>
          </a:p>
        </p:txBody>
      </p:sp>
      <p:sp>
        <p:nvSpPr>
          <p:cNvPr id="3" name="TextBox 2"/>
          <p:cNvSpPr txBox="1"/>
          <p:nvPr/>
        </p:nvSpPr>
        <p:spPr>
          <a:xfrm>
            <a:off x="3962400" y="4343400"/>
            <a:ext cx="3352800" cy="646331"/>
          </a:xfrm>
          <a:prstGeom prst="rect">
            <a:avLst/>
          </a:prstGeom>
          <a:noFill/>
        </p:spPr>
        <p:txBody>
          <a:bodyPr wrap="square" rtlCol="0">
            <a:spAutoFit/>
          </a:bodyPr>
          <a:lstStyle/>
          <a:p>
            <a:r>
              <a:rPr lang="en-US" dirty="0" smtClean="0"/>
              <a:t>Y-matrix components assigned to internal variables</a:t>
            </a:r>
            <a:endParaRPr lang="en-US" dirty="0"/>
          </a:p>
        </p:txBody>
      </p:sp>
      <p:cxnSp>
        <p:nvCxnSpPr>
          <p:cNvPr id="8" name="Straight Connector 7"/>
          <p:cNvCxnSpPr/>
          <p:nvPr/>
        </p:nvCxnSpPr>
        <p:spPr>
          <a:xfrm flipH="1">
            <a:off x="2895600" y="4666565"/>
            <a:ext cx="1066800" cy="5783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72514" y="1992868"/>
            <a:ext cx="2223686" cy="369332"/>
          </a:xfrm>
          <a:prstGeom prst="rect">
            <a:avLst/>
          </a:prstGeom>
          <a:noFill/>
        </p:spPr>
        <p:txBody>
          <a:bodyPr wrap="none" rtlCol="0">
            <a:spAutoFit/>
          </a:bodyPr>
          <a:lstStyle/>
          <a:p>
            <a:r>
              <a:rPr lang="en-US" dirty="0" smtClean="0"/>
              <a:t>Loop over branches</a:t>
            </a:r>
            <a:endParaRPr lang="en-US" dirty="0"/>
          </a:p>
        </p:txBody>
      </p:sp>
      <p:cxnSp>
        <p:nvCxnSpPr>
          <p:cNvPr id="12" name="Straight Connector 11"/>
          <p:cNvCxnSpPr/>
          <p:nvPr/>
        </p:nvCxnSpPr>
        <p:spPr>
          <a:xfrm flipH="1">
            <a:off x="3474384" y="2177534"/>
            <a:ext cx="1998130" cy="3370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39701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Y-matrix contribution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127937" y="2971800"/>
                <a:ext cx="1596463" cy="795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a:rPr>
                          </m:ctrlPr>
                        </m:sSubPr>
                        <m:e>
                          <m:r>
                            <a:rPr lang="en-US" b="0" i="1" smtClean="0">
                              <a:solidFill>
                                <a:srgbClr val="FF0000"/>
                              </a:solidFill>
                              <a:latin typeface="Cambria Math"/>
                            </a:rPr>
                            <m:t>𝑌</m:t>
                          </m:r>
                        </m:e>
                        <m:sub>
                          <m:r>
                            <a:rPr lang="en-US" b="0" i="1" smtClean="0">
                              <a:solidFill>
                                <a:srgbClr val="FF0000"/>
                              </a:solidFill>
                              <a:latin typeface="Cambria Math"/>
                            </a:rPr>
                            <m:t>𝑖𝑖</m:t>
                          </m:r>
                        </m:sub>
                      </m:sSub>
                      <m:r>
                        <a:rPr lang="en-US" b="0" i="1" smtClean="0">
                          <a:solidFill>
                            <a:srgbClr val="FF0000"/>
                          </a:solidFill>
                          <a:latin typeface="Cambria Math"/>
                        </a:rPr>
                        <m:t>=−</m:t>
                      </m:r>
                      <m:nary>
                        <m:naryPr>
                          <m:chr m:val="∑"/>
                          <m:supHide m:val="on"/>
                          <m:ctrlPr>
                            <a:rPr lang="en-US" b="0" i="1" smtClean="0">
                              <a:solidFill>
                                <a:srgbClr val="FF0000"/>
                              </a:solidFill>
                              <a:latin typeface="Cambria Math"/>
                            </a:rPr>
                          </m:ctrlPr>
                        </m:naryPr>
                        <m:sub>
                          <m:r>
                            <m:rPr>
                              <m:brk m:alnAt="7"/>
                            </m:rPr>
                            <a:rPr lang="en-US" b="0" i="1" smtClean="0">
                              <a:solidFill>
                                <a:srgbClr val="FF0000"/>
                              </a:solidFill>
                              <a:latin typeface="Cambria Math"/>
                            </a:rPr>
                            <m:t>𝑗</m:t>
                          </m:r>
                        </m:sub>
                        <m:sup/>
                        <m:e>
                          <m:sSub>
                            <m:sSubPr>
                              <m:ctrlPr>
                                <a:rPr lang="en-US" b="0" i="1" smtClean="0">
                                  <a:solidFill>
                                    <a:srgbClr val="FF0000"/>
                                  </a:solidFill>
                                  <a:latin typeface="Cambria Math"/>
                                </a:rPr>
                              </m:ctrlPr>
                            </m:sSubPr>
                            <m:e>
                              <m:r>
                                <a:rPr lang="en-US" b="0" i="1" smtClean="0">
                                  <a:solidFill>
                                    <a:srgbClr val="FF0000"/>
                                  </a:solidFill>
                                  <a:latin typeface="Cambria Math"/>
                                </a:rPr>
                                <m:t>𝑌</m:t>
                              </m:r>
                            </m:e>
                            <m:sub>
                              <m:r>
                                <a:rPr lang="en-US" b="0" i="1" smtClean="0">
                                  <a:solidFill>
                                    <a:srgbClr val="FF0000"/>
                                  </a:solidFill>
                                  <a:latin typeface="Cambria Math"/>
                                </a:rPr>
                                <m:t>𝑖𝑗</m:t>
                              </m:r>
                            </m:sub>
                          </m:sSub>
                        </m:e>
                      </m:nary>
                    </m:oMath>
                  </m:oMathPara>
                </a14:m>
                <a:endParaRPr lang="en-US"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127937" y="2971800"/>
                <a:ext cx="1596463" cy="795859"/>
              </a:xfrm>
              <a:prstGeom prst="rect">
                <a:avLst/>
              </a:prstGeom>
              <a:blipFill rotWithShape="1">
                <a:blip r:embed="rId2"/>
                <a:stretch>
                  <a:fillRect/>
                </a:stretch>
              </a:blipFill>
            </p:spPr>
            <p:txBody>
              <a:bodyPr/>
              <a:lstStyle/>
              <a:p>
                <a:r>
                  <a:rPr lang="en-US">
                    <a:noFill/>
                  </a:rPr>
                  <a:t> </a:t>
                </a:r>
              </a:p>
            </p:txBody>
          </p:sp>
        </mc:Fallback>
      </mc:AlternateContent>
      <p:sp>
        <p:nvSpPr>
          <p:cNvPr id="6" name="Oval 5"/>
          <p:cNvSpPr/>
          <p:nvPr/>
        </p:nvSpPr>
        <p:spPr>
          <a:xfrm>
            <a:off x="6248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8" idx="7"/>
            <a:endCxn id="6" idx="3"/>
          </p:cNvCxnSpPr>
          <p:nvPr/>
        </p:nvCxnSpPr>
        <p:spPr>
          <a:xfrm flipV="1">
            <a:off x="5289364" y="1882682"/>
            <a:ext cx="981354" cy="120995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159282" y="3070318"/>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5"/>
            <a:endCxn id="22" idx="1"/>
          </p:cNvCxnSpPr>
          <p:nvPr/>
        </p:nvCxnSpPr>
        <p:spPr>
          <a:xfrm>
            <a:off x="5289364" y="3200400"/>
            <a:ext cx="1747836" cy="9367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3"/>
            <a:endCxn id="20" idx="7"/>
          </p:cNvCxnSpPr>
          <p:nvPr/>
        </p:nvCxnSpPr>
        <p:spPr>
          <a:xfrm flipH="1">
            <a:off x="4444346" y="3200400"/>
            <a:ext cx="737254" cy="1546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1"/>
            <a:endCxn id="21" idx="5"/>
          </p:cNvCxnSpPr>
          <p:nvPr/>
        </p:nvCxnSpPr>
        <p:spPr>
          <a:xfrm flipH="1" flipV="1">
            <a:off x="3953529" y="2357811"/>
            <a:ext cx="1228071" cy="73482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314264" y="4724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823447" y="2227729"/>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014882"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5409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Y-matrix parameters on branches</a:t>
            </a:r>
            <a:endParaRPr lang="en-US" dirty="0"/>
          </a:p>
        </p:txBody>
      </p:sp>
      <p:sp>
        <p:nvSpPr>
          <p:cNvPr id="4" name="TextBox 3"/>
          <p:cNvSpPr txBox="1"/>
          <p:nvPr/>
        </p:nvSpPr>
        <p:spPr>
          <a:xfrm>
            <a:off x="1219200" y="1219200"/>
            <a:ext cx="6227987" cy="4616648"/>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setYBus</a:t>
            </a:r>
            <a:r>
              <a:rPr lang="en-US" sz="1200" b="1" dirty="0">
                <a:latin typeface="Courier New" panose="02070309020205020404" pitchFamily="49" charset="0"/>
                <a:cs typeface="Courier New" panose="02070309020205020404" pitchFamily="49" charset="0"/>
              </a:rPr>
              <a:t>(void)</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ret(</a:t>
            </a:r>
            <a:r>
              <a:rPr lang="en-US" sz="1200" b="1" dirty="0" err="1">
                <a:latin typeface="Courier New" panose="02070309020205020404" pitchFamily="49" charset="0"/>
                <a:cs typeface="Courier New" panose="02070309020205020404" pitchFamily="49" charset="0"/>
              </a:rPr>
              <a:t>p_resistance,p_reactance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 = -1.0/ret;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a(</a:t>
            </a:r>
            <a:r>
              <a:rPr lang="en-US" sz="1200" b="1" dirty="0" err="1">
                <a:latin typeface="Courier New" panose="02070309020205020404" pitchFamily="49" charset="0"/>
                <a:cs typeface="Courier New" panose="02070309020205020404" pitchFamily="49" charset="0"/>
              </a:rPr>
              <a:t>cos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p_phase_shift</a:t>
            </a:r>
            <a:r>
              <a:rPr lang="en-US" sz="1200" b="1" dirty="0">
                <a:latin typeface="Courier New" panose="02070309020205020404" pitchFamily="49" charset="0"/>
                <a:cs typeface="Courier New" panose="02070309020205020404" pitchFamily="49" charset="0"/>
              </a:rPr>
              <a:t>),sin(</a:t>
            </a:r>
            <a:r>
              <a:rPr lang="en-US" sz="1200" b="1" dirty="0" err="1">
                <a:latin typeface="Courier New" panose="02070309020205020404" pitchFamily="49" charset="0"/>
                <a:cs typeface="Courier New" panose="02070309020205020404" pitchFamily="49" charset="0"/>
              </a:rPr>
              <a:t>p_phase_shift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 = </a:t>
            </a:r>
            <a:r>
              <a:rPr lang="en-US" sz="1200" b="1" dirty="0" err="1">
                <a:latin typeface="Courier New" panose="02070309020205020404" pitchFamily="49" charset="0"/>
                <a:cs typeface="Courier New" panose="02070309020205020404" pitchFamily="49" charset="0"/>
              </a:rPr>
              <a:t>p_tap_ratio</a:t>
            </a:r>
            <a:r>
              <a:rPr lang="en-US" sz="1200" b="1" dirty="0">
                <a:latin typeface="Courier New" panose="02070309020205020404" pitchFamily="49" charset="0"/>
                <a:cs typeface="Courier New" panose="02070309020205020404" pitchFamily="49" charset="0"/>
              </a:rPr>
              <a:t>*a;</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p_xform</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 = real(ret/</a:t>
            </a:r>
            <a:r>
              <a:rPr lang="en-US" sz="1200" b="1" dirty="0" err="1">
                <a:latin typeface="Courier New" panose="02070309020205020404" pitchFamily="49" charset="0"/>
                <a:cs typeface="Courier New" panose="02070309020205020404" pitchFamily="49" charset="0"/>
              </a:rPr>
              <a:t>conj</a:t>
            </a:r>
            <a:r>
              <a:rPr lang="en-US" sz="1200" b="1" dirty="0">
                <a:latin typeface="Courier New" panose="02070309020205020404" pitchFamily="49" charset="0"/>
                <a:cs typeface="Courier New" panose="02070309020205020404" pitchFamily="49" charset="0"/>
              </a:rPr>
              <a:t>(a));</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t>
            </a:r>
            <a:r>
              <a:rPr lang="en-US" sz="1200" b="1" dirty="0" err="1">
                <a:latin typeface="Courier New" panose="02070309020205020404" pitchFamily="49" charset="0"/>
                <a:cs typeface="Courier New" panose="02070309020205020404" pitchFamily="49" charset="0"/>
              </a:rPr>
              <a:t>conj</a:t>
            </a:r>
            <a:r>
              <a:rPr lang="en-US" sz="1200" b="1" dirty="0">
                <a:latin typeface="Courier New" panose="02070309020205020404" pitchFamily="49" charset="0"/>
                <a:cs typeface="Courier New" panose="02070309020205020404" pitchFamily="49" charset="0"/>
              </a:rPr>
              <a:t>(a));</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p_ybusr_rvrs</a:t>
            </a:r>
            <a:r>
              <a:rPr lang="en-US" sz="1200" b="1" dirty="0">
                <a:latin typeface="Courier New" panose="02070309020205020404" pitchFamily="49" charset="0"/>
                <a:cs typeface="Courier New" panose="02070309020205020404" pitchFamily="49" charset="0"/>
              </a:rPr>
              <a:t> = real(ret/a);</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p_ybusi_rvrs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a:t>
            </a:r>
          </a:p>
          <a:p>
            <a:r>
              <a:rPr lang="en-US" sz="1200" b="1" dirty="0">
                <a:latin typeface="Courier New" panose="02070309020205020404" pitchFamily="49" charset="0"/>
                <a:cs typeface="Courier New" panose="02070309020205020404" pitchFamily="49" charset="0"/>
              </a:rPr>
              <a:t>  } else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 = real(ret);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p_ybusr_rvrs</a:t>
            </a:r>
            <a:r>
              <a:rPr lang="en-US" sz="1200" b="1" dirty="0">
                <a:latin typeface="Courier New" panose="02070309020205020404" pitchFamily="49" charset="0"/>
                <a:cs typeface="Courier New" panose="02070309020205020404" pitchFamily="49" charset="0"/>
              </a:rPr>
              <a:t> = real(ret);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p_ybusi_rvrs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 *bus1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*&gt;(</a:t>
            </a:r>
            <a:r>
              <a:rPr lang="en-US" sz="1200" b="1" dirty="0">
                <a:solidFill>
                  <a:srgbClr val="00B0F0"/>
                </a:solidFill>
                <a:latin typeface="Courier New" panose="02070309020205020404" pitchFamily="49" charset="0"/>
                <a:cs typeface="Courier New" panose="02070309020205020404" pitchFamily="49" charset="0"/>
              </a:rPr>
              <a:t>getBus1()</a:t>
            </a:r>
            <a:r>
              <a:rPr lang="en-US" sz="1200" b="1" dirty="0">
                <a:latin typeface="Courier New" panose="02070309020205020404" pitchFamily="49" charset="0"/>
                <a:cs typeface="Courier New" panose="02070309020205020404" pitchFamily="49" charset="0"/>
              </a:rPr>
              <a:t>.get());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 *bus2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*&gt;(</a:t>
            </a:r>
            <a:r>
              <a:rPr lang="en-US" sz="1200" b="1" dirty="0">
                <a:solidFill>
                  <a:srgbClr val="00B0F0"/>
                </a:solidFill>
                <a:latin typeface="Courier New" panose="02070309020205020404" pitchFamily="49" charset="0"/>
                <a:cs typeface="Courier New" panose="02070309020205020404" pitchFamily="49" charset="0"/>
              </a:rPr>
              <a:t>getBus2()</a:t>
            </a:r>
            <a:r>
              <a:rPr lang="en-US" sz="1200" b="1" dirty="0">
                <a:latin typeface="Courier New" panose="02070309020205020404" pitchFamily="49" charset="0"/>
                <a:cs typeface="Courier New" panose="02070309020205020404" pitchFamily="49" charset="0"/>
              </a:rPr>
              <a:t>.get());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p_theta</a:t>
            </a:r>
            <a:r>
              <a:rPr lang="en-US" sz="1200" b="1" dirty="0">
                <a:latin typeface="Courier New" panose="02070309020205020404" pitchFamily="49" charset="0"/>
                <a:cs typeface="Courier New" panose="02070309020205020404" pitchFamily="49" charset="0"/>
              </a:rPr>
              <a:t> = (bus1-&gt;</a:t>
            </a:r>
            <a:r>
              <a:rPr lang="en-US" sz="1200" b="1" dirty="0" err="1">
                <a:solidFill>
                  <a:srgbClr val="FF0000"/>
                </a:solidFill>
                <a:latin typeface="Courier New" panose="02070309020205020404" pitchFamily="49" charset="0"/>
                <a:cs typeface="Courier New" panose="02070309020205020404" pitchFamily="49" charset="0"/>
              </a:rPr>
              <a:t>getPhase</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 bus2-&gt;</a:t>
            </a:r>
            <a:r>
              <a:rPr lang="en-US" sz="1200" b="1" dirty="0" err="1">
                <a:solidFill>
                  <a:srgbClr val="FF0000"/>
                </a:solidFill>
                <a:latin typeface="Courier New" panose="02070309020205020404" pitchFamily="49" charset="0"/>
                <a:cs typeface="Courier New" panose="02070309020205020404" pitchFamily="49" charset="0"/>
              </a:rPr>
              <a:t>getPhase</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endParaRPr lang="en-US" dirty="0"/>
          </a:p>
        </p:txBody>
      </p:sp>
      <p:sp>
        <p:nvSpPr>
          <p:cNvPr id="5" name="TextBox 4"/>
          <p:cNvSpPr txBox="1"/>
          <p:nvPr/>
        </p:nvSpPr>
        <p:spPr>
          <a:xfrm>
            <a:off x="3200399" y="5844637"/>
            <a:ext cx="3005951" cy="369332"/>
          </a:xfrm>
          <a:prstGeom prst="rect">
            <a:avLst/>
          </a:prstGeom>
          <a:noFill/>
        </p:spPr>
        <p:txBody>
          <a:bodyPr wrap="none" rtlCol="0">
            <a:spAutoFit/>
          </a:bodyPr>
          <a:lstStyle/>
          <a:p>
            <a:r>
              <a:rPr lang="en-US" dirty="0" smtClean="0"/>
              <a:t>Functions defined on </a:t>
            </a:r>
            <a:r>
              <a:rPr lang="en-US" u="sng" dirty="0" smtClean="0"/>
              <a:t>buses</a:t>
            </a:r>
            <a:endParaRPr lang="en-US" u="sng" dirty="0"/>
          </a:p>
        </p:txBody>
      </p:sp>
      <p:cxnSp>
        <p:nvCxnSpPr>
          <p:cNvPr id="7" name="Straight Connector 6"/>
          <p:cNvCxnSpPr>
            <a:endCxn id="5" idx="0"/>
          </p:cNvCxnSpPr>
          <p:nvPr/>
        </p:nvCxnSpPr>
        <p:spPr>
          <a:xfrm>
            <a:off x="3511067" y="5275378"/>
            <a:ext cx="1192308" cy="569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5" idx="0"/>
          </p:cNvCxnSpPr>
          <p:nvPr/>
        </p:nvCxnSpPr>
        <p:spPr>
          <a:xfrm flipH="1">
            <a:off x="4703375" y="5266589"/>
            <a:ext cx="478224" cy="57804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86400" y="3048000"/>
            <a:ext cx="2967479" cy="646331"/>
          </a:xfrm>
          <a:prstGeom prst="rect">
            <a:avLst/>
          </a:prstGeom>
          <a:noFill/>
        </p:spPr>
        <p:txBody>
          <a:bodyPr wrap="none" rtlCol="0">
            <a:spAutoFit/>
          </a:bodyPr>
          <a:lstStyle/>
          <a:p>
            <a:r>
              <a:rPr lang="en-US" dirty="0" smtClean="0"/>
              <a:t>Evaluating contributions for</a:t>
            </a:r>
          </a:p>
          <a:p>
            <a:r>
              <a:rPr lang="en-US" dirty="0" err="1" smtClean="0"/>
              <a:t>Y</a:t>
            </a:r>
            <a:r>
              <a:rPr lang="en-US" b="1" baseline="-25000" dirty="0" err="1" smtClean="0"/>
              <a:t>ij</a:t>
            </a:r>
            <a:r>
              <a:rPr lang="en-US" dirty="0"/>
              <a:t> </a:t>
            </a:r>
            <a:r>
              <a:rPr lang="en-US" dirty="0" smtClean="0"/>
              <a:t>and </a:t>
            </a:r>
            <a:r>
              <a:rPr lang="en-US" dirty="0" err="1" smtClean="0"/>
              <a:t>Y</a:t>
            </a:r>
            <a:r>
              <a:rPr lang="en-US" b="1" baseline="-25000" dirty="0" err="1" smtClean="0"/>
              <a:t>ji</a:t>
            </a:r>
            <a:endParaRPr lang="en-US" b="1" dirty="0"/>
          </a:p>
        </p:txBody>
      </p:sp>
    </p:spTree>
    <p:extLst>
      <p:ext uri="{BB962C8B-B14F-4D97-AF65-F5344CB8AC3E}">
        <p14:creationId xmlns:p14="http://schemas.microsoft.com/office/powerpoint/2010/main" val="33012621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PFBus</a:t>
            </a:r>
            <a:r>
              <a:rPr lang="en-US" dirty="0" smtClean="0"/>
              <a:t>::</a:t>
            </a:r>
            <a:r>
              <a:rPr lang="en-US" dirty="0" err="1" smtClean="0"/>
              <a:t>matrixDiagSize</a:t>
            </a:r>
            <a:endParaRPr lang="en-US" dirty="0"/>
          </a:p>
        </p:txBody>
      </p:sp>
      <p:sp>
        <p:nvSpPr>
          <p:cNvPr id="4" name="TextBox 3"/>
          <p:cNvSpPr txBox="1"/>
          <p:nvPr/>
        </p:nvSpPr>
        <p:spPr>
          <a:xfrm>
            <a:off x="990600" y="1219200"/>
            <a:ext cx="5670142" cy="2492990"/>
          </a:xfrm>
          <a:prstGeom prst="rect">
            <a:avLst/>
          </a:prstGeom>
          <a:noFill/>
        </p:spPr>
        <p:txBody>
          <a:bodyPr wrap="none" rtlCol="0">
            <a:spAutoFit/>
          </a:bodyPr>
          <a:lstStyle/>
          <a:p>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matrixDiagSize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jsize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const</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isize</a:t>
            </a:r>
            <a:r>
              <a:rPr lang="en-US" sz="1200" b="1" dirty="0">
                <a:latin typeface="Courier New" panose="02070309020205020404" pitchFamily="49" charset="0"/>
                <a:cs typeface="Courier New" panose="02070309020205020404" pitchFamily="49" charset="0"/>
              </a:rPr>
              <a:t> = 2;</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jsize</a:t>
            </a:r>
            <a:r>
              <a:rPr lang="en-US" sz="1200" b="1" dirty="0">
                <a:latin typeface="Courier New" panose="02070309020205020404" pitchFamily="49" charset="0"/>
                <a:cs typeface="Courier New" panose="02070309020205020404" pitchFamily="49" charset="0"/>
              </a:rPr>
              <a:t> = 2;</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 else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YBus</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isize</a:t>
            </a:r>
            <a:r>
              <a:rPr lang="en-US" sz="1200" b="1" dirty="0">
                <a:latin typeface="Courier New" panose="02070309020205020404" pitchFamily="49" charset="0"/>
                <a:cs typeface="Courier New" panose="02070309020205020404" pitchFamily="49" charset="0"/>
              </a:rPr>
              <a:t> = 1;</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jsize</a:t>
            </a:r>
            <a:r>
              <a:rPr lang="en-US" sz="1200" b="1" dirty="0">
                <a:latin typeface="Courier New" panose="02070309020205020404" pitchFamily="49" charset="0"/>
                <a:cs typeface="Courier New" panose="02070309020205020404" pitchFamily="49" charset="0"/>
              </a:rPr>
              <a:t> = 1;</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p:txBody>
      </p:sp>
      <p:sp>
        <p:nvSpPr>
          <p:cNvPr id="5" name="TextBox 4"/>
          <p:cNvSpPr txBox="1"/>
          <p:nvPr/>
        </p:nvSpPr>
        <p:spPr>
          <a:xfrm>
            <a:off x="990600" y="3886200"/>
            <a:ext cx="6172200" cy="923330"/>
          </a:xfrm>
          <a:prstGeom prst="rect">
            <a:avLst/>
          </a:prstGeom>
          <a:noFill/>
        </p:spPr>
        <p:txBody>
          <a:bodyPr wrap="square" rtlCol="0">
            <a:spAutoFit/>
          </a:bodyPr>
          <a:lstStyle/>
          <a:p>
            <a:r>
              <a:rPr lang="en-US" dirty="0" smtClean="0"/>
              <a:t>The Y-matrix is built as a complex valued matrix, the </a:t>
            </a:r>
            <a:r>
              <a:rPr lang="en-US" dirty="0" err="1" smtClean="0"/>
              <a:t>Jacobian</a:t>
            </a:r>
            <a:r>
              <a:rPr lang="en-US" dirty="0" smtClean="0"/>
              <a:t> is written as a real-valued matrix, hence the 2x2 blocks instead of 1x1 blocks</a:t>
            </a:r>
            <a:endParaRPr lang="en-US" dirty="0"/>
          </a:p>
        </p:txBody>
      </p:sp>
    </p:spTree>
    <p:extLst>
      <p:ext uri="{BB962C8B-B14F-4D97-AF65-F5344CB8AC3E}">
        <p14:creationId xmlns:p14="http://schemas.microsoft.com/office/powerpoint/2010/main" val="4086335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PFBus</a:t>
            </a:r>
            <a:r>
              <a:rPr lang="en-US" dirty="0" smtClean="0"/>
              <a:t>::</a:t>
            </a:r>
            <a:r>
              <a:rPr lang="en-US" dirty="0" err="1" smtClean="0"/>
              <a:t>matrixDiagValues</a:t>
            </a:r>
            <a:endParaRPr lang="en-US" dirty="0"/>
          </a:p>
        </p:txBody>
      </p:sp>
      <p:sp>
        <p:nvSpPr>
          <p:cNvPr id="4" name="TextBox 3"/>
          <p:cNvSpPr txBox="1"/>
          <p:nvPr/>
        </p:nvSpPr>
        <p:spPr>
          <a:xfrm>
            <a:off x="838200" y="1066800"/>
            <a:ext cx="6692858" cy="5078313"/>
          </a:xfrm>
          <a:prstGeom prst="rect">
            <a:avLst/>
          </a:prstGeom>
          <a:noFill/>
        </p:spPr>
        <p:txBody>
          <a:bodyPr wrap="none" rtlCol="0">
            <a:spAutoFit/>
          </a:bodyPr>
          <a:lstStyle/>
          <a:p>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matrixDiagValues</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*values)</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YBus</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ret(</a:t>
            </a:r>
            <a:r>
              <a:rPr lang="en-US" sz="1200" b="1" dirty="0" err="1">
                <a:latin typeface="Courier New" panose="02070309020205020404" pitchFamily="49" charset="0"/>
                <a:cs typeface="Courier New" panose="02070309020205020404" pitchFamily="49" charset="0"/>
              </a:rPr>
              <a:t>p_ybusr,p_ybusi</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values[0] = ret;</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 else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if (!</a:t>
            </a:r>
            <a:r>
              <a:rPr lang="en-US" sz="1200" b="1" dirty="0" err="1">
                <a:solidFill>
                  <a:srgbClr val="00B0F0"/>
                </a:solidFill>
                <a:latin typeface="Courier New" panose="02070309020205020404" pitchFamily="49" charset="0"/>
                <a:cs typeface="Courier New" panose="02070309020205020404" pitchFamily="49" charset="0"/>
              </a:rPr>
              <a:t>getReferenceBus</a:t>
            </a:r>
            <a:r>
              <a:rPr lang="en-US" sz="1200" b="1" dirty="0">
                <a:solidFill>
                  <a:srgbClr val="00B0F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values[0] = -</a:t>
            </a:r>
            <a:r>
              <a:rPr lang="en-US" sz="1200" b="1" dirty="0" err="1">
                <a:latin typeface="Courier New" panose="02070309020205020404" pitchFamily="49" charset="0"/>
                <a:cs typeface="Courier New" panose="02070309020205020404" pitchFamily="49" charset="0"/>
              </a:rPr>
              <a:t>p_Qinj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values[1] = </a:t>
            </a:r>
            <a:r>
              <a:rPr lang="en-US" sz="1200" b="1" dirty="0" err="1">
                <a:latin typeface="Courier New" panose="02070309020205020404" pitchFamily="49" charset="0"/>
                <a:cs typeface="Courier New" panose="02070309020205020404" pitchFamily="49" charset="0"/>
              </a:rPr>
              <a:t>p_Pinj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values[2] = </a:t>
            </a:r>
            <a:r>
              <a:rPr lang="en-US" sz="1200" b="1" dirty="0" err="1">
                <a:latin typeface="Courier New" panose="02070309020205020404" pitchFamily="49" charset="0"/>
                <a:cs typeface="Courier New" panose="02070309020205020404" pitchFamily="49" charset="0"/>
              </a:rPr>
              <a:t>p_Pinj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values[3] = </a:t>
            </a:r>
            <a:r>
              <a:rPr lang="en-US" sz="1200" b="1" dirty="0" err="1">
                <a:latin typeface="Courier New" panose="02070309020205020404" pitchFamily="49" charset="0"/>
                <a:cs typeface="Courier New" panose="02070309020205020404" pitchFamily="49" charset="0"/>
              </a:rPr>
              <a:t>p_Qinj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p_isPV</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values[1] = 0.0;</a:t>
            </a:r>
          </a:p>
          <a:p>
            <a:r>
              <a:rPr lang="en-US" sz="1200" b="1" dirty="0">
                <a:latin typeface="Courier New" panose="02070309020205020404" pitchFamily="49" charset="0"/>
                <a:cs typeface="Courier New" panose="02070309020205020404" pitchFamily="49" charset="0"/>
              </a:rPr>
              <a:t>        values[2] = 0.0;</a:t>
            </a:r>
          </a:p>
          <a:p>
            <a:r>
              <a:rPr lang="en-US" sz="1200" b="1" dirty="0">
                <a:latin typeface="Courier New" panose="02070309020205020404" pitchFamily="49" charset="0"/>
                <a:cs typeface="Courier New" panose="02070309020205020404" pitchFamily="49" charset="0"/>
              </a:rPr>
              <a:t>        values[3] = 1.0;</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 else {</a:t>
            </a:r>
          </a:p>
          <a:p>
            <a:r>
              <a:rPr lang="en-US" sz="1200" b="1" dirty="0">
                <a:latin typeface="Courier New" panose="02070309020205020404" pitchFamily="49" charset="0"/>
                <a:cs typeface="Courier New" panose="02070309020205020404" pitchFamily="49" charset="0"/>
              </a:rPr>
              <a:t>      values[0] = 1.0;</a:t>
            </a:r>
          </a:p>
          <a:p>
            <a:r>
              <a:rPr lang="en-US" sz="1200" b="1" dirty="0">
                <a:latin typeface="Courier New" panose="02070309020205020404" pitchFamily="49" charset="0"/>
                <a:cs typeface="Courier New" panose="02070309020205020404" pitchFamily="49" charset="0"/>
              </a:rPr>
              <a:t>      values[1] = 0.0;</a:t>
            </a:r>
          </a:p>
          <a:p>
            <a:r>
              <a:rPr lang="en-US" sz="1200" b="1" dirty="0">
                <a:latin typeface="Courier New" panose="02070309020205020404" pitchFamily="49" charset="0"/>
                <a:cs typeface="Courier New" panose="02070309020205020404" pitchFamily="49" charset="0"/>
              </a:rPr>
              <a:t>      values[2] = 0.0;</a:t>
            </a:r>
          </a:p>
          <a:p>
            <a:r>
              <a:rPr lang="en-US" sz="1200" b="1" dirty="0">
                <a:latin typeface="Courier New" panose="02070309020205020404" pitchFamily="49" charset="0"/>
                <a:cs typeface="Courier New" panose="02070309020205020404" pitchFamily="49" charset="0"/>
              </a:rPr>
              <a:t>      values[3] = 1.0;</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5638800" y="3605956"/>
            <a:ext cx="2770470" cy="923330"/>
          </a:xfrm>
          <a:prstGeom prst="rect">
            <a:avLst/>
          </a:prstGeom>
          <a:noFill/>
        </p:spPr>
        <p:txBody>
          <a:bodyPr wrap="square" rtlCol="0">
            <a:spAutoFit/>
          </a:bodyPr>
          <a:lstStyle/>
          <a:p>
            <a:r>
              <a:rPr lang="en-US" dirty="0" smtClean="0"/>
              <a:t>Note different return values depending on properties of bus</a:t>
            </a:r>
            <a:endParaRPr lang="en-US" dirty="0"/>
          </a:p>
        </p:txBody>
      </p:sp>
    </p:spTree>
    <p:extLst>
      <p:ext uri="{BB962C8B-B14F-4D97-AF65-F5344CB8AC3E}">
        <p14:creationId xmlns:p14="http://schemas.microsoft.com/office/powerpoint/2010/main" val="218731663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PFBranch</a:t>
            </a:r>
            <a:r>
              <a:rPr lang="en-US" dirty="0" smtClean="0"/>
              <a:t>::</a:t>
            </a:r>
            <a:r>
              <a:rPr lang="en-US" dirty="0" err="1" smtClean="0"/>
              <a:t>matrixForwardValues</a:t>
            </a:r>
            <a:endParaRPr lang="en-US" dirty="0"/>
          </a:p>
        </p:txBody>
      </p:sp>
      <p:sp>
        <p:nvSpPr>
          <p:cNvPr id="4" name="TextBox 3"/>
          <p:cNvSpPr txBox="1"/>
          <p:nvPr/>
        </p:nvSpPr>
        <p:spPr>
          <a:xfrm>
            <a:off x="762000" y="990600"/>
            <a:ext cx="6413935" cy="5632311"/>
          </a:xfrm>
          <a:prstGeom prst="rect">
            <a:avLst/>
          </a:prstGeom>
          <a:noFill/>
        </p:spPr>
        <p:txBody>
          <a:bodyPr wrap="none" rtlCol="0">
            <a:spAutoFit/>
          </a:bodyPr>
          <a:lstStyle/>
          <a:p>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matrixForwardValues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*values)</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 *bus1</a:t>
            </a:r>
          </a:p>
          <a:p>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*&gt;(</a:t>
            </a:r>
            <a:r>
              <a:rPr lang="en-US" sz="1200" b="1" dirty="0">
                <a:solidFill>
                  <a:srgbClr val="00B0F0"/>
                </a:solidFill>
                <a:latin typeface="Courier New" panose="02070309020205020404" pitchFamily="49" charset="0"/>
                <a:cs typeface="Courier New" panose="02070309020205020404" pitchFamily="49" charset="0"/>
              </a:rPr>
              <a:t>getBus1()</a:t>
            </a:r>
            <a:r>
              <a:rPr lang="en-US" sz="1200" b="1" dirty="0">
                <a:latin typeface="Courier New" panose="02070309020205020404" pitchFamily="49" charset="0"/>
                <a:cs typeface="Courier New" panose="02070309020205020404" pitchFamily="49" charset="0"/>
              </a:rPr>
              <a:t>.get</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bool</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ok = !bus1-&gt;</a:t>
            </a:r>
            <a:r>
              <a:rPr lang="en-US" sz="1200" b="1" dirty="0" err="1">
                <a:solidFill>
                  <a:srgbClr val="00B0F0"/>
                </a:solidFill>
                <a:latin typeface="Courier New" panose="02070309020205020404" pitchFamily="49" charset="0"/>
                <a:cs typeface="Courier New" panose="02070309020205020404" pitchFamily="49" charset="0"/>
              </a:rPr>
              <a:t>getReferenceBus</a:t>
            </a:r>
            <a:r>
              <a:rPr lang="en-US" sz="1200" b="1" dirty="0">
                <a:solidFill>
                  <a:srgbClr val="00B0F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ok = ok &amp;&amp; !bus2-&gt;</a:t>
            </a:r>
            <a:r>
              <a:rPr lang="en-US" sz="1200" b="1" dirty="0" err="1">
                <a:solidFill>
                  <a:srgbClr val="00B0F0"/>
                </a:solidFill>
                <a:latin typeface="Courier New" panose="02070309020205020404" pitchFamily="49" charset="0"/>
                <a:cs typeface="Courier New" panose="02070309020205020404" pitchFamily="49" charset="0"/>
              </a:rPr>
              <a:t>getReferenceBus</a:t>
            </a:r>
            <a:r>
              <a:rPr lang="en-US" sz="1200" b="1" dirty="0">
                <a:solidFill>
                  <a:srgbClr val="00B0F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(ok) {</a:t>
            </a:r>
          </a:p>
          <a:p>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p_theta</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 = sin(</a:t>
            </a:r>
            <a:r>
              <a:rPr lang="en-US" sz="1200" b="1" dirty="0" err="1">
                <a:latin typeface="Courier New" panose="02070309020205020404" pitchFamily="49" charset="0"/>
                <a:cs typeface="Courier New" panose="02070309020205020404" pitchFamily="49" charset="0"/>
              </a:rPr>
              <a:t>p_theta</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values[0] =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values[1] =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values[2] =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values[3] =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cs</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bool</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bus1PV = bus1-&gt;</a:t>
            </a:r>
            <a:r>
              <a:rPr lang="en-US" sz="1200" b="1" dirty="0" err="1">
                <a:solidFill>
                  <a:srgbClr val="FF0000"/>
                </a:solidFill>
                <a:latin typeface="Courier New" panose="02070309020205020404" pitchFamily="49" charset="0"/>
                <a:cs typeface="Courier New" panose="02070309020205020404" pitchFamily="49" charset="0"/>
              </a:rPr>
              <a:t>isPV</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bus2PV = bus2-&gt;</a:t>
            </a:r>
            <a:r>
              <a:rPr lang="en-US" sz="1200" b="1" dirty="0" err="1">
                <a:solidFill>
                  <a:srgbClr val="FF0000"/>
                </a:solidFill>
                <a:latin typeface="Courier New" panose="02070309020205020404" pitchFamily="49" charset="0"/>
                <a:cs typeface="Courier New" panose="02070309020205020404" pitchFamily="49" charset="0"/>
              </a:rPr>
              <a:t>isPV</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(bus1PV &amp; bus2PV) {</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 else {</a:t>
            </a:r>
          </a:p>
          <a:p>
            <a:r>
              <a:rPr lang="en-US" sz="1200" b="1" dirty="0">
                <a:latin typeface="Courier New" panose="02070309020205020404" pitchFamily="49" charset="0"/>
                <a:cs typeface="Courier New" panose="02070309020205020404" pitchFamily="49" charset="0"/>
              </a:rPr>
              <a:t>      return false;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 else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YBus</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values[0] =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p_ybusr_frwd,p_ybusi_frwd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return true;</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p>
        </p:txBody>
      </p:sp>
      <p:sp>
        <p:nvSpPr>
          <p:cNvPr id="5" name="TextBox 4"/>
          <p:cNvSpPr txBox="1"/>
          <p:nvPr/>
        </p:nvSpPr>
        <p:spPr>
          <a:xfrm>
            <a:off x="5791200" y="2209800"/>
            <a:ext cx="2971800" cy="923330"/>
          </a:xfrm>
          <a:prstGeom prst="rect">
            <a:avLst/>
          </a:prstGeom>
          <a:noFill/>
        </p:spPr>
        <p:txBody>
          <a:bodyPr wrap="square" rtlCol="0">
            <a:spAutoFit/>
          </a:bodyPr>
          <a:lstStyle/>
          <a:p>
            <a:r>
              <a:rPr lang="en-US" dirty="0" smtClean="0"/>
              <a:t>For the reverse values function, use –</a:t>
            </a:r>
            <a:r>
              <a:rPr lang="en-US" dirty="0" err="1" smtClean="0"/>
              <a:t>p_theta</a:t>
            </a:r>
            <a:r>
              <a:rPr lang="en-US" dirty="0" smtClean="0"/>
              <a:t> instead of </a:t>
            </a:r>
            <a:r>
              <a:rPr lang="en-US" dirty="0" err="1" smtClean="0"/>
              <a:t>p_theta</a:t>
            </a:r>
            <a:endParaRPr lang="en-US" dirty="0"/>
          </a:p>
        </p:txBody>
      </p:sp>
      <p:sp>
        <p:nvSpPr>
          <p:cNvPr id="6" name="TextBox 5"/>
          <p:cNvSpPr txBox="1"/>
          <p:nvPr/>
        </p:nvSpPr>
        <p:spPr>
          <a:xfrm>
            <a:off x="3048000" y="5029200"/>
            <a:ext cx="5562600" cy="646331"/>
          </a:xfrm>
          <a:prstGeom prst="rect">
            <a:avLst/>
          </a:prstGeom>
          <a:noFill/>
        </p:spPr>
        <p:txBody>
          <a:bodyPr wrap="square" rtlCol="0">
            <a:spAutoFit/>
          </a:bodyPr>
          <a:lstStyle/>
          <a:p>
            <a:r>
              <a:rPr lang="en-US" dirty="0" smtClean="0"/>
              <a:t>Don’t contribute anything to the matrix if one end of the branch is attached to the reference bus</a:t>
            </a:r>
            <a:endParaRPr lang="en-US" dirty="0"/>
          </a:p>
        </p:txBody>
      </p:sp>
      <p:cxnSp>
        <p:nvCxnSpPr>
          <p:cNvPr id="8" name="Straight Connector 7"/>
          <p:cNvCxnSpPr/>
          <p:nvPr/>
        </p:nvCxnSpPr>
        <p:spPr>
          <a:xfrm flipH="1">
            <a:off x="2590800" y="5352365"/>
            <a:ext cx="457200" cy="1340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6141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Mapping Vectors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MatVecInterface</a:t>
            </a:r>
            <a:r>
              <a:rPr lang="en-US" dirty="0" smtClean="0"/>
              <a:t> functions </a:t>
            </a:r>
            <a:r>
              <a:rPr lang="en-US" dirty="0" err="1" smtClean="0"/>
              <a:t>vectorSize</a:t>
            </a:r>
            <a:r>
              <a:rPr lang="en-US" dirty="0" smtClean="0"/>
              <a:t> and </a:t>
            </a:r>
            <a:r>
              <a:rPr lang="en-US" dirty="0" err="1" smtClean="0"/>
              <a:t>vectorValues</a:t>
            </a:r>
            <a:r>
              <a:rPr lang="en-US" dirty="0" smtClean="0"/>
              <a:t> work in a similar way to the matrix functions except that all data structures are 1D. The vector functions are only implemented on buses</a:t>
            </a:r>
          </a:p>
          <a:p>
            <a:r>
              <a:rPr lang="en-US" dirty="0" smtClean="0"/>
              <a:t>The </a:t>
            </a:r>
            <a:r>
              <a:rPr lang="en-US" dirty="0" err="1" smtClean="0"/>
              <a:t>setValues</a:t>
            </a:r>
            <a:r>
              <a:rPr lang="en-US" dirty="0" smtClean="0"/>
              <a:t> function can be used to move values in a vector back onto buses. This is often done for the solution vector.</a:t>
            </a:r>
            <a:endParaRPr lang="en-US" dirty="0"/>
          </a:p>
        </p:txBody>
      </p:sp>
      <p:sp>
        <p:nvSpPr>
          <p:cNvPr id="4" name="TextBox 3"/>
          <p:cNvSpPr txBox="1"/>
          <p:nvPr/>
        </p:nvSpPr>
        <p:spPr>
          <a:xfrm>
            <a:off x="2370645" y="4114800"/>
            <a:ext cx="4182555" cy="1569660"/>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setValues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*values)</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p_a</a:t>
            </a:r>
            <a:r>
              <a:rPr lang="en-US" sz="1200" b="1" dirty="0">
                <a:latin typeface="Courier New" panose="02070309020205020404" pitchFamily="49" charset="0"/>
                <a:cs typeface="Courier New" panose="02070309020205020404" pitchFamily="49" charset="0"/>
              </a:rPr>
              <a:t> -= real(values[0]);</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 real(values[1]);</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p_vAng_ptr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p_a</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p_vMag_ptr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p:txBody>
      </p:sp>
      <p:sp>
        <p:nvSpPr>
          <p:cNvPr id="5" name="TextBox 4"/>
          <p:cNvSpPr txBox="1"/>
          <p:nvPr/>
        </p:nvSpPr>
        <p:spPr>
          <a:xfrm>
            <a:off x="5029200" y="4639270"/>
            <a:ext cx="3200400" cy="923330"/>
          </a:xfrm>
          <a:prstGeom prst="rect">
            <a:avLst/>
          </a:prstGeom>
          <a:noFill/>
        </p:spPr>
        <p:txBody>
          <a:bodyPr wrap="square" rtlCol="0">
            <a:spAutoFit/>
          </a:bodyPr>
          <a:lstStyle/>
          <a:p>
            <a:r>
              <a:rPr lang="en-US" dirty="0" smtClean="0"/>
              <a:t>Use values in the solution vector to modify internal bus variables</a:t>
            </a:r>
            <a:endParaRPr lang="en-US" dirty="0"/>
          </a:p>
        </p:txBody>
      </p:sp>
    </p:spTree>
    <p:extLst>
      <p:ext uri="{BB962C8B-B14F-4D97-AF65-F5344CB8AC3E}">
        <p14:creationId xmlns:p14="http://schemas.microsoft.com/office/powerpoint/2010/main" val="122522615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buffers for ghost bus and/or branch exchanges</a:t>
            </a:r>
            <a:endParaRPr lang="en-US" dirty="0"/>
          </a:p>
        </p:txBody>
      </p:sp>
      <p:sp>
        <p:nvSpPr>
          <p:cNvPr id="4" name="TextBox 3"/>
          <p:cNvSpPr txBox="1"/>
          <p:nvPr/>
        </p:nvSpPr>
        <p:spPr>
          <a:xfrm>
            <a:off x="457200" y="2187476"/>
            <a:ext cx="5019323" cy="2308324"/>
          </a:xfrm>
          <a:prstGeom prst="rect">
            <a:avLst/>
          </a:prstGeom>
          <a:noFill/>
        </p:spPr>
        <p:txBody>
          <a:bodyPr wrap="none" rtlCol="0">
            <a:spAutoFit/>
          </a:bodyPr>
          <a:lstStyle/>
          <a:p>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getXCBufSize</a:t>
            </a:r>
            <a:r>
              <a:rPr lang="en-US" sz="1200" b="1" dirty="0">
                <a:latin typeface="Courier New" panose="02070309020205020404" pitchFamily="49" charset="0"/>
                <a:cs typeface="Courier New" panose="02070309020205020404" pitchFamily="49" charset="0"/>
              </a:rPr>
              <a:t>(void)</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return 2*</a:t>
            </a:r>
            <a:r>
              <a:rPr lang="en-US" sz="1200" b="1" dirty="0" err="1">
                <a:latin typeface="Courier New" panose="02070309020205020404" pitchFamily="49" charset="0"/>
                <a:cs typeface="Courier New" panose="02070309020205020404" pitchFamily="49" charset="0"/>
              </a:rPr>
              <a:t>sizeof</a:t>
            </a:r>
            <a:r>
              <a:rPr lang="en-US" sz="1200" b="1" dirty="0">
                <a:latin typeface="Courier New" panose="02070309020205020404" pitchFamily="49" charset="0"/>
                <a:cs typeface="Courier New" panose="02070309020205020404" pitchFamily="49" charset="0"/>
              </a:rPr>
              <a:t>(double);</a:t>
            </a:r>
          </a:p>
          <a:p>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setXCBuf</a:t>
            </a:r>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buf</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p_vAng_ptr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static_cast</a:t>
            </a:r>
            <a:r>
              <a:rPr lang="en-US" sz="1200" b="1" dirty="0">
                <a:latin typeface="Courier New" panose="02070309020205020404" pitchFamily="49" charset="0"/>
                <a:cs typeface="Courier New" panose="02070309020205020404" pitchFamily="49" charset="0"/>
              </a:rPr>
              <a:t>&lt;double*&gt;(</a:t>
            </a:r>
            <a:r>
              <a:rPr lang="en-US" sz="1200" b="1" dirty="0" err="1">
                <a:latin typeface="Courier New" panose="02070309020205020404" pitchFamily="49" charset="0"/>
                <a:cs typeface="Courier New" panose="02070309020205020404" pitchFamily="49" charset="0"/>
              </a:rPr>
              <a:t>buf</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p_vMag_ptr</a:t>
            </a:r>
            <a:r>
              <a:rPr lang="en-US" sz="1200" b="1" dirty="0">
                <a:latin typeface="Courier New" panose="02070309020205020404" pitchFamily="49" charset="0"/>
                <a:cs typeface="Courier New" panose="02070309020205020404" pitchFamily="49" charset="0"/>
              </a:rPr>
              <a:t> = p_vAng_ptr+1;</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p_vAng_ptr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p_a</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p_vMag_ptr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5257800" y="2286000"/>
            <a:ext cx="2870899" cy="646331"/>
          </a:xfrm>
          <a:prstGeom prst="rect">
            <a:avLst/>
          </a:prstGeom>
          <a:noFill/>
        </p:spPr>
        <p:txBody>
          <a:bodyPr wrap="square" rtlCol="0">
            <a:spAutoFit/>
          </a:bodyPr>
          <a:lstStyle/>
          <a:p>
            <a:r>
              <a:rPr lang="en-US" dirty="0" smtClean="0"/>
              <a:t>Specify maximum amount of data to be exchanged</a:t>
            </a:r>
            <a:endParaRPr lang="en-US" dirty="0"/>
          </a:p>
        </p:txBody>
      </p:sp>
      <p:sp>
        <p:nvSpPr>
          <p:cNvPr id="6" name="TextBox 5"/>
          <p:cNvSpPr txBox="1"/>
          <p:nvPr/>
        </p:nvSpPr>
        <p:spPr>
          <a:xfrm>
            <a:off x="4648200" y="3429000"/>
            <a:ext cx="3048000" cy="1200329"/>
          </a:xfrm>
          <a:prstGeom prst="rect">
            <a:avLst/>
          </a:prstGeom>
          <a:noFill/>
        </p:spPr>
        <p:txBody>
          <a:bodyPr wrap="square" rtlCol="0">
            <a:spAutoFit/>
          </a:bodyPr>
          <a:lstStyle/>
          <a:p>
            <a:r>
              <a:rPr lang="en-US" dirty="0" smtClean="0"/>
              <a:t>Assign slots in the allocated buffer to internal variables and initialize exchange variables</a:t>
            </a:r>
            <a:endParaRPr lang="en-US" dirty="0"/>
          </a:p>
        </p:txBody>
      </p:sp>
      <p:sp>
        <p:nvSpPr>
          <p:cNvPr id="7" name="TextBox 6"/>
          <p:cNvSpPr txBox="1"/>
          <p:nvPr/>
        </p:nvSpPr>
        <p:spPr>
          <a:xfrm>
            <a:off x="762000" y="4953000"/>
            <a:ext cx="6934200" cy="923330"/>
          </a:xfrm>
          <a:prstGeom prst="rect">
            <a:avLst/>
          </a:prstGeom>
          <a:noFill/>
        </p:spPr>
        <p:txBody>
          <a:bodyPr wrap="square" rtlCol="0">
            <a:spAutoFit/>
          </a:bodyPr>
          <a:lstStyle/>
          <a:p>
            <a:r>
              <a:rPr lang="en-US" dirty="0" smtClean="0"/>
              <a:t>Note: all buses exchange the same amount of data, all branches exchange the same amount of data. Not all of the exchanged data needs to be used by any one particular bus or branch.</a:t>
            </a:r>
            <a:endParaRPr lang="en-US" dirty="0"/>
          </a:p>
        </p:txBody>
      </p:sp>
    </p:spTree>
    <p:extLst>
      <p:ext uri="{BB962C8B-B14F-4D97-AF65-F5344CB8AC3E}">
        <p14:creationId xmlns:p14="http://schemas.microsoft.com/office/powerpoint/2010/main" val="9570568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Mode Variable</a:t>
            </a:r>
            <a:endParaRPr lang="en-US" dirty="0"/>
          </a:p>
        </p:txBody>
      </p:sp>
      <p:sp>
        <p:nvSpPr>
          <p:cNvPr id="3" name="Content Placeholder 2"/>
          <p:cNvSpPr>
            <a:spLocks noGrp="1"/>
          </p:cNvSpPr>
          <p:nvPr>
            <p:ph idx="1"/>
          </p:nvPr>
        </p:nvSpPr>
        <p:spPr>
          <a:xfrm>
            <a:off x="492125" y="1676400"/>
            <a:ext cx="8186738" cy="1828800"/>
          </a:xfrm>
        </p:spPr>
        <p:txBody>
          <a:bodyPr/>
          <a:lstStyle/>
          <a:p>
            <a:r>
              <a:rPr lang="en-US" b="1" dirty="0" smtClean="0"/>
              <a:t>Both bus and branch components should define an enumerated type that defines the mode. Modes in </a:t>
            </a:r>
            <a:r>
              <a:rPr lang="en-US" b="1" dirty="0" err="1" smtClean="0"/>
              <a:t>powerflow</a:t>
            </a:r>
            <a:r>
              <a:rPr lang="en-US" b="1" dirty="0" smtClean="0"/>
              <a:t> app include</a:t>
            </a:r>
          </a:p>
          <a:p>
            <a:pPr marL="0" indent="0">
              <a:buNone/>
            </a:pPr>
            <a:r>
              <a:rPr lang="en-US" b="1" dirty="0"/>
              <a:t>      </a:t>
            </a:r>
            <a:r>
              <a:rPr lang="en-US" b="1" dirty="0" smtClean="0"/>
              <a:t>              </a:t>
            </a:r>
            <a:r>
              <a:rPr lang="en-US" sz="1200" b="1" dirty="0" err="1">
                <a:latin typeface="Courier New" panose="02070309020205020404" pitchFamily="49" charset="0"/>
                <a:cs typeface="Courier New" panose="02070309020205020404" pitchFamily="49" charset="0"/>
              </a:rPr>
              <a:t>enum</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PFMode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YBus</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RHS}</a:t>
            </a:r>
          </a:p>
          <a:p>
            <a:r>
              <a:rPr lang="en-US" b="1" dirty="0" smtClean="0"/>
              <a:t>The bus and branch classes should define a simple modifier that sets the mode variable. Some other actions can also be taken when the mode is set</a:t>
            </a:r>
          </a:p>
        </p:txBody>
      </p:sp>
      <p:sp>
        <p:nvSpPr>
          <p:cNvPr id="4" name="TextBox 3"/>
          <p:cNvSpPr txBox="1"/>
          <p:nvPr/>
        </p:nvSpPr>
        <p:spPr>
          <a:xfrm>
            <a:off x="1643626" y="4579203"/>
            <a:ext cx="4833374" cy="830997"/>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setMode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mode)</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mode;</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353080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Application Network</a:t>
            </a:r>
            <a:endParaRPr lang="en-US" dirty="0"/>
          </a:p>
        </p:txBody>
      </p:sp>
      <p:sp>
        <p:nvSpPr>
          <p:cNvPr id="3" name="Content Placeholder 2"/>
          <p:cNvSpPr>
            <a:spLocks noGrp="1"/>
          </p:cNvSpPr>
          <p:nvPr>
            <p:ph idx="1"/>
          </p:nvPr>
        </p:nvSpPr>
        <p:spPr>
          <a:xfrm>
            <a:off x="492125" y="1676400"/>
            <a:ext cx="8186738" cy="1371600"/>
          </a:xfrm>
        </p:spPr>
        <p:txBody>
          <a:bodyPr/>
          <a:lstStyle/>
          <a:p>
            <a:r>
              <a:rPr lang="en-US" dirty="0" smtClean="0"/>
              <a:t>Once the application bus and branch classes are defined, it is possible to declare a </a:t>
            </a:r>
            <a:r>
              <a:rPr lang="en-US" dirty="0" err="1" smtClean="0"/>
              <a:t>typedef</a:t>
            </a:r>
            <a:r>
              <a:rPr lang="en-US" dirty="0" smtClean="0"/>
              <a:t> for the application network. This is not strictly necessary, but it is usually a tremendous convenience</a:t>
            </a:r>
            <a:endParaRPr lang="en-US" dirty="0"/>
          </a:p>
        </p:txBody>
      </p:sp>
      <p:sp>
        <p:nvSpPr>
          <p:cNvPr id="4" name="TextBox 3"/>
          <p:cNvSpPr txBox="1"/>
          <p:nvPr/>
        </p:nvSpPr>
        <p:spPr>
          <a:xfrm>
            <a:off x="1143000" y="3653135"/>
            <a:ext cx="6553200" cy="461665"/>
          </a:xfrm>
          <a:prstGeom prst="rect">
            <a:avLst/>
          </a:prstGeom>
          <a:noFill/>
        </p:spPr>
        <p:txBody>
          <a:bodyPr wrap="square" rtlCol="0">
            <a:spAutoFit/>
          </a:bodyPr>
          <a:lstStyle/>
          <a:p>
            <a:r>
              <a:rPr lang="en-US" sz="1200" b="1" dirty="0" err="1">
                <a:latin typeface="Courier New" panose="02070309020205020404" pitchFamily="49" charset="0"/>
                <a:cs typeface="Courier New" panose="02070309020205020404" pitchFamily="49" charset="0"/>
              </a:rPr>
              <a:t>typedef</a:t>
            </a:r>
            <a:r>
              <a:rPr lang="en-US" sz="1200" b="1" dirty="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smtClean="0">
                <a:latin typeface="Courier New" panose="02070309020205020404" pitchFamily="49" charset="0"/>
                <a:cs typeface="Courier New" panose="02070309020205020404" pitchFamily="49" charset="0"/>
              </a:rPr>
              <a:t>::network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BaseNetwork</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PFBus</a:t>
            </a:r>
            <a:r>
              <a:rPr lang="en-US" sz="1200" b="1" dirty="0">
                <a:solidFill>
                  <a:srgbClr val="00B0F0"/>
                </a:solidFill>
                <a:latin typeface="Courier New" panose="02070309020205020404" pitchFamily="49" charset="0"/>
                <a:cs typeface="Courier New" panose="02070309020205020404" pitchFamily="49" charset="0"/>
              </a:rPr>
              <a:t>, </a:t>
            </a:r>
            <a:r>
              <a:rPr lang="en-US" sz="1200" b="1" dirty="0" err="1">
                <a:solidFill>
                  <a:srgbClr val="00B0F0"/>
                </a:solidFill>
                <a:latin typeface="Courier New" panose="02070309020205020404" pitchFamily="49" charset="0"/>
                <a:cs typeface="Courier New" panose="02070309020205020404" pitchFamily="49" charset="0"/>
              </a:rPr>
              <a:t>PFBranch</a:t>
            </a:r>
            <a:r>
              <a:rPr lang="en-US" sz="1200" b="1" dirty="0">
                <a:solidFill>
                  <a:srgbClr val="00B0F0"/>
                </a:solidFill>
                <a:latin typeface="Courier New" panose="02070309020205020404" pitchFamily="49" charset="0"/>
                <a:cs typeface="Courier New" panose="02070309020205020404" pitchFamily="49" charset="0"/>
              </a:rPr>
              <a:t> &gt; </a:t>
            </a:r>
            <a:r>
              <a:rPr lang="en-US" sz="1200" b="1" dirty="0" err="1">
                <a:latin typeface="Courier New" panose="02070309020205020404" pitchFamily="49" charset="0"/>
                <a:cs typeface="Courier New" panose="02070309020205020404" pitchFamily="49" charset="0"/>
              </a:rPr>
              <a:t>PFNetwork</a:t>
            </a:r>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8608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PN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NNL_Presentatio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NNL_Presentatio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NNL_Presentatio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NNL_Presentatio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NNL_Presentatio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NNL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NNL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NNL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NNL_Presentation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PNNL_Presentation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PNNL_Presentation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PNNL_Presentation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PNNL</Template>
  <TotalTime>54230</TotalTime>
  <Words>8030</Words>
  <Application>Microsoft Office PowerPoint</Application>
  <PresentationFormat>On-screen Show (4:3)</PresentationFormat>
  <Paragraphs>1333</Paragraphs>
  <Slides>109</Slides>
  <Notes>0</Notes>
  <HiddenSlides>0</HiddenSlides>
  <MMClips>0</MMClips>
  <ScaleCrop>false</ScaleCrop>
  <HeadingPairs>
    <vt:vector size="4" baseType="variant">
      <vt:variant>
        <vt:lpstr>Theme</vt:lpstr>
      </vt:variant>
      <vt:variant>
        <vt:i4>2</vt:i4>
      </vt:variant>
      <vt:variant>
        <vt:lpstr>Slide Titles</vt:lpstr>
      </vt:variant>
      <vt:variant>
        <vt:i4>109</vt:i4>
      </vt:variant>
    </vt:vector>
  </HeadingPairs>
  <TitlesOfParts>
    <vt:vector size="111" baseType="lpstr">
      <vt:lpstr>PNNL</vt:lpstr>
      <vt:lpstr>Office Theme</vt:lpstr>
      <vt:lpstr>GridPACK™ Framework for Developing Power Grid Applications for HPC Platforms</vt:lpstr>
      <vt:lpstr>Objective</vt:lpstr>
      <vt:lpstr>Approach</vt:lpstr>
      <vt:lpstr>PowerPoint Presentation</vt:lpstr>
      <vt:lpstr>Major GridPACK™ Modules</vt:lpstr>
      <vt:lpstr>Application Flow Diagram</vt:lpstr>
      <vt:lpstr>Building the GridPACK™ Library</vt:lpstr>
      <vt:lpstr>MPI</vt:lpstr>
      <vt:lpstr>Global Arrays</vt:lpstr>
      <vt:lpstr>PETSc</vt:lpstr>
      <vt:lpstr>PETSc (cont)</vt:lpstr>
      <vt:lpstr>Boost</vt:lpstr>
      <vt:lpstr>ParMetis</vt:lpstr>
      <vt:lpstr>ParMetis (cont)</vt:lpstr>
      <vt:lpstr>ParMetis (cont)</vt:lpstr>
      <vt:lpstr>Configure GridPACK™</vt:lpstr>
      <vt:lpstr>Configuring GridPACK™ (cont)</vt:lpstr>
      <vt:lpstr>BaseNetwork Class</vt:lpstr>
      <vt:lpstr>Instantiate a Network</vt:lpstr>
      <vt:lpstr>Parser Module</vt:lpstr>
      <vt:lpstr>Create Network from External File</vt:lpstr>
      <vt:lpstr>Network Topology</vt:lpstr>
      <vt:lpstr>Network Data</vt:lpstr>
      <vt:lpstr>DataCollection Objects</vt:lpstr>
      <vt:lpstr>Network Components</vt:lpstr>
      <vt:lpstr>Partition Network</vt:lpstr>
      <vt:lpstr>Partitioning the Network</vt:lpstr>
      <vt:lpstr>Process 0 Partition</vt:lpstr>
      <vt:lpstr>Process 1 Partition</vt:lpstr>
      <vt:lpstr>Other Base Network Class Methods</vt:lpstr>
      <vt:lpstr>Base Network Class</vt:lpstr>
      <vt:lpstr>Factories</vt:lpstr>
      <vt:lpstr>Base Factory Class</vt:lpstr>
      <vt:lpstr>Base Factory Class</vt:lpstr>
      <vt:lpstr>Create a New Factory</vt:lpstr>
      <vt:lpstr>Example of a Factory Method</vt:lpstr>
      <vt:lpstr>Initialize Components</vt:lpstr>
      <vt:lpstr>Initialize Network Components</vt:lpstr>
      <vt:lpstr>Components</vt:lpstr>
      <vt:lpstr>Component Class Hierarchy</vt:lpstr>
      <vt:lpstr>The MatVecInterface</vt:lpstr>
      <vt:lpstr>Data Type</vt:lpstr>
      <vt:lpstr>Diagonal MatVecInterface</vt:lpstr>
      <vt:lpstr>Off-diagonal MatVecInterface</vt:lpstr>
      <vt:lpstr>Vector MatVecInterface</vt:lpstr>
      <vt:lpstr>BaseComponent</vt:lpstr>
      <vt:lpstr>BaseComponent</vt:lpstr>
      <vt:lpstr>BaseComponent</vt:lpstr>
      <vt:lpstr>BaseComponent::setMode</vt:lpstr>
      <vt:lpstr>BaseBusComponent</vt:lpstr>
      <vt:lpstr>BaseBusComponent</vt:lpstr>
      <vt:lpstr>BaseBranchComponent</vt:lpstr>
      <vt:lpstr>BaseBranchComponent</vt:lpstr>
      <vt:lpstr>DataCollection Objects</vt:lpstr>
      <vt:lpstr>Data Collection Structure</vt:lpstr>
      <vt:lpstr>DataCollection Names</vt:lpstr>
      <vt:lpstr>DataCollection Accessors</vt:lpstr>
      <vt:lpstr>Mapper</vt:lpstr>
      <vt:lpstr>Mapper</vt:lpstr>
      <vt:lpstr>Matrix Contributions from Components</vt:lpstr>
      <vt:lpstr>Distribute Component Contributions and Eliminate Gaps</vt:lpstr>
      <vt:lpstr>Matrix Mapper Interface</vt:lpstr>
      <vt:lpstr>Vector Mapper Interface</vt:lpstr>
      <vt:lpstr>Mapper Behavior</vt:lpstr>
      <vt:lpstr>Math Module</vt:lpstr>
      <vt:lpstr>Math Library</vt:lpstr>
      <vt:lpstr>Vector Class</vt:lpstr>
      <vt:lpstr>Distributed Vector Storage</vt:lpstr>
      <vt:lpstr>Vector Class</vt:lpstr>
      <vt:lpstr>Basic Vector Operations</vt:lpstr>
      <vt:lpstr>Matrix Class</vt:lpstr>
      <vt:lpstr>Distributed Matrix Storage</vt:lpstr>
      <vt:lpstr>Matrix Class</vt:lpstr>
      <vt:lpstr>Basic Matrix Operations</vt:lpstr>
      <vt:lpstr>Linear Solver</vt:lpstr>
      <vt:lpstr>Configure</vt:lpstr>
      <vt:lpstr>Configuration Module</vt:lpstr>
      <vt:lpstr>Configuration Accessors</vt:lpstr>
      <vt:lpstr>Input File example</vt:lpstr>
      <vt:lpstr>Using the Configuration Module</vt:lpstr>
      <vt:lpstr>Serial IO</vt:lpstr>
      <vt:lpstr>Serial IO Classes</vt:lpstr>
      <vt:lpstr>Using Serial IO</vt:lpstr>
      <vt:lpstr>serialWrite method</vt:lpstr>
      <vt:lpstr>Directing Serial IO to Files</vt:lpstr>
      <vt:lpstr>Powerflow Application Example</vt:lpstr>
      <vt:lpstr>PowerPoint Presentation</vt:lpstr>
      <vt:lpstr>Powerflow Components</vt:lpstr>
      <vt:lpstr>PFBus::load</vt:lpstr>
      <vt:lpstr>Evaluate Y-matrix parameters on buses</vt:lpstr>
      <vt:lpstr>Diagonal Y-matrix contribution</vt:lpstr>
      <vt:lpstr>Evaluate Y-matrix parameters on branches</vt:lpstr>
      <vt:lpstr>PFBus::matrixDiagSize</vt:lpstr>
      <vt:lpstr>PFBus::matrixDiagValues</vt:lpstr>
      <vt:lpstr>PFBranch::matrixForwardValues</vt:lpstr>
      <vt:lpstr> Mapping Vectors</vt:lpstr>
      <vt:lpstr>Set up buffers for ghost bus and/or branch exchanges</vt:lpstr>
      <vt:lpstr>Setting the Mode Variable</vt:lpstr>
      <vt:lpstr>Creating an Application Network</vt:lpstr>
      <vt:lpstr>Powerflow Factory</vt:lpstr>
      <vt:lpstr>New Factory Methods</vt:lpstr>
      <vt:lpstr>Powerflow Main Application</vt:lpstr>
      <vt:lpstr>Powerflow “main” Program</vt:lpstr>
      <vt:lpstr>Powerflow Execution: Setting Up Network</vt:lpstr>
      <vt:lpstr>Powerflow Application: Using Factory to Complete Network Initialization</vt:lpstr>
      <vt:lpstr>Powerflow Application: Creating Mappers and Generating Matrices and Vectors</vt:lpstr>
      <vt:lpstr>Powerflow Application: Initialize Newton-Raphson Loop</vt:lpstr>
      <vt:lpstr>Powerflow Application: execute Newton-Raphson Iterations</vt:lpstr>
      <vt:lpstr>Powerflow Application: Export Results to Standard Output</vt:lpstr>
    </vt:vector>
  </TitlesOfParts>
  <Company>PNNL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Palmer, Bruce J</dc:creator>
  <cp:lastModifiedBy>Palmer, Bruce J</cp:lastModifiedBy>
  <cp:revision>200</cp:revision>
  <cp:lastPrinted>2013-07-10T19:36:42Z</cp:lastPrinted>
  <dcterms:created xsi:type="dcterms:W3CDTF">2013-01-04T20:56:43Z</dcterms:created>
  <dcterms:modified xsi:type="dcterms:W3CDTF">2014-03-25T16:54:58Z</dcterms:modified>
</cp:coreProperties>
</file>