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41" r:id="rId4"/>
    <p:sldId id="262" r:id="rId5"/>
    <p:sldId id="263" r:id="rId6"/>
    <p:sldId id="264" r:id="rId7"/>
    <p:sldId id="265" r:id="rId8"/>
    <p:sldId id="258" r:id="rId9"/>
    <p:sldId id="259" r:id="rId10"/>
    <p:sldId id="260" r:id="rId11"/>
    <p:sldId id="261" r:id="rId12"/>
    <p:sldId id="266" r:id="rId13"/>
    <p:sldId id="271" r:id="rId14"/>
    <p:sldId id="272" r:id="rId15"/>
    <p:sldId id="273" r:id="rId16"/>
    <p:sldId id="274" r:id="rId17"/>
    <p:sldId id="451" r:id="rId18"/>
    <p:sldId id="402" r:id="rId19"/>
    <p:sldId id="275" r:id="rId20"/>
    <p:sldId id="403" r:id="rId21"/>
    <p:sldId id="452" r:id="rId22"/>
    <p:sldId id="276" r:id="rId23"/>
    <p:sldId id="277" r:id="rId24"/>
    <p:sldId id="278" r:id="rId25"/>
    <p:sldId id="453" r:id="rId26"/>
    <p:sldId id="281" r:id="rId27"/>
    <p:sldId id="279" r:id="rId28"/>
    <p:sldId id="280" r:id="rId29"/>
    <p:sldId id="284" r:id="rId30"/>
    <p:sldId id="45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306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525" r:id="rId54"/>
    <p:sldId id="315" r:id="rId55"/>
    <p:sldId id="504" r:id="rId56"/>
    <p:sldId id="316" r:id="rId57"/>
    <p:sldId id="505" r:id="rId58"/>
    <p:sldId id="317" r:id="rId59"/>
    <p:sldId id="318" r:id="rId60"/>
    <p:sldId id="328" r:id="rId61"/>
    <p:sldId id="319" r:id="rId62"/>
    <p:sldId id="506" r:id="rId63"/>
    <p:sldId id="329" r:id="rId64"/>
    <p:sldId id="330" r:id="rId65"/>
    <p:sldId id="320" r:id="rId66"/>
    <p:sldId id="321" r:id="rId67"/>
    <p:sldId id="322" r:id="rId68"/>
    <p:sldId id="323" r:id="rId69"/>
    <p:sldId id="507" r:id="rId70"/>
    <p:sldId id="325" r:id="rId71"/>
    <p:sldId id="324" r:id="rId72"/>
    <p:sldId id="508" r:id="rId73"/>
    <p:sldId id="327" r:id="rId74"/>
    <p:sldId id="549" r:id="rId75"/>
    <p:sldId id="548" r:id="rId76"/>
    <p:sldId id="561" r:id="rId77"/>
    <p:sldId id="562" r:id="rId78"/>
    <p:sldId id="339" r:id="rId79"/>
    <p:sldId id="550" r:id="rId80"/>
    <p:sldId id="340" r:id="rId81"/>
    <p:sldId id="551" r:id="rId82"/>
    <p:sldId id="552" r:id="rId83"/>
    <p:sldId id="554" r:id="rId84"/>
    <p:sldId id="553" r:id="rId85"/>
    <p:sldId id="558" r:id="rId86"/>
    <p:sldId id="559" r:id="rId87"/>
    <p:sldId id="560" r:id="rId8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1" Type="http://schemas.openxmlformats.org/officeDocument/2006/relationships/tableStyles" Target="tableStyles.xml"/><Relationship Id="rId90" Type="http://schemas.openxmlformats.org/officeDocument/2006/relationships/viewProps" Target="viewProps.xml"/><Relationship Id="rId9" Type="http://schemas.openxmlformats.org/officeDocument/2006/relationships/slide" Target="slides/slide7.xml"/><Relationship Id="rId89" Type="http://schemas.openxmlformats.org/officeDocument/2006/relationships/presProps" Target="presProps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4955" cy="948055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</a:rPr>
              <a:t>现在进行时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solidFill>
                  <a:schemeClr val="bg1"/>
                </a:solidFill>
              </a:rPr>
              <a:t>他们在看电视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他正在读书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他们在吃饭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我在等他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他在找我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他在看我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他在考虑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他们在讨论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我在开玩笑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我正在和他聊天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045" y="222885"/>
            <a:ext cx="10739755" cy="1468120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</a:rPr>
              <a:t>现在完成时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045" y="1508760"/>
            <a:ext cx="10739755" cy="4668520"/>
          </a:xfrm>
        </p:spPr>
        <p:txBody>
          <a:bodyPr>
            <a:normAutofit fontScale="70000"/>
          </a:bodyPr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他已经吃过了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我已经告诉他了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他已经找到钥匙了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我已经给他打了电话了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他已经把问题解决了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我已经知道了这件事了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他们已经离开了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他已经看到了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我已经决定了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我已经把钥匙给他了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我已经买车了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他已经开始学英语了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他已经吃完了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be</a:t>
            </a:r>
            <a:r>
              <a:rPr lang="zh-CN" altLang="en-US">
                <a:solidFill>
                  <a:schemeClr val="bg1"/>
                </a:solidFill>
              </a:rPr>
              <a:t>动词</a:t>
            </a:r>
            <a:r>
              <a:rPr lang="en-US" altLang="zh-CN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种时态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899535" cy="4351655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</a:rPr>
              <a:t>am   is   are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was   were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be going to be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be being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have/has been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90770" y="2912745"/>
            <a:ext cx="1113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+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5932170" y="1769110"/>
            <a:ext cx="541020" cy="28181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42455" y="2096135"/>
            <a:ext cx="2675890" cy="2228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n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a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adv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介短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done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730" y="181610"/>
            <a:ext cx="4431030" cy="6057900"/>
          </a:xfrm>
        </p:spPr>
        <p:txBody>
          <a:bodyPr>
            <a:normAutofit fontScale="90000" lnSpcReduction="20000"/>
          </a:bodyPr>
          <a:p>
            <a:pPr marL="342900" indent="-34290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我昨天没在家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你会是一个好爸爸的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地铁正在被建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他已经当了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年的老师了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我明天会在北京的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这件事很快会被解决的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他很乐观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我当时很尴尬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手机在桌子上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那条河很长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今天天儿不错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他以前很受欢迎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病人正在被抢救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我来北京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年了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这狗很可爱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32170" y="181610"/>
            <a:ext cx="4554220" cy="5943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她已经怀孕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个月了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灯开着呢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我的车被朋友借走了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会议正在北京被举行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她这样已经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年了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她现在有麻烦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手机昨天还在这呢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她被老板开除了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她以前很瘦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时间很宝贵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决定已经做出来了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坏人会被惩罚的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坏人正在被惩罚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我最近很忙</a:t>
            </a:r>
            <a:endParaRPr lang="zh-CN" altLang="en-US" sz="24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你会长高的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56155" y="6263005"/>
            <a:ext cx="5114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be</a:t>
            </a:r>
            <a:r>
              <a:rPr lang="zh-CN" altLang="en-US" sz="3200"/>
              <a:t>动词</a:t>
            </a:r>
            <a:r>
              <a:rPr lang="en-US" altLang="zh-CN" sz="3200"/>
              <a:t>5</a:t>
            </a:r>
            <a:r>
              <a:rPr lang="zh-CN" altLang="en-US" sz="3200"/>
              <a:t>种时态专项训练</a:t>
            </a:r>
            <a:endParaRPr lang="zh-CN" altLang="en-US"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aseline="30000">
                <a:solidFill>
                  <a:schemeClr val="bg1"/>
                </a:solidFill>
                <a:sym typeface="+mn-ea"/>
              </a:rPr>
              <a:t>主+谓+间宾+直宾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970" y="1330325"/>
            <a:ext cx="3531870" cy="4800600"/>
          </a:xfrm>
        </p:spPr>
        <p:txBody>
          <a:bodyPr>
            <a:normAutofit/>
          </a:bodyPr>
          <a:p>
            <a:pPr marL="514350" indent="-514350">
              <a:buAutoNum type="arabicPeriod"/>
            </a:pPr>
            <a:r>
              <a:rPr lang="zh-CN" altLang="en-US" baseline="30000">
                <a:solidFill>
                  <a:schemeClr val="bg1"/>
                </a:solidFill>
              </a:rPr>
              <a:t>他给了我一次机会</a:t>
            </a:r>
            <a:endParaRPr lang="zh-CN" altLang="en-US" baseline="30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baseline="30000">
                <a:solidFill>
                  <a:schemeClr val="bg1"/>
                </a:solidFill>
              </a:rPr>
              <a:t>他给我讲了个故事</a:t>
            </a:r>
            <a:endParaRPr lang="zh-CN" altLang="en-US" baseline="30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baseline="30000">
                <a:solidFill>
                  <a:schemeClr val="bg1"/>
                </a:solidFill>
              </a:rPr>
              <a:t>他借给了我100块钱</a:t>
            </a:r>
            <a:endParaRPr lang="zh-CN" altLang="en-US" baseline="30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baseline="30000">
                <a:solidFill>
                  <a:schemeClr val="bg1"/>
                </a:solidFill>
              </a:rPr>
              <a:t>他给我写了一封信</a:t>
            </a:r>
            <a:endParaRPr lang="zh-CN" altLang="en-US" baseline="30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baseline="30000">
                <a:solidFill>
                  <a:schemeClr val="bg1"/>
                </a:solidFill>
              </a:rPr>
              <a:t>他给我发了张照片</a:t>
            </a:r>
            <a:endParaRPr lang="zh-CN" altLang="en-US" baseline="30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baseline="30000">
                <a:solidFill>
                  <a:schemeClr val="bg1"/>
                </a:solidFill>
              </a:rPr>
              <a:t>他给我们带了些吃的</a:t>
            </a:r>
            <a:endParaRPr lang="zh-CN" altLang="en-US" baseline="30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baseline="30000">
                <a:solidFill>
                  <a:schemeClr val="bg1"/>
                </a:solidFill>
              </a:rPr>
              <a:t>他给我提供了一份工作</a:t>
            </a:r>
            <a:endParaRPr lang="zh-CN" altLang="en-US" baseline="30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baseline="30000">
                <a:solidFill>
                  <a:schemeClr val="bg1"/>
                </a:solidFill>
              </a:rPr>
              <a:t>他给我读了一篇文章</a:t>
            </a:r>
            <a:endParaRPr lang="zh-CN" altLang="en-US" baseline="30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baseline="30000">
                <a:solidFill>
                  <a:schemeClr val="bg1"/>
                </a:solidFill>
              </a:rPr>
              <a:t>他给我看了他的新车</a:t>
            </a:r>
            <a:endParaRPr lang="zh-CN" altLang="en-US" baseline="30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baseline="30000">
                <a:solidFill>
                  <a:schemeClr val="bg1"/>
                </a:solidFill>
              </a:rPr>
              <a:t>他给我看了他的票</a:t>
            </a:r>
            <a:endParaRPr lang="zh-CN" altLang="en-US" baseline="30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baseline="30000">
                <a:solidFill>
                  <a:schemeClr val="bg1"/>
                </a:solidFill>
              </a:rPr>
              <a:t>他给我指了路</a:t>
            </a:r>
            <a:endParaRPr lang="zh-CN" altLang="en-US" baseline="30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baseline="30000">
                <a:solidFill>
                  <a:schemeClr val="bg1"/>
                </a:solidFill>
              </a:rPr>
              <a:t>他给我保证了</a:t>
            </a:r>
            <a:endParaRPr lang="zh-CN" altLang="en-US" baseline="300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35120" y="1330325"/>
            <a:ext cx="3317875" cy="3822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他教我们英语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他教训了他一顿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他付了我很多钱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他扔给我一本书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他问了我一个问题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他把车卖给了他朋友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他把钱还给我了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他把那本书递给了我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他把那辆车送给了我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03210" y="1217930"/>
            <a:ext cx="315468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他给我留了很多钱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他什么都没给我留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 他给我买了辆车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他给我弄到了票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他给我做了晚饭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他给我点了一只烤鸭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他给我唱了首歌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他给我放了首歌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他给我省了很多钱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他给我画了一幅画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他给我叫了辆出租车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他祝你好运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他为我做了很多事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他给我惹了很多麻烦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他帮了我个忙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他给了我一次机会</a:t>
            </a:r>
            <a:br>
              <a:rPr lang="zh-CN" altLang="en-US" sz="3200" baseline="30000">
                <a:solidFill>
                  <a:schemeClr val="bg1"/>
                </a:solidFill>
                <a:sym typeface="+mn-ea"/>
              </a:rPr>
            </a:br>
            <a:r>
              <a:rPr lang="en-US" altLang="zh-CN" sz="3200">
                <a:solidFill>
                  <a:schemeClr val="bg1"/>
                </a:solidFill>
                <a:sym typeface="+mn-ea"/>
              </a:rPr>
              <a:t>he gave me </a:t>
            </a:r>
            <a:r>
              <a:rPr lang="en-US" altLang="zh-CN" sz="3200">
                <a:solidFill>
                  <a:schemeClr val="accent2"/>
                </a:solidFill>
                <a:sym typeface="+mn-ea"/>
              </a:rPr>
              <a:t>a chance</a:t>
            </a:r>
            <a:br>
              <a:rPr lang="en-US" altLang="zh-CN" sz="3200">
                <a:solidFill>
                  <a:schemeClr val="bg1"/>
                </a:solidFill>
                <a:sym typeface="+mn-ea"/>
              </a:rPr>
            </a:br>
            <a:r>
              <a:rPr lang="en-US" altLang="zh-CN" sz="3200">
                <a:solidFill>
                  <a:schemeClr val="bg1"/>
                </a:solidFill>
                <a:sym typeface="+mn-ea"/>
              </a:rPr>
              <a:t>he gave </a:t>
            </a:r>
            <a:r>
              <a:rPr lang="en-US" altLang="zh-CN" sz="3200">
                <a:solidFill>
                  <a:schemeClr val="accent2"/>
                </a:solidFill>
                <a:sym typeface="+mn-ea"/>
              </a:rPr>
              <a:t>a chance</a:t>
            </a:r>
            <a:r>
              <a:rPr lang="en-US" altLang="zh-CN" sz="3200">
                <a:solidFill>
                  <a:schemeClr val="bg1"/>
                </a:solidFill>
                <a:sym typeface="+mn-ea"/>
              </a:rPr>
              <a:t> to me</a:t>
            </a:r>
            <a:endParaRPr lang="en-US" altLang="zh-CN" sz="3200">
              <a:solidFill>
                <a:schemeClr val="bg1"/>
              </a:solidFill>
              <a:sym typeface="+mn-ea"/>
            </a:endParaRPr>
          </a:p>
          <a:p>
            <a:endParaRPr lang="en-US" altLang="zh-CN" sz="3200">
              <a:solidFill>
                <a:schemeClr val="bg1"/>
              </a:solidFill>
              <a:sym typeface="+mn-ea"/>
            </a:endParaRPr>
          </a:p>
          <a:p>
            <a:endParaRPr lang="en-US" altLang="zh-CN" sz="3200">
              <a:solidFill>
                <a:schemeClr val="bg1"/>
              </a:solidFill>
              <a:sym typeface="+mn-ea"/>
            </a:endParaRPr>
          </a:p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他给我留了很多钱</a:t>
            </a:r>
            <a:endParaRPr lang="zh-CN" altLang="en-US" sz="3200">
              <a:solidFill>
                <a:schemeClr val="bg1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he left me </a:t>
            </a:r>
            <a:r>
              <a:rPr lang="en-US" altLang="zh-CN" sz="3200">
                <a:solidFill>
                  <a:schemeClr val="accent2"/>
                </a:solidFill>
              </a:rPr>
              <a:t>a lot of money</a:t>
            </a:r>
            <a:endParaRPr lang="en-US" altLang="zh-CN" sz="3200">
              <a:solidFill>
                <a:schemeClr val="accent2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he left </a:t>
            </a:r>
            <a:r>
              <a:rPr lang="en-US" altLang="zh-CN" sz="3200">
                <a:solidFill>
                  <a:schemeClr val="accent2"/>
                </a:solidFill>
              </a:rPr>
              <a:t>a lot of money</a:t>
            </a:r>
            <a:r>
              <a:rPr lang="en-US" altLang="zh-CN" sz="3200">
                <a:solidFill>
                  <a:schemeClr val="bg1"/>
                </a:solidFill>
              </a:rPr>
              <a:t> to me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aseline="30000">
                <a:solidFill>
                  <a:schemeClr val="bg1"/>
                </a:solidFill>
                <a:sym typeface="+mn-ea"/>
              </a:rPr>
              <a:t>主+谓+间宾+直宾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380" y="1217930"/>
            <a:ext cx="3796665" cy="4800600"/>
          </a:xfrm>
        </p:spPr>
        <p:txBody>
          <a:bodyPr>
            <a:normAutofit lnSpcReduction="10000"/>
          </a:bodyPr>
          <a:p>
            <a:pPr marL="514350" indent="-514350">
              <a:buAutoNum type="arabicPeriod"/>
            </a:pPr>
            <a:r>
              <a:rPr lang="zh-CN" altLang="en-US" baseline="30000">
                <a:solidFill>
                  <a:schemeClr val="bg1"/>
                </a:solidFill>
              </a:rPr>
              <a:t>他给了我一次机会</a:t>
            </a:r>
            <a:endParaRPr lang="zh-CN" altLang="en-US" baseline="30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baseline="30000">
                <a:solidFill>
                  <a:schemeClr val="bg1"/>
                </a:solidFill>
              </a:rPr>
              <a:t>他给我讲了个故事（</a:t>
            </a:r>
            <a:r>
              <a:rPr lang="en-US" altLang="zh-CN" baseline="30000">
                <a:solidFill>
                  <a:schemeClr val="bg1"/>
                </a:solidFill>
              </a:rPr>
              <a:t>tell</a:t>
            </a:r>
            <a:r>
              <a:rPr lang="zh-CN" altLang="en-US" baseline="30000">
                <a:solidFill>
                  <a:schemeClr val="bg1"/>
                </a:solidFill>
              </a:rPr>
              <a:t>）</a:t>
            </a:r>
            <a:endParaRPr lang="en-US" altLang="zh-CN" baseline="30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baseline="30000">
                <a:solidFill>
                  <a:schemeClr val="bg1"/>
                </a:solidFill>
              </a:rPr>
              <a:t>他借给了我100块钱</a:t>
            </a:r>
            <a:endParaRPr lang="zh-CN" altLang="en-US" baseline="30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baseline="30000">
                <a:solidFill>
                  <a:schemeClr val="bg1"/>
                </a:solidFill>
              </a:rPr>
              <a:t>他给我写了一封信</a:t>
            </a:r>
            <a:endParaRPr lang="zh-CN" altLang="en-US" baseline="30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baseline="30000">
                <a:solidFill>
                  <a:schemeClr val="bg1"/>
                </a:solidFill>
              </a:rPr>
              <a:t>他给我发了张照片（</a:t>
            </a:r>
            <a:r>
              <a:rPr lang="en-US" altLang="zh-CN" baseline="30000">
                <a:solidFill>
                  <a:schemeClr val="bg1"/>
                </a:solidFill>
              </a:rPr>
              <a:t>send</a:t>
            </a:r>
            <a:r>
              <a:rPr lang="zh-CN" altLang="en-US" baseline="30000">
                <a:solidFill>
                  <a:schemeClr val="bg1"/>
                </a:solidFill>
              </a:rPr>
              <a:t>）</a:t>
            </a:r>
            <a:endParaRPr lang="zh-CN" altLang="en-US" baseline="30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baseline="30000">
                <a:solidFill>
                  <a:schemeClr val="bg1"/>
                </a:solidFill>
              </a:rPr>
              <a:t>他给我们带了些吃的（</a:t>
            </a:r>
            <a:r>
              <a:rPr lang="en-US" altLang="zh-CN" baseline="30000">
                <a:solidFill>
                  <a:schemeClr val="bg1"/>
                </a:solidFill>
              </a:rPr>
              <a:t>bring</a:t>
            </a:r>
            <a:r>
              <a:rPr lang="zh-CN" altLang="en-US" baseline="30000">
                <a:solidFill>
                  <a:schemeClr val="bg1"/>
                </a:solidFill>
              </a:rPr>
              <a:t>）</a:t>
            </a:r>
            <a:endParaRPr lang="zh-CN" altLang="en-US" baseline="30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baseline="30000">
                <a:solidFill>
                  <a:schemeClr val="bg1"/>
                </a:solidFill>
              </a:rPr>
              <a:t>他给我提供了一份工作（</a:t>
            </a:r>
            <a:r>
              <a:rPr lang="en-US" altLang="zh-CN" baseline="30000">
                <a:solidFill>
                  <a:schemeClr val="bg1"/>
                </a:solidFill>
              </a:rPr>
              <a:t>offer</a:t>
            </a:r>
            <a:r>
              <a:rPr lang="zh-CN" altLang="en-US" baseline="30000">
                <a:solidFill>
                  <a:schemeClr val="bg1"/>
                </a:solidFill>
              </a:rPr>
              <a:t>）</a:t>
            </a:r>
            <a:endParaRPr lang="zh-CN" altLang="en-US" baseline="30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baseline="30000">
                <a:solidFill>
                  <a:schemeClr val="bg1"/>
                </a:solidFill>
              </a:rPr>
              <a:t>他给我读了一篇文章</a:t>
            </a:r>
            <a:endParaRPr lang="zh-CN" altLang="en-US" baseline="30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baseline="30000">
                <a:solidFill>
                  <a:schemeClr val="bg1"/>
                </a:solidFill>
              </a:rPr>
              <a:t>他给我看了他的新车（</a:t>
            </a:r>
            <a:r>
              <a:rPr lang="en-US" altLang="zh-CN" baseline="30000">
                <a:solidFill>
                  <a:schemeClr val="bg1"/>
                </a:solidFill>
              </a:rPr>
              <a:t>show</a:t>
            </a:r>
            <a:r>
              <a:rPr lang="zh-CN" altLang="en-US" baseline="30000">
                <a:solidFill>
                  <a:schemeClr val="bg1"/>
                </a:solidFill>
              </a:rPr>
              <a:t>）</a:t>
            </a:r>
            <a:endParaRPr lang="zh-CN" altLang="en-US" baseline="30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baseline="30000">
                <a:solidFill>
                  <a:schemeClr val="bg1"/>
                </a:solidFill>
              </a:rPr>
              <a:t>他给我看了他的票</a:t>
            </a:r>
            <a:endParaRPr lang="zh-CN" altLang="en-US" baseline="30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baseline="30000">
                <a:solidFill>
                  <a:schemeClr val="bg1"/>
                </a:solidFill>
              </a:rPr>
              <a:t>他给我指了路</a:t>
            </a:r>
            <a:endParaRPr lang="zh-CN" altLang="en-US" baseline="30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baseline="30000">
                <a:solidFill>
                  <a:schemeClr val="bg1"/>
                </a:solidFill>
              </a:rPr>
              <a:t>他给我保证了</a:t>
            </a:r>
            <a:endParaRPr lang="zh-CN" altLang="en-US" baseline="30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baseline="30000">
                <a:solidFill>
                  <a:schemeClr val="bg1"/>
                </a:solidFill>
              </a:rPr>
              <a:t>（</a:t>
            </a:r>
            <a:r>
              <a:rPr lang="en-US" altLang="zh-CN" baseline="30000">
                <a:solidFill>
                  <a:schemeClr val="bg1"/>
                </a:solidFill>
              </a:rPr>
              <a:t>give words/make promise</a:t>
            </a:r>
            <a:r>
              <a:rPr lang="zh-CN" altLang="en-US" baseline="30000">
                <a:solidFill>
                  <a:schemeClr val="bg1"/>
                </a:solidFill>
              </a:rPr>
              <a:t>）</a:t>
            </a:r>
            <a:endParaRPr lang="zh-CN" altLang="en-US" baseline="300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35120" y="1330325"/>
            <a:ext cx="3522345" cy="422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他教我们英语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他教训了他一顿                   </a:t>
            </a:r>
            <a:r>
              <a:rPr lang="en-US" altLang="zh-CN" sz="2000">
                <a:solidFill>
                  <a:schemeClr val="bg1"/>
                </a:solidFill>
              </a:rPr>
              <a:t>(teach sb a lesson)</a:t>
            </a:r>
            <a:endParaRPr lang="en-US" altLang="zh-CN" sz="200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他付了我很多钱</a:t>
            </a:r>
            <a:r>
              <a:rPr lang="en-US" altLang="zh-CN" sz="2000">
                <a:solidFill>
                  <a:schemeClr val="bg1"/>
                </a:solidFill>
              </a:rPr>
              <a:t>(pay)</a:t>
            </a:r>
            <a:endParaRPr lang="en-US" altLang="zh-CN" sz="200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他扔给我一本书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他问了我一个问题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他把车卖给了他朋友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他把钱还给我了</a:t>
            </a:r>
            <a:r>
              <a:rPr lang="en-US" altLang="zh-CN" sz="2000">
                <a:solidFill>
                  <a:schemeClr val="bg1"/>
                </a:solidFill>
              </a:rPr>
              <a:t>(return)</a:t>
            </a:r>
            <a:endParaRPr lang="en-US" altLang="zh-CN" sz="200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他把那本书递给了我</a:t>
            </a:r>
            <a:r>
              <a:rPr lang="en-US" altLang="zh-CN" sz="2000">
                <a:solidFill>
                  <a:schemeClr val="bg1"/>
                </a:solidFill>
              </a:rPr>
              <a:t>(pass)</a:t>
            </a:r>
            <a:endParaRPr lang="en-US" altLang="zh-CN" sz="200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他把那辆车送给了我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42250" y="1217930"/>
            <a:ext cx="4001770" cy="4659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他给我留了很多钱</a:t>
            </a:r>
            <a:r>
              <a:rPr lang="en-US" altLang="zh-CN">
                <a:solidFill>
                  <a:schemeClr val="bg1"/>
                </a:solidFill>
              </a:rPr>
              <a:t>(leave)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他什么都没给我留</a:t>
            </a:r>
            <a:r>
              <a:rPr lang="en-US" altLang="zh-CN">
                <a:solidFill>
                  <a:schemeClr val="bg1"/>
                </a:solidFill>
              </a:rPr>
              <a:t>(not any=no)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 他给我买了辆车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他给我弄到了票</a:t>
            </a:r>
            <a:r>
              <a:rPr lang="en-US" altLang="zh-CN">
                <a:solidFill>
                  <a:schemeClr val="bg1"/>
                </a:solidFill>
              </a:rPr>
              <a:t>(get)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他给我做了晚饭</a:t>
            </a:r>
            <a:r>
              <a:rPr lang="en-US" altLang="zh-CN">
                <a:solidFill>
                  <a:schemeClr val="bg1"/>
                </a:solidFill>
              </a:rPr>
              <a:t>(make)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他给我点了一只烤鸭</a:t>
            </a:r>
            <a:r>
              <a:rPr lang="en-US" altLang="zh-CN">
                <a:solidFill>
                  <a:schemeClr val="bg1"/>
                </a:solidFill>
              </a:rPr>
              <a:t>(order)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他给我唱了首歌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他给我放了首歌</a:t>
            </a:r>
            <a:r>
              <a:rPr lang="en-US" altLang="zh-CN">
                <a:solidFill>
                  <a:schemeClr val="bg1"/>
                </a:solidFill>
              </a:rPr>
              <a:t>(play)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他给我省了很多钱</a:t>
            </a:r>
            <a:r>
              <a:rPr lang="en-US" altLang="zh-CN">
                <a:solidFill>
                  <a:schemeClr val="bg1"/>
                </a:solidFill>
              </a:rPr>
              <a:t>(save)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他给我画了一幅画</a:t>
            </a:r>
            <a:r>
              <a:rPr lang="en-US" altLang="zh-CN">
                <a:solidFill>
                  <a:schemeClr val="bg1"/>
                </a:solidFill>
              </a:rPr>
              <a:t>(draw)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他给我叫了辆出租车</a:t>
            </a:r>
            <a:r>
              <a:rPr lang="en-US" altLang="zh-CN">
                <a:solidFill>
                  <a:schemeClr val="bg1"/>
                </a:solidFill>
              </a:rPr>
              <a:t>(call)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他祝你好运</a:t>
            </a:r>
            <a:r>
              <a:rPr lang="en-US" altLang="zh-CN">
                <a:solidFill>
                  <a:schemeClr val="bg1"/>
                </a:solidFill>
              </a:rPr>
              <a:t>(wish)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他为我做了很多事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他给我惹了很多麻烦</a:t>
            </a:r>
            <a:r>
              <a:rPr lang="en-US" altLang="zh-CN">
                <a:solidFill>
                  <a:schemeClr val="bg1"/>
                </a:solidFill>
              </a:rPr>
              <a:t>(make trouble)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他帮了我个忙</a:t>
            </a:r>
            <a:r>
              <a:rPr lang="en-US" altLang="zh-CN">
                <a:solidFill>
                  <a:schemeClr val="bg1"/>
                </a:solidFill>
              </a:rPr>
              <a:t>(do sb a favour)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075" y="201930"/>
            <a:ext cx="10626725" cy="927735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</a:rPr>
              <a:t>主+谓+宾+宾补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8615" y="1129665"/>
            <a:ext cx="4675505" cy="5047615"/>
          </a:xfrm>
        </p:spPr>
        <p:txBody>
          <a:bodyPr>
            <a:normAutofit fontScale="60000"/>
          </a:bodyPr>
          <a:p>
            <a:pPr marL="342900" indent="-34290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他把房间涂成了蓝色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他把头发染成了黄色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他把所有东西都准备好了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我希望你健康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你要把我逼疯了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buAutoNum type="arabicPeriod"/>
            </a:pP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我发现英语很困难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他发现房子很脏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我发现这本书很有趣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buAutoNum type="arabicPeriod"/>
            </a:pP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他让我生气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他让这问题变得更困难了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这方法让英语变得简单了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我说的够清楚了吗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（我让我自己变清楚了吗）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38220" y="1129665"/>
            <a:ext cx="4298950" cy="3418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4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他保持们关着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你应该保持房间干净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呆在一起能让我们保持温暖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戒烟能让你保持健康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他没关门（使门处于关着的状态）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他没关灯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他没关电视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69885" y="1289685"/>
            <a:ext cx="4067175" cy="4038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你让我成了坏人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你使我们成为了一家人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他把学习养成了习惯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邓小平让台湾成为了中国的一部分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我觉得这是个好主意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我认为他是个好老师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我发现他是个聪明的小孩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他们给这个小孩起名叫tom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你可以叫我tom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老板任命我为经理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他们选举奥巴马为总统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075" y="201930"/>
            <a:ext cx="10626725" cy="927735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</a:rPr>
              <a:t>主+谓+宾+宾补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8615" y="1129665"/>
            <a:ext cx="3961130" cy="5527675"/>
          </a:xfrm>
        </p:spPr>
        <p:txBody>
          <a:bodyPr>
            <a:normAutofit fontScale="60000"/>
          </a:bodyPr>
          <a:p>
            <a:pPr marL="342900" indent="-34290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他把房间涂成了蓝色</a:t>
            </a:r>
            <a:r>
              <a:rPr lang="en-US" altLang="zh-CN">
                <a:solidFill>
                  <a:schemeClr val="bg1"/>
                </a:solidFill>
              </a:rPr>
              <a:t>(paint)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他把头发染成了黄色</a:t>
            </a:r>
            <a:r>
              <a:rPr lang="en-US" altLang="zh-CN">
                <a:solidFill>
                  <a:schemeClr val="bg1"/>
                </a:solidFill>
              </a:rPr>
              <a:t>(dye)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他把所有东西都准备好了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我希望你健康</a:t>
            </a:r>
            <a:r>
              <a:rPr lang="en-US" altLang="zh-CN">
                <a:solidFill>
                  <a:schemeClr val="bg1"/>
                </a:solidFill>
              </a:rPr>
              <a:t>(wish)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你要把我逼疯了</a:t>
            </a:r>
            <a:r>
              <a:rPr lang="en-US" altLang="zh-CN">
                <a:solidFill>
                  <a:schemeClr val="bg1"/>
                </a:solidFill>
              </a:rPr>
              <a:t>(drive sb crazy)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>
                <a:solidFill>
                  <a:schemeClr val="bg1"/>
                </a:solidFill>
              </a:rPr>
              <a:t>         </a:t>
            </a:r>
            <a:r>
              <a:rPr lang="en-US" altLang="zh-CN" sz="3600" b="1">
                <a:solidFill>
                  <a:schemeClr val="bg1"/>
                </a:solidFill>
              </a:rPr>
              <a:t>find</a:t>
            </a:r>
            <a:endParaRPr lang="en-US" altLang="zh-CN" sz="3600" b="1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我发现英语很困难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他发现房子很脏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我发现这本书很有趣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>
                <a:solidFill>
                  <a:schemeClr val="bg1"/>
                </a:solidFill>
              </a:rPr>
              <a:t>         </a:t>
            </a:r>
            <a:r>
              <a:rPr lang="en-US" altLang="zh-CN" sz="4000" b="1">
                <a:solidFill>
                  <a:schemeClr val="bg1"/>
                </a:solidFill>
              </a:rPr>
              <a:t>make</a:t>
            </a:r>
            <a:endParaRPr lang="en-US" altLang="zh-CN" sz="4000" b="1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他让我生气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他让这问题变得更困难了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这方法让英语变得简单了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我说的够清楚了吗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（我让我自己变清楚了吗）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38220" y="1129665"/>
            <a:ext cx="4298950" cy="409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40000"/>
              </a:lnSpc>
              <a:buNone/>
            </a:pPr>
            <a:r>
              <a:rPr lang="en-US" altLang="zh-CN" sz="2000">
                <a:solidFill>
                  <a:schemeClr val="bg1"/>
                </a:solidFill>
                <a:sym typeface="+mn-ea"/>
              </a:rPr>
              <a:t>        </a:t>
            </a:r>
            <a:r>
              <a:rPr lang="en-US" altLang="zh-CN" sz="2400" b="1">
                <a:solidFill>
                  <a:schemeClr val="bg1"/>
                </a:solidFill>
                <a:sym typeface="+mn-ea"/>
              </a:rPr>
              <a:t>  keep</a:t>
            </a:r>
            <a:r>
              <a:rPr lang="zh-CN" altLang="en-US" sz="2400" b="1">
                <a:solidFill>
                  <a:schemeClr val="bg1"/>
                </a:solidFill>
                <a:sym typeface="+mn-ea"/>
              </a:rPr>
              <a:t>（使</a:t>
            </a:r>
            <a:r>
              <a:rPr lang="en-US" altLang="zh-CN" sz="2400" b="1">
                <a:solidFill>
                  <a:schemeClr val="bg1"/>
                </a:solidFill>
                <a:sym typeface="+mn-ea"/>
              </a:rPr>
              <a:t>...</a:t>
            </a:r>
            <a:r>
              <a:rPr lang="zh-CN" altLang="en-US" sz="2400" b="1">
                <a:solidFill>
                  <a:schemeClr val="bg1"/>
                </a:solidFill>
                <a:sym typeface="+mn-ea"/>
              </a:rPr>
              <a:t>处于某种状态）</a:t>
            </a:r>
            <a:endParaRPr lang="zh-CN" altLang="en-US" sz="2400" b="1">
              <a:solidFill>
                <a:schemeClr val="bg1"/>
              </a:solidFill>
              <a:sym typeface="+mn-ea"/>
            </a:endParaRP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他保持们关着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你应该保持房间干净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呆在一起能让我们保持温暖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戒烟能让你保持健康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indent="0">
              <a:lnSpc>
                <a:spcPct val="140000"/>
              </a:lnSpc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    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  </a:t>
            </a:r>
            <a:r>
              <a:rPr lang="en-US" altLang="zh-CN" sz="2400" b="1">
                <a:solidFill>
                  <a:schemeClr val="bg1"/>
                </a:solidFill>
                <a:sym typeface="+mn-ea"/>
              </a:rPr>
              <a:t>leave</a:t>
            </a:r>
            <a:r>
              <a:rPr lang="zh-CN" altLang="en-US" sz="2400" b="1">
                <a:solidFill>
                  <a:schemeClr val="bg1"/>
                </a:solidFill>
                <a:sym typeface="+mn-ea"/>
              </a:rPr>
              <a:t>（使</a:t>
            </a:r>
            <a:r>
              <a:rPr lang="en-US" altLang="zh-CN" sz="2400" b="1">
                <a:solidFill>
                  <a:schemeClr val="bg1"/>
                </a:solidFill>
                <a:sym typeface="+mn-ea"/>
              </a:rPr>
              <a:t>...</a:t>
            </a:r>
            <a:r>
              <a:rPr lang="zh-CN" altLang="en-US" sz="2400" b="1">
                <a:solidFill>
                  <a:schemeClr val="bg1"/>
                </a:solidFill>
                <a:sym typeface="+mn-ea"/>
              </a:rPr>
              <a:t>处于某种状态）</a:t>
            </a:r>
            <a:endParaRPr lang="zh-CN" altLang="en-US" sz="2400" b="1">
              <a:solidFill>
                <a:schemeClr val="bg1"/>
              </a:solidFill>
              <a:sym typeface="+mn-ea"/>
            </a:endParaRP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他没关门（使门处于关着的状态）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他没关灯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他没关电视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69885" y="1289685"/>
            <a:ext cx="4067175" cy="4852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20000"/>
              </a:lnSpc>
              <a:buNone/>
            </a:pPr>
            <a:r>
              <a:rPr lang="en-US" altLang="zh-CN">
                <a:solidFill>
                  <a:schemeClr val="bg1"/>
                </a:solidFill>
              </a:rPr>
              <a:t>         </a:t>
            </a:r>
            <a:r>
              <a:rPr lang="en-US" altLang="zh-CN" sz="2400" b="1">
                <a:solidFill>
                  <a:schemeClr val="bg1"/>
                </a:solidFill>
              </a:rPr>
              <a:t>make</a:t>
            </a:r>
            <a:endParaRPr lang="en-US" altLang="zh-CN" sz="2400" b="1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你让我成了坏人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你使我们成为了一家人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他把学习养成了习惯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邓小平让台湾成为了中国的一部分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我觉得这是个好主意（</a:t>
            </a:r>
            <a:r>
              <a:rPr lang="en-US" altLang="zh-CN">
                <a:solidFill>
                  <a:schemeClr val="bg1"/>
                </a:solidFill>
              </a:rPr>
              <a:t>think/consider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我认为他是个好老师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我发现他是个聪明的小孩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他们给这个小孩起名叫tom（</a:t>
            </a:r>
            <a:r>
              <a:rPr lang="en-US" altLang="zh-CN">
                <a:solidFill>
                  <a:schemeClr val="bg1"/>
                </a:solidFill>
              </a:rPr>
              <a:t>name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你可以叫我tom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老板任命我为经理（</a:t>
            </a:r>
            <a:r>
              <a:rPr lang="en-US" altLang="zh-CN">
                <a:solidFill>
                  <a:schemeClr val="bg1"/>
                </a:solidFill>
              </a:rPr>
              <a:t>appoint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他们选举奥巴马为总统（</a:t>
            </a:r>
            <a:r>
              <a:rPr lang="en-US" altLang="zh-CN">
                <a:solidFill>
                  <a:schemeClr val="bg1"/>
                </a:solidFill>
              </a:rPr>
              <a:t>elect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7</a:t>
            </a:r>
            <a:r>
              <a:rPr lang="zh-CN" altLang="en-US">
                <a:solidFill>
                  <a:schemeClr val="bg1"/>
                </a:solidFill>
              </a:rPr>
              <a:t>大体系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3725" y="1691005"/>
            <a:ext cx="11219815" cy="77851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3200">
                <a:solidFill>
                  <a:schemeClr val="bg1"/>
                </a:solidFill>
              </a:rPr>
              <a:t>时态</a:t>
            </a:r>
            <a:r>
              <a:rPr lang="en-US" altLang="zh-CN" sz="3200">
                <a:solidFill>
                  <a:schemeClr val="bg1"/>
                </a:solidFill>
              </a:rPr>
              <a:t>+</a:t>
            </a:r>
            <a:r>
              <a:rPr lang="zh-CN" altLang="en-US" sz="3200">
                <a:solidFill>
                  <a:schemeClr val="bg1"/>
                </a:solidFill>
              </a:rPr>
              <a:t>被动语态</a:t>
            </a:r>
            <a:r>
              <a:rPr lang="en-US" altLang="zh-CN" sz="3200">
                <a:solidFill>
                  <a:schemeClr val="bg1"/>
                </a:solidFill>
              </a:rPr>
              <a:t>+</a:t>
            </a:r>
            <a:r>
              <a:rPr lang="zh-CN" altLang="en-US" sz="3200">
                <a:solidFill>
                  <a:schemeClr val="bg1"/>
                </a:solidFill>
              </a:rPr>
              <a:t>情态动词</a:t>
            </a:r>
            <a:r>
              <a:rPr lang="en-US" altLang="zh-CN" sz="3200">
                <a:solidFill>
                  <a:schemeClr val="bg1"/>
                </a:solidFill>
              </a:rPr>
              <a:t>+</a:t>
            </a:r>
            <a:r>
              <a:rPr lang="zh-CN" altLang="en-US" sz="3200">
                <a:solidFill>
                  <a:schemeClr val="bg1"/>
                </a:solidFill>
              </a:rPr>
              <a:t>虚拟语气</a:t>
            </a:r>
            <a:r>
              <a:rPr lang="en-US" altLang="zh-CN" sz="3200">
                <a:solidFill>
                  <a:schemeClr val="bg1"/>
                </a:solidFill>
              </a:rPr>
              <a:t>+</a:t>
            </a:r>
            <a:r>
              <a:rPr lang="zh-CN" altLang="en-US" sz="3200">
                <a:solidFill>
                  <a:schemeClr val="bg1"/>
                </a:solidFill>
              </a:rPr>
              <a:t>陈述句</a:t>
            </a:r>
            <a:r>
              <a:rPr lang="en-US" altLang="zh-CN" sz="3200">
                <a:solidFill>
                  <a:schemeClr val="bg1"/>
                </a:solidFill>
              </a:rPr>
              <a:t>+</a:t>
            </a:r>
            <a:r>
              <a:rPr lang="zh-CN" altLang="en-US" sz="3200">
                <a:solidFill>
                  <a:schemeClr val="bg1"/>
                </a:solidFill>
              </a:rPr>
              <a:t>从句</a:t>
            </a:r>
            <a:r>
              <a:rPr lang="en-US" altLang="zh-CN" sz="3200">
                <a:solidFill>
                  <a:schemeClr val="bg1"/>
                </a:solidFill>
              </a:rPr>
              <a:t>+</a:t>
            </a:r>
            <a:r>
              <a:rPr lang="zh-CN" altLang="en-US" sz="3200">
                <a:solidFill>
                  <a:schemeClr val="bg1"/>
                </a:solidFill>
              </a:rPr>
              <a:t>非谓语动词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6125" y="4290695"/>
            <a:ext cx="10006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连词，冠词，代词，使动词，使役动词，系动词，独立主格，倒装句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6125" y="2889885"/>
            <a:ext cx="33902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bg1"/>
                </a:solidFill>
                <a:sym typeface="+mn-ea"/>
              </a:rPr>
              <a:t>8</a:t>
            </a:r>
            <a:r>
              <a:rPr lang="zh-CN" altLang="en-US" sz="4400">
                <a:solidFill>
                  <a:schemeClr val="bg1"/>
                </a:solidFill>
                <a:sym typeface="+mn-ea"/>
              </a:rPr>
              <a:t>大充节</a:t>
            </a:r>
            <a:endParaRPr lang="zh-CN" altLang="en-US" sz="4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任何一句话都要有</a:t>
            </a:r>
            <a:r>
              <a:rPr lang="zh-CN" altLang="en-US">
                <a:solidFill>
                  <a:schemeClr val="accent2"/>
                </a:solidFill>
              </a:rPr>
              <a:t>时态</a:t>
            </a:r>
            <a:r>
              <a:rPr lang="zh-CN" altLang="en-US">
                <a:solidFill>
                  <a:schemeClr val="bg1"/>
                </a:solidFill>
              </a:rPr>
              <a:t>或</a:t>
            </a:r>
            <a:r>
              <a:rPr lang="zh-CN" altLang="en-US">
                <a:solidFill>
                  <a:schemeClr val="accent2"/>
                </a:solidFill>
              </a:rPr>
              <a:t>情态动词</a:t>
            </a:r>
            <a:endParaRPr lang="zh-CN" altLang="en-US">
              <a:solidFill>
                <a:schemeClr val="accent2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句子结构</a:t>
            </a:r>
            <a:r>
              <a:rPr lang="en-US" altLang="zh-CN">
                <a:solidFill>
                  <a:schemeClr val="bg1"/>
                </a:solidFill>
              </a:rPr>
              <a:t>+</a:t>
            </a:r>
            <a:r>
              <a:rPr lang="zh-CN" altLang="en-US">
                <a:solidFill>
                  <a:schemeClr val="bg1"/>
                </a:solidFill>
              </a:rPr>
              <a:t>时态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句子结构</a:t>
            </a:r>
            <a:r>
              <a:rPr lang="en-US" altLang="zh-CN">
                <a:solidFill>
                  <a:schemeClr val="bg1"/>
                </a:solidFill>
              </a:rPr>
              <a:t>+</a:t>
            </a:r>
            <a:r>
              <a:rPr lang="zh-CN" altLang="en-US">
                <a:solidFill>
                  <a:schemeClr val="bg1"/>
                </a:solidFill>
              </a:rPr>
              <a:t>情态动词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掌握所有结构的句子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930" y="356235"/>
            <a:ext cx="4665345" cy="5821045"/>
          </a:xfrm>
        </p:spPr>
        <p:txBody>
          <a:bodyPr>
            <a:noAutofit/>
          </a:bodyPr>
          <a:p>
            <a:pPr>
              <a:lnSpc>
                <a:spcPct val="80000"/>
              </a:lnSpc>
            </a:pPr>
            <a:r>
              <a:rPr lang="zh-CN" altLang="en-US" sz="2400">
                <a:solidFill>
                  <a:schemeClr val="bg1"/>
                </a:solidFill>
              </a:rPr>
              <a:t>你怎么能这么说呢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400">
                <a:solidFill>
                  <a:schemeClr val="bg1"/>
                </a:solidFill>
              </a:rPr>
              <a:t>我应该怎么办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400">
                <a:solidFill>
                  <a:schemeClr val="bg1"/>
                </a:solidFill>
              </a:rPr>
              <a:t>他们一定在看电视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400">
                <a:solidFill>
                  <a:schemeClr val="bg1"/>
                </a:solidFill>
              </a:rPr>
              <a:t>我能为你做什么呢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400">
                <a:solidFill>
                  <a:schemeClr val="bg1"/>
                </a:solidFill>
              </a:rPr>
              <a:t>他们一定在家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400">
                <a:solidFill>
                  <a:schemeClr val="bg1"/>
                </a:solidFill>
              </a:rPr>
              <a:t>他会是谁呢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400">
                <a:solidFill>
                  <a:schemeClr val="bg1"/>
                </a:solidFill>
              </a:rPr>
              <a:t>你敢告诉他吗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400">
                <a:solidFill>
                  <a:schemeClr val="bg1"/>
                </a:solidFill>
              </a:rPr>
              <a:t>我该说什么呢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400">
                <a:solidFill>
                  <a:schemeClr val="bg1"/>
                </a:solidFill>
              </a:rPr>
              <a:t>我们一定得告诉他吗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400">
                <a:solidFill>
                  <a:schemeClr val="bg1"/>
                </a:solidFill>
              </a:rPr>
              <a:t>你怎么敢这么说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400">
                <a:solidFill>
                  <a:schemeClr val="bg1"/>
                </a:solidFill>
              </a:rPr>
              <a:t>（它）会是谁呢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400">
                <a:solidFill>
                  <a:schemeClr val="bg1"/>
                </a:solidFill>
              </a:rPr>
              <a:t>你能把窗户关一下吗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17920" y="426085"/>
            <a:ext cx="5115560" cy="4914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你能跑多快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他一定有很多钱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他会是对的吗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你敢一个人去北京吗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这车需要洗吗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他会怎么跟她说这件事呢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你想点点儿什么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我想点鸭子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他会在干什么呢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你怎么能不告诉他呢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这会是什么呢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你能回避一下吗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9890" y="356235"/>
            <a:ext cx="10963910" cy="5821045"/>
          </a:xfrm>
        </p:spPr>
        <p:txBody>
          <a:bodyPr>
            <a:noAutofit/>
          </a:bodyPr>
          <a:p>
            <a:pPr>
              <a:lnSpc>
                <a:spcPct val="70000"/>
              </a:lnSpc>
            </a:pPr>
            <a:r>
              <a:rPr lang="zh-CN" altLang="en-US" sz="2400">
                <a:solidFill>
                  <a:schemeClr val="bg1"/>
                </a:solidFill>
              </a:rPr>
              <a:t>他必须去北京吗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zh-CN" altLang="en-US" sz="2400">
                <a:solidFill>
                  <a:schemeClr val="bg1"/>
                </a:solidFill>
              </a:rPr>
              <a:t>那个高个子男人会是谁呢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zh-CN" altLang="en-US" sz="2400">
                <a:solidFill>
                  <a:schemeClr val="bg1"/>
                </a:solidFill>
              </a:rPr>
              <a:t>这辆车会多少钱呢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zh-CN" altLang="en-US" sz="2400">
                <a:solidFill>
                  <a:schemeClr val="bg1"/>
                </a:solidFill>
              </a:rPr>
              <a:t>他应该交什么样的朋友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zh-CN" altLang="en-US" sz="2400">
                <a:solidFill>
                  <a:schemeClr val="bg1"/>
                </a:solidFill>
              </a:rPr>
              <a:t>我该什么时候给你打电话呢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zh-CN" altLang="en-US" sz="2400">
                <a:solidFill>
                  <a:schemeClr val="bg1"/>
                </a:solidFill>
              </a:rPr>
              <a:t>你一定得走吗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zh-CN" altLang="en-US" sz="2400">
                <a:solidFill>
                  <a:schemeClr val="bg1"/>
                </a:solidFill>
              </a:rPr>
              <a:t>我为什么看不见他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zh-CN" altLang="en-US" sz="2400">
                <a:solidFill>
                  <a:schemeClr val="bg1"/>
                </a:solidFill>
              </a:rPr>
              <a:t>我为什么不能见他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zh-CN" altLang="en-US" sz="2400">
                <a:solidFill>
                  <a:schemeClr val="bg1"/>
                </a:solidFill>
              </a:rPr>
              <a:t>从这里到天安门怎么走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zh-CN" altLang="en-US" sz="2400">
                <a:solidFill>
                  <a:schemeClr val="bg1"/>
                </a:solidFill>
              </a:rPr>
              <a:t>我怎么能从这里到天安门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zh-CN" altLang="en-US" sz="2400">
                <a:solidFill>
                  <a:schemeClr val="bg1"/>
                </a:solidFill>
              </a:rPr>
              <a:t>你会开车吗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zh-CN" altLang="en-US" sz="2400">
                <a:solidFill>
                  <a:schemeClr val="bg1"/>
                </a:solidFill>
              </a:rPr>
              <a:t>你能开会儿车吗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zh-CN" altLang="en-US" sz="2400">
                <a:solidFill>
                  <a:schemeClr val="bg1"/>
                </a:solidFill>
              </a:rPr>
              <a:t>你为什么学不好英语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zh-CN" altLang="en-US" sz="2400">
                <a:solidFill>
                  <a:schemeClr val="bg1"/>
                </a:solidFill>
              </a:rPr>
              <a:t>我在哪里能找到他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zh-CN" altLang="en-US" sz="2400">
                <a:solidFill>
                  <a:schemeClr val="bg1"/>
                </a:solidFill>
              </a:rPr>
              <a:t>你什么时候才能告诉我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zh-CN" altLang="en-US" sz="2400">
                <a:solidFill>
                  <a:schemeClr val="bg1"/>
                </a:solidFill>
              </a:rPr>
              <a:t>这会是真的吗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090" y="130175"/>
            <a:ext cx="10760710" cy="610235"/>
          </a:xfrm>
        </p:spPr>
        <p:txBody>
          <a:bodyPr>
            <a:normAutofit fontScale="90000"/>
          </a:bodyPr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3090" y="1090295"/>
            <a:ext cx="3072130" cy="5086985"/>
          </a:xfrm>
        </p:spPr>
        <p:txBody>
          <a:bodyPr>
            <a:noAutofit/>
          </a:bodyPr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我会说3门语言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他肯定在家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你应该好好学习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我明天可能去北京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你可以进来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我不敢吃太多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我找不到我的手机了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你一定要听老师话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你不应该相信他的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他可能在家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你不能在这抽烟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他不敢告诉他的妈妈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我不能告诉你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你肯定在骗我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你应该试试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他可能是个老师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20000"/>
              </a:lnSpc>
              <a:buAutoNum type="arabicPeriod"/>
            </a:pP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46500" y="1001395"/>
            <a:ext cx="3287395" cy="5264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你不能那么做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我听不到你在说什么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他明天可能不回来了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你不能走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我能完成作业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你一定要小心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你应该勇敢点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我可能会买辆车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你可以在这休息会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我能做到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你肯定错了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你应该自信些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你不可能30了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我能解决这个问题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我不敢看恐怖电影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你应该买个新手机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80020" y="1090295"/>
            <a:ext cx="377761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你可以拿走这个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我能帮你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我明儿得早起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我可能会迟到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我不能向你保证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我可能会需要你的帮助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我不敢睁眼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我睁不开眼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你一定要相信我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我明天能来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我明天来不了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我帮不了你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我吃不了这么多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我回不来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我睡不着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我做不到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我看不到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090" y="130175"/>
            <a:ext cx="10760710" cy="610235"/>
          </a:xfrm>
        </p:spPr>
        <p:txBody>
          <a:bodyPr>
            <a:normAutofit fontScale="90000"/>
          </a:bodyPr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3090" y="1090295"/>
            <a:ext cx="3072130" cy="5086985"/>
          </a:xfrm>
        </p:spPr>
        <p:txBody>
          <a:bodyPr>
            <a:noAutofit/>
          </a:bodyPr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我会说3门语言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他肯定在家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你应该好好学习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我明天可能去北京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你可以进来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我不敢吃太多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我找不到我的手机了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你一定要听老师话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2000">
                <a:solidFill>
                  <a:schemeClr val="accent2"/>
                </a:solidFill>
              </a:rPr>
              <a:t>你不应该相信他的</a:t>
            </a:r>
            <a:endParaRPr lang="zh-CN" altLang="en-US" sz="2000">
              <a:solidFill>
                <a:schemeClr val="accent2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他可能在家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你不能在这抽烟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他不敢告诉他的妈妈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我不能告诉你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你肯定在骗我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2000">
                <a:solidFill>
                  <a:schemeClr val="accent2"/>
                </a:solidFill>
              </a:rPr>
              <a:t>你应该试试</a:t>
            </a:r>
            <a:endParaRPr lang="zh-CN" altLang="en-US" sz="2000">
              <a:solidFill>
                <a:schemeClr val="accent2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他可能是个老师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20000"/>
              </a:lnSpc>
              <a:buAutoNum type="arabicPeriod"/>
            </a:pP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46500" y="1001395"/>
            <a:ext cx="5145405" cy="5264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你不能那么做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accent2"/>
                </a:solidFill>
                <a:sym typeface="+mn-ea"/>
              </a:rPr>
              <a:t>我听不到你在说什么</a:t>
            </a:r>
            <a:endParaRPr lang="zh-CN" altLang="en-US" sz="2000">
              <a:solidFill>
                <a:schemeClr val="accent2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他明天可能不回来了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你不能走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我能完成作业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你一定要小心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你应该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勇敢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点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(brave)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我可能会买辆车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accent2"/>
                </a:solidFill>
                <a:sym typeface="+mn-ea"/>
              </a:rPr>
              <a:t>你可以在这休息会</a:t>
            </a:r>
            <a:endParaRPr lang="zh-CN" altLang="en-US" sz="2000">
              <a:solidFill>
                <a:schemeClr val="accent2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我能做到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你肯定错了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你应该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自信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些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(confident)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你不可能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30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我能解决这个问题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我不敢看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恐怖电影</a:t>
            </a:r>
            <a:r>
              <a:rPr lang="en-US" altLang="zh-CN" sz="2000">
                <a:solidFill>
                  <a:schemeClr val="accent2"/>
                </a:solidFill>
                <a:sym typeface="+mn-ea"/>
              </a:rPr>
              <a:t>(scary movies)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你应该买个新手机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80020" y="1090295"/>
            <a:ext cx="377761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你可以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拿走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这个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我能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帮你</a:t>
            </a:r>
            <a:endParaRPr lang="zh-CN" altLang="en-US" sz="2000">
              <a:solidFill>
                <a:schemeClr val="accent2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我明儿得早起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我可能会迟到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我不能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向你保证</a:t>
            </a:r>
            <a:r>
              <a:rPr lang="en-US" altLang="zh-CN" sz="2000">
                <a:solidFill>
                  <a:schemeClr val="accent2"/>
                </a:solidFill>
                <a:sym typeface="+mn-ea"/>
              </a:rPr>
              <a:t>(promise)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我可能会需要你的帮助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我不敢睁眼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我睁不开眼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你一定要相信我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我明天能来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我明天来不了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我帮不了你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我吃不了这么多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我回不来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睡不着</a:t>
            </a:r>
            <a:r>
              <a:rPr lang="en-US" altLang="zh-CN" sz="2000">
                <a:solidFill>
                  <a:schemeClr val="accent2"/>
                </a:solidFill>
                <a:sym typeface="+mn-ea"/>
              </a:rPr>
              <a:t>(sleep     fall asleep)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我做不到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我看不到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6915" y="1570355"/>
            <a:ext cx="3152775" cy="327914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情态动词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2409190" y="788670"/>
            <a:ext cx="551180" cy="20116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4225" y="297815"/>
            <a:ext cx="54616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chemeClr val="bg1"/>
                </a:solidFill>
              </a:rPr>
              <a:t>do  </a:t>
            </a:r>
            <a:r>
              <a:rPr lang="zh-CN" altLang="en-US" sz="2800">
                <a:solidFill>
                  <a:schemeClr val="bg1"/>
                </a:solidFill>
              </a:rPr>
              <a:t>动词原型   表现在或将来</a:t>
            </a:r>
            <a:endParaRPr lang="zh-CN" altLang="en-US" sz="280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chemeClr val="bg1"/>
                </a:solidFill>
              </a:rPr>
              <a:t>be doing            </a:t>
            </a:r>
            <a:r>
              <a:rPr lang="zh-CN" altLang="en-US" sz="2800">
                <a:solidFill>
                  <a:schemeClr val="bg1"/>
                </a:solidFill>
              </a:rPr>
              <a:t>表进行</a:t>
            </a:r>
            <a:endParaRPr lang="zh-CN" altLang="en-US" sz="280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chemeClr val="bg1"/>
                </a:solidFill>
              </a:rPr>
              <a:t>have done         </a:t>
            </a:r>
            <a:r>
              <a:rPr lang="zh-CN" altLang="en-US" sz="2800">
                <a:solidFill>
                  <a:schemeClr val="bg1"/>
                </a:solidFill>
              </a:rPr>
              <a:t>表过去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76220" y="3218815"/>
            <a:ext cx="224790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对过去的推测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can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can't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may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might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must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79390" y="3218815"/>
            <a:ext cx="2797810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对过去的评价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could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would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should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needn't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810" y="213360"/>
            <a:ext cx="5276850" cy="5963920"/>
          </a:xfrm>
        </p:spPr>
        <p:txBody>
          <a:bodyPr>
            <a:noAutofit/>
          </a:bodyPr>
          <a:p>
            <a:pPr marL="0" indent="0">
              <a:lnSpc>
                <a:spcPct val="80000"/>
              </a:lnSpc>
              <a:buNone/>
            </a:pPr>
            <a:r>
              <a:rPr lang="zh-CN" altLang="en-US">
                <a:solidFill>
                  <a:srgbClr val="C00000"/>
                </a:solidFill>
              </a:rPr>
              <a:t> Must have done</a:t>
            </a:r>
            <a:endParaRPr lang="zh-CN" altLang="en-US">
              <a:solidFill>
                <a:srgbClr val="C00000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他一定已经走了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你肯定已经看过这部电影了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他们一定已经知道原因了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你弟弟一定已经告诉你父母我们的事了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endParaRPr lang="zh-CN" altLang="en-US" sz="2400">
              <a:solidFill>
                <a:schemeClr val="bg1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这电脑一定已经被修过了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我的手机一定被偷了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他的车一定被卖了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他一定被找到了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endParaRPr lang="zh-CN" altLang="en-US" sz="2000">
              <a:solidFill>
                <a:srgbClr val="C00000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2000">
                <a:solidFill>
                  <a:srgbClr val="C00000"/>
                </a:solidFill>
              </a:rPr>
              <a:t>Can</a:t>
            </a:r>
            <a:r>
              <a:rPr lang="en-US" altLang="zh-CN" sz="2000">
                <a:solidFill>
                  <a:srgbClr val="C00000"/>
                </a:solidFill>
              </a:rPr>
              <a:t>'t </a:t>
            </a:r>
            <a:r>
              <a:rPr lang="zh-CN" altLang="en-US" sz="2000">
                <a:solidFill>
                  <a:srgbClr val="C00000"/>
                </a:solidFill>
              </a:rPr>
              <a:t> have done</a:t>
            </a:r>
            <a:endParaRPr lang="zh-CN" altLang="en-US" sz="2000">
              <a:solidFill>
                <a:srgbClr val="C00000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他不可能买了这款车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你不可能已经知道了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不可能去北京了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他不可能偷了你的钱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endParaRPr lang="zh-CN" altLang="en-US" sz="2400">
              <a:solidFill>
                <a:schemeClr val="bg1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这电脑不可能被修过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我的手机不可能被偷了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他的车不可能被卖了</a:t>
            </a:r>
            <a:endParaRPr lang="zh-CN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2000">
                <a:solidFill>
                  <a:schemeClr val="bg1"/>
                </a:solidFill>
              </a:rPr>
              <a:t>他不可能被找到了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20000"/>
              </a:lnSpc>
            </a:pP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33770" y="212725"/>
            <a:ext cx="5493385" cy="6732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May /might have done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 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他们可能已经到北京了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我可能做错了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他可能已经睡了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他可能已经知道了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我的电脑可能已经被修了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我的手机可能已经被偷了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他的车可能已经被卖了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他可能已经被找到了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  <a:sym typeface="+mn-ea"/>
              </a:rPr>
              <a:t>Can have done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他会吃了什么呢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他会去北京了吗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你会不会已经告诉老师了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他会去哪了呢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这电脑会被修过了吗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我的手机可能被偷了吗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他的车会被卖了吗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他会被找到了吗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300" y="743585"/>
            <a:ext cx="6022340" cy="5893435"/>
          </a:xfrm>
        </p:spPr>
        <p:txBody>
          <a:bodyPr>
            <a:noAutofit/>
          </a:bodyPr>
          <a:p>
            <a:pPr>
              <a:lnSpc>
                <a:spcPct val="6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Could have done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2000">
                <a:solidFill>
                  <a:schemeClr val="bg1"/>
                </a:solidFill>
              </a:rPr>
              <a:t>我本来可以做完作业的，但是我的朋友来了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2000">
                <a:solidFill>
                  <a:schemeClr val="bg1"/>
                </a:solidFill>
              </a:rPr>
              <a:t>你本来可以赢的，但是你怎么能迟到呢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2000">
                <a:solidFill>
                  <a:schemeClr val="bg1"/>
                </a:solidFill>
              </a:rPr>
              <a:t>他们本来可以早点到的，但是太堵车了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2000">
                <a:solidFill>
                  <a:schemeClr val="bg1"/>
                </a:solidFill>
              </a:rPr>
              <a:t>他本来能通过考试的，但是他太粗心了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</a:pP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2000">
                <a:solidFill>
                  <a:schemeClr val="bg1"/>
                </a:solidFill>
              </a:rPr>
              <a:t>这电脑本来可以被修的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2000">
                <a:solidFill>
                  <a:schemeClr val="bg1"/>
                </a:solidFill>
              </a:rPr>
              <a:t>我的手机本来可以被偷的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2000">
                <a:solidFill>
                  <a:schemeClr val="bg1"/>
                </a:solidFill>
              </a:rPr>
              <a:t>他的车本来可以被卖的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2000">
                <a:solidFill>
                  <a:schemeClr val="bg1"/>
                </a:solidFill>
              </a:rPr>
              <a:t>他本来可以被找到的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</a:pP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Would have done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2000">
                <a:solidFill>
                  <a:schemeClr val="bg1"/>
                </a:solidFill>
              </a:rPr>
              <a:t>我本来会告诉你的，但是你没问我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2000">
                <a:solidFill>
                  <a:schemeClr val="bg1"/>
                </a:solidFill>
              </a:rPr>
              <a:t>他本来会留下来的，可是你没说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2000">
                <a:solidFill>
                  <a:schemeClr val="bg1"/>
                </a:solidFill>
              </a:rPr>
              <a:t>我本来会很开心的，可是你没在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2000">
                <a:solidFill>
                  <a:schemeClr val="bg1"/>
                </a:solidFill>
              </a:rPr>
              <a:t>他们本来会卖很多的，可是城管来了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</a:pP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</a:pP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64885" y="646430"/>
            <a:ext cx="605409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rgbClr val="C00000"/>
                </a:solidFill>
                <a:sym typeface="+mn-ea"/>
              </a:rPr>
              <a:t>Should/Shouldn’t have done</a:t>
            </a:r>
            <a:endParaRPr lang="zh-CN" altLang="en-US" sz="2400">
              <a:solidFill>
                <a:srgbClr val="C00000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你当时应该听他的  你不应该那么生气的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你应该做作业的    他不应该买那么早的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你应该更小心点    你不应该对他喊的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你应该告诉他的    你不应该吃那么多的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rgbClr val="C00000"/>
                </a:solidFill>
                <a:sym typeface="+mn-ea"/>
              </a:rPr>
              <a:t>Needn’t have done</a:t>
            </a:r>
            <a:endParaRPr lang="zh-CN" altLang="en-US" sz="2400">
              <a:solidFill>
                <a:srgbClr val="C00000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我本来不需要买这么多的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你本来不需要向他道歉的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他本来不需要离开的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你本来不需要告诉他的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我的电脑本来不需要被修的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他的车本来不需要被买的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9575" y="305435"/>
            <a:ext cx="4562475" cy="5871845"/>
          </a:xfrm>
        </p:spPr>
        <p:txBody>
          <a:bodyPr>
            <a:noAutofit/>
          </a:bodyPr>
          <a:p>
            <a:pPr>
              <a:lnSpc>
                <a:spcPct val="7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你昨天就该告诉我的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你的手机可能已经被偷了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我本来可以按时到的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我本来会告诉你的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他一定已经听说过这事了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你原本不需要向他道歉的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我本来不会买这个手机的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他会已经回来了吗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你当时应该买那辆车的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他现在可能已经知道这件事了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我本来可以做完作业的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你的手机一定已经被偷了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他本来不会死的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他不可能看到我了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我本来会帮你的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25340" y="255905"/>
            <a:ext cx="3888740" cy="5406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你不需要买这么多东西的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他应该已经到北京了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他可能已经回来了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他本来可以来的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他会去哪了呢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他本来不会卖这套房子的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你不可能去过北京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他本来会原谅你的 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这个问题本来能被解决的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你不需要经过他同意的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你不应该责怪他的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他可能已经睡了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我本来可以赶上飞机的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我肯定在哪见过你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我本来不会来的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71840" y="305435"/>
            <a:ext cx="4102735" cy="5356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他会吃了什么呢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我应该听你的的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他可能已经死了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你本来可以取得更高的进步的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他不可能告诉你了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他会已经原谅我了吗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我应该在那见过你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你本来该3点就到的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他可能已经到北京了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我本来不会去北京的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你不需要问这么多的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他一定把这事告诉警察了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 你不应该给他打电话的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 他不可能被开除了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9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他会去了哪家医院呢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9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我本来完成不了作业的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9575" y="305435"/>
            <a:ext cx="4562475" cy="5871845"/>
          </a:xfrm>
        </p:spPr>
        <p:txBody>
          <a:bodyPr>
            <a:noAutofit/>
          </a:bodyPr>
          <a:p>
            <a:pPr>
              <a:lnSpc>
                <a:spcPct val="7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你昨天就该告诉我的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你的手机可能已经被偷了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我本来可以</a:t>
            </a:r>
            <a:r>
              <a:rPr lang="zh-CN" altLang="en-US" sz="2000">
                <a:solidFill>
                  <a:schemeClr val="accent2"/>
                </a:solidFill>
              </a:rPr>
              <a:t>按时</a:t>
            </a:r>
            <a:r>
              <a:rPr lang="zh-CN" altLang="en-US" sz="2000">
                <a:solidFill>
                  <a:schemeClr val="bg1"/>
                </a:solidFill>
              </a:rPr>
              <a:t>到的</a:t>
            </a:r>
            <a:r>
              <a:rPr lang="en-US" altLang="zh-CN" sz="2000">
                <a:solidFill>
                  <a:schemeClr val="accent2"/>
                </a:solidFill>
              </a:rPr>
              <a:t>(in time/on time)</a:t>
            </a:r>
            <a:endParaRPr lang="en-US" altLang="zh-CN" sz="2000">
              <a:solidFill>
                <a:schemeClr val="accent2"/>
              </a:solidFill>
            </a:endParaRPr>
          </a:p>
          <a:p>
            <a:pPr>
              <a:lnSpc>
                <a:spcPct val="7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我本来会告诉你的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他一定已经听说过这事了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你原本不需要向他</a:t>
            </a:r>
            <a:r>
              <a:rPr lang="zh-CN" altLang="en-US" sz="2000">
                <a:solidFill>
                  <a:schemeClr val="accent2"/>
                </a:solidFill>
              </a:rPr>
              <a:t>道歉</a:t>
            </a:r>
            <a:r>
              <a:rPr lang="zh-CN" altLang="en-US" sz="2000">
                <a:solidFill>
                  <a:schemeClr val="bg1"/>
                </a:solidFill>
              </a:rPr>
              <a:t>的</a:t>
            </a:r>
            <a:r>
              <a:rPr lang="en-US" altLang="zh-CN" sz="2000">
                <a:solidFill>
                  <a:schemeClr val="accent2"/>
                </a:solidFill>
              </a:rPr>
              <a:t>(apologize)</a:t>
            </a:r>
            <a:endParaRPr lang="en-US" altLang="zh-CN" sz="2000">
              <a:solidFill>
                <a:schemeClr val="accent2"/>
              </a:solidFill>
            </a:endParaRPr>
          </a:p>
          <a:p>
            <a:pPr>
              <a:lnSpc>
                <a:spcPct val="7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我本来不会买这个手机的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他会已经回来了吗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你当时应该买那辆车的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他现在可能已经知道这件事了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我本来可以做完作业的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你的手机一定已经被偷了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他本来不会死的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他不可能看到我了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我本来会帮你的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25340" y="255905"/>
            <a:ext cx="3888740" cy="5744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你不需要买这么多东西的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他应该已经到北京了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他可能已经回来了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他本来可以来的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他会去哪了呢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他本来不会卖这套房子的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你不可能去过北京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他本来会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原谅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你的 </a:t>
            </a:r>
            <a:r>
              <a:rPr lang="en-US" altLang="zh-CN" sz="2000">
                <a:solidFill>
                  <a:schemeClr val="accent2"/>
                </a:solidFill>
                <a:sym typeface="+mn-ea"/>
              </a:rPr>
              <a:t>(forgive)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这个问题本来能被解决的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你不需要经过他同意的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indent="0">
              <a:lnSpc>
                <a:spcPct val="110000"/>
              </a:lnSpc>
              <a:buNone/>
            </a:pPr>
            <a:r>
              <a:rPr lang="en-US" altLang="zh-CN" sz="2000">
                <a:solidFill>
                  <a:schemeClr val="accent2"/>
                </a:solidFill>
                <a:sym typeface="+mn-ea"/>
              </a:rPr>
              <a:t>(ask sb for permission/ask for sb's)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你不应该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责怪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他的</a:t>
            </a:r>
            <a:r>
              <a:rPr lang="en-US" altLang="zh-CN" sz="2000">
                <a:solidFill>
                  <a:schemeClr val="accent2"/>
                </a:solidFill>
                <a:sym typeface="+mn-ea"/>
              </a:rPr>
              <a:t>(balme)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他可能已经睡了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我本来可以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赶上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飞机的</a:t>
            </a:r>
            <a:r>
              <a:rPr lang="en-US" altLang="zh-CN" sz="2000">
                <a:solidFill>
                  <a:schemeClr val="accent2"/>
                </a:solidFill>
                <a:sym typeface="+mn-ea"/>
              </a:rPr>
              <a:t>(catch)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我肯定在哪见过你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我本来不会来的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71840" y="305435"/>
            <a:ext cx="4102735" cy="5695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他会吃了什么呢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我应该听你的的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他可能已经死了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你本来可以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取得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更高的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进步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indent="0">
              <a:lnSpc>
                <a:spcPct val="110000"/>
              </a:lnSpc>
              <a:buNone/>
            </a:pPr>
            <a:r>
              <a:rPr lang="en-US" altLang="zh-CN" sz="2000">
                <a:solidFill>
                  <a:schemeClr val="accent2"/>
                </a:solidFill>
                <a:sym typeface="+mn-ea"/>
              </a:rPr>
              <a:t>(make 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much </a:t>
            </a:r>
            <a:r>
              <a:rPr lang="en-US" altLang="zh-CN" sz="2000">
                <a:solidFill>
                  <a:schemeClr val="accent2"/>
                </a:solidFill>
                <a:sym typeface="+mn-ea"/>
              </a:rPr>
              <a:t>progress)</a:t>
            </a:r>
            <a:endParaRPr lang="en-US" altLang="zh-CN" sz="2000">
              <a:solidFill>
                <a:schemeClr val="accent2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他不可能告诉你了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他会已经原谅我了吗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我应该在那见过你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你本来该3点就到的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他可能已经到北京了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我本来不会去北京的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你不需要问这么多的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他一定把这事告诉警察了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 你不应该给他打电话的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 他不可能被开除了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9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他会去了哪家医院呢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9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我本来完成不了作业的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句子结构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主</a:t>
            </a:r>
            <a:r>
              <a:rPr lang="en-US" altLang="zh-CN">
                <a:solidFill>
                  <a:schemeClr val="bg1"/>
                </a:solidFill>
              </a:rPr>
              <a:t>+</a:t>
            </a:r>
            <a:r>
              <a:rPr lang="zh-CN" altLang="en-US">
                <a:solidFill>
                  <a:schemeClr val="bg1"/>
                </a:solidFill>
              </a:rPr>
              <a:t>谓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主</a:t>
            </a:r>
            <a:r>
              <a:rPr lang="en-US" altLang="zh-CN">
                <a:solidFill>
                  <a:schemeClr val="bg1"/>
                </a:solidFill>
              </a:rPr>
              <a:t>+</a:t>
            </a:r>
            <a:r>
              <a:rPr lang="zh-CN" altLang="en-US">
                <a:solidFill>
                  <a:schemeClr val="bg1"/>
                </a:solidFill>
              </a:rPr>
              <a:t>谓</a:t>
            </a:r>
            <a:r>
              <a:rPr lang="en-US" altLang="zh-CN">
                <a:solidFill>
                  <a:schemeClr val="bg1"/>
                </a:solidFill>
              </a:rPr>
              <a:t>+</a:t>
            </a:r>
            <a:r>
              <a:rPr lang="zh-CN" altLang="en-US">
                <a:solidFill>
                  <a:schemeClr val="bg1"/>
                </a:solidFill>
              </a:rPr>
              <a:t>宾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主</a:t>
            </a:r>
            <a:r>
              <a:rPr lang="en-US" altLang="zh-CN">
                <a:solidFill>
                  <a:schemeClr val="bg1"/>
                </a:solidFill>
              </a:rPr>
              <a:t>+</a:t>
            </a:r>
            <a:r>
              <a:rPr lang="zh-CN" altLang="en-US">
                <a:solidFill>
                  <a:schemeClr val="bg1"/>
                </a:solidFill>
              </a:rPr>
              <a:t>谓</a:t>
            </a:r>
            <a:r>
              <a:rPr lang="en-US" altLang="zh-CN">
                <a:solidFill>
                  <a:schemeClr val="bg1"/>
                </a:solidFill>
              </a:rPr>
              <a:t>+</a:t>
            </a:r>
            <a:r>
              <a:rPr lang="zh-CN" altLang="en-US">
                <a:solidFill>
                  <a:schemeClr val="bg1"/>
                </a:solidFill>
              </a:rPr>
              <a:t>宾</a:t>
            </a:r>
            <a:r>
              <a:rPr lang="en-US" altLang="zh-CN">
                <a:solidFill>
                  <a:schemeClr val="bg1"/>
                </a:solidFill>
              </a:rPr>
              <a:t>+</a:t>
            </a:r>
            <a:r>
              <a:rPr lang="zh-CN" altLang="en-US">
                <a:solidFill>
                  <a:schemeClr val="bg1"/>
                </a:solidFill>
              </a:rPr>
              <a:t>宾补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主</a:t>
            </a:r>
            <a:r>
              <a:rPr lang="en-US" altLang="zh-CN">
                <a:solidFill>
                  <a:schemeClr val="bg1"/>
                </a:solidFill>
              </a:rPr>
              <a:t>+</a:t>
            </a:r>
            <a:r>
              <a:rPr lang="zh-CN" altLang="en-US">
                <a:solidFill>
                  <a:schemeClr val="bg1"/>
                </a:solidFill>
              </a:rPr>
              <a:t>谓</a:t>
            </a:r>
            <a:r>
              <a:rPr lang="en-US" altLang="zh-CN">
                <a:solidFill>
                  <a:schemeClr val="bg1"/>
                </a:solidFill>
              </a:rPr>
              <a:t>+</a:t>
            </a:r>
            <a:r>
              <a:rPr lang="zh-CN" altLang="en-US">
                <a:solidFill>
                  <a:schemeClr val="bg1"/>
                </a:solidFill>
              </a:rPr>
              <a:t>间宾</a:t>
            </a:r>
            <a:r>
              <a:rPr lang="en-US" altLang="zh-CN">
                <a:solidFill>
                  <a:schemeClr val="bg1"/>
                </a:solidFill>
              </a:rPr>
              <a:t>+</a:t>
            </a:r>
            <a:r>
              <a:rPr lang="zh-CN" altLang="en-US">
                <a:solidFill>
                  <a:schemeClr val="bg1"/>
                </a:solidFill>
              </a:rPr>
              <a:t>直宾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主</a:t>
            </a:r>
            <a:r>
              <a:rPr lang="en-US" altLang="zh-CN">
                <a:solidFill>
                  <a:schemeClr val="bg1"/>
                </a:solidFill>
              </a:rPr>
              <a:t>+</a:t>
            </a:r>
            <a:r>
              <a:rPr lang="zh-CN" altLang="en-US">
                <a:solidFill>
                  <a:schemeClr val="bg1"/>
                </a:solidFill>
              </a:rPr>
              <a:t>系</a:t>
            </a:r>
            <a:r>
              <a:rPr lang="en-US" altLang="zh-CN">
                <a:solidFill>
                  <a:schemeClr val="bg1"/>
                </a:solidFill>
              </a:rPr>
              <a:t>+</a:t>
            </a:r>
            <a:r>
              <a:rPr lang="zh-CN" altLang="en-US">
                <a:solidFill>
                  <a:schemeClr val="bg1"/>
                </a:solidFill>
              </a:rPr>
              <a:t>表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>
                <a:solidFill>
                  <a:schemeClr val="bg1"/>
                </a:solidFill>
              </a:rPr>
              <a:t>他会是谁呢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他肯定是个老师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他肯定不是老师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他可能不是老师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他可能是个老师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他会在等谁呢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他肯定在等我们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他肯定没等我们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他可能没在等我们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他可能在等我们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949700" cy="4351655"/>
          </a:xfrm>
        </p:spPr>
        <p:txBody>
          <a:bodyPr>
            <a:noAutofit/>
          </a:bodyPr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我可能会去北京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我找不到他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他很可能会来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你不应该那么做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你不妨试一下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我们有可能会迟到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他不可能是老师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他可能不是老师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他有时候会很好相处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北京夏天有时候会很冷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祝你平安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我不得不在明天之前把问题解决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6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我不得不告诉他真相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30000"/>
              </a:lnSpc>
              <a:buAutoNum type="arabicPeriod"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33770" y="1809750"/>
            <a:ext cx="427863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你不应该来这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你不应该告诉他真相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你怎么敢这么跟我说话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你怎么敢那么做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打我呀  谅你也不敢（你敢？！）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我要回家了  你敢？！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再也不要那么做了（谅你不敢）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再也不要那么跟我说话了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他不敢在公共场合说英语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他不敢晚上一个人回家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你能来的话我会很开心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我5点之前必须起来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我昨天不得不照顾我的弟弟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sym typeface="+mn-ea"/>
              </a:rPr>
              <a:t>                             虚拟语气   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320040" y="1945640"/>
          <a:ext cx="11675745" cy="3113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435"/>
                <a:gridCol w="3856355"/>
                <a:gridCol w="5354955"/>
              </a:tblGrid>
              <a:tr h="70485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solidFill>
                            <a:schemeClr val="bg1"/>
                          </a:solidFill>
                          <a:sym typeface="+mn-ea"/>
                        </a:rPr>
                        <a:t>虚拟条件句</a:t>
                      </a:r>
                      <a:endParaRPr lang="zh-CN" altLang="en-US" sz="32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  <a:sym typeface="+mn-ea"/>
                        </a:rPr>
                        <a:t> </a:t>
                      </a:r>
                      <a:r>
                        <a:rPr lang="zh-CN" altLang="en-US" sz="3600">
                          <a:solidFill>
                            <a:schemeClr val="bg1"/>
                          </a:solidFill>
                          <a:sym typeface="+mn-ea"/>
                        </a:rPr>
                        <a:t>主句</a:t>
                      </a:r>
                      <a:endParaRPr lang="zh-CN" altLang="en-US" sz="36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7740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与 将来可能相反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If+主+did/were to/should do 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主+would/could/should/might do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7283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与 现在相反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 If+主+did/were   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主+would/could/should/might do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9061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与 过去相反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 If+主+had done  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主+would/could/should/might have done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如果你没起那么晚的话，你本来该完成作业的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如果我昨天早到些，那个孩子是可以被救的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如果你早告诉我，我当时不会对他那么生气的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如果我早知道他是这种人，我不会帮他的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如果我有钱的话，我可能会买个手机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如果他现在在这的话，我们就能告诉他这个好消息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如果我是你的话，我不会那样做的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如果我有个哥哥的话，我就能向他请求帮助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如果明天下雨，我们就取消课程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sym typeface="+mn-ea"/>
              </a:rPr>
              <a:t>Without  but for  or   otherwise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7240" y="1397000"/>
            <a:ext cx="10576560" cy="4780280"/>
          </a:xfrm>
        </p:spPr>
        <p:txBody>
          <a:bodyPr>
            <a:noAutofit/>
          </a:bodyPr>
          <a:p>
            <a:pPr marL="457200" indent="-4572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要是没有阳光，我们的星球上就不会用生命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要不是你的帮助，我可能完成不了我的作业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我昨天病了，要不然，我是能赶过来的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他昨天告诉了我你的生日，否则，我什么都不知道	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要不是你的支持，我不会撑到现在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没有水我们生存不了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他快没钱了，不然他不会去找工作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没有他，她做不了任何事情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他起晚了，不然他就能赶上火车了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没有你我的生活将没有意义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现如今科技发达，不然我们甚至都不能联系亲戚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5335" y="125095"/>
            <a:ext cx="364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bg1"/>
                </a:solidFill>
              </a:rPr>
              <a:t>只与主句相反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5645" y="630555"/>
            <a:ext cx="10515600" cy="1325563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  <a:sym typeface="+mn-ea"/>
              </a:rPr>
              <a:t>Wish  How I wish  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我多希望他没离开啊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我希望明天下雨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我希望和你一样高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我希望每天都是我的生日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我真希望我没吃那么多西瓜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我多希望我当时不那么生气啊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我真希望那天没见到他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我多希望我每天能有很多时间来和朋友玩啊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我多希望我不用每天学习啊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我真希望我能快点长成大人啊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我多希望现在没下雨啊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我希望我是只小鸟能在空中自由飞翔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3580" y="114935"/>
            <a:ext cx="3757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>
                <a:solidFill>
                  <a:schemeClr val="bg1"/>
                </a:solidFill>
              </a:rPr>
              <a:t>只与从句相反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sym typeface="+mn-ea"/>
              </a:rPr>
              <a:t>If only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要是我知道他住哪就好了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要是我听了你的建议就好了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要是明天他能来就好了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要是我有很多钱就好了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要是我以前好好学英语就好了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要是住的离你很近就好了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要是我是你就好了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sym typeface="+mn-ea"/>
              </a:rPr>
              <a:t>Would rather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457200" indent="-45720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我宁愿你现在给我钱</a:t>
            </a:r>
            <a:endParaRPr lang="zh-CN" alt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我宁愿你已经走了</a:t>
            </a:r>
            <a:endParaRPr lang="zh-CN" alt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我宁愿你明天来</a:t>
            </a:r>
            <a:endParaRPr lang="zh-CN" alt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我宁愿你你没告诉我这件事</a:t>
            </a:r>
            <a:endParaRPr lang="zh-CN" alt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我宁愿没你这个朋友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Would rather do sth than do sth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我宁愿扔了它也不会给你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我宁愿告诉所有人也不会告诉他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我宁愿呆在家也不会跟你出去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他宁愿死也不会背叛他的祖国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810" y="498475"/>
            <a:ext cx="3959860" cy="2197100"/>
          </a:xfrm>
        </p:spPr>
        <p:txBody>
          <a:bodyPr/>
          <a:p>
            <a:pPr marL="0" indent="0">
              <a:buNone/>
            </a:pPr>
            <a:r>
              <a:rPr lang="zh-CN" altLang="en-US" sz="5400">
                <a:solidFill>
                  <a:schemeClr val="bg1"/>
                </a:solidFill>
              </a:rPr>
              <a:t>主</a:t>
            </a:r>
            <a:r>
              <a:rPr lang="en-US" altLang="zh-CN" sz="5400">
                <a:solidFill>
                  <a:schemeClr val="bg1"/>
                </a:solidFill>
              </a:rPr>
              <a:t>+</a:t>
            </a:r>
            <a:r>
              <a:rPr lang="zh-CN" altLang="en-US" sz="5400">
                <a:solidFill>
                  <a:schemeClr val="bg1"/>
                </a:solidFill>
              </a:rPr>
              <a:t>谓</a:t>
            </a:r>
            <a:r>
              <a:rPr lang="en-US" altLang="zh-CN" sz="5400">
                <a:solidFill>
                  <a:schemeClr val="bg1"/>
                </a:solidFill>
              </a:rPr>
              <a:t>+</a:t>
            </a:r>
            <a:r>
              <a:rPr lang="zh-CN" altLang="en-US" sz="5400">
                <a:solidFill>
                  <a:schemeClr val="bg1"/>
                </a:solidFill>
              </a:rPr>
              <a:t>宾</a:t>
            </a:r>
            <a:endParaRPr lang="zh-CN" altLang="en-US" sz="5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5400">
                <a:solidFill>
                  <a:schemeClr val="bg1"/>
                </a:solidFill>
              </a:rPr>
              <a:t>主</a:t>
            </a:r>
            <a:r>
              <a:rPr lang="en-US" altLang="zh-CN" sz="5400">
                <a:solidFill>
                  <a:schemeClr val="bg1"/>
                </a:solidFill>
              </a:rPr>
              <a:t>+</a:t>
            </a:r>
            <a:r>
              <a:rPr lang="zh-CN" altLang="en-US" sz="5400">
                <a:solidFill>
                  <a:schemeClr val="bg1"/>
                </a:solidFill>
              </a:rPr>
              <a:t>系</a:t>
            </a:r>
            <a:r>
              <a:rPr lang="en-US" altLang="zh-CN" sz="5400">
                <a:solidFill>
                  <a:schemeClr val="bg1"/>
                </a:solidFill>
              </a:rPr>
              <a:t>+</a:t>
            </a:r>
            <a:r>
              <a:rPr lang="zh-CN" altLang="en-US" sz="5400">
                <a:solidFill>
                  <a:schemeClr val="bg1"/>
                </a:solidFill>
              </a:rPr>
              <a:t>表</a:t>
            </a:r>
            <a:endParaRPr lang="zh-CN" altLang="en-US" sz="54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98695" y="589915"/>
            <a:ext cx="6249035" cy="948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谓语部分</a:t>
            </a:r>
            <a:r>
              <a:rPr lang="en-US" altLang="zh-CN" sz="2800">
                <a:solidFill>
                  <a:schemeClr val="bg1"/>
                </a:solidFill>
              </a:rPr>
              <a:t>=</a:t>
            </a:r>
            <a:r>
              <a:rPr lang="zh-CN" altLang="en-US" sz="2800">
                <a:solidFill>
                  <a:schemeClr val="bg1"/>
                </a:solidFill>
              </a:rPr>
              <a:t>时态</a:t>
            </a:r>
            <a:r>
              <a:rPr lang="en-US" altLang="zh-CN" sz="2800">
                <a:solidFill>
                  <a:schemeClr val="bg1"/>
                </a:solidFill>
              </a:rPr>
              <a:t>/</a:t>
            </a:r>
            <a:r>
              <a:rPr lang="zh-CN" altLang="en-US" sz="2800">
                <a:solidFill>
                  <a:schemeClr val="bg1"/>
                </a:solidFill>
              </a:rPr>
              <a:t>情态动词</a:t>
            </a:r>
            <a:r>
              <a:rPr lang="en-US" altLang="zh-CN" sz="2800">
                <a:solidFill>
                  <a:schemeClr val="bg1"/>
                </a:solidFill>
              </a:rPr>
              <a:t>+</a:t>
            </a:r>
            <a:r>
              <a:rPr lang="zh-CN" altLang="en-US" sz="2800">
                <a:solidFill>
                  <a:schemeClr val="bg1"/>
                </a:solidFill>
              </a:rPr>
              <a:t>谓语动词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系语部分</a:t>
            </a:r>
            <a:r>
              <a:rPr lang="en-US" altLang="zh-CN" sz="2800">
                <a:solidFill>
                  <a:schemeClr val="bg1"/>
                </a:solidFill>
              </a:rPr>
              <a:t>=</a:t>
            </a:r>
            <a:r>
              <a:rPr lang="zh-CN" altLang="en-US" sz="2800">
                <a:solidFill>
                  <a:schemeClr val="bg1"/>
                </a:solidFill>
              </a:rPr>
              <a:t>时态</a:t>
            </a:r>
            <a:r>
              <a:rPr lang="en-US" altLang="zh-CN" sz="2800">
                <a:solidFill>
                  <a:schemeClr val="bg1"/>
                </a:solidFill>
              </a:rPr>
              <a:t>/</a:t>
            </a:r>
            <a:r>
              <a:rPr lang="zh-CN" altLang="en-US" sz="2800">
                <a:solidFill>
                  <a:schemeClr val="bg1"/>
                </a:solidFill>
              </a:rPr>
              <a:t>情态动词</a:t>
            </a:r>
            <a:r>
              <a:rPr lang="en-US" altLang="zh-CN" sz="2800">
                <a:solidFill>
                  <a:schemeClr val="bg1"/>
                </a:solidFill>
              </a:rPr>
              <a:t>+</a:t>
            </a:r>
            <a:r>
              <a:rPr lang="zh-CN" altLang="en-US" sz="2800">
                <a:solidFill>
                  <a:schemeClr val="bg1"/>
                </a:solidFill>
              </a:rPr>
              <a:t>系动词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38320" y="2009775"/>
            <a:ext cx="6994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谓语或系语部分</a:t>
            </a:r>
            <a:r>
              <a:rPr lang="en-US" altLang="zh-CN" sz="2800">
                <a:solidFill>
                  <a:schemeClr val="bg1"/>
                </a:solidFill>
              </a:rPr>
              <a:t>=</a:t>
            </a:r>
            <a:r>
              <a:rPr lang="zh-CN" altLang="en-US" sz="2800">
                <a:solidFill>
                  <a:schemeClr val="bg1"/>
                </a:solidFill>
              </a:rPr>
              <a:t>时态</a:t>
            </a:r>
            <a:r>
              <a:rPr lang="en-US" altLang="zh-CN" sz="2800">
                <a:solidFill>
                  <a:schemeClr val="bg1"/>
                </a:solidFill>
              </a:rPr>
              <a:t>/</a:t>
            </a:r>
            <a:r>
              <a:rPr lang="zh-CN" altLang="en-US" sz="2800">
                <a:solidFill>
                  <a:schemeClr val="bg1"/>
                </a:solidFill>
              </a:rPr>
              <a:t>情态动词</a:t>
            </a:r>
            <a:r>
              <a:rPr lang="en-US" altLang="zh-CN" sz="2800">
                <a:solidFill>
                  <a:schemeClr val="bg1"/>
                </a:solidFill>
              </a:rPr>
              <a:t>+</a:t>
            </a:r>
            <a:r>
              <a:rPr lang="zh-CN" altLang="en-US" sz="2800">
                <a:solidFill>
                  <a:schemeClr val="bg1"/>
                </a:solidFill>
              </a:rPr>
              <a:t>动词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4695" y="3336290"/>
            <a:ext cx="3797935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他吃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他吃了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他将要吃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他在吃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他已经吃过了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20995" y="3458210"/>
            <a:ext cx="3369945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他能来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他可能会来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他将会来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他可能是个老师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他一定在家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As if（as though）Even if （even though）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457200" indent="-457200">
              <a:lnSpc>
                <a:spcPct val="12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他看起来像个艺术家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他英语说的这么流利好像他在美国呆过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他英语学习这么努力好像要去美国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她很喜欢这个宝宝就好像是她自己的孩子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我记得这事的全部就好像发生在昨天一样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他们聊天的样子好像是多少年的朋友了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他看起来好像醉了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错综时间句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9585" y="1764030"/>
            <a:ext cx="2459990" cy="810260"/>
          </a:xfrm>
        </p:spPr>
        <p:txBody>
          <a:bodyPr/>
          <a:p>
            <a:pPr marL="457200" lvl="1" indent="0">
              <a:buNone/>
            </a:pPr>
            <a:r>
              <a:rPr lang="zh-CN" altLang="en-US" sz="3425">
                <a:solidFill>
                  <a:schemeClr val="bg1"/>
                </a:solidFill>
              </a:rPr>
              <a:t>现在</a:t>
            </a:r>
            <a:endParaRPr lang="zh-CN" altLang="en-US" sz="3425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46375" y="3596640"/>
            <a:ext cx="1347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sz="3600">
                <a:solidFill>
                  <a:schemeClr val="bg1"/>
                </a:solidFill>
              </a:rPr>
              <a:t>将来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59575" y="3678555"/>
            <a:ext cx="1603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</a:rPr>
              <a:t>过去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如果你当初听了我的建议，现在就不会后悔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如果我早晨出门时带了雨衣，现在就不会湿了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如果我5年前遇到了她，他现在应该是我太太了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如果我昨天晚上复习了功课，我现在就能答出老师问的问题了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如果当初我在学校学习再努力些，我现在就会有一间很舒服的办公室了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如果昨天下雨了，现在地面就会是湿的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sym typeface="+mn-ea"/>
              </a:rPr>
              <a:t>名词性从句的虚拟语气</a:t>
            </a:r>
            <a:br>
              <a:rPr lang="zh-CN" altLang="en-US">
                <a:solidFill>
                  <a:schemeClr val="bg1"/>
                </a:solidFill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主语从句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宾语从句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表语从句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定语从句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同位语从句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状语从句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445" y="1752600"/>
            <a:ext cx="10515600" cy="2176780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</a:rPr>
              <a:t>一个坚持：insist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两个命令：order, command 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三个建议：advise, suggest, propose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五个要求：demand , require, request, desire ask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6445" y="4688840"/>
            <a:ext cx="72694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两个命令：order, command  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三个建议：advi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c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e, suggest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ion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, propos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al</a:t>
            </a:r>
            <a:endParaRPr lang="en-US" altLang="zh-CN" sz="2800">
              <a:solidFill>
                <a:schemeClr val="bg1"/>
              </a:solidFill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五个要求：demand ,  request, desire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ask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1945" y="1146175"/>
            <a:ext cx="2338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u="sng">
                <a:solidFill>
                  <a:schemeClr val="accent2">
                    <a:lumMod val="60000"/>
                    <a:lumOff val="40000"/>
                  </a:schemeClr>
                </a:solidFill>
              </a:rPr>
              <a:t>动词</a:t>
            </a:r>
            <a:endParaRPr lang="zh-CN" altLang="en-US" sz="2400" b="1" u="sng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91945" y="3929380"/>
            <a:ext cx="2338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u="sng">
                <a:solidFill>
                  <a:schemeClr val="accent2">
                    <a:lumMod val="60000"/>
                    <a:lumOff val="40000"/>
                  </a:schemeClr>
                </a:solidFill>
              </a:rPr>
              <a:t>名词</a:t>
            </a:r>
            <a:endParaRPr lang="zh-CN" altLang="en-US" sz="2400" b="1" u="sng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960" y="426720"/>
            <a:ext cx="10800715" cy="1063625"/>
          </a:xfrm>
        </p:spPr>
        <p:txBody>
          <a:bodyPr/>
          <a:p>
            <a:r>
              <a:rPr lang="zh-CN" altLang="en-US" u="sng">
                <a:solidFill>
                  <a:schemeClr val="bg1"/>
                </a:solidFill>
              </a:rPr>
              <a:t>这些动词后面的宾语从句要使用虚拟语气用法。即从句中的动词 使用should + 动词原形，或者将should省略。    即：(should)＋V.</a:t>
            </a:r>
            <a:endParaRPr lang="zh-CN" altLang="en-US" u="sng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5555" y="1819910"/>
            <a:ext cx="9302115" cy="2158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chemeClr val="bg1"/>
                </a:solidFill>
              </a:rPr>
              <a:t>We suggested that Tom (should ) have a rest.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chemeClr val="bg1"/>
                </a:solidFill>
              </a:rPr>
              <a:t>He insisted that I (should )be present.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chemeClr val="bg1"/>
                </a:solidFill>
              </a:rPr>
              <a:t>The king ordered that the prisoners (should ) be killed the next day.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chemeClr val="bg1"/>
                </a:solidFill>
              </a:rPr>
              <a:t>They requested that we (should) send them to work there.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内容占位符 2"/>
          <p:cNvSpPr>
            <a:spLocks noGrp="1"/>
          </p:cNvSpPr>
          <p:nvPr/>
        </p:nvSpPr>
        <p:spPr>
          <a:xfrm>
            <a:off x="929640" y="1873250"/>
            <a:ext cx="10352405" cy="406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my sugesstion is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that Tom (should ) have a rest.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The king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’s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order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is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that the prisoners (should ) be killed the next day.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The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ir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request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is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that we (should) send them to work there.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05485" y="407035"/>
            <a:ext cx="10800715" cy="1063625"/>
          </a:xfrm>
        </p:spPr>
        <p:txBody>
          <a:bodyPr/>
          <a:p>
            <a:r>
              <a:rPr lang="zh-CN" altLang="en-US" u="sng">
                <a:solidFill>
                  <a:schemeClr val="bg1"/>
                </a:solidFill>
              </a:rPr>
              <a:t>这些名词后面的表语从句要使用虚拟语气用法。即从句中的动词 使用should + 动词原形，或者将should省略。    即：(should)＋V.</a:t>
            </a:r>
            <a:endParaRPr lang="zh-CN" altLang="en-US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老师坚持要我们每天学英语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他妈妈命令他每天晚上10点前睡觉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医生建议他多吃蔬菜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老板要求我们明天必须完成任务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我们建议会议推迟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他们坚持这个小孩跟他们一起去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olidFill>
                  <a:schemeClr val="bg1"/>
                </a:solidFill>
              </a:rPr>
              <a:t>1.The teacher suggested that we ____（</a:t>
            </a:r>
            <a:r>
              <a:rPr lang="en-US" altLang="zh-CN">
                <a:solidFill>
                  <a:schemeClr val="bg1"/>
                </a:solidFill>
              </a:rPr>
              <a:t>practice</a:t>
            </a:r>
            <a:r>
              <a:rPr lang="zh-CN" altLang="en-US">
                <a:solidFill>
                  <a:schemeClr val="bg1"/>
                </a:solidFill>
              </a:rPr>
              <a:t>）   more  after class.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2.The look on her face suggested that she ____（</a:t>
            </a:r>
            <a:r>
              <a:rPr lang="en-US" altLang="zh-CN">
                <a:solidFill>
                  <a:schemeClr val="bg1"/>
                </a:solidFill>
              </a:rPr>
              <a:t>be</a:t>
            </a:r>
            <a:r>
              <a:rPr lang="zh-CN" altLang="en-US">
                <a:solidFill>
                  <a:schemeClr val="bg1"/>
                </a:solidFill>
              </a:rPr>
              <a:t>）happy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他的口音表明他来自湖南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他的沉默代表他同意了我的决定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3.He insisted that all of us ___（</a:t>
            </a:r>
            <a:r>
              <a:rPr lang="en-US" altLang="zh-CN">
                <a:solidFill>
                  <a:schemeClr val="bg1"/>
                </a:solidFill>
              </a:rPr>
              <a:t>get</a:t>
            </a:r>
            <a:r>
              <a:rPr lang="zh-CN" altLang="en-US">
                <a:solidFill>
                  <a:schemeClr val="bg1"/>
                </a:solidFill>
              </a:rPr>
              <a:t>）there on time by any means.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4.4. He insisted that he _______（</a:t>
            </a:r>
            <a:r>
              <a:rPr lang="en-US" altLang="zh-CN">
                <a:solidFill>
                  <a:schemeClr val="bg1"/>
                </a:solidFill>
              </a:rPr>
              <a:t>steal</a:t>
            </a:r>
            <a:r>
              <a:rPr lang="zh-CN" altLang="en-US">
                <a:solidFill>
                  <a:schemeClr val="bg1"/>
                </a:solidFill>
              </a:rPr>
              <a:t>） the wallet.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他坚称做早操对身体有好处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他坚持说他没做错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2800">
                <a:solidFill>
                  <a:schemeClr val="accent4"/>
                </a:solidFill>
                <a:sym typeface="+mn-ea"/>
              </a:rPr>
              <a:t>It’s necessary /strange/ hard/ important + that-Clause  从句中的动词要用虚拟，即（should）+动词原形</a:t>
            </a:r>
            <a:endParaRPr lang="zh-CN" altLang="en-US" sz="2800">
              <a:solidFill>
                <a:schemeClr val="accent4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掌握一门外语对我们很重要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很奇怪他居然拒绝了来这个party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我们明天刷牙是必须的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重要的是我们要照顾好病人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我们有必要饭后散步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79425" y="476885"/>
            <a:ext cx="3797935" cy="5638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他吃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他吃了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他将要吃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他在吃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他已经吃过了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他在北京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他昨天在北京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他将在北京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他正在在北京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他已经在北京</a:t>
            </a:r>
            <a:r>
              <a:rPr lang="en-US" altLang="zh-CN" sz="2800">
                <a:solidFill>
                  <a:schemeClr val="bg1"/>
                </a:solidFill>
              </a:rPr>
              <a:t>2</a:t>
            </a:r>
            <a:r>
              <a:rPr lang="zh-CN" altLang="en-US" sz="2800">
                <a:solidFill>
                  <a:schemeClr val="bg1"/>
                </a:solidFill>
              </a:rPr>
              <a:t>年了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81450" y="508000"/>
            <a:ext cx="7677785" cy="5215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he  </a:t>
            </a:r>
            <a:r>
              <a:rPr lang="en-US" altLang="zh-CN" sz="2800">
                <a:solidFill>
                  <a:schemeClr val="tx1"/>
                </a:solidFill>
              </a:rPr>
              <a:t>(does +eat)</a:t>
            </a:r>
            <a:r>
              <a:rPr lang="en-US" altLang="zh-CN" sz="2800">
                <a:solidFill>
                  <a:schemeClr val="bg1"/>
                </a:solidFill>
              </a:rPr>
              <a:t> eats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he</a:t>
            </a:r>
            <a:r>
              <a:rPr lang="en-US" altLang="zh-CN" sz="2800">
                <a:solidFill>
                  <a:schemeClr val="tx1"/>
                </a:solidFill>
              </a:rPr>
              <a:t> (did+eat) </a:t>
            </a:r>
            <a:r>
              <a:rPr lang="en-US" altLang="zh-CN" sz="2800">
                <a:solidFill>
                  <a:schemeClr val="bg1"/>
                </a:solidFill>
              </a:rPr>
              <a:t>ate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he </a:t>
            </a:r>
            <a:r>
              <a:rPr lang="zh-CN" altLang="en-US" sz="2800">
                <a:solidFill>
                  <a:schemeClr val="tx1"/>
                </a:solidFill>
              </a:rPr>
              <a:t>（</a:t>
            </a:r>
            <a:r>
              <a:rPr lang="en-US" altLang="zh-CN" sz="2800">
                <a:solidFill>
                  <a:schemeClr val="tx1"/>
                </a:solidFill>
              </a:rPr>
              <a:t>be going to do+eat</a:t>
            </a:r>
            <a:r>
              <a:rPr lang="zh-CN" altLang="en-US" sz="2800">
                <a:solidFill>
                  <a:schemeClr val="tx1"/>
                </a:solidFill>
              </a:rPr>
              <a:t>）</a:t>
            </a:r>
            <a:r>
              <a:rPr lang="en-US" altLang="zh-CN" sz="2800">
                <a:solidFill>
                  <a:schemeClr val="bg1"/>
                </a:solidFill>
              </a:rPr>
              <a:t>is going to eat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he</a:t>
            </a:r>
            <a:r>
              <a:rPr lang="zh-CN" altLang="en-US" sz="2800">
                <a:solidFill>
                  <a:schemeClr val="tx1"/>
                </a:solidFill>
              </a:rPr>
              <a:t>（</a:t>
            </a:r>
            <a:r>
              <a:rPr lang="en-US" altLang="zh-CN" sz="2800">
                <a:solidFill>
                  <a:schemeClr val="tx1"/>
                </a:solidFill>
              </a:rPr>
              <a:t>be doing +eat</a:t>
            </a:r>
            <a:r>
              <a:rPr lang="zh-CN" altLang="en-US" sz="2800">
                <a:solidFill>
                  <a:schemeClr val="tx1"/>
                </a:solidFill>
              </a:rPr>
              <a:t>）</a:t>
            </a:r>
            <a:r>
              <a:rPr lang="en-US" altLang="zh-CN" sz="2800">
                <a:solidFill>
                  <a:schemeClr val="bg1"/>
                </a:solidFill>
              </a:rPr>
              <a:t>is eating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he </a:t>
            </a:r>
            <a:r>
              <a:rPr lang="zh-CN" altLang="en-US" sz="2800">
                <a:solidFill>
                  <a:schemeClr val="tx1"/>
                </a:solidFill>
              </a:rPr>
              <a:t>（</a:t>
            </a:r>
            <a:r>
              <a:rPr lang="en-US" altLang="zh-CN" sz="2800">
                <a:solidFill>
                  <a:schemeClr val="tx1"/>
                </a:solidFill>
              </a:rPr>
              <a:t>have done+eat</a:t>
            </a:r>
            <a:r>
              <a:rPr lang="zh-CN" altLang="en-US" sz="2800">
                <a:solidFill>
                  <a:schemeClr val="tx1"/>
                </a:solidFill>
              </a:rPr>
              <a:t>）</a:t>
            </a:r>
            <a:r>
              <a:rPr lang="en-US" altLang="zh-CN" sz="2800">
                <a:solidFill>
                  <a:schemeClr val="bg1"/>
                </a:solidFill>
              </a:rPr>
              <a:t>has eaten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he </a:t>
            </a:r>
            <a:r>
              <a:rPr lang="zh-CN" altLang="en-US" sz="2800">
                <a:solidFill>
                  <a:schemeClr val="tx1"/>
                </a:solidFill>
              </a:rPr>
              <a:t>（</a:t>
            </a:r>
            <a:r>
              <a:rPr lang="en-US" altLang="zh-CN" sz="2800">
                <a:solidFill>
                  <a:schemeClr val="tx1"/>
                </a:solidFill>
              </a:rPr>
              <a:t>does+be</a:t>
            </a:r>
            <a:r>
              <a:rPr lang="zh-CN" altLang="en-US" sz="2800">
                <a:solidFill>
                  <a:schemeClr val="tx1"/>
                </a:solidFill>
              </a:rPr>
              <a:t>）</a:t>
            </a:r>
            <a:r>
              <a:rPr lang="en-US" altLang="zh-CN" sz="2800">
                <a:solidFill>
                  <a:schemeClr val="bg1"/>
                </a:solidFill>
              </a:rPr>
              <a:t>is in bejing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he</a:t>
            </a:r>
            <a:r>
              <a:rPr lang="zh-CN" altLang="en-US" sz="2800">
                <a:solidFill>
                  <a:schemeClr val="tx1"/>
                </a:solidFill>
              </a:rPr>
              <a:t>（</a:t>
            </a:r>
            <a:r>
              <a:rPr lang="en-US" altLang="zh-CN" sz="2800">
                <a:solidFill>
                  <a:schemeClr val="tx1"/>
                </a:solidFill>
              </a:rPr>
              <a:t>did+be</a:t>
            </a:r>
            <a:r>
              <a:rPr lang="zh-CN" altLang="en-US" sz="2800">
                <a:solidFill>
                  <a:schemeClr val="tx1"/>
                </a:solidFill>
              </a:rPr>
              <a:t>）</a:t>
            </a:r>
            <a:r>
              <a:rPr lang="en-US" altLang="zh-CN" sz="2800">
                <a:solidFill>
                  <a:schemeClr val="bg1"/>
                </a:solidFill>
              </a:rPr>
              <a:t>was in beijing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he</a:t>
            </a:r>
            <a:r>
              <a:rPr lang="zh-CN" altLang="en-US" sz="2800">
                <a:solidFill>
                  <a:schemeClr val="tx1"/>
                </a:solidFill>
              </a:rPr>
              <a:t>（</a:t>
            </a:r>
            <a:r>
              <a:rPr lang="en-US" altLang="zh-CN" sz="2800">
                <a:solidFill>
                  <a:schemeClr val="tx1"/>
                </a:solidFill>
              </a:rPr>
              <a:t>be going to do+be</a:t>
            </a:r>
            <a:r>
              <a:rPr lang="zh-CN" altLang="en-US" sz="2800">
                <a:solidFill>
                  <a:schemeClr val="tx1"/>
                </a:solidFill>
              </a:rPr>
              <a:t>）</a:t>
            </a:r>
            <a:r>
              <a:rPr lang="en-US" altLang="zh-CN" sz="2800">
                <a:solidFill>
                  <a:schemeClr val="bg1"/>
                </a:solidFill>
              </a:rPr>
              <a:t>is going to be in beijing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he</a:t>
            </a:r>
            <a:r>
              <a:rPr lang="zh-CN" altLang="en-US" sz="2800">
                <a:solidFill>
                  <a:schemeClr val="tx1"/>
                </a:solidFill>
              </a:rPr>
              <a:t>（</a:t>
            </a:r>
            <a:r>
              <a:rPr lang="en-US" altLang="zh-CN" sz="2800">
                <a:solidFill>
                  <a:schemeClr val="tx1"/>
                </a:solidFill>
              </a:rPr>
              <a:t>be doing+be</a:t>
            </a:r>
            <a:r>
              <a:rPr lang="zh-CN" altLang="en-US" sz="2800">
                <a:solidFill>
                  <a:schemeClr val="tx1"/>
                </a:solidFill>
              </a:rPr>
              <a:t>）</a:t>
            </a:r>
            <a:r>
              <a:rPr lang="en-US" altLang="zh-CN" sz="2800">
                <a:solidFill>
                  <a:schemeClr val="bg1"/>
                </a:solidFill>
              </a:rPr>
              <a:t>is being in beijng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he</a:t>
            </a:r>
            <a:r>
              <a:rPr lang="zh-CN" altLang="en-US" sz="2800">
                <a:solidFill>
                  <a:schemeClr val="tx1"/>
                </a:solidFill>
              </a:rPr>
              <a:t>（</a:t>
            </a:r>
            <a:r>
              <a:rPr lang="en-US" altLang="zh-CN" sz="2800">
                <a:solidFill>
                  <a:schemeClr val="tx1"/>
                </a:solidFill>
              </a:rPr>
              <a:t>have done+be</a:t>
            </a:r>
            <a:r>
              <a:rPr lang="zh-CN" altLang="en-US" sz="2800">
                <a:solidFill>
                  <a:schemeClr val="tx1"/>
                </a:solidFill>
              </a:rPr>
              <a:t>）</a:t>
            </a:r>
            <a:r>
              <a:rPr lang="en-US" altLang="zh-CN" sz="2800">
                <a:solidFill>
                  <a:schemeClr val="bg1"/>
                </a:solidFill>
              </a:rPr>
              <a:t>has been in beijing for 2 years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solidFill>
                  <a:schemeClr val="accent4"/>
                </a:solidFill>
                <a:sym typeface="+mn-ea"/>
              </a:rPr>
              <a:t>It’s a pity/a shame/no wonder that (should)+动词</a:t>
            </a:r>
            <a:endParaRPr lang="zh-CN" altLang="en-US" sz="3200">
              <a:solidFill>
                <a:schemeClr val="accent4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你错过这次机会真可惜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他没考过这次考试真丢人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怪不得他不想来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>
                <a:solidFill>
                  <a:schemeClr val="accent4"/>
                </a:solidFill>
                <a:sym typeface="+mn-ea"/>
              </a:rPr>
              <a:t>It’s (about/high) time +(that)…Should+动词（should不可省略）/过去时</a:t>
            </a:r>
            <a:endParaRPr lang="zh-CN" altLang="en-US" sz="2400">
              <a:solidFill>
                <a:schemeClr val="accent4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>
                <a:solidFill>
                  <a:schemeClr val="bg1"/>
                </a:solidFill>
              </a:rPr>
              <a:t>It’s time that we</a:t>
            </a:r>
            <a:r>
              <a:rPr lang="zh-CN" altLang="en-US" u="sng">
                <a:solidFill>
                  <a:schemeClr val="bg1"/>
                </a:solidFill>
              </a:rPr>
              <a:t>         </a:t>
            </a:r>
            <a:r>
              <a:rPr lang="zh-CN" altLang="en-US">
                <a:solidFill>
                  <a:schemeClr val="bg1"/>
                </a:solidFill>
              </a:rPr>
              <a:t>to bed .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It’s time that we</a:t>
            </a:r>
            <a:r>
              <a:rPr lang="zh-CN" altLang="en-US" u="sng">
                <a:solidFill>
                  <a:schemeClr val="bg1"/>
                </a:solidFill>
              </a:rPr>
              <a:t>         </a:t>
            </a:r>
            <a:r>
              <a:rPr lang="zh-CN" altLang="en-US">
                <a:solidFill>
                  <a:schemeClr val="bg1"/>
                </a:solidFill>
              </a:rPr>
              <a:t>to bed. 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7200">
                <a:solidFill>
                  <a:schemeClr val="bg1"/>
                </a:solidFill>
              </a:rPr>
              <a:t>高频词汇词组句型扩充！</a:t>
            </a:r>
            <a:endParaRPr lang="zh-CN" altLang="en-US" sz="7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855" y="1978660"/>
            <a:ext cx="4389120" cy="4096385"/>
          </a:xfrm>
        </p:spPr>
        <p:txBody>
          <a:bodyPr>
            <a:noAutofit/>
          </a:bodyPr>
          <a:p>
            <a:pPr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他想让你现在就过来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我需要你帮我把电视打开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我想让你开心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我需要你勇敢些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我不需要你的帮助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我不想让他知道这件事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我需要帮助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我需要你的帮助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我需要你帮我一下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我不想让你担心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buAutoNum type="arabicPeriod"/>
            </a:pP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70705" y="1917700"/>
            <a:ext cx="391096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我需要你帮我把它卖了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我不想让你难过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你需要（得）勇敢点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你需要（得）自信些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我不需要你的钱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我想让你告诉他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我想成为一名老师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他不想再见你了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我想让你跟我诚实点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我需要你3点来接我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1245" y="380365"/>
            <a:ext cx="48501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chemeClr val="accent4"/>
                </a:solidFill>
              </a:rPr>
              <a:t>want/need</a:t>
            </a:r>
            <a:endParaRPr lang="en-US" altLang="zh-CN" sz="6000">
              <a:solidFill>
                <a:schemeClr val="accent4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81670" y="1978660"/>
            <a:ext cx="32664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我需要洗澡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我需要休息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我需要时间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我需要个人隐私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855" y="1978660"/>
            <a:ext cx="4389120" cy="4096385"/>
          </a:xfrm>
        </p:spPr>
        <p:txBody>
          <a:bodyPr>
            <a:noAutofit/>
          </a:bodyPr>
          <a:p>
            <a:pPr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他想让你现在就过来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我需要你</a:t>
            </a:r>
            <a:r>
              <a:rPr lang="zh-CN" altLang="en-US" sz="2000">
                <a:solidFill>
                  <a:schemeClr val="accent2"/>
                </a:solidFill>
              </a:rPr>
              <a:t>帮我</a:t>
            </a:r>
            <a:r>
              <a:rPr lang="zh-CN" altLang="en-US" sz="2000">
                <a:solidFill>
                  <a:schemeClr val="bg1"/>
                </a:solidFill>
              </a:rPr>
              <a:t>把电视打开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我想让你开心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我需要你勇敢些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我不需要你的帮助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我不想让他知道这件事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我需要帮助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我需要你的帮助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我需要你帮我一下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我不想让你</a:t>
            </a:r>
            <a:r>
              <a:rPr lang="zh-CN" altLang="en-US" sz="2000">
                <a:solidFill>
                  <a:schemeClr val="accent2"/>
                </a:solidFill>
              </a:rPr>
              <a:t>担心</a:t>
            </a:r>
            <a:r>
              <a:rPr lang="en-US" altLang="zh-CN" sz="2000">
                <a:solidFill>
                  <a:schemeClr val="accent2"/>
                </a:solidFill>
              </a:rPr>
              <a:t>(worried)</a:t>
            </a:r>
            <a:endParaRPr lang="en-US" altLang="zh-CN" sz="2000">
              <a:solidFill>
                <a:schemeClr val="accent2"/>
              </a:solidFill>
            </a:endParaRPr>
          </a:p>
          <a:p>
            <a:pPr>
              <a:lnSpc>
                <a:spcPct val="60000"/>
              </a:lnSpc>
              <a:buAutoNum type="arabicPeriod"/>
            </a:pP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70705" y="1917700"/>
            <a:ext cx="433006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我需要你帮我把它卖了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我不想让你难过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你需要（得）勇敢点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你需要（得）自信些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我不需要你的钱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我想让你告诉他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我想成为一名老师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他不想再见你了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我想让你跟我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诚实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点（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honest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我需要你3点来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接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我（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pick sb up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1245" y="380365"/>
            <a:ext cx="48501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chemeClr val="accent4"/>
                </a:solidFill>
              </a:rPr>
              <a:t>want/need</a:t>
            </a:r>
            <a:endParaRPr lang="en-US" altLang="zh-CN" sz="6000">
              <a:solidFill>
                <a:schemeClr val="accent4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81670" y="1978660"/>
            <a:ext cx="32664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我需要洗澡</a:t>
            </a:r>
            <a:r>
              <a:rPr lang="en-US" altLang="zh-CN" sz="2000">
                <a:solidFill>
                  <a:schemeClr val="accent2"/>
                </a:solidFill>
              </a:rPr>
              <a:t>(shower/bath)</a:t>
            </a:r>
            <a:endParaRPr lang="en-US" altLang="zh-CN" sz="2000">
              <a:solidFill>
                <a:schemeClr val="accent2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我需要休息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我需要时间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我需要</a:t>
            </a:r>
            <a:r>
              <a:rPr lang="zh-CN" altLang="en-US" sz="2000">
                <a:solidFill>
                  <a:schemeClr val="accent2"/>
                </a:solidFill>
              </a:rPr>
              <a:t>个人隐私（</a:t>
            </a:r>
            <a:r>
              <a:rPr lang="en-US" altLang="zh-CN" sz="2000">
                <a:solidFill>
                  <a:schemeClr val="accent2"/>
                </a:solidFill>
              </a:rPr>
              <a:t>privacy</a:t>
            </a:r>
            <a:r>
              <a:rPr lang="zh-CN" altLang="en-US" sz="2000">
                <a:solidFill>
                  <a:schemeClr val="accent2"/>
                </a:solidFill>
              </a:rPr>
              <a:t>）</a:t>
            </a:r>
            <a:endParaRPr lang="zh-CN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chemeClr val="accent4"/>
                </a:solidFill>
              </a:rPr>
              <a:t>need/have to</a:t>
            </a:r>
            <a:endParaRPr lang="en-US" altLang="zh-CN" b="1">
              <a:solidFill>
                <a:schemeClr val="accent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908425" cy="4351655"/>
          </a:xfrm>
        </p:spPr>
        <p:txBody>
          <a:bodyPr>
            <a:normAutofit/>
          </a:bodyPr>
          <a:p>
            <a:pPr marL="457200" indent="-4572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我明儿得早起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我得做作业了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我得走了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你必须得听我的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你不得不把它卖了</a:t>
            </a:r>
            <a:r>
              <a:rPr lang="zh-CN" altLang="en-US" sz="2400">
                <a:solidFill>
                  <a:schemeClr val="accent2"/>
                </a:solidFill>
              </a:rPr>
              <a:t>换钱</a:t>
            </a:r>
            <a:endParaRPr lang="zh-CN" altLang="en-US" sz="2400">
              <a:solidFill>
                <a:schemeClr val="accent2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1819910"/>
            <a:ext cx="393128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你不用担心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什么东西都不用买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你不用过来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你不用</a:t>
            </a:r>
            <a:r>
              <a:rPr lang="zh-CN" altLang="en-US" sz="2800">
                <a:solidFill>
                  <a:schemeClr val="accent2"/>
                </a:solidFill>
                <a:sym typeface="+mn-ea"/>
              </a:rPr>
              <a:t>解释</a:t>
            </a:r>
            <a:endParaRPr lang="zh-CN" altLang="en-US" sz="2800">
              <a:solidFill>
                <a:schemeClr val="accent2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你不用害怕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你不用这么做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我明儿不用早起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chemeClr val="accent4"/>
                </a:solidFill>
              </a:rPr>
              <a:t>need/have to</a:t>
            </a:r>
            <a:endParaRPr lang="en-US" altLang="zh-CN" b="1">
              <a:solidFill>
                <a:schemeClr val="accent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908425" cy="4351655"/>
          </a:xfrm>
        </p:spPr>
        <p:txBody>
          <a:bodyPr>
            <a:normAutofit/>
          </a:bodyPr>
          <a:p>
            <a:pPr marL="457200" indent="-4572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我明儿得早起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我得做作业了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我得走了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你必须得听我的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你不得不把它卖了</a:t>
            </a:r>
            <a:r>
              <a:rPr lang="zh-CN" altLang="en-US" sz="2400">
                <a:solidFill>
                  <a:schemeClr val="accent2"/>
                </a:solidFill>
              </a:rPr>
              <a:t>换钱</a:t>
            </a:r>
            <a:endParaRPr lang="zh-CN" altLang="en-US" sz="2400">
              <a:solidFill>
                <a:schemeClr val="accent2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1819910"/>
            <a:ext cx="393128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你不用担心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什么东西都不用买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你不用过来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你不用</a:t>
            </a:r>
            <a:r>
              <a:rPr lang="zh-CN" altLang="en-US" sz="2800">
                <a:solidFill>
                  <a:schemeClr val="accent2"/>
                </a:solidFill>
                <a:sym typeface="+mn-ea"/>
              </a:rPr>
              <a:t>解释（</a:t>
            </a:r>
            <a:r>
              <a:rPr lang="en-US" altLang="zh-CN" sz="2800">
                <a:solidFill>
                  <a:schemeClr val="accent2"/>
                </a:solidFill>
                <a:sym typeface="+mn-ea"/>
              </a:rPr>
              <a:t>explain</a:t>
            </a:r>
            <a:r>
              <a:rPr lang="zh-CN" altLang="en-US" sz="2800">
                <a:solidFill>
                  <a:schemeClr val="accent2"/>
                </a:solidFill>
                <a:sym typeface="+mn-ea"/>
              </a:rPr>
              <a:t>）</a:t>
            </a:r>
            <a:endParaRPr lang="zh-CN" altLang="en-US" sz="2800">
              <a:solidFill>
                <a:schemeClr val="accent2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你不用害怕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你不用这么做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我明儿不用早起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chemeClr val="accent4"/>
                </a:solidFill>
              </a:rPr>
              <a:t>had better (not) do sth</a:t>
            </a:r>
            <a:endParaRPr lang="en-US" altLang="zh-CN" b="1">
              <a:solidFill>
                <a:schemeClr val="accent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你最好别告诉他这件事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你最好等会给他打电话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你明天最好别迟到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你最好早点起</a:t>
            </a:r>
            <a:endParaRPr lang="zh-CN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你最好聪明点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olidFill>
                  <a:schemeClr val="accent4"/>
                </a:solidFill>
              </a:rPr>
              <a:t>have sth to do</a:t>
            </a:r>
            <a:endParaRPr lang="en-US" altLang="zh-CN" b="1">
              <a:solidFill>
                <a:schemeClr val="accent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342900" indent="-3429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我有很多工作要做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我有很多时间和你玩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我有个飞机要赶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我有个会议要</a:t>
            </a:r>
            <a:r>
              <a:rPr lang="zh-CN" altLang="en-US" sz="2000">
                <a:solidFill>
                  <a:schemeClr val="accent2"/>
                </a:solidFill>
              </a:rPr>
              <a:t>出席（</a:t>
            </a:r>
            <a:r>
              <a:rPr lang="en-US" altLang="zh-CN" sz="2000">
                <a:solidFill>
                  <a:schemeClr val="accent2"/>
                </a:solidFill>
              </a:rPr>
              <a:t>attend</a:t>
            </a:r>
            <a:r>
              <a:rPr lang="zh-CN" altLang="en-US" sz="2000">
                <a:solidFill>
                  <a:schemeClr val="accent2"/>
                </a:solidFill>
              </a:rPr>
              <a:t>）</a:t>
            </a:r>
            <a:endParaRPr lang="zh-CN" altLang="en-US" sz="2000">
              <a:solidFill>
                <a:schemeClr val="accent2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我有事要告诉你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我有问题要问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我有机会去北京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我没钱给你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我没时间</a:t>
            </a:r>
            <a:r>
              <a:rPr lang="zh-CN" altLang="en-US" sz="2000">
                <a:solidFill>
                  <a:schemeClr val="accent2"/>
                </a:solidFill>
              </a:rPr>
              <a:t>陪</a:t>
            </a:r>
            <a:r>
              <a:rPr lang="zh-CN" altLang="en-US" sz="2000">
                <a:solidFill>
                  <a:schemeClr val="bg1"/>
                </a:solidFill>
              </a:rPr>
              <a:t>孩子（</a:t>
            </a:r>
            <a:r>
              <a:rPr lang="en-US" altLang="zh-CN" sz="2000">
                <a:solidFill>
                  <a:schemeClr val="bg1"/>
                </a:solidFill>
              </a:rPr>
              <a:t>with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我没时间做作业                                           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我没时间听你说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>
                <a:solidFill>
                  <a:schemeClr val="accent4"/>
                </a:solidFill>
                <a:sym typeface="+mn-ea"/>
              </a:rPr>
              <a:t>祈使句：</a:t>
            </a:r>
            <a:r>
              <a:rPr lang="zh-CN" altLang="en-US" sz="2400" b="1">
                <a:solidFill>
                  <a:schemeClr val="accent4"/>
                </a:solidFill>
                <a:sym typeface="+mn-ea"/>
              </a:rPr>
              <a:t>表说话者对对方的请求，命令，叮嘱，邀请，劝告，警告等</a:t>
            </a:r>
            <a:br>
              <a:rPr lang="zh-CN" altLang="en-US" b="1">
                <a:solidFill>
                  <a:schemeClr val="accent4"/>
                </a:solidFill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1150"/>
            <a:ext cx="10515600" cy="4596130"/>
          </a:xfrm>
        </p:spPr>
        <p:txBody>
          <a:bodyPr>
            <a:normAutofit lnSpcReduction="10000"/>
          </a:bodyPr>
          <a:p>
            <a:r>
              <a:rPr lang="zh-CN" altLang="en-US">
                <a:solidFill>
                  <a:schemeClr val="bg1"/>
                </a:solidFill>
              </a:rPr>
              <a:t>带动词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不带动词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let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否定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省略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不定代词做主语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被动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禁止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反义疑问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265805" cy="4351655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  <a:sym typeface="+mn-ea"/>
              </a:rPr>
              <a:t>他能来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他可能会来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他将会来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他可能是个老师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他一定在家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他可能是对的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94225" y="1865630"/>
            <a:ext cx="4697095" cy="3509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he </a:t>
            </a:r>
            <a:r>
              <a:rPr lang="en-US" altLang="zh-CN" sz="3200">
                <a:solidFill>
                  <a:schemeClr val="bg1"/>
                </a:solidFill>
              </a:rPr>
              <a:t>can come</a:t>
            </a:r>
            <a:endParaRPr lang="en-US" altLang="zh-CN" sz="3200">
              <a:solidFill>
                <a:schemeClr val="bg1"/>
              </a:solidFill>
            </a:endParaRPr>
          </a:p>
          <a:p>
            <a:r>
              <a:rPr lang="en-US" altLang="zh-CN" sz="3200"/>
              <a:t>he </a:t>
            </a:r>
            <a:r>
              <a:rPr lang="en-US" altLang="zh-CN" sz="3200">
                <a:solidFill>
                  <a:schemeClr val="bg1"/>
                </a:solidFill>
              </a:rPr>
              <a:t>could come</a:t>
            </a:r>
            <a:endParaRPr lang="en-US" altLang="zh-CN" sz="3200">
              <a:solidFill>
                <a:schemeClr val="bg1"/>
              </a:solidFill>
            </a:endParaRPr>
          </a:p>
          <a:p>
            <a:r>
              <a:rPr lang="en-US" altLang="zh-CN" sz="3200"/>
              <a:t>he </a:t>
            </a:r>
            <a:r>
              <a:rPr lang="en-US" altLang="zh-CN" sz="3200">
                <a:solidFill>
                  <a:schemeClr val="bg1"/>
                </a:solidFill>
              </a:rPr>
              <a:t>will come</a:t>
            </a:r>
            <a:endParaRPr lang="en-US" altLang="zh-CN" sz="3200">
              <a:solidFill>
                <a:schemeClr val="bg1"/>
              </a:solidFill>
            </a:endParaRPr>
          </a:p>
          <a:p>
            <a:endParaRPr lang="en-US" altLang="zh-CN" sz="3200">
              <a:solidFill>
                <a:schemeClr val="bg1"/>
              </a:solidFill>
            </a:endParaRPr>
          </a:p>
          <a:p>
            <a:r>
              <a:rPr lang="en-US" altLang="zh-CN" sz="3200"/>
              <a:t>he </a:t>
            </a:r>
            <a:r>
              <a:rPr lang="en-US" altLang="zh-CN" sz="3200">
                <a:solidFill>
                  <a:schemeClr val="bg1"/>
                </a:solidFill>
              </a:rPr>
              <a:t>could be</a:t>
            </a:r>
            <a:r>
              <a:rPr lang="en-US" altLang="zh-CN" sz="3200"/>
              <a:t> a teacher</a:t>
            </a:r>
            <a:endParaRPr lang="en-US" altLang="zh-CN" sz="3200"/>
          </a:p>
          <a:p>
            <a:r>
              <a:rPr lang="en-US" altLang="zh-CN" sz="3200"/>
              <a:t>he </a:t>
            </a:r>
            <a:r>
              <a:rPr lang="en-US" altLang="zh-CN" sz="3200">
                <a:solidFill>
                  <a:schemeClr val="bg1"/>
                </a:solidFill>
              </a:rPr>
              <a:t>must be</a:t>
            </a:r>
            <a:r>
              <a:rPr lang="en-US" altLang="zh-CN" sz="3200"/>
              <a:t> at home</a:t>
            </a:r>
            <a:endParaRPr lang="en-US" altLang="zh-CN" sz="3200"/>
          </a:p>
          <a:p>
            <a:r>
              <a:rPr lang="en-US" altLang="zh-CN" sz="3200"/>
              <a:t>he </a:t>
            </a:r>
            <a:r>
              <a:rPr lang="en-US" altLang="zh-CN" sz="3200">
                <a:solidFill>
                  <a:schemeClr val="bg1"/>
                </a:solidFill>
              </a:rPr>
              <a:t>may be</a:t>
            </a:r>
            <a:r>
              <a:rPr lang="en-US" altLang="zh-CN" sz="3200"/>
              <a:t> right</a:t>
            </a:r>
            <a:endParaRPr lang="en-US" altLang="zh-CN" sz="32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485" y="589915"/>
            <a:ext cx="2673985" cy="6137910"/>
          </a:xfrm>
        </p:spPr>
        <p:txBody>
          <a:bodyPr>
            <a:normAutofit lnSpcReduction="10000"/>
          </a:bodyPr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试一下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请看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开心点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休息一下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饶了我吧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永远要准时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快点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请告诉我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开门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走开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永远要乐观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睡觉前一定要检查门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把你手拿开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把这东西拿走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做你自己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张嘴</a:t>
            </a:r>
            <a:r>
              <a:rPr lang="en-US" altLang="zh-CN" sz="1800">
                <a:solidFill>
                  <a:schemeClr val="bg1"/>
                </a:solidFill>
              </a:rPr>
              <a:t>/</a:t>
            </a:r>
            <a:r>
              <a:rPr lang="zh-CN" altLang="en-US" sz="1800">
                <a:solidFill>
                  <a:schemeClr val="bg1"/>
                </a:solidFill>
              </a:rPr>
              <a:t>闭嘴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给我打电话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多穿点衣服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安静点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一定要善良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endParaRPr lang="zh-CN" altLang="en-US" sz="16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zh-CN" altLang="en-US" sz="16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zh-CN" altLang="en-US" sz="16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zh-CN" altLang="en-US" sz="16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zh-CN" altLang="en-US" sz="1600">
              <a:solidFill>
                <a:schemeClr val="bg1"/>
              </a:solidFill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34485" y="429260"/>
            <a:ext cx="3145155" cy="6459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别打扰我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别难过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永远不要再这么做了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别说话了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别告诉他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别管它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/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他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别走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/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离开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别逼我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永远不要跟</a:t>
            </a:r>
            <a:r>
              <a:rPr lang="zh-CN" altLang="en-US">
                <a:solidFill>
                  <a:schemeClr val="accent2"/>
                </a:solidFill>
              </a:rPr>
              <a:t>陌生人</a:t>
            </a:r>
            <a:r>
              <a:rPr lang="zh-CN" altLang="en-US">
                <a:solidFill>
                  <a:schemeClr val="bg1"/>
                </a:solidFill>
              </a:rPr>
              <a:t>说话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别害羞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别把我</a:t>
            </a:r>
            <a:r>
              <a:rPr lang="zh-CN" altLang="en-US">
                <a:solidFill>
                  <a:schemeClr val="accent2"/>
                </a:solidFill>
              </a:rPr>
              <a:t>丢</a:t>
            </a:r>
            <a:r>
              <a:rPr lang="zh-CN" altLang="en-US">
                <a:solidFill>
                  <a:schemeClr val="bg1"/>
                </a:solidFill>
              </a:rPr>
              <a:t>在这啊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永远别在背后</a:t>
            </a:r>
            <a:r>
              <a:rPr lang="zh-CN" altLang="en-US">
                <a:solidFill>
                  <a:schemeClr val="accent2"/>
                </a:solidFill>
              </a:rPr>
              <a:t>说别人坏话</a:t>
            </a:r>
            <a:endParaRPr lang="zh-CN" altLang="en-US">
              <a:solidFill>
                <a:schemeClr val="accent2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别相信他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别担心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我开玩笑的，别那么</a:t>
            </a:r>
            <a:r>
              <a:rPr lang="zh-CN" altLang="en-US">
                <a:solidFill>
                  <a:schemeClr val="accent2"/>
                </a:solidFill>
              </a:rPr>
              <a:t>认真</a:t>
            </a:r>
            <a:endParaRPr lang="zh-CN" altLang="en-US">
              <a:solidFill>
                <a:schemeClr val="accent2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永远别迟到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别害怕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别开门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别被</a:t>
            </a:r>
            <a:r>
              <a:rPr lang="zh-CN" altLang="en-US">
                <a:solidFill>
                  <a:schemeClr val="accent2"/>
                </a:solidFill>
              </a:rPr>
              <a:t>骗</a:t>
            </a:r>
            <a:r>
              <a:rPr lang="zh-CN" altLang="en-US">
                <a:solidFill>
                  <a:schemeClr val="bg1"/>
                </a:solidFill>
              </a:rPr>
              <a:t>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别被</a:t>
            </a:r>
            <a:r>
              <a:rPr lang="zh-CN" altLang="en-US">
                <a:solidFill>
                  <a:schemeClr val="accent2"/>
                </a:solidFill>
              </a:rPr>
              <a:t>抢</a:t>
            </a:r>
            <a:r>
              <a:rPr lang="zh-CN" altLang="en-US">
                <a:solidFill>
                  <a:schemeClr val="bg1"/>
                </a:solidFill>
              </a:rPr>
              <a:t>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485" y="589915"/>
            <a:ext cx="3807460" cy="6137910"/>
          </a:xfrm>
        </p:spPr>
        <p:txBody>
          <a:bodyPr>
            <a:normAutofit lnSpcReduction="10000"/>
          </a:bodyPr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试一下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请看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开心点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休息一下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饶了我吧</a:t>
            </a:r>
            <a:r>
              <a:rPr lang="zh-CN" altLang="en-US" sz="1800">
                <a:solidFill>
                  <a:schemeClr val="accent2"/>
                </a:solidFill>
              </a:rPr>
              <a:t>（</a:t>
            </a:r>
            <a:r>
              <a:rPr lang="en-US" altLang="zh-CN" sz="1800">
                <a:solidFill>
                  <a:schemeClr val="accent2"/>
                </a:solidFill>
              </a:rPr>
              <a:t>give sb a break</a:t>
            </a:r>
            <a:r>
              <a:rPr lang="zh-CN" altLang="en-US" sz="1800">
                <a:solidFill>
                  <a:schemeClr val="accent2"/>
                </a:solidFill>
              </a:rPr>
              <a:t>）</a:t>
            </a:r>
            <a:endParaRPr lang="zh-CN" altLang="en-US" sz="1800">
              <a:solidFill>
                <a:schemeClr val="accent2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永远要准时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快点</a:t>
            </a:r>
            <a:r>
              <a:rPr lang="zh-CN" altLang="en-US" sz="1800">
                <a:solidFill>
                  <a:schemeClr val="accent2"/>
                </a:solidFill>
              </a:rPr>
              <a:t>（</a:t>
            </a:r>
            <a:r>
              <a:rPr lang="en-US" altLang="zh-CN" sz="1800">
                <a:solidFill>
                  <a:schemeClr val="accent2"/>
                </a:solidFill>
              </a:rPr>
              <a:t>quick/hurry up</a:t>
            </a:r>
            <a:r>
              <a:rPr lang="zh-CN" altLang="en-US" sz="1800">
                <a:solidFill>
                  <a:schemeClr val="accent2"/>
                </a:solidFill>
              </a:rPr>
              <a:t>）</a:t>
            </a:r>
            <a:endParaRPr lang="zh-CN" altLang="en-US" sz="1800">
              <a:solidFill>
                <a:schemeClr val="accent2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请告诉我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开门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走开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永远要</a:t>
            </a:r>
            <a:r>
              <a:rPr lang="zh-CN" alt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乐观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(optimistic)</a:t>
            </a:r>
            <a:endParaRPr lang="en-US" altLang="zh-CN" sz="180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睡觉前一定要</a:t>
            </a:r>
            <a:r>
              <a:rPr lang="zh-CN" altLang="en-US" sz="1800">
                <a:solidFill>
                  <a:schemeClr val="accent2"/>
                </a:solidFill>
              </a:rPr>
              <a:t>检查</a:t>
            </a:r>
            <a:r>
              <a:rPr lang="zh-CN" altLang="en-US" sz="1800">
                <a:solidFill>
                  <a:schemeClr val="bg1"/>
                </a:solidFill>
              </a:rPr>
              <a:t>门</a:t>
            </a:r>
            <a:r>
              <a:rPr lang="zh-CN" altLang="en-US" sz="1800">
                <a:solidFill>
                  <a:schemeClr val="accent2"/>
                </a:solidFill>
              </a:rPr>
              <a:t>（</a:t>
            </a:r>
            <a:r>
              <a:rPr lang="en-US" altLang="zh-CN" sz="1800">
                <a:solidFill>
                  <a:schemeClr val="accent2"/>
                </a:solidFill>
              </a:rPr>
              <a:t>check</a:t>
            </a:r>
            <a:r>
              <a:rPr lang="zh-CN" altLang="en-US" sz="1800">
                <a:solidFill>
                  <a:schemeClr val="accent2"/>
                </a:solidFill>
              </a:rPr>
              <a:t>）</a:t>
            </a:r>
            <a:endParaRPr lang="zh-CN" altLang="en-US" sz="1800">
              <a:solidFill>
                <a:schemeClr val="accent2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把你手拿开</a:t>
            </a:r>
            <a:r>
              <a:rPr lang="en-US" altLang="zh-CN" sz="1800">
                <a:solidFill>
                  <a:schemeClr val="accent2"/>
                </a:solidFill>
              </a:rPr>
              <a:t>(take ..off)</a:t>
            </a:r>
            <a:endParaRPr lang="en-US" altLang="zh-CN" sz="1800">
              <a:solidFill>
                <a:schemeClr val="accent2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把这东西拿走</a:t>
            </a:r>
            <a:r>
              <a:rPr lang="en-US" altLang="zh-CN" sz="1800">
                <a:solidFill>
                  <a:schemeClr val="accent2"/>
                </a:solidFill>
              </a:rPr>
              <a:t>(take..away)</a:t>
            </a:r>
            <a:endParaRPr lang="en-US" altLang="zh-CN" sz="1800">
              <a:solidFill>
                <a:schemeClr val="accent2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做你自己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张嘴</a:t>
            </a:r>
            <a:r>
              <a:rPr lang="en-US" altLang="zh-CN" sz="1800">
                <a:solidFill>
                  <a:schemeClr val="bg1"/>
                </a:solidFill>
              </a:rPr>
              <a:t>/</a:t>
            </a:r>
            <a:r>
              <a:rPr lang="zh-CN" altLang="en-US" sz="1800">
                <a:solidFill>
                  <a:schemeClr val="bg1"/>
                </a:solidFill>
              </a:rPr>
              <a:t>闭嘴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给我打电话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多</a:t>
            </a:r>
            <a:r>
              <a:rPr lang="zh-CN" altLang="en-US" sz="1800">
                <a:solidFill>
                  <a:schemeClr val="accent2"/>
                </a:solidFill>
              </a:rPr>
              <a:t>穿</a:t>
            </a:r>
            <a:r>
              <a:rPr lang="zh-CN" altLang="en-US" sz="1800">
                <a:solidFill>
                  <a:schemeClr val="bg1"/>
                </a:solidFill>
              </a:rPr>
              <a:t>点衣服</a:t>
            </a:r>
            <a:r>
              <a:rPr lang="zh-CN" altLang="en-US" sz="1800">
                <a:solidFill>
                  <a:schemeClr val="accent2"/>
                </a:solidFill>
              </a:rPr>
              <a:t>（</a:t>
            </a:r>
            <a:r>
              <a:rPr lang="en-US" altLang="zh-CN" sz="1800">
                <a:solidFill>
                  <a:schemeClr val="accent2"/>
                </a:solidFill>
              </a:rPr>
              <a:t>put on</a:t>
            </a:r>
            <a:r>
              <a:rPr lang="zh-CN" altLang="en-US" sz="1800">
                <a:solidFill>
                  <a:schemeClr val="accent2"/>
                </a:solidFill>
              </a:rPr>
              <a:t>）</a:t>
            </a:r>
            <a:endParaRPr lang="zh-CN" altLang="en-US" sz="1800">
              <a:solidFill>
                <a:schemeClr val="accent2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安静点</a:t>
            </a:r>
            <a:r>
              <a:rPr lang="zh-CN" altLang="en-US" sz="1800">
                <a:solidFill>
                  <a:schemeClr val="accent2"/>
                </a:solidFill>
              </a:rPr>
              <a:t>（</a:t>
            </a:r>
            <a:r>
              <a:rPr lang="en-US" altLang="zh-CN" sz="1800">
                <a:solidFill>
                  <a:schemeClr val="accent2"/>
                </a:solidFill>
              </a:rPr>
              <a:t>quiet</a:t>
            </a:r>
            <a:r>
              <a:rPr lang="zh-CN" altLang="en-US" sz="1800">
                <a:solidFill>
                  <a:schemeClr val="accent2"/>
                </a:solidFill>
              </a:rPr>
              <a:t>）</a:t>
            </a:r>
            <a:endParaRPr lang="zh-CN" altLang="en-US" sz="1800">
              <a:solidFill>
                <a:schemeClr val="accent2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一定要善良</a:t>
            </a:r>
            <a:endParaRPr lang="zh-CN" altLang="en-US" sz="180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AutoNum type="arabicPeriod"/>
            </a:pPr>
            <a:endParaRPr lang="zh-CN" altLang="en-US" sz="16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zh-CN" altLang="en-US" sz="16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zh-CN" altLang="en-US" sz="16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zh-CN" altLang="en-US" sz="16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zh-CN" altLang="en-US" sz="1600">
              <a:solidFill>
                <a:schemeClr val="bg1"/>
              </a:solidFill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34485" y="429260"/>
            <a:ext cx="4920615" cy="6182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别打扰我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(bother/disturb)</a:t>
            </a:r>
            <a:endParaRPr lang="en-US" altLang="zh-CN">
              <a:solidFill>
                <a:schemeClr val="accent2"/>
              </a:solidFill>
              <a:sym typeface="+mn-ea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别难过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永远不要再这么做了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accent2"/>
                </a:solidFill>
                <a:sym typeface="+mn-ea"/>
              </a:rPr>
              <a:t>别说话了</a:t>
            </a:r>
            <a:endParaRPr lang="zh-CN" altLang="en-US">
              <a:solidFill>
                <a:schemeClr val="accent2"/>
              </a:solidFill>
              <a:sym typeface="+mn-ea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别告诉他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别管它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/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他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(leave..alone)</a:t>
            </a:r>
            <a:endParaRPr lang="en-US" altLang="zh-CN">
              <a:solidFill>
                <a:schemeClr val="accent2"/>
              </a:solidFill>
              <a:sym typeface="+mn-ea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别走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/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离开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别逼我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(push)</a:t>
            </a:r>
            <a:endParaRPr lang="en-US" altLang="zh-CN">
              <a:solidFill>
                <a:schemeClr val="accent2"/>
              </a:solidFill>
              <a:sym typeface="+mn-ea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永远不要跟</a:t>
            </a:r>
            <a:r>
              <a:rPr lang="zh-CN" altLang="en-US">
                <a:solidFill>
                  <a:schemeClr val="accent2"/>
                </a:solidFill>
              </a:rPr>
              <a:t>陌生人</a:t>
            </a:r>
            <a:r>
              <a:rPr lang="zh-CN" altLang="en-US">
                <a:solidFill>
                  <a:schemeClr val="bg1"/>
                </a:solidFill>
              </a:rPr>
              <a:t>说话</a:t>
            </a:r>
            <a:r>
              <a:rPr lang="zh-CN" altLang="en-US">
                <a:solidFill>
                  <a:schemeClr val="accent2"/>
                </a:solidFill>
              </a:rPr>
              <a:t>（</a:t>
            </a:r>
            <a:r>
              <a:rPr lang="en-US" altLang="zh-CN">
                <a:solidFill>
                  <a:schemeClr val="accent2"/>
                </a:solidFill>
              </a:rPr>
              <a:t>stranger</a:t>
            </a:r>
            <a:r>
              <a:rPr lang="zh-CN" altLang="en-US">
                <a:solidFill>
                  <a:schemeClr val="accent2"/>
                </a:solidFill>
              </a:rPr>
              <a:t>）</a:t>
            </a:r>
            <a:endParaRPr lang="zh-CN" altLang="en-US">
              <a:solidFill>
                <a:schemeClr val="accent2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别害羞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别把我</a:t>
            </a:r>
            <a:r>
              <a:rPr lang="zh-CN" altLang="en-US">
                <a:solidFill>
                  <a:schemeClr val="accent2"/>
                </a:solidFill>
              </a:rPr>
              <a:t>丢</a:t>
            </a:r>
            <a:r>
              <a:rPr lang="zh-CN" altLang="en-US">
                <a:solidFill>
                  <a:schemeClr val="bg1"/>
                </a:solidFill>
              </a:rPr>
              <a:t>在这啊</a:t>
            </a:r>
            <a:r>
              <a:rPr lang="zh-CN" altLang="en-US">
                <a:solidFill>
                  <a:schemeClr val="accent2"/>
                </a:solidFill>
              </a:rPr>
              <a:t>（</a:t>
            </a:r>
            <a:r>
              <a:rPr lang="en-US" altLang="zh-CN">
                <a:solidFill>
                  <a:schemeClr val="accent2"/>
                </a:solidFill>
              </a:rPr>
              <a:t>leave</a:t>
            </a:r>
            <a:r>
              <a:rPr lang="zh-CN" altLang="en-US">
                <a:solidFill>
                  <a:schemeClr val="accent2"/>
                </a:solidFill>
              </a:rPr>
              <a:t>）</a:t>
            </a:r>
            <a:endParaRPr lang="zh-CN" altLang="en-US">
              <a:solidFill>
                <a:schemeClr val="accent2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永远别在背后</a:t>
            </a:r>
            <a:r>
              <a:rPr lang="zh-CN" altLang="en-US">
                <a:solidFill>
                  <a:schemeClr val="accent2"/>
                </a:solidFill>
              </a:rPr>
              <a:t>说别人坏话（</a:t>
            </a:r>
            <a:r>
              <a:rPr lang="en-US" altLang="zh-CN">
                <a:solidFill>
                  <a:schemeClr val="accent2"/>
                </a:solidFill>
              </a:rPr>
              <a:t>speak ill of sb</a:t>
            </a:r>
            <a:r>
              <a:rPr lang="zh-CN" altLang="en-US">
                <a:solidFill>
                  <a:schemeClr val="accent2"/>
                </a:solidFill>
              </a:rPr>
              <a:t>）</a:t>
            </a:r>
            <a:endParaRPr lang="en-US" altLang="zh-CN">
              <a:solidFill>
                <a:schemeClr val="accent2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别相信他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别担心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我开玩笑的，别那么</a:t>
            </a:r>
            <a:r>
              <a:rPr lang="zh-CN" altLang="en-US">
                <a:solidFill>
                  <a:schemeClr val="accent2"/>
                </a:solidFill>
              </a:rPr>
              <a:t>认真（</a:t>
            </a:r>
            <a:r>
              <a:rPr lang="en-US" altLang="zh-CN">
                <a:solidFill>
                  <a:schemeClr val="accent2"/>
                </a:solidFill>
              </a:rPr>
              <a:t>serious</a:t>
            </a:r>
            <a:r>
              <a:rPr lang="zh-CN" altLang="en-US">
                <a:solidFill>
                  <a:schemeClr val="accent2"/>
                </a:solidFill>
              </a:rPr>
              <a:t>）</a:t>
            </a:r>
            <a:endParaRPr lang="zh-CN" altLang="en-US">
              <a:solidFill>
                <a:schemeClr val="accent2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永远别迟到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别害怕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别开门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别被</a:t>
            </a:r>
            <a:r>
              <a:rPr lang="zh-CN" altLang="en-US">
                <a:solidFill>
                  <a:schemeClr val="accent2"/>
                </a:solidFill>
              </a:rPr>
              <a:t>骗</a:t>
            </a:r>
            <a:r>
              <a:rPr lang="zh-CN" altLang="en-US">
                <a:solidFill>
                  <a:schemeClr val="bg1"/>
                </a:solidFill>
              </a:rPr>
              <a:t>了</a:t>
            </a:r>
            <a:r>
              <a:rPr lang="zh-CN" altLang="en-US">
                <a:solidFill>
                  <a:schemeClr val="accent2"/>
                </a:solidFill>
              </a:rPr>
              <a:t>（</a:t>
            </a:r>
            <a:r>
              <a:rPr lang="en-US" altLang="zh-CN">
                <a:solidFill>
                  <a:schemeClr val="accent2"/>
                </a:solidFill>
              </a:rPr>
              <a:t>fool</a:t>
            </a:r>
            <a:r>
              <a:rPr lang="zh-CN" altLang="en-US">
                <a:solidFill>
                  <a:schemeClr val="accent2"/>
                </a:solidFill>
              </a:rPr>
              <a:t>）</a:t>
            </a:r>
            <a:endParaRPr lang="zh-CN" altLang="en-US">
              <a:solidFill>
                <a:schemeClr val="accent2"/>
              </a:solidFill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别被</a:t>
            </a:r>
            <a:r>
              <a:rPr lang="zh-CN" altLang="en-US">
                <a:solidFill>
                  <a:schemeClr val="accent2"/>
                </a:solidFill>
              </a:rPr>
              <a:t>抢</a:t>
            </a:r>
            <a:r>
              <a:rPr lang="zh-CN" altLang="en-US">
                <a:solidFill>
                  <a:schemeClr val="bg1"/>
                </a:solidFill>
              </a:rPr>
              <a:t>了</a:t>
            </a:r>
            <a:r>
              <a:rPr lang="zh-CN" altLang="en-US">
                <a:solidFill>
                  <a:schemeClr val="accent2"/>
                </a:solidFill>
              </a:rPr>
              <a:t>（</a:t>
            </a:r>
            <a:r>
              <a:rPr lang="en-US" altLang="zh-CN">
                <a:solidFill>
                  <a:schemeClr val="accent2"/>
                </a:solidFill>
              </a:rPr>
              <a:t>rob</a:t>
            </a:r>
            <a:r>
              <a:rPr lang="zh-CN" altLang="en-US">
                <a:solidFill>
                  <a:schemeClr val="accent2"/>
                </a:solidFill>
              </a:rPr>
              <a:t>）</a:t>
            </a:r>
            <a:endParaRPr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920" y="365125"/>
            <a:ext cx="10596880" cy="734695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accent4"/>
                </a:solidFill>
              </a:rPr>
              <a:t>let+</a:t>
            </a:r>
            <a:r>
              <a:rPr lang="zh-CN" altLang="en-US">
                <a:solidFill>
                  <a:schemeClr val="accent4"/>
                </a:solidFill>
              </a:rPr>
              <a:t>宾语</a:t>
            </a:r>
            <a:r>
              <a:rPr lang="en-US" altLang="zh-CN">
                <a:solidFill>
                  <a:schemeClr val="accent4"/>
                </a:solidFill>
              </a:rPr>
              <a:t>+v/a/adv</a:t>
            </a:r>
            <a:r>
              <a:rPr lang="en-US" altLang="zh-CN">
                <a:solidFill>
                  <a:schemeClr val="accent4"/>
                </a:solidFill>
                <a:sym typeface="+mn-ea"/>
              </a:rPr>
              <a:t>/</a:t>
            </a:r>
            <a:r>
              <a:rPr lang="zh-CN" altLang="en-US">
                <a:solidFill>
                  <a:schemeClr val="accent4"/>
                </a:solidFill>
                <a:sym typeface="+mn-ea"/>
              </a:rPr>
              <a:t>介短</a:t>
            </a:r>
            <a:endParaRPr lang="en-US" altLang="zh-CN">
              <a:solidFill>
                <a:schemeClr val="accent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9155" y="1263650"/>
            <a:ext cx="4307840" cy="4913630"/>
          </a:xfrm>
        </p:spPr>
        <p:txBody>
          <a:bodyPr>
            <a:normAutofit/>
          </a:bodyPr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让我们走吧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让他出去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让我进去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让门开着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让他们过去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让门开着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让电视开着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让我来帮你吧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让我们做朋友吧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让我下来</a:t>
            </a:r>
            <a:r>
              <a:rPr lang="en-US" altLang="zh-CN" sz="2000">
                <a:solidFill>
                  <a:schemeClr val="bg1"/>
                </a:solidFill>
              </a:rPr>
              <a:t>/</a:t>
            </a:r>
            <a:r>
              <a:rPr lang="zh-CN" altLang="en-US" sz="2000">
                <a:solidFill>
                  <a:schemeClr val="bg1"/>
                </a:solidFill>
              </a:rPr>
              <a:t>把它放下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放手吧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6645" y="1169035"/>
            <a:ext cx="3972560" cy="4805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别让他进来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别让我做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别让她跟我一起去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别让他们吃饭了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别让他坐下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lnSpc>
                <a:spcPct val="130000"/>
              </a:lnSpc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lnSpc>
                <a:spcPct val="130000"/>
              </a:lnSpc>
              <a:buNone/>
            </a:pPr>
            <a:r>
              <a:rPr lang="en-US" altLang="zh-CN" sz="2400">
                <a:solidFill>
                  <a:schemeClr val="accent4"/>
                </a:solidFill>
              </a:rPr>
              <a:t>let us  </a:t>
            </a:r>
            <a:r>
              <a:rPr lang="zh-CN" altLang="en-US" sz="2400">
                <a:solidFill>
                  <a:schemeClr val="accent4"/>
                </a:solidFill>
              </a:rPr>
              <a:t>与   </a:t>
            </a:r>
            <a:r>
              <a:rPr lang="en-US" altLang="zh-CN" sz="2400">
                <a:solidFill>
                  <a:schemeClr val="accent4"/>
                </a:solidFill>
              </a:rPr>
              <a:t>let's</a:t>
            </a:r>
            <a:endParaRPr lang="en-US" altLang="zh-CN" sz="2400">
              <a:solidFill>
                <a:schemeClr val="accent4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别让我们告诉他真相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我们别告诉他真相了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别让我们做作业了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让我们别做作业了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4790"/>
            <a:ext cx="10515600" cy="1325563"/>
          </a:xfrm>
        </p:spPr>
        <p:txBody>
          <a:bodyPr/>
          <a:p>
            <a:r>
              <a:rPr lang="zh-CN" altLang="en-US" sz="2400">
                <a:solidFill>
                  <a:schemeClr val="accent4"/>
                </a:solidFill>
              </a:rPr>
              <a:t>不定代词</a:t>
            </a:r>
            <a:br>
              <a:rPr lang="en-US" altLang="zh-CN" sz="2400">
                <a:solidFill>
                  <a:schemeClr val="accent4"/>
                </a:solidFill>
              </a:rPr>
            </a:br>
            <a:r>
              <a:rPr lang="en-US" altLang="zh-CN" sz="2400">
                <a:solidFill>
                  <a:schemeClr val="accent4"/>
                </a:solidFill>
              </a:rPr>
              <a:t>nobody/everybody/somebody/anybody</a:t>
            </a:r>
            <a:endParaRPr lang="en-US" altLang="zh-CN" sz="2400">
              <a:solidFill>
                <a:schemeClr val="accent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7035"/>
            <a:ext cx="4267200" cy="1982470"/>
          </a:xfrm>
        </p:spPr>
        <p:txBody>
          <a:bodyPr/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都别动</a:t>
            </a:r>
            <a:endParaRPr lang="zh-CN" altLang="en-US" sz="1800">
              <a:solidFill>
                <a:schemeClr val="bg1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来个人告诉我</a:t>
            </a:r>
            <a:endParaRPr lang="zh-CN" altLang="en-US" sz="1800">
              <a:solidFill>
                <a:schemeClr val="bg1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都进来</a:t>
            </a:r>
            <a:endParaRPr lang="zh-CN" altLang="en-US" sz="1800">
              <a:solidFill>
                <a:schemeClr val="bg1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都站起来</a:t>
            </a:r>
            <a:endParaRPr lang="zh-CN" altLang="en-US" sz="1800">
              <a:solidFill>
                <a:schemeClr val="bg1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 sz="1800">
                <a:solidFill>
                  <a:schemeClr val="bg1"/>
                </a:solidFill>
              </a:rPr>
              <a:t>来人叫</a:t>
            </a:r>
            <a:r>
              <a:rPr lang="zh-CN" altLang="en-US" sz="1800">
                <a:solidFill>
                  <a:schemeClr val="accent2"/>
                </a:solidFill>
              </a:rPr>
              <a:t>救护车（</a:t>
            </a:r>
            <a:r>
              <a:rPr lang="en-US" altLang="zh-CN" sz="1800">
                <a:solidFill>
                  <a:schemeClr val="accent2"/>
                </a:solidFill>
              </a:rPr>
              <a:t>ambulance</a:t>
            </a:r>
            <a:r>
              <a:rPr lang="zh-CN" altLang="en-US" sz="1800">
                <a:solidFill>
                  <a:schemeClr val="accent2"/>
                </a:solidFill>
              </a:rPr>
              <a:t>）</a:t>
            </a:r>
            <a:endParaRPr lang="zh-CN" altLang="en-US" sz="1800">
              <a:solidFill>
                <a:schemeClr val="accent2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77660" y="472440"/>
            <a:ext cx="37680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4"/>
                </a:solidFill>
              </a:rPr>
              <a:t>公共场合提示</a:t>
            </a:r>
            <a:endParaRPr lang="zh-CN" altLang="en-US" sz="2400">
              <a:solidFill>
                <a:schemeClr val="accent4"/>
              </a:solidFill>
            </a:endParaRPr>
          </a:p>
          <a:p>
            <a:r>
              <a:rPr lang="en-US" altLang="zh-CN" sz="2400">
                <a:solidFill>
                  <a:schemeClr val="accent4"/>
                </a:solidFill>
              </a:rPr>
              <a:t>no+N/doing</a:t>
            </a:r>
            <a:endParaRPr lang="en-US" altLang="zh-CN" sz="2400">
              <a:solidFill>
                <a:schemeClr val="accent4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91655" y="1677035"/>
            <a:ext cx="2950845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禁止拍照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禁止抽烟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禁止</a:t>
            </a:r>
            <a:r>
              <a:rPr lang="zh-CN" altLang="en-US">
                <a:solidFill>
                  <a:schemeClr val="accent2"/>
                </a:solidFill>
              </a:rPr>
              <a:t>乱扔（</a:t>
            </a:r>
            <a:r>
              <a:rPr lang="en-US" altLang="zh-CN">
                <a:solidFill>
                  <a:schemeClr val="accent2"/>
                </a:solidFill>
              </a:rPr>
              <a:t>litter</a:t>
            </a:r>
            <a:r>
              <a:rPr lang="zh-CN" altLang="en-US">
                <a:solidFill>
                  <a:schemeClr val="accent2"/>
                </a:solidFill>
              </a:rPr>
              <a:t>）</a:t>
            </a:r>
            <a:endParaRPr lang="zh-CN" altLang="en-US">
              <a:solidFill>
                <a:schemeClr val="accent2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禁止踩踏草坪</a:t>
            </a:r>
            <a:r>
              <a:rPr lang="zh-CN" altLang="en-US">
                <a:solidFill>
                  <a:schemeClr val="accent2"/>
                </a:solidFill>
              </a:rPr>
              <a:t>（</a:t>
            </a:r>
            <a:r>
              <a:rPr lang="en-US" altLang="zh-CN">
                <a:solidFill>
                  <a:schemeClr val="accent2"/>
                </a:solidFill>
              </a:rPr>
              <a:t>keep off</a:t>
            </a:r>
            <a:r>
              <a:rPr lang="zh-CN" altLang="en-US">
                <a:solidFill>
                  <a:schemeClr val="accent2"/>
                </a:solidFill>
              </a:rPr>
              <a:t>）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7250" y="3586480"/>
            <a:ext cx="3502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4"/>
                </a:solidFill>
              </a:rPr>
              <a:t>省略</a:t>
            </a:r>
            <a:endParaRPr lang="zh-CN" altLang="en-US" sz="2800">
              <a:solidFill>
                <a:schemeClr val="accent4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8850" y="4291330"/>
            <a:ext cx="23285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一杯咖啡，谢谢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再一分钟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再来一个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38620" y="3382645"/>
            <a:ext cx="2552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4"/>
                </a:solidFill>
              </a:rPr>
              <a:t>反义疑问句</a:t>
            </a:r>
            <a:endParaRPr lang="zh-CN" altLang="en-US" sz="2800">
              <a:solidFill>
                <a:schemeClr val="accent4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23380" y="4036060"/>
            <a:ext cx="32880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别告诉他，行吗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告诉我，行吗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认真点，行吗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让他走吧，行吗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让我们出去吧，行吗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我们出去吧，行吗</a:t>
            </a:r>
            <a:r>
              <a:rPr lang="en-US" altLang="zh-CN">
                <a:solidFill>
                  <a:schemeClr val="bg1"/>
                </a:solidFill>
              </a:rPr>
              <a:t>x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4"/>
                </a:solidFill>
              </a:rPr>
              <a:t>there be +</a:t>
            </a:r>
            <a:r>
              <a:rPr lang="zh-CN" altLang="en-US">
                <a:solidFill>
                  <a:schemeClr val="accent4"/>
                </a:solidFill>
              </a:rPr>
              <a:t>名词  主系表</a:t>
            </a:r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654425" cy="4351655"/>
          </a:xfrm>
        </p:spPr>
        <p:txBody>
          <a:bodyPr>
            <a:normAutofit/>
          </a:bodyPr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屋里有多少人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桌上有多少书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中国有多少人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杯子里有多少水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冰箱里有多少食物（</a:t>
            </a:r>
            <a:r>
              <a:rPr lang="en-US" altLang="zh-CN" sz="2000">
                <a:solidFill>
                  <a:schemeClr val="bg1"/>
                </a:solidFill>
              </a:rPr>
              <a:t>freezer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你家有几口人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书上有多少单词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床上有多少钱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这两者之间有不同吗</a:t>
            </a:r>
            <a:r>
              <a:rPr lang="zh-CN" altLang="en-US" sz="2000">
                <a:solidFill>
                  <a:schemeClr val="accent2"/>
                </a:solidFill>
              </a:rPr>
              <a:t>（</a:t>
            </a:r>
            <a:r>
              <a:rPr lang="en-US" altLang="zh-CN" sz="2000">
                <a:solidFill>
                  <a:schemeClr val="accent2"/>
                </a:solidFill>
              </a:rPr>
              <a:t>difference</a:t>
            </a:r>
            <a:r>
              <a:rPr lang="zh-CN" altLang="en-US" sz="2000">
                <a:solidFill>
                  <a:schemeClr val="accent2"/>
                </a:solidFill>
              </a:rPr>
              <a:t>）</a:t>
            </a:r>
            <a:endParaRPr lang="zh-CN" altLang="en-US" sz="2000">
              <a:solidFill>
                <a:schemeClr val="accent2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这次会有不同吗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29555" y="1691005"/>
            <a:ext cx="389001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屋里应该有</a:t>
            </a:r>
            <a:r>
              <a:rPr lang="en-US" altLang="zh-CN" sz="2000">
                <a:solidFill>
                  <a:schemeClr val="bg1"/>
                </a:solidFill>
              </a:rPr>
              <a:t>10</a:t>
            </a:r>
            <a:r>
              <a:rPr lang="zh-CN" altLang="en-US" sz="2000">
                <a:solidFill>
                  <a:schemeClr val="bg1"/>
                </a:solidFill>
              </a:rPr>
              <a:t>人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桌上肯定有很多书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中国可能有很多人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杯子里将会有很多水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冰箱里应该有很多食物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你家肯定有很多人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书上可能有</a:t>
            </a:r>
            <a:r>
              <a:rPr lang="en-US" altLang="zh-CN" sz="2000">
                <a:solidFill>
                  <a:schemeClr val="bg1"/>
                </a:solidFill>
              </a:rPr>
              <a:t>20</a:t>
            </a:r>
            <a:r>
              <a:rPr lang="zh-CN" altLang="en-US" sz="2000">
                <a:solidFill>
                  <a:schemeClr val="bg1"/>
                </a:solidFill>
              </a:rPr>
              <a:t>个单词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床上将会有很多钱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这两者之间应该有很多不同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这次会有不同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4"/>
                </a:solidFill>
              </a:rPr>
              <a:t>what..for</a:t>
            </a:r>
            <a:endParaRPr lang="en-US" altLang="zh-CN">
              <a:solidFill>
                <a:schemeClr val="accent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这是干嘛的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这电脑是干嘛的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你买电脑干嘛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你给我打电话干嘛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你干嘛笑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你这么说是要干嘛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你干嘛告诉她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chemeClr val="accent4"/>
                </a:solidFill>
              </a:rPr>
              <a:t>how come+</a:t>
            </a:r>
            <a:r>
              <a:rPr lang="zh-CN" altLang="en-US">
                <a:solidFill>
                  <a:schemeClr val="accent4"/>
                </a:solidFill>
              </a:rPr>
              <a:t>陈述句</a:t>
            </a:r>
            <a:r>
              <a:rPr lang="zh-CN" altLang="en-US" sz="1600">
                <a:solidFill>
                  <a:schemeClr val="accent4"/>
                </a:solidFill>
              </a:rPr>
              <a:t>（怎么会出现某种情况）</a:t>
            </a:r>
            <a:endParaRPr lang="zh-CN" altLang="en-US" sz="1600">
              <a:solidFill>
                <a:schemeClr val="accent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你怎么会在这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你怎么会知道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你怎么会不喜欢他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你怎么会不知道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你怎么会输了（</a:t>
            </a:r>
            <a:r>
              <a:rPr lang="en-US" altLang="zh-CN">
                <a:solidFill>
                  <a:schemeClr val="bg1"/>
                </a:solidFill>
              </a:rPr>
              <a:t>lose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4"/>
                </a:solidFill>
              </a:rPr>
              <a:t>look,sound,smell,taste,feel+adj/+like+n</a:t>
            </a:r>
            <a:endParaRPr lang="en-US" altLang="zh-CN">
              <a:solidFill>
                <a:schemeClr val="accent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440" y="1835785"/>
            <a:ext cx="3797300" cy="4351655"/>
          </a:xfrm>
        </p:spPr>
        <p:txBody>
          <a:bodyPr>
            <a:normAutofit/>
          </a:bodyPr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你看起来很累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这房子看起来很大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这注意听起来不错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这歌听起来很耳熟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这花闻起来很香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这牛奶闻起来变质了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这道菜尝起来很美味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这冰淇淋尝起来很凉爽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这丝摸起来很滑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这种材料手感不错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41950" y="1891665"/>
            <a:ext cx="48399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他看起来像他的爸爸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他看起来不像好人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这听起来像个好注意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这首歌听起来像国歌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这花闻起来像紫罗兰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这菜闻起来跟屎一样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这面包尝起来跟蛋糕一样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这丝手感跟玻璃一样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4"/>
                </a:solidFill>
              </a:rPr>
              <a:t>look,sound,smell,taste,feel+adj/+like+n</a:t>
            </a:r>
            <a:endParaRPr lang="en-US" altLang="zh-CN">
              <a:solidFill>
                <a:schemeClr val="accent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440" y="1835785"/>
            <a:ext cx="4358640" cy="4351655"/>
          </a:xfrm>
        </p:spPr>
        <p:txBody>
          <a:bodyPr>
            <a:normAutofit/>
          </a:bodyPr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你看起来很累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这房子看起来很大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这注意听起来不错（</a:t>
            </a:r>
            <a:r>
              <a:rPr lang="en-US" altLang="zh-CN" sz="2000">
                <a:solidFill>
                  <a:schemeClr val="bg1"/>
                </a:solidFill>
              </a:rPr>
              <a:t>idea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这歌听起来很耳熟（</a:t>
            </a:r>
            <a:r>
              <a:rPr lang="en-US" altLang="zh-CN" sz="2000">
                <a:solidFill>
                  <a:schemeClr val="bg1"/>
                </a:solidFill>
              </a:rPr>
              <a:t>familiar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这花闻起来很香（</a:t>
            </a:r>
            <a:r>
              <a:rPr lang="en-US" altLang="zh-CN" sz="2000">
                <a:solidFill>
                  <a:schemeClr val="bg1"/>
                </a:solidFill>
              </a:rPr>
              <a:t>sweet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这牛奶闻起来变质了（</a:t>
            </a:r>
            <a:r>
              <a:rPr lang="en-US" altLang="zh-CN" sz="2000">
                <a:solidFill>
                  <a:schemeClr val="bg1"/>
                </a:solidFill>
              </a:rPr>
              <a:t>off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这道菜尝起来很美味（</a:t>
            </a:r>
            <a:r>
              <a:rPr lang="en-US" altLang="zh-CN" sz="2000">
                <a:solidFill>
                  <a:schemeClr val="bg1"/>
                </a:solidFill>
              </a:rPr>
              <a:t>dish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这冰淇淋尝起来很凉爽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这丝摸起来很滑（</a:t>
            </a:r>
            <a:r>
              <a:rPr lang="en-US" altLang="zh-CN" sz="2000">
                <a:solidFill>
                  <a:schemeClr val="bg1"/>
                </a:solidFill>
              </a:rPr>
              <a:t>silk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smooth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这种材料手感不错（</a:t>
            </a:r>
            <a:r>
              <a:rPr lang="en-US" altLang="zh-CN" sz="2000">
                <a:solidFill>
                  <a:schemeClr val="bg1"/>
                </a:solidFill>
              </a:rPr>
              <a:t>material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41950" y="1891665"/>
            <a:ext cx="48399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他看起来像他的爸爸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他看起来不像好人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这听起来像个好注意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这首歌听起来像国歌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这花闻起来像紫罗兰</a:t>
            </a:r>
            <a:r>
              <a:rPr lang="en-US" altLang="zh-CN" sz="2000">
                <a:solidFill>
                  <a:schemeClr val="bg1"/>
                </a:solidFill>
              </a:rPr>
              <a:t>(violet)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这菜闻起来跟屎一样</a:t>
            </a:r>
            <a:r>
              <a:rPr lang="en-US" altLang="zh-CN" sz="2000">
                <a:solidFill>
                  <a:schemeClr val="bg1"/>
                </a:solidFill>
              </a:rPr>
              <a:t>(shit)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这面包尝起来跟蛋糕一样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这丝手感跟玻璃一样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828800" y="2857500"/>
          <a:ext cx="8522335" cy="213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0990"/>
                <a:gridCol w="2840355"/>
                <a:gridCol w="2840990"/>
              </a:tblGrid>
              <a:tr h="7105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人花物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物花人</a:t>
                      </a:r>
                      <a:endParaRPr lang="zh-CN" alt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spend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spent/spent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take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took/taken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</a:tr>
              <a:tr h="7105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金钱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spend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spent/spent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cost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cost/cost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55" y="150495"/>
            <a:ext cx="10770870" cy="622300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chemeClr val="bg1"/>
                </a:solidFill>
              </a:rPr>
              <a:t>一般过去时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420" y="1009015"/>
            <a:ext cx="3246120" cy="5168265"/>
          </a:xfrm>
        </p:spPr>
        <p:txBody>
          <a:bodyPr>
            <a:noAutofit/>
          </a:bodyPr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我去了北京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他来北京了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他看到我了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他说了很多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我听说（它）了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他死了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我发现这件事了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我丢了钱包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我买了个电脑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我吃了很多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他打碎了窗户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我把手机卖了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40000"/>
              </a:lnSpc>
              <a:buAutoNum type="arabicPeriod"/>
            </a:pP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0515" y="840105"/>
            <a:ext cx="5840730" cy="5250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他把问题解决了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他把门锁了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他找到了个工作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他帮了我很多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他给了我一把钥匙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他离开了北京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他回来了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他出国了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他给我打了电话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他干的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他买的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他吃的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他说的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4"/>
                </a:solidFill>
              </a:rPr>
              <a:t>spend time+(in)doing/on sth/with sb</a:t>
            </a:r>
            <a:endParaRPr lang="en-US" altLang="zh-CN">
              <a:solidFill>
                <a:schemeClr val="accent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378325" cy="4351655"/>
          </a:xfrm>
        </p:spPr>
        <p:txBody>
          <a:bodyPr>
            <a:normAutofit fontScale="90000" lnSpcReduction="20000"/>
          </a:bodyPr>
          <a:p>
            <a:pPr marL="514350" indent="-51435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你花了多长时间在你的作业上</a:t>
            </a: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你一般都花多长时间做作业</a:t>
            </a: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你花了多长时间陪他</a:t>
            </a: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你准备花多长时间在手机上</a:t>
            </a: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你花了多少时间看电影</a:t>
            </a: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你一般都花多久洗漱</a:t>
            </a: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你花了多久时间学英语</a:t>
            </a: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你准备花多久洗澡</a:t>
            </a: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他花了多久看电视</a:t>
            </a: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zh-CN" altLang="en-US" sz="18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你花了多少钱在这本书上</a:t>
            </a: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你花了多少钱在这条裤子上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6645" y="1769110"/>
            <a:ext cx="5279390" cy="4076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我每天花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小时健身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我花了两个小时做作业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他整个夏天都在学英语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我准备花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天的时间逛街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他一般一天玩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个小时手机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我花了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个小时在这部电影上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他准备花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天的时间解决这个问题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他花了一辈子的时间学习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他整个周末都跟他在一起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endParaRPr lang="zh-CN" altLang="en-US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这本书花了我</a:t>
            </a:r>
            <a:r>
              <a:rPr lang="en-US" altLang="zh-CN">
                <a:solidFill>
                  <a:schemeClr val="bg1"/>
                </a:solidFill>
              </a:rPr>
              <a:t>100</a:t>
            </a:r>
            <a:r>
              <a:rPr lang="zh-CN" altLang="en-US">
                <a:solidFill>
                  <a:schemeClr val="bg1"/>
                </a:solidFill>
              </a:rPr>
              <a:t>块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这条裤子花了</a:t>
            </a:r>
            <a:r>
              <a:rPr lang="en-US" altLang="zh-CN">
                <a:solidFill>
                  <a:schemeClr val="bg1"/>
                </a:solidFill>
              </a:rPr>
              <a:t>1000</a:t>
            </a:r>
            <a:r>
              <a:rPr lang="zh-CN" altLang="en-US">
                <a:solidFill>
                  <a:schemeClr val="bg1"/>
                </a:solidFill>
              </a:rPr>
              <a:t>元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4"/>
                </a:solidFill>
              </a:rPr>
              <a:t>spend time+(in)doing/on sth/with sb</a:t>
            </a:r>
            <a:endParaRPr lang="en-US" altLang="zh-CN">
              <a:solidFill>
                <a:schemeClr val="accent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378325" cy="4351655"/>
          </a:xfrm>
        </p:spPr>
        <p:txBody>
          <a:bodyPr>
            <a:normAutofit fontScale="90000" lnSpcReduction="20000"/>
          </a:bodyPr>
          <a:p>
            <a:pPr marL="514350" indent="-51435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你花了多长时间在你的作业上</a:t>
            </a: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你一般都花多长时间做作业</a:t>
            </a: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你花了多长时间</a:t>
            </a:r>
            <a:r>
              <a:rPr lang="zh-CN" altLang="en-US" sz="2000">
                <a:solidFill>
                  <a:schemeClr val="accent2"/>
                </a:solidFill>
              </a:rPr>
              <a:t>陪他</a:t>
            </a:r>
            <a:endParaRPr lang="zh-CN" altLang="en-US" sz="2000">
              <a:solidFill>
                <a:schemeClr val="accent2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你准备花多长时间在手机上</a:t>
            </a: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你花了多少时间看电影</a:t>
            </a: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你一般都花多久洗漱</a:t>
            </a: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你花了多久时间学英语</a:t>
            </a: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你准备花多久洗澡</a:t>
            </a: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他花了多久看电视</a:t>
            </a: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zh-CN" altLang="en-US" sz="18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你花了多少钱在这本书上</a:t>
            </a: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你花了多少钱在这条裤子上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6645" y="1769110"/>
            <a:ext cx="5279390" cy="4076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我每天花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小时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健身</a:t>
            </a:r>
            <a:endParaRPr lang="zh-CN" altLang="en-US">
              <a:solidFill>
                <a:schemeClr val="accent2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我花了两个小时做作业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accent2"/>
                </a:solidFill>
                <a:sym typeface="+mn-ea"/>
              </a:rPr>
              <a:t>他整个夏天都在学英语</a:t>
            </a:r>
            <a:endParaRPr lang="zh-CN" altLang="en-US">
              <a:solidFill>
                <a:schemeClr val="accent2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我准备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花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天的时间逛街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他一般一天玩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个小时手机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我花了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个小时在这部电影上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他准备花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天的时间解决这个问题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他花了一辈子的时间学习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他整个周末都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跟他在一起</a:t>
            </a:r>
            <a:endParaRPr lang="zh-CN" altLang="en-US">
              <a:solidFill>
                <a:schemeClr val="accent2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endParaRPr lang="zh-CN" altLang="en-US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这本书花了我</a:t>
            </a:r>
            <a:r>
              <a:rPr lang="en-US" altLang="zh-CN">
                <a:solidFill>
                  <a:schemeClr val="bg1"/>
                </a:solidFill>
              </a:rPr>
              <a:t>100</a:t>
            </a:r>
            <a:r>
              <a:rPr lang="zh-CN" altLang="en-US">
                <a:solidFill>
                  <a:schemeClr val="bg1"/>
                </a:solidFill>
              </a:rPr>
              <a:t>块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这条裤子花了</a:t>
            </a:r>
            <a:r>
              <a:rPr lang="en-US" altLang="zh-CN">
                <a:solidFill>
                  <a:schemeClr val="bg1"/>
                </a:solidFill>
              </a:rPr>
              <a:t>1000</a:t>
            </a:r>
            <a:r>
              <a:rPr lang="zh-CN" altLang="en-US">
                <a:solidFill>
                  <a:schemeClr val="bg1"/>
                </a:solidFill>
              </a:rPr>
              <a:t>元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4"/>
                </a:solidFill>
              </a:rPr>
              <a:t>it take </a:t>
            </a:r>
            <a:r>
              <a:rPr lang="zh-CN" altLang="en-US">
                <a:solidFill>
                  <a:schemeClr val="accent4"/>
                </a:solidFill>
              </a:rPr>
              <a:t>（</a:t>
            </a:r>
            <a:r>
              <a:rPr lang="en-US" altLang="zh-CN">
                <a:solidFill>
                  <a:schemeClr val="accent4"/>
                </a:solidFill>
              </a:rPr>
              <a:t>sb</a:t>
            </a:r>
            <a:r>
              <a:rPr lang="zh-CN" altLang="en-US">
                <a:solidFill>
                  <a:schemeClr val="accent4"/>
                </a:solidFill>
              </a:rPr>
              <a:t>）</a:t>
            </a:r>
            <a:r>
              <a:rPr lang="en-US" altLang="zh-CN">
                <a:solidFill>
                  <a:schemeClr val="accent4"/>
                </a:solidFill>
              </a:rPr>
              <a:t> time to do sth</a:t>
            </a:r>
            <a:endParaRPr lang="en-US" altLang="zh-CN">
              <a:solidFill>
                <a:schemeClr val="accent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766310" cy="4718050"/>
          </a:xfrm>
        </p:spPr>
        <p:txBody>
          <a:bodyPr>
            <a:normAutofit fontScale="90000" lnSpcReduction="20000"/>
          </a:bodyPr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做作业花了你多久（你做作业花了多久）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把这电脑修好大概需要几天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做作业一般都花你多久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去北京会花你多长时间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坐火车从上海到北京需要多久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你找到他花了多长时间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到那花了你多少时间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你洗个澡一般都需要多久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我学好英语需要几个月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你们一般吃顿饭都需要多久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什么耽误了你这么久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这本字典花了你多少钱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这条裤子花了你多少钱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66740" y="1691005"/>
            <a:ext cx="5125085" cy="5554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做作业一般都花我大概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个小时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背那</a:t>
            </a:r>
            <a:r>
              <a:rPr lang="en-US" altLang="zh-CN">
                <a:solidFill>
                  <a:schemeClr val="bg1"/>
                </a:solidFill>
              </a:rPr>
              <a:t>100</a:t>
            </a:r>
            <a:r>
              <a:rPr lang="zh-CN" altLang="en-US">
                <a:solidFill>
                  <a:schemeClr val="bg1"/>
                </a:solidFill>
              </a:rPr>
              <a:t>个单词花了我一整天的时间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打车去公司花了我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个小时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他花了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个小时才洗完澡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一般看完一部电影需要大概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个小时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坐高铁从上海到北京一般只需要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小时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从零基础到学好英语差不多半年就够了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这么多工作，我这辈子都做不完啊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我花了俩小时才走到那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警方花了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天的时间就找到他了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这本字典花了我</a:t>
            </a:r>
            <a:r>
              <a:rPr lang="en-US" altLang="zh-CN">
                <a:solidFill>
                  <a:schemeClr val="bg1"/>
                </a:solidFill>
              </a:rPr>
              <a:t>20</a:t>
            </a:r>
            <a:r>
              <a:rPr lang="zh-CN" altLang="en-US">
                <a:solidFill>
                  <a:schemeClr val="bg1"/>
                </a:solidFill>
              </a:rPr>
              <a:t>元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这条裤子花了我</a:t>
            </a:r>
            <a:r>
              <a:rPr lang="en-US" altLang="zh-CN">
                <a:solidFill>
                  <a:schemeClr val="bg1"/>
                </a:solidFill>
              </a:rPr>
              <a:t>200</a:t>
            </a:r>
            <a:r>
              <a:rPr lang="zh-CN" altLang="en-US">
                <a:solidFill>
                  <a:schemeClr val="bg1"/>
                </a:solidFill>
              </a:rPr>
              <a:t>元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4"/>
                </a:solidFill>
              </a:rPr>
              <a:t>it take </a:t>
            </a:r>
            <a:r>
              <a:rPr lang="zh-CN" altLang="en-US">
                <a:solidFill>
                  <a:schemeClr val="accent4"/>
                </a:solidFill>
              </a:rPr>
              <a:t>（</a:t>
            </a:r>
            <a:r>
              <a:rPr lang="en-US" altLang="zh-CN">
                <a:solidFill>
                  <a:schemeClr val="accent4"/>
                </a:solidFill>
              </a:rPr>
              <a:t>sb</a:t>
            </a:r>
            <a:r>
              <a:rPr lang="zh-CN" altLang="en-US">
                <a:solidFill>
                  <a:schemeClr val="accent4"/>
                </a:solidFill>
              </a:rPr>
              <a:t>）</a:t>
            </a:r>
            <a:r>
              <a:rPr lang="en-US" altLang="zh-CN">
                <a:solidFill>
                  <a:schemeClr val="accent4"/>
                </a:solidFill>
              </a:rPr>
              <a:t> time to do sth</a:t>
            </a:r>
            <a:endParaRPr lang="en-US" altLang="zh-CN">
              <a:solidFill>
                <a:schemeClr val="accent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766310" cy="4718050"/>
          </a:xfrm>
        </p:spPr>
        <p:txBody>
          <a:bodyPr>
            <a:normAutofit fontScale="90000" lnSpcReduction="20000"/>
          </a:bodyPr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做作业花了你多久（你做作业花了多久）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把这电脑修好大概需要几天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做作业一般都花你多久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去北京会花你多长时间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坐火车从上海到北京需要多久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你找到他花了多长时间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到那花了你多少时间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你洗个澡一般都需要多久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我学好英语需要几个月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你们一般吃顿饭都需要多久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accent2"/>
                </a:solidFill>
              </a:rPr>
              <a:t>什么耽误了你这么久</a:t>
            </a:r>
            <a:endParaRPr lang="zh-CN" altLang="en-US" sz="2000">
              <a:solidFill>
                <a:schemeClr val="accent2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这本字典花了你多少钱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这条裤子花了你多少钱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66740" y="1691005"/>
            <a:ext cx="6085205" cy="5554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做作业一般都花我大概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个小时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accent2"/>
                </a:solidFill>
              </a:rPr>
              <a:t>背</a:t>
            </a:r>
            <a:r>
              <a:rPr lang="zh-CN" altLang="en-US">
                <a:solidFill>
                  <a:schemeClr val="bg1"/>
                </a:solidFill>
              </a:rPr>
              <a:t>那</a:t>
            </a:r>
            <a:r>
              <a:rPr lang="en-US" altLang="zh-CN">
                <a:solidFill>
                  <a:schemeClr val="bg1"/>
                </a:solidFill>
              </a:rPr>
              <a:t>100</a:t>
            </a:r>
            <a:r>
              <a:rPr lang="zh-CN" altLang="en-US">
                <a:solidFill>
                  <a:schemeClr val="bg1"/>
                </a:solidFill>
              </a:rPr>
              <a:t>个单词花了我一整天的时间（</a:t>
            </a:r>
            <a:r>
              <a:rPr lang="en-US" altLang="zh-CN">
                <a:solidFill>
                  <a:schemeClr val="bg1"/>
                </a:solidFill>
              </a:rPr>
              <a:t>memorize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打车</a:t>
            </a:r>
            <a:r>
              <a:rPr lang="zh-CN" altLang="en-US">
                <a:solidFill>
                  <a:schemeClr val="accent2"/>
                </a:solidFill>
              </a:rPr>
              <a:t>去</a:t>
            </a:r>
            <a:r>
              <a:rPr lang="zh-CN" altLang="en-US">
                <a:solidFill>
                  <a:schemeClr val="bg1"/>
                </a:solidFill>
              </a:rPr>
              <a:t>公司花了我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个小时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他花了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个小时才洗完澡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一般看完一部电影需要大概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个小时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坐高铁从上海到北京一般只需要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小时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从</a:t>
            </a:r>
            <a:r>
              <a:rPr lang="zh-CN" altLang="en-US">
                <a:solidFill>
                  <a:schemeClr val="accent2"/>
                </a:solidFill>
              </a:rPr>
              <a:t>零基础</a:t>
            </a:r>
            <a:r>
              <a:rPr lang="zh-CN" altLang="en-US">
                <a:solidFill>
                  <a:schemeClr val="bg1"/>
                </a:solidFill>
              </a:rPr>
              <a:t>到学好英语差不多半年就够了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这么多工作，</a:t>
            </a:r>
            <a:r>
              <a:rPr lang="zh-CN" altLang="en-US">
                <a:solidFill>
                  <a:schemeClr val="accent2"/>
                </a:solidFill>
              </a:rPr>
              <a:t>我这辈子都做不完啊</a:t>
            </a:r>
            <a:endParaRPr lang="zh-CN" altLang="en-US">
              <a:solidFill>
                <a:schemeClr val="accent2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我花了俩小时才走到那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警方花了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天的时间就找到他了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这本字典花了我</a:t>
            </a:r>
            <a:r>
              <a:rPr lang="en-US" altLang="zh-CN">
                <a:solidFill>
                  <a:schemeClr val="bg1"/>
                </a:solidFill>
              </a:rPr>
              <a:t>20</a:t>
            </a:r>
            <a:r>
              <a:rPr lang="zh-CN" altLang="en-US">
                <a:solidFill>
                  <a:schemeClr val="bg1"/>
                </a:solidFill>
              </a:rPr>
              <a:t>元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这条裤子花了我</a:t>
            </a:r>
            <a:r>
              <a:rPr lang="en-US" altLang="zh-CN">
                <a:solidFill>
                  <a:schemeClr val="bg1"/>
                </a:solidFill>
              </a:rPr>
              <a:t>200</a:t>
            </a:r>
            <a:r>
              <a:rPr lang="zh-CN" altLang="en-US">
                <a:solidFill>
                  <a:schemeClr val="bg1"/>
                </a:solidFill>
              </a:rPr>
              <a:t>元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sym typeface="+mn-ea"/>
              </a:rPr>
              <a:t>做作业花了我两小时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</a:rPr>
              <a:t>我花了两小时做作业（我这俩小时都在做作业）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我做了两个小时的作业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4"/>
                </a:solidFill>
              </a:rPr>
              <a:t>what..for</a:t>
            </a:r>
            <a:endParaRPr lang="en-US" altLang="zh-CN">
              <a:solidFill>
                <a:schemeClr val="accent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这是干嘛的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这电脑是干嘛的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你买电脑干嘛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你给我打电话干嘛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你干嘛笑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你这么说是要干嘛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你干嘛告诉她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chemeClr val="accent4"/>
                </a:solidFill>
              </a:rPr>
              <a:t>how come+</a:t>
            </a:r>
            <a:r>
              <a:rPr lang="zh-CN" altLang="en-US">
                <a:solidFill>
                  <a:schemeClr val="accent4"/>
                </a:solidFill>
              </a:rPr>
              <a:t>陈述句</a:t>
            </a:r>
            <a:r>
              <a:rPr lang="zh-CN" altLang="en-US" sz="1600">
                <a:solidFill>
                  <a:schemeClr val="accent4"/>
                </a:solidFill>
              </a:rPr>
              <a:t>（怎么会出现某种情况）</a:t>
            </a:r>
            <a:endParaRPr lang="zh-CN" altLang="en-US" sz="1600">
              <a:solidFill>
                <a:schemeClr val="accent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你怎么会在这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你怎么会知道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你怎么会不喜欢他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你怎么会不知道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你怎么会输了（</a:t>
            </a:r>
            <a:r>
              <a:rPr lang="en-US" altLang="zh-CN">
                <a:solidFill>
                  <a:schemeClr val="bg1"/>
                </a:solidFill>
              </a:rPr>
              <a:t>lose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>
                <a:solidFill>
                  <a:schemeClr val="accent4"/>
                </a:solidFill>
              </a:rPr>
              <a:t>how about/what about+n/doing/</a:t>
            </a:r>
            <a:r>
              <a:rPr lang="zh-CN" altLang="en-US" sz="3200">
                <a:solidFill>
                  <a:schemeClr val="accent4"/>
                </a:solidFill>
              </a:rPr>
              <a:t>陈述句</a:t>
            </a:r>
            <a:br>
              <a:rPr lang="zh-CN" altLang="en-US" sz="3200">
                <a:solidFill>
                  <a:schemeClr val="accent4"/>
                </a:solidFill>
              </a:rPr>
            </a:br>
            <a:r>
              <a:rPr lang="zh-CN" altLang="en-US" sz="3200">
                <a:solidFill>
                  <a:schemeClr val="accent4"/>
                </a:solidFill>
              </a:rPr>
              <a:t>提出建议或请求</a:t>
            </a:r>
            <a:endParaRPr lang="zh-CN" altLang="en-US" sz="3200">
              <a:solidFill>
                <a:schemeClr val="accent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出去走走怎么样</a:t>
            </a: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我们去哪啊？北京怎么样</a:t>
            </a: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再来杯咖啡怎么样</a:t>
            </a: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我们先不告诉他怎么样</a:t>
            </a: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买这辆车怎么样</a:t>
            </a: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我们上午去逛街下午做作业怎么样</a:t>
            </a: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你别走怎么样</a:t>
            </a: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把跑步机放门口怎么样</a:t>
            </a: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这部手机怎么样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>
                <a:solidFill>
                  <a:schemeClr val="accent4"/>
                </a:solidFill>
              </a:rPr>
              <a:t>how about/what about+n/doing/</a:t>
            </a:r>
            <a:r>
              <a:rPr lang="zh-CN" altLang="en-US" sz="3200">
                <a:solidFill>
                  <a:schemeClr val="accent4"/>
                </a:solidFill>
              </a:rPr>
              <a:t>陈述句（一般现在时）</a:t>
            </a:r>
            <a:br>
              <a:rPr lang="zh-CN" altLang="en-US" sz="3200">
                <a:solidFill>
                  <a:schemeClr val="accent4"/>
                </a:solidFill>
              </a:rPr>
            </a:br>
            <a:r>
              <a:rPr lang="zh-CN" altLang="en-US" sz="3200">
                <a:solidFill>
                  <a:schemeClr val="accent4"/>
                </a:solidFill>
              </a:rPr>
              <a:t>提出建议或请求</a:t>
            </a:r>
            <a:endParaRPr lang="zh-CN" altLang="en-US" sz="3200">
              <a:solidFill>
                <a:schemeClr val="accent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accent2"/>
                </a:solidFill>
              </a:rPr>
              <a:t>出去走走怎么样</a:t>
            </a:r>
            <a:endParaRPr lang="zh-CN" altLang="en-US" sz="2000">
              <a:solidFill>
                <a:schemeClr val="accent2"/>
              </a:solidFill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我们去哪啊？北京怎么样</a:t>
            </a: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再来杯咖啡怎么样</a:t>
            </a: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accent2"/>
                </a:solidFill>
              </a:rPr>
              <a:t>我们先不告诉他怎么样</a:t>
            </a:r>
            <a:endParaRPr lang="zh-CN" altLang="en-US" sz="2000">
              <a:solidFill>
                <a:schemeClr val="accent2"/>
              </a:solidFill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accent2"/>
                </a:solidFill>
              </a:rPr>
              <a:t>买这辆车怎么样</a:t>
            </a:r>
            <a:endParaRPr lang="zh-CN" altLang="en-US" sz="2000">
              <a:solidFill>
                <a:schemeClr val="accent2"/>
              </a:solidFill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我们上午去逛街下午做作业怎么样</a:t>
            </a: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你别走怎么样</a:t>
            </a: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把跑步机放门口怎么样</a:t>
            </a:r>
            <a:endParaRPr lang="zh-CN" altLang="en-US" sz="2000">
              <a:solidFill>
                <a:schemeClr val="bg1"/>
              </a:solidFill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这部手机怎么样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4"/>
                </a:solidFill>
              </a:rPr>
              <a:t>what if</a:t>
            </a:r>
            <a:endParaRPr lang="en-US" altLang="zh-CN">
              <a:solidFill>
                <a:schemeClr val="accent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如果他走了怎么办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你要是死了怎么办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我要变胖了怎么办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明儿要下雨怎么办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他们不来怎么办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如果有人敲门怎么办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冰箱里要是没有食物怎么办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如果没人来怎么办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他要不给我打电话怎么办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8055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</a:rPr>
              <a:t>一般现在时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5465"/>
            <a:ext cx="3746500" cy="4392295"/>
          </a:xfrm>
        </p:spPr>
        <p:txBody>
          <a:bodyPr>
            <a:normAutofit fontScale="75000"/>
          </a:bodyPr>
          <a:p>
            <a:pPr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他认识他</a:t>
            </a:r>
            <a:endParaRPr lang="zh-CN" altLang="en-US">
              <a:solidFill>
                <a:schemeClr val="bg1"/>
              </a:solidFill>
            </a:endParaRPr>
          </a:p>
          <a:p>
            <a:pPr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他想去北京</a:t>
            </a:r>
            <a:endParaRPr lang="zh-CN" altLang="en-US">
              <a:solidFill>
                <a:schemeClr val="bg1"/>
              </a:solidFill>
            </a:endParaRPr>
          </a:p>
          <a:p>
            <a:pPr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他想要个电脑</a:t>
            </a:r>
            <a:endParaRPr lang="zh-CN" altLang="en-US">
              <a:solidFill>
                <a:schemeClr val="bg1"/>
              </a:solidFill>
            </a:endParaRPr>
          </a:p>
          <a:p>
            <a:pPr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他喜欢车</a:t>
            </a:r>
            <a:endParaRPr lang="zh-CN" altLang="en-US">
              <a:solidFill>
                <a:schemeClr val="bg1"/>
              </a:solidFill>
            </a:endParaRPr>
          </a:p>
          <a:p>
            <a:pPr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他看起来很累</a:t>
            </a:r>
            <a:endParaRPr lang="zh-CN" altLang="en-US">
              <a:solidFill>
                <a:schemeClr val="bg1"/>
              </a:solidFill>
            </a:endParaRPr>
          </a:p>
          <a:p>
            <a:pPr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他看起来像他爸爸</a:t>
            </a:r>
            <a:endParaRPr lang="zh-CN" altLang="en-US">
              <a:solidFill>
                <a:schemeClr val="bg1"/>
              </a:solidFill>
            </a:endParaRPr>
          </a:p>
          <a:p>
            <a:pPr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我知道这件事</a:t>
            </a:r>
            <a:endParaRPr lang="zh-CN" altLang="en-US">
              <a:solidFill>
                <a:schemeClr val="bg1"/>
              </a:solidFill>
            </a:endParaRPr>
          </a:p>
          <a:p>
            <a:pPr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我恨他</a:t>
            </a:r>
            <a:endParaRPr lang="zh-CN" altLang="en-US">
              <a:solidFill>
                <a:schemeClr val="bg1"/>
              </a:solidFill>
            </a:endParaRPr>
          </a:p>
          <a:p>
            <a:pPr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我住这</a:t>
            </a:r>
            <a:endParaRPr lang="zh-CN" altLang="en-US">
              <a:solidFill>
                <a:schemeClr val="bg1"/>
              </a:solidFill>
            </a:endParaRPr>
          </a:p>
          <a:p>
            <a:pPr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这房子看起来很大</a:t>
            </a:r>
            <a:endParaRPr lang="zh-CN" altLang="en-US">
              <a:solidFill>
                <a:schemeClr val="bg1"/>
              </a:solidFill>
            </a:endParaRPr>
          </a:p>
          <a:p>
            <a:pPr>
              <a:buAutoNum type="arabicPeriod"/>
            </a:pPr>
            <a:endParaRPr lang="zh-CN" altLang="en-US">
              <a:solidFill>
                <a:schemeClr val="bg1"/>
              </a:solidFill>
            </a:endParaRPr>
          </a:p>
          <a:p>
            <a:pPr>
              <a:buAutoNum type="arabicPeriod"/>
            </a:pPr>
            <a:endParaRPr lang="zh-CN" altLang="en-US">
              <a:solidFill>
                <a:schemeClr val="bg1"/>
              </a:solidFill>
            </a:endParaRPr>
          </a:p>
          <a:p>
            <a:pPr>
              <a:buAutoNum type="arabicPeriod"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2150" y="1922145"/>
            <a:ext cx="3359150" cy="219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我平常在家吃饭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我平常在网上买东西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我平常做火车去北京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我平常都起很早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64550" y="1718945"/>
            <a:ext cx="2981325" cy="43675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buAutoNum type="arabicPeriod"/>
            </a:pP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buAutoNum type="arabicPeriod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我经常打篮球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buAutoNum type="arabicPeriod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我经常熬夜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buAutoNum type="arabicPeriod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我经常回家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buAutoNum type="arabicPeriod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我经常看电影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buAutoNum type="arabicPeriod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我经常去动物园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buAutoNum type="arabicPeriod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我经常玩游戏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3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我经常做作业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4"/>
                </a:solidFill>
              </a:rPr>
              <a:t>what if</a:t>
            </a:r>
            <a:r>
              <a:rPr lang="zh-CN" altLang="en-US">
                <a:solidFill>
                  <a:schemeClr val="accent4"/>
                </a:solidFill>
              </a:rPr>
              <a:t>（</a:t>
            </a:r>
            <a:r>
              <a:rPr lang="zh-CN" altLang="en-US" sz="3600">
                <a:solidFill>
                  <a:schemeClr val="accent4"/>
                </a:solidFill>
              </a:rPr>
              <a:t>一般现在时</a:t>
            </a:r>
            <a:r>
              <a:rPr lang="en-US" altLang="zh-CN" sz="3600">
                <a:solidFill>
                  <a:schemeClr val="accent4"/>
                </a:solidFill>
              </a:rPr>
              <a:t>/</a:t>
            </a:r>
            <a:r>
              <a:rPr lang="zh-CN" altLang="en-US" sz="3600">
                <a:solidFill>
                  <a:schemeClr val="accent4"/>
                </a:solidFill>
              </a:rPr>
              <a:t>虚拟语气</a:t>
            </a:r>
            <a:r>
              <a:rPr lang="zh-CN" altLang="en-US">
                <a:solidFill>
                  <a:schemeClr val="accent4"/>
                </a:solidFill>
              </a:rPr>
              <a:t>）</a:t>
            </a:r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如果他走了怎么办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你要是死了怎么办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我要</a:t>
            </a:r>
            <a:r>
              <a:rPr lang="zh-CN" altLang="en-US" sz="2000">
                <a:solidFill>
                  <a:schemeClr val="accent2"/>
                </a:solidFill>
              </a:rPr>
              <a:t>变胖</a:t>
            </a:r>
            <a:r>
              <a:rPr lang="zh-CN" altLang="en-US" sz="2000">
                <a:solidFill>
                  <a:schemeClr val="bg1"/>
                </a:solidFill>
              </a:rPr>
              <a:t>了怎么办（</a:t>
            </a:r>
            <a:r>
              <a:rPr lang="en-US" altLang="zh-CN" sz="2000">
                <a:solidFill>
                  <a:schemeClr val="bg1"/>
                </a:solidFill>
              </a:rPr>
              <a:t>become</a:t>
            </a:r>
            <a:r>
              <a:rPr lang="zh-CN" altLang="en-US" sz="2000">
                <a:solidFill>
                  <a:schemeClr val="bg1"/>
                </a:solidFill>
              </a:rPr>
              <a:t>、</a:t>
            </a:r>
            <a:r>
              <a:rPr lang="en-US" altLang="zh-CN" sz="2000">
                <a:solidFill>
                  <a:schemeClr val="bg1"/>
                </a:solidFill>
              </a:rPr>
              <a:t>get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明儿要下雨怎么办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他们不来怎么办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如果有人敲门怎么办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冰箱里要是没有食物怎么办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如果没人来怎么办</a:t>
            </a:r>
            <a:endParaRPr lang="zh-CN" altLang="en-US" sz="2000">
              <a:solidFill>
                <a:schemeClr val="bg1"/>
              </a:solidFill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他要不给我打电话怎么办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415" y="508635"/>
            <a:ext cx="3847465" cy="6290945"/>
          </a:xfrm>
        </p:spPr>
        <p:txBody>
          <a:bodyPr>
            <a:normAutofit fontScale="55000"/>
          </a:bodyPr>
          <a:p>
            <a:pPr>
              <a:lnSpc>
                <a:spcPct val="80000"/>
              </a:lnSpc>
              <a:buAutoNum type="arabicPeriod"/>
            </a:pPr>
            <a:r>
              <a:rPr lang="zh-CN" altLang="en-US" sz="3600">
                <a:solidFill>
                  <a:schemeClr val="bg1"/>
                </a:solidFill>
              </a:rPr>
              <a:t>他在看电视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3600">
                <a:solidFill>
                  <a:schemeClr val="bg1"/>
                </a:solidFill>
              </a:rPr>
              <a:t>他已经离开了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3600">
                <a:solidFill>
                  <a:schemeClr val="bg1"/>
                </a:solidFill>
              </a:rPr>
              <a:t>他肯定在家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3600">
                <a:solidFill>
                  <a:schemeClr val="bg1"/>
                </a:solidFill>
              </a:rPr>
              <a:t>我需要你帮我把那本书拿过来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3600">
                <a:solidFill>
                  <a:schemeClr val="bg1"/>
                </a:solidFill>
              </a:rPr>
              <a:t>别把头发染成黄色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3600">
                <a:solidFill>
                  <a:schemeClr val="bg1"/>
                </a:solidFill>
              </a:rPr>
              <a:t>我本来可以按时到的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3600">
                <a:solidFill>
                  <a:schemeClr val="bg1"/>
                </a:solidFill>
              </a:rPr>
              <a:t>我不会告诉你的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3600">
                <a:solidFill>
                  <a:schemeClr val="bg1"/>
                </a:solidFill>
              </a:rPr>
              <a:t>别撒谎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3600">
                <a:solidFill>
                  <a:schemeClr val="bg1"/>
                </a:solidFill>
              </a:rPr>
              <a:t>他还没还我钱呢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3600">
                <a:solidFill>
                  <a:schemeClr val="bg1"/>
                </a:solidFill>
              </a:rPr>
              <a:t>你花了多久做作业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3600">
                <a:solidFill>
                  <a:schemeClr val="bg1"/>
                </a:solidFill>
              </a:rPr>
              <a:t>做作业花了你多久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3600">
                <a:solidFill>
                  <a:schemeClr val="bg1"/>
                </a:solidFill>
              </a:rPr>
              <a:t>我没赶上火车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3600">
                <a:solidFill>
                  <a:schemeClr val="bg1"/>
                </a:solidFill>
              </a:rPr>
              <a:t>他在洗澡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3600">
                <a:solidFill>
                  <a:schemeClr val="bg1"/>
                </a:solidFill>
              </a:rPr>
              <a:t>你不用谢我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3600">
                <a:solidFill>
                  <a:schemeClr val="bg1"/>
                </a:solidFill>
              </a:rPr>
              <a:t>我找不到我的手机了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3600">
                <a:solidFill>
                  <a:schemeClr val="bg1"/>
                </a:solidFill>
              </a:rPr>
              <a:t>你应该保持房间干净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buAutoNum type="arabicPeriod"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46880" y="370205"/>
            <a:ext cx="3798570" cy="624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这主意听起来不错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我没时间做作业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他应该已经到北京了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你肯定在骗我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别担心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我听着呢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我想让你给我讲个故事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这名字听起来很耳熟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他已经把问题解决了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这是干嘛的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我听不到你在说什么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我将来想做一名老师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他本来不会死的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我花了俩小时做作业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从北京到上海要花多久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做作业花了我俩小时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>
              <a:buAutoNum type="arabicPeriod"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943215" y="370205"/>
            <a:ext cx="3900170" cy="633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北京不经常下雪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你让我们成为了一家人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我明儿还得早起呢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他可能是个老师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他可能已经回来了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开心点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你得让我看下你得车票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你怎么会在这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我们不经常看电影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我们这周末可能去郊区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我不想让你难过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你本来可以取得更高的进步的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别担心我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这种材料手感不错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我发现英语很困难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我没给你打电话啊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我不能告诉你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215" y="263525"/>
            <a:ext cx="3838575" cy="6546850"/>
          </a:xfrm>
        </p:spPr>
        <p:txBody>
          <a:bodyPr>
            <a:normAutofit fontScale="75000"/>
          </a:bodyPr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我应该听你的的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你最好给他打个电话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我想让你帮我教训他一顿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他准备明天回北京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你一定要小心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我不想让你担心我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他没关电视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你本来该3点就到的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我今天又很多事要做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他看起来像个外国人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他已经回来了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你可以拿走这个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我肯定在哪见过你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我不需要你的钱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他改变主意了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他给我弄了点吃的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88155" y="278130"/>
            <a:ext cx="4502785" cy="6295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我们1个小时才到北京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你每天花多久陪孩子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他不相信我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我能解决这个问题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我需要个人隐私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 他不可能被开除了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他准备给我的孩子起名tom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我不经常熬夜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我得洗个澡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这花闻起来很香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我睡不着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我本来能完成作业的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我想让你明天早点过来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世界在改变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他准备把车卖给我的朋友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这歌听着很耳熟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11515" y="240665"/>
            <a:ext cx="3552825" cy="633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这本书花了我100元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我见过你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你应该勇敢点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我3点还得接人呢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我需要你帮我下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我本来不会来的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把它养成习惯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这菜太难吃（尝起来像屎）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你最好先做作业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我在找我的手机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你不可能30了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你不应该责怪他的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我有事要告诉你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我还没问你问题呢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你怎么会输呢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他在给他的妈妈打电话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你肯定错了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518795"/>
            <a:ext cx="3601085" cy="6280785"/>
          </a:xfrm>
        </p:spPr>
        <p:txBody>
          <a:bodyPr>
            <a:normAutofit fontScale="75000"/>
          </a:bodyPr>
          <a:p>
            <a:pPr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他没钱给我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他让我生气了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这菜闻起来就好吃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他本来不会卖这套房子的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我已经告诉他了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你最好早点回来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我能做到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我应该在哪见过你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我没时间听你说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来两份吧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我每天花很多时间做作业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我不撒谎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你可以在这休息会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他想让你给他打个电话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他可能已经到北京了</a:t>
            </a:r>
            <a:endParaRPr lang="zh-CN" altLang="en-US">
              <a:solidFill>
                <a:schemeClr val="bg1"/>
              </a:solidFill>
            </a:endParaRPr>
          </a:p>
          <a:p>
            <a:pPr>
              <a:buAutoNum type="arabicPeriod"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46880" y="324485"/>
            <a:ext cx="3951605" cy="6389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把书带过来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他不吃肉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你不用害怕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我可能会买辆车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我本来可以赶上飞机的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告诉我你的名字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他花了一辈子的时间学习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你给我打电话干嘛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我在开车呢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我不想听你解释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你不能在这抽烟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你不可能去过北京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我告诉过你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我说的够清楚了吗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他明天可能不会来了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buAutoNum type="arabicPeriod"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07045" y="666115"/>
            <a:ext cx="3858895" cy="5474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你当时应该买那辆车的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我在上课呢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他给我们带了些吃的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什么耽误你这么久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明天将会有暴风雨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他看起来很好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你的手机一定已经被偷了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你不用解释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我吃不了这么多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我想让世界成为更好的地方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我平常吃的不多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我不能向你保证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我明儿还得上班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他不可能看到我了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别逼我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他给我指的路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415" y="508635"/>
            <a:ext cx="3847465" cy="6290945"/>
          </a:xfrm>
        </p:spPr>
        <p:txBody>
          <a:bodyPr>
            <a:normAutofit fontScale="55000"/>
          </a:bodyPr>
          <a:p>
            <a:pPr>
              <a:lnSpc>
                <a:spcPct val="80000"/>
              </a:lnSpc>
              <a:buAutoNum type="arabicPeriod"/>
            </a:pPr>
            <a:r>
              <a:rPr lang="zh-CN" altLang="en-US" sz="3600">
                <a:solidFill>
                  <a:schemeClr val="bg1"/>
                </a:solidFill>
              </a:rPr>
              <a:t>他在看电视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3600">
                <a:solidFill>
                  <a:schemeClr val="bg1"/>
                </a:solidFill>
              </a:rPr>
              <a:t>他已经离开了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3600">
                <a:solidFill>
                  <a:schemeClr val="bg1"/>
                </a:solidFill>
              </a:rPr>
              <a:t>他肯定在家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3600">
                <a:solidFill>
                  <a:schemeClr val="bg1"/>
                </a:solidFill>
              </a:rPr>
              <a:t>我需要你</a:t>
            </a:r>
            <a:r>
              <a:rPr lang="zh-CN" altLang="en-US" sz="3600">
                <a:solidFill>
                  <a:schemeClr val="accent2"/>
                </a:solidFill>
              </a:rPr>
              <a:t>帮我</a:t>
            </a:r>
            <a:r>
              <a:rPr lang="zh-CN" altLang="en-US" sz="3600">
                <a:solidFill>
                  <a:schemeClr val="bg1"/>
                </a:solidFill>
              </a:rPr>
              <a:t>把那本书拿过来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3600">
                <a:solidFill>
                  <a:schemeClr val="bg1"/>
                </a:solidFill>
              </a:rPr>
              <a:t>别把头发</a:t>
            </a:r>
            <a:r>
              <a:rPr lang="zh-CN" altLang="en-US" sz="3600">
                <a:solidFill>
                  <a:schemeClr val="accent2"/>
                </a:solidFill>
              </a:rPr>
              <a:t>染</a:t>
            </a:r>
            <a:r>
              <a:rPr lang="zh-CN" altLang="en-US" sz="3600">
                <a:solidFill>
                  <a:schemeClr val="bg1"/>
                </a:solidFill>
              </a:rPr>
              <a:t>成黄色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3600">
                <a:solidFill>
                  <a:schemeClr val="bg1"/>
                </a:solidFill>
              </a:rPr>
              <a:t>我本来可以</a:t>
            </a:r>
            <a:r>
              <a:rPr lang="zh-CN" altLang="en-US" sz="3600">
                <a:solidFill>
                  <a:schemeClr val="accent2"/>
                </a:solidFill>
              </a:rPr>
              <a:t>按时</a:t>
            </a:r>
            <a:r>
              <a:rPr lang="zh-CN" altLang="en-US" sz="3600">
                <a:solidFill>
                  <a:schemeClr val="bg1"/>
                </a:solidFill>
              </a:rPr>
              <a:t>到的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3600">
                <a:solidFill>
                  <a:schemeClr val="bg1"/>
                </a:solidFill>
              </a:rPr>
              <a:t>我不会告诉你的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3600">
                <a:solidFill>
                  <a:schemeClr val="bg1"/>
                </a:solidFill>
              </a:rPr>
              <a:t>别撒谎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3600">
                <a:solidFill>
                  <a:schemeClr val="bg1"/>
                </a:solidFill>
              </a:rPr>
              <a:t>他</a:t>
            </a:r>
            <a:r>
              <a:rPr lang="zh-CN" altLang="en-US" sz="3600">
                <a:solidFill>
                  <a:schemeClr val="accent2"/>
                </a:solidFill>
              </a:rPr>
              <a:t>还没</a:t>
            </a:r>
            <a:r>
              <a:rPr lang="zh-CN" altLang="en-US" sz="3600">
                <a:solidFill>
                  <a:schemeClr val="bg1"/>
                </a:solidFill>
              </a:rPr>
              <a:t>还我钱呢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3600">
                <a:solidFill>
                  <a:schemeClr val="bg1"/>
                </a:solidFill>
              </a:rPr>
              <a:t>你花了多久做作业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3600">
                <a:solidFill>
                  <a:schemeClr val="bg1"/>
                </a:solidFill>
              </a:rPr>
              <a:t>做作业花了你多久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3600">
                <a:solidFill>
                  <a:schemeClr val="bg1"/>
                </a:solidFill>
              </a:rPr>
              <a:t>我没赶上火车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3600">
                <a:solidFill>
                  <a:schemeClr val="bg1"/>
                </a:solidFill>
              </a:rPr>
              <a:t>他在洗澡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3600">
                <a:solidFill>
                  <a:schemeClr val="bg1"/>
                </a:solidFill>
              </a:rPr>
              <a:t>你不用</a:t>
            </a:r>
            <a:r>
              <a:rPr lang="zh-CN" altLang="en-US" sz="3600">
                <a:solidFill>
                  <a:schemeClr val="accent2"/>
                </a:solidFill>
              </a:rPr>
              <a:t>谢</a:t>
            </a:r>
            <a:r>
              <a:rPr lang="zh-CN" altLang="en-US" sz="3600">
                <a:solidFill>
                  <a:schemeClr val="bg1"/>
                </a:solidFill>
              </a:rPr>
              <a:t>我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3600">
                <a:solidFill>
                  <a:schemeClr val="bg1"/>
                </a:solidFill>
              </a:rPr>
              <a:t>我找不到我的手机了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 sz="3600">
                <a:solidFill>
                  <a:schemeClr val="bg1"/>
                </a:solidFill>
              </a:rPr>
              <a:t>你应该</a:t>
            </a:r>
            <a:r>
              <a:rPr lang="zh-CN" altLang="en-US" sz="3600">
                <a:solidFill>
                  <a:schemeClr val="accent2"/>
                </a:solidFill>
              </a:rPr>
              <a:t>保持</a:t>
            </a:r>
            <a:r>
              <a:rPr lang="zh-CN" altLang="en-US" sz="3600">
                <a:solidFill>
                  <a:schemeClr val="bg1"/>
                </a:solidFill>
              </a:rPr>
              <a:t>房间干净</a:t>
            </a:r>
            <a:endParaRPr lang="zh-CN" altLang="en-US" sz="3600">
              <a:solidFill>
                <a:schemeClr val="bg1"/>
              </a:solidFill>
            </a:endParaRPr>
          </a:p>
          <a:p>
            <a:pPr>
              <a:buAutoNum type="arabicPeriod"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46880" y="370205"/>
            <a:ext cx="3798570" cy="624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这主意听起来不错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没时间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做作业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他应该已经到北京了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你肯定在骗我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别担心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我听着呢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我想让你给我讲个故事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这名字听起来很耳熟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他已经把问题解决了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这是干嘛的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我听不到你在说什么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我将来想做一名老师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他本来不会死的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我花了俩小时做作业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从北京到上海要花多久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做作业花了我俩小时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>
              <a:buAutoNum type="arabicPeriod"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943215" y="370205"/>
            <a:ext cx="3900170" cy="633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accent2"/>
                </a:solidFill>
                <a:sym typeface="+mn-ea"/>
              </a:rPr>
              <a:t>北京不经常下雪</a:t>
            </a:r>
            <a:endParaRPr lang="zh-CN" altLang="en-US" sz="2000">
              <a:solidFill>
                <a:schemeClr val="accent2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你让我们成为了一家人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我明儿还得早起呢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他可能是个老师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可能已经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回来了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开心点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得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让我看下你得车票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怎么会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在这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我们不经常看电影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我们这周末可能去郊区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我不想让你难过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你本来可以取得更高的进步的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accent2"/>
                </a:solidFill>
                <a:sym typeface="+mn-ea"/>
              </a:rPr>
              <a:t>别担心我</a:t>
            </a:r>
            <a:endParaRPr lang="zh-CN" altLang="en-US" sz="2000">
              <a:solidFill>
                <a:schemeClr val="accent2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这种材料手感不错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我发现英语很困难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我没给你打电话啊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我不能告诉你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215" y="263525"/>
            <a:ext cx="3838575" cy="6546850"/>
          </a:xfrm>
        </p:spPr>
        <p:txBody>
          <a:bodyPr>
            <a:normAutofit fontScale="75000"/>
          </a:bodyPr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我应该听你的的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你最好给他打个电话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我想让你帮我</a:t>
            </a:r>
            <a:r>
              <a:rPr lang="zh-CN" altLang="en-US">
                <a:solidFill>
                  <a:schemeClr val="accent2"/>
                </a:solidFill>
              </a:rPr>
              <a:t>教训他一顿</a:t>
            </a:r>
            <a:endParaRPr lang="zh-CN" altLang="en-US">
              <a:solidFill>
                <a:schemeClr val="accent2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他准备明天回北京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你一定要小心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我不想让你担心我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accent2"/>
                </a:solidFill>
              </a:rPr>
              <a:t>他没关电视</a:t>
            </a:r>
            <a:endParaRPr lang="zh-CN" altLang="en-US">
              <a:solidFill>
                <a:schemeClr val="accent2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你本来该3点就到的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我今天有很多事要做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他看起来像个外国人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他已经回来了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你可以拿走这个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我肯定</a:t>
            </a:r>
            <a:r>
              <a:rPr lang="zh-CN" altLang="en-US">
                <a:solidFill>
                  <a:schemeClr val="accent2"/>
                </a:solidFill>
              </a:rPr>
              <a:t>在哪</a:t>
            </a:r>
            <a:r>
              <a:rPr lang="zh-CN" altLang="en-US">
                <a:solidFill>
                  <a:schemeClr val="bg1"/>
                </a:solidFill>
              </a:rPr>
              <a:t>见过你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我不需要你的钱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</a:t>
            </a:r>
            <a:r>
              <a:rPr lang="zh-CN" altLang="en-US">
                <a:solidFill>
                  <a:schemeClr val="accent2"/>
                </a:solidFill>
              </a:rPr>
              <a:t>改变主意</a:t>
            </a:r>
            <a:r>
              <a:rPr lang="zh-CN" altLang="en-US">
                <a:solidFill>
                  <a:schemeClr val="bg1"/>
                </a:solidFill>
              </a:rPr>
              <a:t>了</a:t>
            </a:r>
            <a:endParaRPr lang="zh-CN" altLang="en-US">
              <a:solidFill>
                <a:schemeClr val="bg1"/>
              </a:solidFill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accent2"/>
                </a:solidFill>
              </a:rPr>
              <a:t>他给我弄了点吃的</a:t>
            </a:r>
            <a:endParaRPr lang="zh-CN" altLang="en-US">
              <a:solidFill>
                <a:schemeClr val="accent2"/>
              </a:solidFill>
            </a:endParaRPr>
          </a:p>
          <a:p>
            <a:pPr marL="514350" indent="-514350">
              <a:buAutoNum type="arabicPeriod"/>
            </a:pP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88155" y="278130"/>
            <a:ext cx="4502785" cy="6295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accent2"/>
                </a:solidFill>
                <a:sym typeface="+mn-ea"/>
              </a:rPr>
              <a:t>我们1个小时才到北京</a:t>
            </a:r>
            <a:endParaRPr lang="zh-CN" altLang="en-US" sz="2000">
              <a:solidFill>
                <a:schemeClr val="accent2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你每天花多久陪孩子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他不相信我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我能解决这个问题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我需要个人隐私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 他不可能被开除了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他准备给我的孩子起名tom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我不经常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熬夜</a:t>
            </a:r>
            <a:endParaRPr lang="zh-CN" altLang="en-US" sz="2000">
              <a:solidFill>
                <a:schemeClr val="accent2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我得洗个澡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这花闻起来很香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睡不着</a:t>
            </a:r>
            <a:endParaRPr lang="zh-CN" altLang="en-US" sz="2000">
              <a:solidFill>
                <a:schemeClr val="accent2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我本来能完成作业的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我想让你明天早点过来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世界在改变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他准备把车卖给我的朋友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这歌听着很耳熟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11515" y="240665"/>
            <a:ext cx="3552825" cy="633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这本书花了我100元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我见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过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你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你应该勇敢点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我3点还得接人呢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我需要你帮我下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我本来不会来的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accent2"/>
                </a:solidFill>
                <a:sym typeface="+mn-ea"/>
              </a:rPr>
              <a:t>把它养成习惯</a:t>
            </a:r>
            <a:endParaRPr lang="zh-CN" altLang="en-US" sz="2000">
              <a:solidFill>
                <a:schemeClr val="accent2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这菜太难吃（尝起来像屎）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你最好先做作业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我在找我的手机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你不可能30了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你不应该责怪他的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我有事要告诉你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我还没问你问题呢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你怎么会输呢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他在给他的妈妈打电话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你肯定错了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518795"/>
            <a:ext cx="3601085" cy="6280785"/>
          </a:xfrm>
        </p:spPr>
        <p:txBody>
          <a:bodyPr>
            <a:normAutofit fontScale="75000"/>
          </a:bodyPr>
          <a:p>
            <a:pPr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</a:t>
            </a:r>
            <a:r>
              <a:rPr lang="zh-CN" altLang="en-US">
                <a:solidFill>
                  <a:schemeClr val="accent2"/>
                </a:solidFill>
              </a:rPr>
              <a:t>没钱给</a:t>
            </a:r>
            <a:r>
              <a:rPr lang="zh-CN" altLang="en-US">
                <a:solidFill>
                  <a:schemeClr val="bg1"/>
                </a:solidFill>
              </a:rPr>
              <a:t>我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他让我生气了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这菜闻起来就好吃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他本来不会卖这套房子的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我已经告诉他了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你最好早点回来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我能做到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我应该在哪见过你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我没时间听你说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accent2"/>
                </a:solidFill>
              </a:rPr>
              <a:t>来两份吧</a:t>
            </a:r>
            <a:endParaRPr lang="zh-CN" altLang="en-US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我每天花很多时间做作业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accent2"/>
                </a:solidFill>
              </a:rPr>
              <a:t>我不撒谎</a:t>
            </a:r>
            <a:endParaRPr lang="zh-CN" altLang="en-US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你可以在这休息会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他想让你给他打个电话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他可能已经到北京了</a:t>
            </a:r>
            <a:endParaRPr lang="zh-CN" altLang="en-US">
              <a:solidFill>
                <a:schemeClr val="bg1"/>
              </a:solidFill>
            </a:endParaRPr>
          </a:p>
          <a:p>
            <a:pPr>
              <a:buAutoNum type="arabicPeriod"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46880" y="324485"/>
            <a:ext cx="3951605" cy="6389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把书带过来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accent2"/>
                </a:solidFill>
                <a:sym typeface="+mn-ea"/>
              </a:rPr>
              <a:t>他不吃肉</a:t>
            </a:r>
            <a:endParaRPr lang="zh-CN" altLang="en-US" sz="2400">
              <a:solidFill>
                <a:schemeClr val="accent2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你不用害怕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我可能会买辆车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我本来可以赶上飞机的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告诉我你的名字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他花了一辈子的时间学习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你给我打电话干嘛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我在开车呢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我不想听你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解释</a:t>
            </a:r>
            <a:endParaRPr lang="zh-CN" altLang="en-US" sz="2400">
              <a:solidFill>
                <a:schemeClr val="accent2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你不能在这抽烟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你不可能去过北京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我告诉过你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我说的够清楚了吗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他明天可能不会来了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buAutoNum type="arabicPeriod"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07045" y="666115"/>
            <a:ext cx="3858895" cy="5474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你当时应该买那辆车的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我在上课呢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他给我们带了些吃的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什么耽误你这么久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明天将会有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暴风雨</a:t>
            </a:r>
            <a:endParaRPr lang="zh-CN" altLang="en-US" sz="2000">
              <a:solidFill>
                <a:schemeClr val="accent2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他看起来很好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你的手机一定已经被偷了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你不用解释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我吃不了这么多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我想让世界成为更好的地方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平常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吃的不多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我不能向你保证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我明儿还得上班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他不可能看到我了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别逼我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他给我指的路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一般将来时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582035" cy="4351655"/>
          </a:xfrm>
        </p:spPr>
        <p:txBody>
          <a:bodyPr>
            <a:noAutofit/>
          </a:bodyPr>
          <a:p>
            <a:pPr>
              <a:lnSpc>
                <a:spcPct val="6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他要去北京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他要来北京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我要买车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他会告诉你的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他们明天回来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他要出国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我会给你钱的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我会把房子卖了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我会帮你的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我会回来的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他会知道这件事的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buAutoNum type="arabicPeriod"/>
            </a:pPr>
            <a:r>
              <a:rPr lang="zh-CN" altLang="en-US" sz="2400">
                <a:solidFill>
                  <a:schemeClr val="bg1"/>
                </a:solidFill>
              </a:rPr>
              <a:t>他会离开北京的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03290" y="1554480"/>
            <a:ext cx="3318510" cy="442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我会给他打电话的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我会找到他的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他准备去找他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他打算学英语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他准备回家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他会死的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我会杀了你的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我会把问题解决的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我会告诉他的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我会把钱给他的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buAutoNum type="arabicPeriod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我会好好学习的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>
              <a:buAutoNum type="arabicPeriod"/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我会把英语学好的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15687</Words>
  <Application>WPS 演示</Application>
  <PresentationFormat>宽屏</PresentationFormat>
  <Paragraphs>1933</Paragraphs>
  <Slides>86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7大体系</vt:lpstr>
      <vt:lpstr>句子结构</vt:lpstr>
      <vt:lpstr>PowerPoint 演示文稿</vt:lpstr>
      <vt:lpstr>PowerPoint 演示文稿</vt:lpstr>
      <vt:lpstr>PowerPoint 演示文稿</vt:lpstr>
      <vt:lpstr>一般过去时</vt:lpstr>
      <vt:lpstr>一般现在时</vt:lpstr>
      <vt:lpstr>一般将来时</vt:lpstr>
      <vt:lpstr>现在进行时</vt:lpstr>
      <vt:lpstr>现在完成时</vt:lpstr>
      <vt:lpstr>be动词5种时态</vt:lpstr>
      <vt:lpstr>PowerPoint 演示文稿</vt:lpstr>
      <vt:lpstr>PowerPoint 演示文稿</vt:lpstr>
      <vt:lpstr>主+谓+间宾+直宾</vt:lpstr>
      <vt:lpstr>PowerPoint 演示文稿</vt:lpstr>
      <vt:lpstr>主+谓+间宾+直宾</vt:lpstr>
      <vt:lpstr>主+谓+宾+宾补</vt:lpstr>
      <vt:lpstr>主+谓+宾+宾补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       虚拟语气   </vt:lpstr>
      <vt:lpstr>PowerPoint 演示文稿</vt:lpstr>
      <vt:lpstr>PowerPoint 演示文稿</vt:lpstr>
      <vt:lpstr>PowerPoint 演示文稿</vt:lpstr>
      <vt:lpstr>Without  but for  or   otherwise</vt:lpstr>
      <vt:lpstr>Wish  How I wish  </vt:lpstr>
      <vt:lpstr>If only</vt:lpstr>
      <vt:lpstr>Would rather</vt:lpstr>
      <vt:lpstr>As if（as though）Even if （even though）</vt:lpstr>
      <vt:lpstr>错综时间句</vt:lpstr>
      <vt:lpstr>PowerPoint 演示文稿</vt:lpstr>
      <vt:lpstr>名词性从句的虚拟语气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It’s necessary /strange/ hard/ important + that-Clause  从句中的动词要用虚拟，即（should）+动词原形</vt:lpstr>
      <vt:lpstr>It’s a pity/a shame/no wonder that (should)+动词</vt:lpstr>
      <vt:lpstr>It’s (about/high) time +(that)…Should+动词（should不可省略）/过去时</vt:lpstr>
      <vt:lpstr>PowerPoint 演示文稿</vt:lpstr>
      <vt:lpstr>PowerPoint 演示文稿</vt:lpstr>
      <vt:lpstr>PowerPoint 演示文稿</vt:lpstr>
      <vt:lpstr>need/have to</vt:lpstr>
      <vt:lpstr>need/have to</vt:lpstr>
      <vt:lpstr>had better (not) do sth</vt:lpstr>
      <vt:lpstr>have sth to do</vt:lpstr>
      <vt:lpstr>祈使句：表说话者对对方的请求，命令，叮嘱，邀请，劝告，警告等 </vt:lpstr>
      <vt:lpstr>PowerPoint 演示文稿</vt:lpstr>
      <vt:lpstr>PowerPoint 演示文稿</vt:lpstr>
      <vt:lpstr>let+宾语+v/a/adv/介短</vt:lpstr>
      <vt:lpstr>不定代词 nobody/everybody/somebody/anybody</vt:lpstr>
      <vt:lpstr>there be +名词  主系表</vt:lpstr>
      <vt:lpstr>what..for</vt:lpstr>
      <vt:lpstr>how come+陈述句（怎么会出现某种情况）</vt:lpstr>
      <vt:lpstr>look,sound,smell,taste,feel+adj/+like+n</vt:lpstr>
      <vt:lpstr>look,sound,smell,taste,feel+adj/+like+n</vt:lpstr>
      <vt:lpstr>PowerPoint 演示文稿</vt:lpstr>
      <vt:lpstr>spend time+(in)doing/on sth/with sb</vt:lpstr>
      <vt:lpstr>spend time+(in)doing/on sth/with sb</vt:lpstr>
      <vt:lpstr>it take （sb） time to do sth</vt:lpstr>
      <vt:lpstr>it take （sb） time to do sth</vt:lpstr>
      <vt:lpstr>PowerPoint 演示文稿</vt:lpstr>
      <vt:lpstr>what..for</vt:lpstr>
      <vt:lpstr>how come+陈述句（怎么会出现某种情况）</vt:lpstr>
      <vt:lpstr>how about/what about+n/doing/陈述句 提出建议或请求</vt:lpstr>
      <vt:lpstr>how about/what about+n/doing/陈述句（一般现在时） 提出建议或请求</vt:lpstr>
      <vt:lpstr>what if</vt:lpstr>
      <vt:lpstr>what if（一般现在时/虚拟语气）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Dean</dc:creator>
  <cp:lastModifiedBy>、N D T.A</cp:lastModifiedBy>
  <cp:revision>30</cp:revision>
  <dcterms:created xsi:type="dcterms:W3CDTF">2017-05-21T07:48:00Z</dcterms:created>
  <dcterms:modified xsi:type="dcterms:W3CDTF">2017-11-08T04:15:08Z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