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58" r:id="rId8"/>
    <p:sldId id="262" r:id="rId9"/>
    <p:sldId id="265" r:id="rId10"/>
    <p:sldId id="263" r:id="rId11"/>
    <p:sldId id="264" r:id="rId12"/>
    <p:sldId id="268" r:id="rId13"/>
    <p:sldId id="267" r:id="rId14"/>
    <p:sldId id="269" r:id="rId15"/>
    <p:sldId id="266" r:id="rId16"/>
    <p:sldId id="270" r:id="rId17"/>
    <p:sldId id="274" r:id="rId18"/>
    <p:sldId id="271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2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11.GIF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2.xml"/><Relationship Id="rId5" Type="http://schemas.openxmlformats.org/officeDocument/2006/relationships/image" Target="../media/image12.jpe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7.png"/><Relationship Id="rId5" Type="http://schemas.openxmlformats.org/officeDocument/2006/relationships/tags" Target="../tags/tag73.xml"/><Relationship Id="rId4" Type="http://schemas.openxmlformats.org/officeDocument/2006/relationships/image" Target="../media/image6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98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8.jpeg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7.png"/><Relationship Id="rId2" Type="http://schemas.openxmlformats.org/officeDocument/2006/relationships/tags" Target="../tags/tag10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《宇宙的</a:t>
            </a:r>
            <a:r>
              <a:rPr lang="zh-CN" altLang="zh-CN"/>
              <a:t>遗址》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大道至简</a:t>
            </a:r>
            <a:r>
              <a:rPr lang="zh-CN" altLang="en-US"/>
              <a:t>组</a:t>
            </a:r>
            <a:endParaRPr lang="zh-CN" altLang="en-US"/>
          </a:p>
          <a:p>
            <a:r>
              <a:rPr lang="zh-CN" altLang="en-US"/>
              <a:t>组长</a:t>
            </a:r>
            <a:r>
              <a:rPr lang="zh-CN" altLang="en-US"/>
              <a:t>徐尚</a:t>
            </a:r>
            <a:endParaRPr lang="zh-CN" altLang="en-US"/>
          </a:p>
          <a:p>
            <a:r>
              <a:rPr lang="zh-CN" altLang="en-US"/>
              <a:t>组员宁立，陈铕为，丁承</a:t>
            </a:r>
            <a:r>
              <a:rPr lang="zh-CN" altLang="en-US"/>
              <a:t>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智子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74705" cy="800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1695" y="1952625"/>
            <a:ext cx="43408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黄色块为智子轨迹，轨迹上星系价值被探测到，对玩家可</a:t>
            </a:r>
            <a:r>
              <a:rPr lang="zh-CN" altLang="en-US"/>
              <a:t>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绿色块为信息</a:t>
            </a:r>
            <a:r>
              <a:rPr lang="zh-CN" altLang="en-US"/>
              <a:t>块，若绿色或黄色块上有</a:t>
            </a:r>
            <a:r>
              <a:rPr lang="en-US" altLang="zh-CN"/>
              <a:t>AI</a:t>
            </a:r>
            <a:r>
              <a:rPr lang="zh-CN" altLang="en-US"/>
              <a:t>的已开发定居星系，智子会带着</a:t>
            </a:r>
            <a:r>
              <a:rPr lang="zh-CN" altLang="en-US"/>
              <a:t>信息返回，不继续探索，超过一定范围（</a:t>
            </a:r>
            <a:r>
              <a:rPr lang="en-US" altLang="zh-CN"/>
              <a:t>10</a:t>
            </a:r>
            <a:r>
              <a:rPr lang="zh-CN" altLang="en-US"/>
              <a:t>格）也会</a:t>
            </a:r>
            <a:r>
              <a:rPr lang="zh-CN" altLang="en-US"/>
              <a:t>返回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ps:</a:t>
            </a:r>
            <a:r>
              <a:rPr lang="zh-CN" altLang="en-US"/>
              <a:t>黄色与绿色仅用于示意，并不代表某一玩家的</a:t>
            </a:r>
            <a:r>
              <a:rPr lang="zh-CN" altLang="en-US"/>
              <a:t>星系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一向箔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74705" cy="800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2545" y="2443480"/>
            <a:ext cx="20027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一向箔的最大特点是每隔一段时间，会从中心向外扩散。指数级增长的</a:t>
            </a:r>
            <a:r>
              <a:rPr lang="zh-CN" altLang="en-US"/>
              <a:t>速度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任何玩家可以在宇宙的任何地方放置一向箔，一般用于限制科技并最终杀死其他玩家，前提是不会杀死</a:t>
            </a:r>
            <a:r>
              <a:rPr lang="zh-CN" altLang="en-US"/>
              <a:t>自己。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5400000">
            <a:off x="9382760" y="3171825"/>
            <a:ext cx="469265" cy="393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2"/>
            </p:custDataLst>
          </p:nvPr>
        </p:nvSpPr>
        <p:spPr>
          <a:xfrm rot="10800000">
            <a:off x="7899400" y="4266565"/>
            <a:ext cx="469265" cy="393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黑域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74705" cy="800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01090" y="2232660"/>
            <a:ext cx="26358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表格中的</a:t>
            </a:r>
            <a:r>
              <a:rPr lang="en-US" altLang="zh-CN"/>
              <a:t>“</a:t>
            </a:r>
            <a:r>
              <a:rPr lang="en-US" altLang="zh-CN">
                <a:sym typeface="+mn-ea"/>
              </a:rPr>
              <a:t>|</a:t>
            </a:r>
            <a:r>
              <a:rPr lang="en-US" altLang="zh-CN"/>
              <a:t>”</a:t>
            </a:r>
            <a:r>
              <a:rPr lang="zh-CN" altLang="en-US"/>
              <a:t>代表黑域，</a:t>
            </a:r>
            <a:endParaRPr lang="zh-CN" altLang="en-US"/>
          </a:p>
          <a:p>
            <a:r>
              <a:rPr lang="en-US" altLang="zh-CN"/>
              <a:t>“0”</a:t>
            </a:r>
            <a:r>
              <a:rPr lang="zh-CN" altLang="en-US"/>
              <a:t>代表已经一维化的</a:t>
            </a:r>
            <a:r>
              <a:rPr lang="zh-CN" altLang="en-US"/>
              <a:t>区域</a:t>
            </a:r>
            <a:endParaRPr lang="zh-CN" altLang="en-US"/>
          </a:p>
          <a:p>
            <a:r>
              <a:rPr lang="zh-CN" altLang="en-US"/>
              <a:t>一向箔的一维化</a:t>
            </a:r>
            <a:r>
              <a:rPr lang="zh-CN" altLang="en-US"/>
              <a:t>进程无法越过</a:t>
            </a:r>
            <a:r>
              <a:rPr lang="zh-CN" altLang="en-US"/>
              <a:t>黑域，</a:t>
            </a:r>
            <a:endParaRPr lang="zh-CN" altLang="en-US"/>
          </a:p>
          <a:p>
            <a:r>
              <a:rPr lang="zh-CN" altLang="en-US"/>
              <a:t>红色玩家的星系变为了一维的，而蓝色玩家的星系通过使用</a:t>
            </a:r>
            <a:r>
              <a:rPr lang="zh-CN" altLang="en-US"/>
              <a:t>黑域，在之后很长时间里都不会变为一维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ps:</a:t>
            </a:r>
            <a:r>
              <a:rPr lang="zh-CN" altLang="en-US"/>
              <a:t>如果科技条没满，也就是</a:t>
            </a:r>
            <a:r>
              <a:rPr lang="zh-CN" altLang="en-US"/>
              <a:t>玩家没变成一维生物，一维化的星系将不再提供</a:t>
            </a:r>
            <a:r>
              <a:rPr lang="zh-CN" altLang="en-US"/>
              <a:t>产出。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改造为一维</a:t>
            </a:r>
            <a:r>
              <a:rPr lang="zh-CN" altLang="en-US"/>
              <a:t>生物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将自己改造为一维生物后（科技条满），游戏并不会立即</a:t>
            </a:r>
            <a:r>
              <a:rPr lang="zh-CN" altLang="en-US"/>
              <a:t>结束。</a:t>
            </a:r>
            <a:endParaRPr lang="zh-CN" altLang="en-US"/>
          </a:p>
          <a:p>
            <a:r>
              <a:rPr lang="zh-CN" altLang="en-US"/>
              <a:t>此时你可以肆无忌惮的使用一向箔，因为你之前受一向箔影响的星系恢复生产，且每用</a:t>
            </a:r>
            <a:r>
              <a:rPr lang="zh-CN" altLang="en-US">
                <a:sym typeface="+mn-ea"/>
              </a:rPr>
              <a:t>一向箔感染一块星系，都可以获得分数。此外分数只能在特殊事件中获得。（游戏拓展内容，做不完的话就改成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你先科技条满就</a:t>
            </a:r>
            <a:r>
              <a:rPr lang="zh-CN" altLang="en-US">
                <a:sym typeface="+mn-ea"/>
              </a:rPr>
              <a:t>赢，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先就</a:t>
            </a:r>
            <a:r>
              <a:rPr lang="zh-CN" altLang="en-US">
                <a:sym typeface="+mn-ea"/>
              </a:rPr>
              <a:t>输。）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游戏结束条件有以下</a:t>
            </a:r>
            <a:r>
              <a:rPr lang="zh-CN" altLang="en-US"/>
              <a:t>两种</a:t>
            </a:r>
            <a:r>
              <a:rPr lang="zh-CN" altLang="en-US"/>
              <a:t>情况：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所有星系一维化，和其他也一维化的</a:t>
            </a:r>
            <a:r>
              <a:rPr lang="en-US" altLang="zh-CN"/>
              <a:t>AI</a:t>
            </a:r>
            <a:r>
              <a:rPr lang="zh-CN" altLang="en-US"/>
              <a:t>比较分数，</a:t>
            </a:r>
            <a:r>
              <a:rPr lang="zh-CN" altLang="en-US"/>
              <a:t>确定赢家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游戏回合数到了，所有人（你和</a:t>
            </a:r>
            <a:r>
              <a:rPr lang="en-US" altLang="zh-CN"/>
              <a:t>AI</a:t>
            </a:r>
            <a:r>
              <a:rPr lang="zh-CN" altLang="en-US"/>
              <a:t>）的科技条都没满，</a:t>
            </a:r>
            <a:r>
              <a:rPr lang="zh-CN" altLang="en-US"/>
              <a:t>你输掉游戏。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所有玩家成功的唯一目标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将自身改造为一维生物（科技条满）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玩家可能失败</a:t>
            </a:r>
            <a:r>
              <a:rPr lang="zh-CN" altLang="en-US">
                <a:sym typeface="+mn-ea"/>
              </a:rPr>
              <a:t>的原因：在自己的所有星系</a:t>
            </a:r>
            <a:r>
              <a:rPr lang="zh-CN" altLang="en-US">
                <a:sym typeface="+mn-ea"/>
              </a:rPr>
              <a:t>被一维化之前，</a:t>
            </a:r>
            <a:r>
              <a:rPr lang="zh-CN" altLang="en-US">
                <a:sym typeface="+mn-ea"/>
              </a:rPr>
              <a:t>未能将自身改造为一维生物。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玩家（编程</a:t>
            </a:r>
            <a:r>
              <a:rPr lang="zh-CN" altLang="en-US"/>
              <a:t>难点）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>
                <a:sym typeface="+mn-ea"/>
              </a:rPr>
              <a:t>问题</a:t>
            </a:r>
            <a:endParaRPr lang="zh-CN" altLang="en-US" sz="2800">
              <a:sym typeface="+mn-ea"/>
            </a:endParaRPr>
          </a:p>
          <a:p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随机扩张的逻辑？</a:t>
            </a:r>
            <a:endParaRPr lang="zh-CN" altLang="en-US"/>
          </a:p>
          <a:p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在何时</a:t>
            </a:r>
            <a:r>
              <a:rPr lang="zh-CN" altLang="en-US">
                <a:sym typeface="+mn-ea"/>
              </a:rPr>
              <a:t>何地放置</a:t>
            </a:r>
            <a:r>
              <a:rPr lang="zh-CN" altLang="en-US">
                <a:sym typeface="+mn-ea"/>
              </a:rPr>
              <a:t>黑域？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在何时何地放置</a:t>
            </a:r>
            <a:r>
              <a:rPr lang="zh-CN" altLang="en-US">
                <a:sym typeface="+mn-ea"/>
              </a:rPr>
              <a:t>一向箔？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一局游戏应该有几个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这些问题，以及连带涉及的概率数值问题仍需要在</a:t>
            </a:r>
            <a:r>
              <a:rPr lang="zh-CN" altLang="en-US">
                <a:sym typeface="+mn-ea"/>
              </a:rPr>
              <a:t>开发迭代</a:t>
            </a:r>
            <a:r>
              <a:rPr lang="zh-CN" altLang="en-US">
                <a:sym typeface="+mn-ea"/>
              </a:rPr>
              <a:t>中确定。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更为</a:t>
            </a:r>
            <a:r>
              <a:rPr lang="zh-CN" altLang="en-US"/>
              <a:t>拟真？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更为复杂的机制？答：改良的“康威生命游戏”（Conway’s Game of Life）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当周围仅有1个或没有已探索定居星系时， 原来的星系有概率进入无人定居状态。（模拟生命数量稀少）当周围有2个或3个</a:t>
            </a:r>
            <a:r>
              <a:rPr lang="zh-CN" altLang="en-US">
                <a:sym typeface="+mn-ea"/>
              </a:rPr>
              <a:t>已探索定居星系</a:t>
            </a:r>
            <a:r>
              <a:rPr lang="zh-CN" altLang="en-US">
                <a:sym typeface="+mn-ea"/>
              </a:rPr>
              <a:t>时， 网格保持原样。当周围有4个及以上</a:t>
            </a:r>
            <a:r>
              <a:rPr lang="zh-CN" altLang="en-US">
                <a:sym typeface="+mn-ea"/>
              </a:rPr>
              <a:t>已探索定居星系</a:t>
            </a:r>
            <a:r>
              <a:rPr lang="zh-CN" altLang="en-US">
                <a:sym typeface="+mn-ea"/>
              </a:rPr>
              <a:t>时，原来的星系亦进入无人定居状态。（模拟生命数量过多）当周围有3个</a:t>
            </a:r>
            <a:r>
              <a:rPr lang="zh-CN" altLang="en-US">
                <a:sym typeface="+mn-ea"/>
              </a:rPr>
              <a:t>已探索定居星系</a:t>
            </a:r>
            <a:r>
              <a:rPr lang="zh-CN" altLang="en-US">
                <a:sym typeface="+mn-ea"/>
              </a:rPr>
              <a:t>时，空白网格有概率不花费资源变成已探索</a:t>
            </a:r>
            <a:r>
              <a:rPr lang="zh-CN" altLang="en-US">
                <a:sym typeface="+mn-ea"/>
              </a:rPr>
              <a:t>定居</a:t>
            </a:r>
            <a:r>
              <a:rPr lang="zh-CN" altLang="en-US">
                <a:sym typeface="+mn-ea"/>
              </a:rPr>
              <a:t>星系。（模拟繁殖）</a:t>
            </a:r>
            <a:endParaRPr lang="zh-CN" altLang="en-US"/>
          </a:p>
          <a:p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是否能使用智子？（如果能，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逻辑会很复杂）</a:t>
            </a:r>
            <a:endParaRPr lang="zh-CN" altLang="en-US"/>
          </a:p>
          <a:p>
            <a:r>
              <a:rPr lang="zh-CN" altLang="en-US">
                <a:sym typeface="+mn-ea"/>
              </a:rPr>
              <a:t>是否应该设置不同倾向的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？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选择边块还是角块？）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生命游戏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19820" y="608330"/>
            <a:ext cx="2381250" cy="1714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游戏周边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330" y="3013710"/>
          <a:ext cx="288925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850"/>
                <a:gridCol w="577850"/>
                <a:gridCol w="577850"/>
                <a:gridCol w="577850"/>
                <a:gridCol w="577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20775" y="1846580"/>
            <a:ext cx="229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进行一局游戏</a:t>
            </a:r>
            <a:r>
              <a:rPr lang="zh-CN" altLang="en-US"/>
              <a:t>后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92260" y="1846580"/>
            <a:ext cx="2386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把宇宙的遗址戴在</a:t>
            </a:r>
            <a:r>
              <a:rPr lang="zh-CN" altLang="en-US"/>
              <a:t>手上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130040" y="4109085"/>
            <a:ext cx="3546475" cy="45021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50385" y="485775"/>
            <a:ext cx="296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</a:t>
            </a:r>
            <a:r>
              <a:rPr lang="en-US" altLang="zh-CN"/>
              <a:t>1</a:t>
            </a:r>
            <a:r>
              <a:rPr lang="zh-CN" altLang="en-US"/>
              <a:t>的方格填入黑色，</a:t>
            </a:r>
            <a:r>
              <a:rPr lang="en-US" altLang="zh-CN"/>
              <a:t>0</a:t>
            </a:r>
            <a:r>
              <a:rPr lang="zh-CN" altLang="en-US"/>
              <a:t>填入白色，并展开</a:t>
            </a:r>
            <a:r>
              <a:rPr lang="zh-CN" altLang="en-US"/>
              <a:t>成一维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243070" y="1204595"/>
          <a:ext cx="18542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840"/>
                <a:gridCol w="370840"/>
                <a:gridCol w="370840"/>
                <a:gridCol w="370840"/>
                <a:gridCol w="3708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rot="5400000" flipV="1">
            <a:off x="4772660" y="2507615"/>
            <a:ext cx="2357755" cy="190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510530" y="3629660"/>
            <a:ext cx="41211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529580" y="1415415"/>
            <a:ext cx="19050" cy="2195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3"/>
            </p:custDataLst>
          </p:nvPr>
        </p:nvCxnSpPr>
        <p:spPr>
          <a:xfrm flipH="1" flipV="1">
            <a:off x="5136515" y="1355090"/>
            <a:ext cx="41211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>
            <p:custDataLst>
              <p:tags r:id="rId4"/>
            </p:custDataLst>
          </p:nvPr>
        </p:nvCxnSpPr>
        <p:spPr>
          <a:xfrm rot="5400000" flipV="1">
            <a:off x="4035425" y="2566035"/>
            <a:ext cx="2254885" cy="4445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7938770" y="805815"/>
          <a:ext cx="309245" cy="58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33240" y="4846955"/>
            <a:ext cx="276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打印成独一无二的彩色</a:t>
            </a:r>
            <a:r>
              <a:rPr lang="zh-CN" altLang="en-US"/>
              <a:t>长纸条。</a:t>
            </a:r>
            <a:endParaRPr lang="zh-CN" altLang="en-US"/>
          </a:p>
        </p:txBody>
      </p:sp>
      <p:pic>
        <p:nvPicPr>
          <p:cNvPr id="18" name="图片 17" descr="彩色手环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295" y="3013710"/>
            <a:ext cx="3156585" cy="21685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076010"/>
            <a:ext cx="10969200" cy="705600"/>
          </a:xfrm>
        </p:spPr>
        <p:txBody>
          <a:bodyPr/>
          <a:p>
            <a:pPr algn="ctr"/>
            <a:r>
              <a:rPr lang="zh-CN" altLang="en-US"/>
              <a:t>谢谢大家的</a:t>
            </a:r>
            <a:r>
              <a:rPr lang="zh-CN" altLang="en-US"/>
              <a:t>聆听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zh-CN" altLang="en-US"/>
              <a:t>组词概括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3810" y="1678305"/>
            <a:ext cx="25393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2D</a:t>
            </a:r>
            <a:endParaRPr lang="en-US" altLang="zh-CN" sz="6600"/>
          </a:p>
        </p:txBody>
      </p:sp>
      <p:sp>
        <p:nvSpPr>
          <p:cNvPr id="8" name="文本框 7"/>
          <p:cNvSpPr txBox="1"/>
          <p:nvPr/>
        </p:nvSpPr>
        <p:spPr>
          <a:xfrm>
            <a:off x="4117340" y="1878330"/>
            <a:ext cx="19399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生存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7464425" y="1939925"/>
            <a:ext cx="2630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极简</a:t>
            </a:r>
            <a:r>
              <a:rPr lang="en-US" altLang="zh-CN" sz="5400"/>
              <a:t>4</a:t>
            </a:r>
            <a:r>
              <a:rPr lang="en-US" altLang="zh-CN" sz="5400"/>
              <a:t>x</a:t>
            </a:r>
            <a:endParaRPr lang="en-US" altLang="zh-CN" sz="5400"/>
          </a:p>
        </p:txBody>
      </p:sp>
      <p:sp>
        <p:nvSpPr>
          <p:cNvPr id="10" name="文本框 9"/>
          <p:cNvSpPr txBox="1"/>
          <p:nvPr/>
        </p:nvSpPr>
        <p:spPr>
          <a:xfrm>
            <a:off x="1340485" y="4150995"/>
            <a:ext cx="31191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/>
              <a:t>科幻</a:t>
            </a:r>
            <a:endParaRPr lang="zh-CN" altLang="en-US" sz="6600"/>
          </a:p>
        </p:txBody>
      </p:sp>
      <p:sp>
        <p:nvSpPr>
          <p:cNvPr id="11" name="文本框 10"/>
          <p:cNvSpPr txBox="1"/>
          <p:nvPr/>
        </p:nvSpPr>
        <p:spPr>
          <a:xfrm>
            <a:off x="5068570" y="3761105"/>
            <a:ext cx="2510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强随机</a:t>
            </a:r>
            <a:endParaRPr lang="zh-CN" altLang="en-US" sz="4000"/>
          </a:p>
        </p:txBody>
      </p:sp>
      <p:sp>
        <p:nvSpPr>
          <p:cNvPr id="12" name="文本框 11"/>
          <p:cNvSpPr txBox="1"/>
          <p:nvPr/>
        </p:nvSpPr>
        <p:spPr>
          <a:xfrm>
            <a:off x="8472805" y="4521835"/>
            <a:ext cx="2386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大逃杀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灵感来源</a:t>
            </a:r>
            <a:r>
              <a:rPr lang="en-US" altLang="zh-CN"/>
              <a:t>&amp;</a:t>
            </a:r>
            <a:r>
              <a:rPr lang="zh-CN" altLang="en-US"/>
              <a:t>故事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4" name="内容占位符 3" descr="黑暗森林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1850" y="2689225"/>
            <a:ext cx="2473960" cy="3710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860" y="1884680"/>
            <a:ext cx="297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三体</a:t>
            </a:r>
            <a:r>
              <a:rPr lang="en-US" altLang="zh-CN"/>
              <a:t>2 </a:t>
            </a:r>
            <a:r>
              <a:rPr lang="zh-CN" altLang="en-US"/>
              <a:t>黑暗森林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64355" y="1934845"/>
            <a:ext cx="6495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    </a:t>
            </a:r>
            <a:r>
              <a:rPr lang="zh-CN" altLang="en-US" i="1"/>
              <a:t>为什么这么小的空间里聚集了这么多的飞船，或者说</a:t>
            </a:r>
            <a:r>
              <a:rPr lang="zh-CN" altLang="en-US" i="1">
                <a:solidFill>
                  <a:srgbClr val="FF0000"/>
                </a:solidFill>
              </a:rPr>
              <a:t>墓地</a:t>
            </a:r>
            <a:r>
              <a:rPr lang="zh-CN" altLang="en-US" i="1"/>
              <a:t>？ 海干了鱼就要聚集在水洼里，水洼也在干涸，鱼都将消失。 所有的鱼都在这里吗？ 把海弄干的鱼不在。 对不起，这话很费解。 把海弄干的鱼在海干前上了陆地，从一片黑暗森林奔向另一片黑暗森林。</a:t>
            </a:r>
            <a:endParaRPr lang="zh-CN" altLang="en-US" i="1"/>
          </a:p>
        </p:txBody>
      </p:sp>
      <p:sp>
        <p:nvSpPr>
          <p:cNvPr id="7" name="文本框 6"/>
          <p:cNvSpPr txBox="1"/>
          <p:nvPr/>
        </p:nvSpPr>
        <p:spPr>
          <a:xfrm>
            <a:off x="4183380" y="4217670"/>
            <a:ext cx="4907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现在,除了天王星,太阳系的绝大部分都已经二维化。</a:t>
            </a:r>
            <a:endParaRPr lang="zh-CN" altLang="en-US" i="1"/>
          </a:p>
          <a:p>
            <a:endParaRPr lang="zh-CN" altLang="en-US" i="1"/>
          </a:p>
          <a:p>
            <a:r>
              <a:rPr lang="zh-CN" altLang="en-US" i="1"/>
              <a:t>“天啊,星空!”AA失声喊道。程心知道她说的是</a:t>
            </a:r>
            <a:r>
              <a:rPr lang="zh-CN" altLang="en-US" i="1">
                <a:solidFill>
                  <a:srgbClr val="FF0000"/>
                </a:solidFill>
              </a:rPr>
              <a:t>凡·高的《星空》</a:t>
            </a:r>
            <a:r>
              <a:rPr lang="zh-CN" altLang="en-US" i="1"/>
              <a:t>,像啊,太像了。</a:t>
            </a:r>
            <a:endParaRPr lang="zh-CN" altLang="en-US" i="1"/>
          </a:p>
        </p:txBody>
      </p:sp>
      <p:pic>
        <p:nvPicPr>
          <p:cNvPr id="8" name="图片 7" descr="星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795" y="4032250"/>
            <a:ext cx="2295525" cy="1724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遗址。。。</a:t>
            </a:r>
            <a:r>
              <a:rPr lang="zh-CN" altLang="en-US"/>
              <a:t>遗址。。。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墓地，</a:t>
            </a:r>
            <a:r>
              <a:rPr lang="zh-CN" altLang="en-US"/>
              <a:t>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为什么遗址不可以是人类的</a:t>
            </a:r>
            <a:r>
              <a:rPr lang="zh-CN" altLang="en-US"/>
              <a:t>遗址，文明的遗址，甚至是宇宙的遗址</a:t>
            </a:r>
            <a:r>
              <a:rPr lang="zh-CN" altLang="en-US"/>
              <a:t>呢？</a:t>
            </a:r>
            <a:endParaRPr lang="zh-CN" altLang="en-US"/>
          </a:p>
          <a:p>
            <a:endParaRPr lang="zh-CN" altLang="en-US"/>
          </a:p>
          <a:p>
            <a:r>
              <a:rPr lang="zh-CN" altLang="en-US" sz="3600" b="1"/>
              <a:t>让我们来做一款</a:t>
            </a:r>
            <a:r>
              <a:rPr lang="en-US" altLang="zh-CN" sz="3600" b="1"/>
              <a:t>2d</a:t>
            </a:r>
            <a:r>
              <a:rPr lang="zh-CN" altLang="en-US" sz="3600" b="1"/>
              <a:t>宇宙</a:t>
            </a:r>
            <a:r>
              <a:rPr lang="en-US" altLang="zh-CN" sz="3600" b="1"/>
              <a:t>4x</a:t>
            </a:r>
            <a:r>
              <a:rPr lang="zh-CN" altLang="en-US" sz="3600" b="1"/>
              <a:t>游戏吧！！！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zh-CN" altLang="en-US" sz="3600" b="1"/>
              <a:t>基于</a:t>
            </a:r>
            <a:r>
              <a:rPr lang="en-US" altLang="zh-CN" sz="3600" b="1"/>
              <a:t>unity2d</a:t>
            </a:r>
            <a:endParaRPr lang="en-US" altLang="zh-CN" sz="36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参考游戏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600960" cy="82042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800"/>
              <a:t>吃鸡、</a:t>
            </a:r>
            <a:r>
              <a:rPr lang="en-US" altLang="zh-CN" sz="4800"/>
              <a:t>pubg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5029200"/>
            <a:ext cx="2778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splatoon</a:t>
            </a:r>
            <a:endParaRPr lang="zh-CN" altLang="en-US" sz="48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810" y="3429000"/>
            <a:ext cx="2329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扫雷</a:t>
            </a:r>
            <a:endParaRPr lang="zh-CN" altLang="en-US" sz="3600"/>
          </a:p>
        </p:txBody>
      </p:sp>
      <p:pic>
        <p:nvPicPr>
          <p:cNvPr id="7" name="图片 6" descr="吃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8470" y="981075"/>
            <a:ext cx="2524125" cy="1714500"/>
          </a:xfrm>
          <a:prstGeom prst="rect">
            <a:avLst/>
          </a:prstGeom>
        </p:spPr>
      </p:pic>
      <p:pic>
        <p:nvPicPr>
          <p:cNvPr id="8" name="图片 7" descr="扫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2695575"/>
            <a:ext cx="2676525" cy="1905000"/>
          </a:xfrm>
          <a:prstGeom prst="rect">
            <a:avLst/>
          </a:prstGeom>
        </p:spPr>
      </p:pic>
      <p:pic>
        <p:nvPicPr>
          <p:cNvPr id="9" name="图片 8" descr="splato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0" y="4600575"/>
            <a:ext cx="2857500" cy="1657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2050</a:t>
            </a:r>
            <a:r>
              <a:rPr lang="zh-CN" altLang="en-US"/>
              <a:t>年，宇宙</a:t>
            </a:r>
            <a:r>
              <a:rPr lang="zh-CN" altLang="en-US"/>
              <a:t>大航海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74705" cy="800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标注 4"/>
          <p:cNvSpPr/>
          <p:nvPr/>
        </p:nvSpPr>
        <p:spPr>
          <a:xfrm>
            <a:off x="5902960" y="3305810"/>
            <a:ext cx="1533525" cy="958850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这是我们的太阳系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50645" y="6181090"/>
            <a:ext cx="9316720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10/10000</a:t>
            </a:r>
            <a:endParaRPr lang="en-US" altLang="zh-CN"/>
          </a:p>
        </p:txBody>
      </p:sp>
      <p:sp>
        <p:nvSpPr>
          <p:cNvPr id="7" name="矩形标注 6"/>
          <p:cNvSpPr/>
          <p:nvPr>
            <p:custDataLst>
              <p:tags r:id="rId2"/>
            </p:custDataLst>
          </p:nvPr>
        </p:nvSpPr>
        <p:spPr>
          <a:xfrm>
            <a:off x="9239250" y="4928235"/>
            <a:ext cx="1533525" cy="958850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科技</a:t>
            </a:r>
            <a:r>
              <a:rPr lang="zh-CN" altLang="en-US">
                <a:solidFill>
                  <a:schemeClr val="tx1"/>
                </a:solidFill>
              </a:rPr>
              <a:t>条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0255" y="1897380"/>
            <a:ext cx="685800" cy="666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09725" y="1973580"/>
            <a:ext cx="28270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资源：</a:t>
            </a:r>
            <a:r>
              <a:rPr lang="en-US" altLang="zh-CN"/>
              <a:t>5</a:t>
            </a:r>
            <a:r>
              <a:rPr lang="zh-CN" altLang="en-US"/>
              <a:t>兆</a:t>
            </a:r>
            <a:r>
              <a:rPr lang="en-US" altLang="zh-CN"/>
              <a:t> </a:t>
            </a:r>
            <a:r>
              <a:rPr lang="zh-CN" altLang="en-US"/>
              <a:t>单位：星穹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1205" y="6069965"/>
            <a:ext cx="704850" cy="5429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选择探索并定居的</a:t>
            </a:r>
            <a:r>
              <a:rPr lang="zh-CN" altLang="en-US"/>
              <a:t>星系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5450" y="2489200"/>
            <a:ext cx="431800" cy="30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695450" y="2156460"/>
            <a:ext cx="431800" cy="30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2.5</a:t>
            </a:r>
            <a:endParaRPr lang="en-US" altLang="zh-CN" sz="140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27250" y="248920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63650" y="248920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695450" y="282194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28515" y="1696085"/>
            <a:ext cx="4706620" cy="349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探索会花费资金</a:t>
            </a:r>
            <a:r>
              <a:rPr lang="en-US" altLang="zh-CN"/>
              <a:t> </a:t>
            </a:r>
            <a:r>
              <a:rPr lang="zh-CN" altLang="en-US"/>
              <a:t>，仅可探索周围八格，且不邻</a:t>
            </a:r>
            <a:r>
              <a:rPr lang="zh-CN" altLang="en-US"/>
              <a:t>接地块</a:t>
            </a:r>
            <a:r>
              <a:rPr lang="zh-CN" altLang="en-US"/>
              <a:t>更贵。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当人们在新星系定居，就会产出</a:t>
            </a:r>
            <a:r>
              <a:rPr lang="zh-CN" altLang="en-US"/>
              <a:t>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例如：一开始拥有一个星系（太阳系），</a:t>
            </a:r>
            <a:endParaRPr lang="zh-CN" altLang="en-US"/>
          </a:p>
          <a:p>
            <a:r>
              <a:rPr lang="zh-CN" altLang="en-US"/>
              <a:t>每秒产出</a:t>
            </a:r>
            <a:r>
              <a:rPr lang="en-US" altLang="zh-CN"/>
              <a:t> 5000</a:t>
            </a:r>
            <a:r>
              <a:rPr lang="zh-CN" altLang="en-US"/>
              <a:t>万星穹，</a:t>
            </a:r>
            <a:r>
              <a:rPr lang="en-US" altLang="zh-CN"/>
              <a:t>0.1</a:t>
            </a:r>
            <a:r>
              <a:rPr lang="zh-CN" altLang="en-US"/>
              <a:t>科技。</a:t>
            </a:r>
            <a:endParaRPr lang="zh-CN" altLang="en-US"/>
          </a:p>
          <a:p>
            <a:r>
              <a:rPr lang="zh-CN" altLang="en-US"/>
              <a:t>选择探索新星系（半人马</a:t>
            </a:r>
            <a:r>
              <a:rPr lang="en-US" altLang="zh-CN"/>
              <a:t>a)</a:t>
            </a:r>
            <a:r>
              <a:rPr lang="zh-CN" altLang="en-US"/>
              <a:t>后，每秒产出</a:t>
            </a:r>
            <a:r>
              <a:rPr lang="en-US" altLang="zh-CN"/>
              <a:t>7500</a:t>
            </a:r>
            <a:r>
              <a:rPr lang="zh-CN" altLang="en-US"/>
              <a:t>万星穹，</a:t>
            </a:r>
            <a:r>
              <a:rPr lang="en-US" altLang="zh-CN"/>
              <a:t>0.2</a:t>
            </a:r>
            <a:r>
              <a:rPr lang="zh-CN" altLang="en-US"/>
              <a:t>科技。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而星穹又可以购买新地块。人类文明开始扩</a:t>
            </a:r>
            <a:r>
              <a:rPr lang="zh-CN" altLang="en-US"/>
              <a:t>张。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127250" y="215646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2127250" y="282194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263650" y="282194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263650" y="2156460"/>
            <a:ext cx="431800" cy="30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695450" y="4418330"/>
            <a:ext cx="431800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1695450" y="4085590"/>
            <a:ext cx="431800" cy="3257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2127250" y="441833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1263650" y="441833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1695450" y="475107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2127250" y="408559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2127250" y="475107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1263650" y="475107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17"/>
            </p:custDataLst>
          </p:nvPr>
        </p:nvSpPr>
        <p:spPr>
          <a:xfrm>
            <a:off x="1263650" y="4085590"/>
            <a:ext cx="431800" cy="32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2.5</a:t>
            </a:r>
            <a:endParaRPr lang="en-US" altLang="zh-CN" sz="1200"/>
          </a:p>
        </p:txBody>
      </p:sp>
      <p:sp>
        <p:nvSpPr>
          <p:cNvPr id="32" name="矩形 31"/>
          <p:cNvSpPr/>
          <p:nvPr>
            <p:custDataLst>
              <p:tags r:id="rId18"/>
            </p:custDataLst>
          </p:nvPr>
        </p:nvSpPr>
        <p:spPr>
          <a:xfrm>
            <a:off x="1263650" y="3762375"/>
            <a:ext cx="431800" cy="32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3" name="矩形 32"/>
          <p:cNvSpPr/>
          <p:nvPr>
            <p:custDataLst>
              <p:tags r:id="rId19"/>
            </p:custDataLst>
          </p:nvPr>
        </p:nvSpPr>
        <p:spPr>
          <a:xfrm>
            <a:off x="1695450" y="375285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20"/>
            </p:custDataLst>
          </p:nvPr>
        </p:nvSpPr>
        <p:spPr>
          <a:xfrm>
            <a:off x="2127250" y="3752850"/>
            <a:ext cx="431800" cy="3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1263650" y="184277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22"/>
            </p:custDataLst>
          </p:nvPr>
        </p:nvSpPr>
        <p:spPr>
          <a:xfrm>
            <a:off x="1695450" y="1843405"/>
            <a:ext cx="431800" cy="30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23"/>
            </p:custDataLst>
          </p:nvPr>
        </p:nvSpPr>
        <p:spPr>
          <a:xfrm>
            <a:off x="2127250" y="1842770"/>
            <a:ext cx="431800" cy="30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十字形 37"/>
          <p:cNvSpPr/>
          <p:nvPr/>
        </p:nvSpPr>
        <p:spPr>
          <a:xfrm rot="2580000">
            <a:off x="1711960" y="1779905"/>
            <a:ext cx="400050" cy="38989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L 形 38"/>
          <p:cNvSpPr/>
          <p:nvPr/>
        </p:nvSpPr>
        <p:spPr>
          <a:xfrm rot="18480000">
            <a:off x="1748155" y="3797935"/>
            <a:ext cx="325755" cy="143510"/>
          </a:xfrm>
          <a:prstGeom prst="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90270" y="5671185"/>
            <a:ext cx="1038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第一个随机点：星系产出随机赋值，即产出的科技</a:t>
            </a:r>
            <a:r>
              <a:rPr lang="zh-CN" altLang="en-US"/>
              <a:t>值与星穹</a:t>
            </a:r>
            <a:r>
              <a:rPr lang="zh-CN" altLang="en-US"/>
              <a:t>值不定。</a:t>
            </a:r>
            <a:endParaRPr lang="zh-CN" altLang="en-US"/>
          </a:p>
        </p:txBody>
      </p: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你并不</a:t>
            </a:r>
            <a:r>
              <a:rPr lang="zh-CN" altLang="en-US"/>
              <a:t>孤单？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74705" cy="799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外星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65" y="3515360"/>
            <a:ext cx="1885950" cy="188595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2222500" y="1925955"/>
            <a:ext cx="1035685" cy="61341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有人</a:t>
            </a:r>
            <a:r>
              <a:rPr lang="zh-CN" altLang="en-US"/>
              <a:t>吗？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6155" y="3334385"/>
            <a:ext cx="1984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已被占领的星系无法被后来者</a:t>
            </a:r>
            <a:r>
              <a:rPr lang="zh-CN" altLang="en-US"/>
              <a:t>占领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科技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226185" y="1590040"/>
            <a:ext cx="9316720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10/10000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48155" y="689610"/>
            <a:ext cx="704850" cy="5429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1542415" y="2021840"/>
            <a:ext cx="19050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4"/>
            </p:custDataLst>
          </p:nvPr>
        </p:nvCxnSpPr>
        <p:spPr>
          <a:xfrm flipH="1">
            <a:off x="3576955" y="2021840"/>
            <a:ext cx="19050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5"/>
            </p:custDataLst>
          </p:nvPr>
        </p:nvCxnSpPr>
        <p:spPr>
          <a:xfrm flipH="1">
            <a:off x="5714365" y="2021840"/>
            <a:ext cx="19050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6"/>
            </p:custDataLst>
          </p:nvPr>
        </p:nvCxnSpPr>
        <p:spPr>
          <a:xfrm flipH="1">
            <a:off x="10523855" y="2021840"/>
            <a:ext cx="19050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7710" y="3313430"/>
            <a:ext cx="1734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智子：</a:t>
            </a:r>
            <a:r>
              <a:rPr lang="zh-CN" altLang="en-US"/>
              <a:t>探测器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0" descr="水滴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" y="3918585"/>
            <a:ext cx="1314450" cy="1714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77235" y="763905"/>
            <a:ext cx="386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到达某一数值解锁</a:t>
            </a:r>
            <a:r>
              <a:rPr lang="zh-CN" altLang="en-US"/>
              <a:t>能力</a:t>
            </a:r>
            <a:endParaRPr lang="zh-CN" altLang="en-US"/>
          </a:p>
        </p:txBody>
      </p:sp>
      <p:pic>
        <p:nvPicPr>
          <p:cNvPr id="14" name="图片 13" descr="二向箔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695" y="4328160"/>
            <a:ext cx="2146935" cy="11525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02230" y="3456940"/>
            <a:ext cx="229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黑域：</a:t>
            </a:r>
            <a:r>
              <a:rPr lang="zh-CN" altLang="en-US"/>
              <a:t>防御手段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25695" y="348551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一向箔：进攻</a:t>
            </a:r>
            <a:r>
              <a:rPr lang="zh-CN" altLang="en-US"/>
              <a:t>手段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129395" y="3550285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改造为一维</a:t>
            </a:r>
            <a:r>
              <a:rPr lang="zh-CN" altLang="en-US"/>
              <a:t>生物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39365" y="4425315"/>
            <a:ext cx="1916430" cy="939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942070" y="5259070"/>
            <a:ext cx="1313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标注 20"/>
          <p:cNvSpPr/>
          <p:nvPr/>
        </p:nvSpPr>
        <p:spPr>
          <a:xfrm>
            <a:off x="9723755" y="4161790"/>
            <a:ext cx="1332230" cy="85344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这条线是一个一维</a:t>
            </a:r>
            <a:r>
              <a:rPr lang="zh-CN" altLang="en-US"/>
              <a:t>生物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UNIT_TABLE_BEAUTIFY" val="smartTable{ce7cfe84-bafe-422c-a53b-525756918085}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UNIT_TABLE_BEAUTIFY" val="smartTable{fa0ffa15-cf95-49b5-9a75-19485e1519b7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UNIT_TABLE_BEAUTIFY" val="smartTable{b2b37365-5dac-4bef-a254-3ce71c3d1215}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UNIT_TABLE_BEAUTIFY" val="smartTable{8a00d4a7-788b-4aaf-b8e5-74310aaee466}"/>
  <p:tag name="TABLE_ENDDRAG_ORIGIN_RECT" val="24*459"/>
  <p:tag name="TABLE_ENDDRAG_RECT" val="563*72*24*459"/>
</p:tagLst>
</file>

<file path=ppt/tags/tag119.xml><?xml version="1.0" encoding="utf-8"?>
<p:tagLst xmlns:p="http://schemas.openxmlformats.org/presentationml/2006/main">
  <p:tag name="KSO_WM_UNIT_TABLE_BEAUTIFY" val="smartTable{eace5080-9c40-48da-8117-5822dc783c39}"/>
  <p:tag name="KSO_WM_BEAUTIFY_FLAG" val=""/>
  <p:tag name="TABLE_ENDDRAG_ORIGIN_RECT" val="146*148"/>
  <p:tag name="TABLE_ENDDRAG_RECT" val="334*94*146*14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4.xml><?xml version="1.0" encoding="utf-8"?>
<p:tagLst xmlns:p="http://schemas.openxmlformats.org/presentationml/2006/main">
  <p:tag name="COMMONDATA" val="eyJoZGlkIjoiOTMyNDQzYjhjYjI2YzExODFhNDNhMzlhYmZjMzYzMGIifQ=="/>
  <p:tag name="KSO_WPP_MARK_KEY" val="3b5dec39-e1f5-4ad7-9e90-bee2d7a6ae1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d3c0de22-8a91-4ad1-9caf-ae4f6dc23625}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UNIT_TABLE_BEAUTIFY" val="smartTable{9a7e5426-c5d3-4d5e-a7b4-8225071ff449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WPS 演示</Application>
  <PresentationFormat>宽屏</PresentationFormat>
  <Paragraphs>344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《宇宙的遗址》</vt:lpstr>
      <vt:lpstr>一组词概括</vt:lpstr>
      <vt:lpstr>灵感来源&amp;故事背景</vt:lpstr>
      <vt:lpstr>遗址。。。遗址。。。</vt:lpstr>
      <vt:lpstr>参考游戏</vt:lpstr>
      <vt:lpstr>2050年，宇宙大航海</vt:lpstr>
      <vt:lpstr>选择探索并定居的星系</vt:lpstr>
      <vt:lpstr>你并不孤单？</vt:lpstr>
      <vt:lpstr>科技</vt:lpstr>
      <vt:lpstr>智子</vt:lpstr>
      <vt:lpstr>一向箔</vt:lpstr>
      <vt:lpstr>黑域</vt:lpstr>
      <vt:lpstr>改造为一维生物</vt:lpstr>
      <vt:lpstr>AI玩家（编程难点）</vt:lpstr>
      <vt:lpstr>更为拟真？</vt:lpstr>
      <vt:lpstr>PowerPoint 演示文稿</vt:lpstr>
      <vt:lpstr>谢谢大家的聆听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WPS_1603516881</cp:lastModifiedBy>
  <cp:revision>182</cp:revision>
  <dcterms:created xsi:type="dcterms:W3CDTF">2019-06-19T02:08:00Z</dcterms:created>
  <dcterms:modified xsi:type="dcterms:W3CDTF">2023-05-29T05:09:41Z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4DD5E50F0B1B45A6B35CF12F20DEE512_11</vt:lpwstr>
  </property>
</Properties>
</file>