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334ff68a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334ff68a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再來就把 encoder decoder接起來嚕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給model 原文 【你好嗎】，經過encoder 會得到 vector c 和 vector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然後再給出之前已經吐出來的 seq 【BOS 我 很】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就可以得到下一步的輸出 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就是這麼簡單而已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334ff68ac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334ff68a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 到底要怎麼train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因為藥用 teacher forcing來train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 corpus中的一個pair，再訓練的時候是分成很多筆資料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你好嗎 我很好哇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要拆成以下五筆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當然別忘了 encoder 和 decoder 都要padding 成各自設定的 seq len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 和 decoder 的 seq len 可以不一樣，因為他們是兩個獨立的小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但是 cell 數建議設為相同，不然就需要再一層dense來mapping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334ff68a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334ff68a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那要怎麼 predict 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依樣用 你好嗎 來當作輸入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這個輸入經過 encoder 會得到 encoder c 和 encoder 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334ff68ac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334ff68ac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把這兩個 state vector 當作 decoder 的 initial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可以想像成把 encoder 消化過編碼過的資訊，讓 decoder 知道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這樣decoder 才能答有所問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那除了這個 state 以外，還要給他BOS，讓decoder能夠開始吐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334ff68ac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334ff68a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根據這三個資訊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 會得到這個時間點的 decoder c 和 decoder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 h 經過 dense 可以得到這個時間點的 output token 我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334ff68a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334ff68a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再來下一步有點不同了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 的 state 應該要是 剛剛吐出來的 c 和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因為這個 c h 除了包含 encoder 消化過的資訊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還包含了上個時間點，decoder 讀入 【BOS】的 資訊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當然還有這個時間點的輸入 【我】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****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如果有人問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「輸入 【BOS 我】，decoder 不是也可以知道之前的 decoder 資訊嗎」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回答是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「也可以，但是剛剛已經讀過 BOS了，沒有必要在讀一次，這樣時間複雜度會是 O(n!)」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334ff68ac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334ff68ac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依樣得到 這個時間的 c 和 h，以及output token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334ff68ac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334ff68ac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334ff68ac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b334ff68ac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334ff68ac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334ff68ac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334ff68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334ff6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seq2seq </a:t>
            </a:r>
            <a:r>
              <a:rPr lang="zh-TW"/>
              <a:t>是甚麼 可以吃嗎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所謂 s2s就是 種甚麼因，得甚麼果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給他一個seq，他就吐對應的seq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可以用在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翻譯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文章摘要等地方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334ff68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334ff68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它的概念是MLE，也就是 teacher forcing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可以把它看成是 encoder decoder 模型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 把 input seq 編碼成向量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 根據向量吐出 output seq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334ff68a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334ff68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先來看 encoder 的部分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這是一顆 LSTM cell (1個神經元)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他有三個輸入 上個時間點的c, 上個時間點的h, 以及這個時間點的x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會得到兩個輸出，這個時間點的cell state C 和 這個時間點的 hidden state 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334ff68a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334ff68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現在把一個 seq 輸入到這個 lstm cell中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這個圖上的三個綠色方塊代表的是一個 lstm cell，只是在不同時間點而已 (同一顆轉很多圈)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每個時間點都會得到 c 和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平常我們使用LSTM，預設只會得到最後一步的輸出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如果把keras lstm 中的 return seq 設為true，那就會得到上面的這個 h seq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如果把 return state 設為 true，那就還會得到最後一步的 cell state 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334ff68a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334ff68a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在這裡的 encoder，我們只關心 整個 input seq 怎麼用 vector表達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不關心每一步的 state，所以不需要 return seq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但是要 return state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334ff68a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334ff68a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剛剛是一個 cell 的情況，會得到 1c 1h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如果現在有 128個 cell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也就是 LSTM 128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那就會得到128個C和 128個H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334ff68a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334ff68a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那就concat在一起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得到 vector c 和 vector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這個concat framework做好了，也就是直接拿 state_h和 state_c就好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334ff68a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334ff68a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再來是decoder部分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來複習一下怎麼讓 lstm 吐出seq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每一步的輸出都是根據之前的輸出及狀態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例如 我很好哇 的輸出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給 </a:t>
            </a:r>
            <a:r>
              <a:rPr b="1" lang="zh-TW"/>
              <a:t>BOS</a:t>
            </a:r>
            <a:r>
              <a:rPr lang="zh-TW"/>
              <a:t> 得到 </a:t>
            </a:r>
            <a:r>
              <a:rPr b="1" lang="zh-TW"/>
              <a:t>我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給 </a:t>
            </a:r>
            <a:r>
              <a:rPr b="1" lang="zh-TW"/>
              <a:t>BOS 我</a:t>
            </a:r>
            <a:r>
              <a:rPr lang="zh-TW"/>
              <a:t> 得到 </a:t>
            </a:r>
            <a:r>
              <a:rPr b="1" lang="zh-TW"/>
              <a:t>很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 就這麼簡單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Seq2Seq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Encoder-Decoder</a:t>
            </a:r>
            <a:endParaRPr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把剛剛的兩步接起來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給 model 原文 [你, 好, 嗎] 以及部分輸出 [BOS, 我, 很]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就可以得到下一個輸出 [好]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6060047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Encoder</a:t>
            </a:r>
            <a:endParaRPr sz="800"/>
          </a:p>
        </p:txBody>
      </p:sp>
      <p:sp>
        <p:nvSpPr>
          <p:cNvPr id="253" name="Google Shape;253;p22"/>
          <p:cNvSpPr/>
          <p:nvPr/>
        </p:nvSpPr>
        <p:spPr>
          <a:xfrm>
            <a:off x="8074974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Decoder</a:t>
            </a:r>
            <a:endParaRPr sz="800"/>
          </a:p>
        </p:txBody>
      </p:sp>
      <p:sp>
        <p:nvSpPr>
          <p:cNvPr id="254" name="Google Shape;254;p22"/>
          <p:cNvSpPr/>
          <p:nvPr/>
        </p:nvSpPr>
        <p:spPr>
          <a:xfrm>
            <a:off x="6125257" y="15153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Input seq</a:t>
            </a:r>
            <a:endParaRPr sz="800"/>
          </a:p>
        </p:txBody>
      </p:sp>
      <p:sp>
        <p:nvSpPr>
          <p:cNvPr id="255" name="Google Shape;255;p22"/>
          <p:cNvSpPr/>
          <p:nvPr/>
        </p:nvSpPr>
        <p:spPr>
          <a:xfrm>
            <a:off x="7122859" y="580490"/>
            <a:ext cx="738600" cy="300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Latent Vector</a:t>
            </a:r>
            <a:endParaRPr sz="800"/>
          </a:p>
        </p:txBody>
      </p:sp>
      <p:sp>
        <p:nvSpPr>
          <p:cNvPr id="256" name="Google Shape;256;p22"/>
          <p:cNvSpPr/>
          <p:nvPr/>
        </p:nvSpPr>
        <p:spPr>
          <a:xfrm>
            <a:off x="8140184" y="110092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Output seq</a:t>
            </a:r>
            <a:endParaRPr sz="800"/>
          </a:p>
        </p:txBody>
      </p:sp>
      <p:cxnSp>
        <p:nvCxnSpPr>
          <p:cNvPr id="257" name="Google Shape;257;p22"/>
          <p:cNvCxnSpPr>
            <a:stCxn id="254" idx="1"/>
            <a:endCxn id="252" idx="0"/>
          </p:cNvCxnSpPr>
          <p:nvPr/>
        </p:nvCxnSpPr>
        <p:spPr>
          <a:xfrm>
            <a:off x="6484657" y="361833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2"/>
          <p:cNvCxnSpPr>
            <a:stCxn id="252" idx="3"/>
            <a:endCxn id="255" idx="2"/>
          </p:cNvCxnSpPr>
          <p:nvPr/>
        </p:nvCxnSpPr>
        <p:spPr>
          <a:xfrm>
            <a:off x="6909347" y="731039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2"/>
          <p:cNvCxnSpPr>
            <a:stCxn id="255" idx="0"/>
            <a:endCxn id="253" idx="1"/>
          </p:cNvCxnSpPr>
          <p:nvPr/>
        </p:nvCxnSpPr>
        <p:spPr>
          <a:xfrm>
            <a:off x="7861459" y="730940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2"/>
          <p:cNvCxnSpPr>
            <a:stCxn id="253" idx="2"/>
            <a:endCxn id="256" idx="3"/>
          </p:cNvCxnSpPr>
          <p:nvPr/>
        </p:nvCxnSpPr>
        <p:spPr>
          <a:xfrm>
            <a:off x="8499624" y="900689"/>
            <a:ext cx="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1" name="Google Shape;261;p22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733838" y="1894875"/>
            <a:ext cx="818738" cy="559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1552576" y="1894875"/>
            <a:ext cx="818738" cy="559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2393694" y="1894875"/>
            <a:ext cx="818738" cy="5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2"/>
          <p:cNvSpPr txBox="1"/>
          <p:nvPr/>
        </p:nvSpPr>
        <p:spPr>
          <a:xfrm>
            <a:off x="829363" y="2453929"/>
            <a:ext cx="223200" cy="269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你</a:t>
            </a:r>
            <a:endParaRPr sz="900"/>
          </a:p>
        </p:txBody>
      </p:sp>
      <p:sp>
        <p:nvSpPr>
          <p:cNvPr id="265" name="Google Shape;265;p22"/>
          <p:cNvSpPr txBox="1"/>
          <p:nvPr/>
        </p:nvSpPr>
        <p:spPr>
          <a:xfrm>
            <a:off x="1639978" y="2453929"/>
            <a:ext cx="223200" cy="269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好</a:t>
            </a:r>
            <a:endParaRPr sz="1000"/>
          </a:p>
        </p:txBody>
      </p:sp>
      <p:sp>
        <p:nvSpPr>
          <p:cNvPr id="266" name="Google Shape;266;p22"/>
          <p:cNvSpPr txBox="1"/>
          <p:nvPr/>
        </p:nvSpPr>
        <p:spPr>
          <a:xfrm>
            <a:off x="2479508" y="2453929"/>
            <a:ext cx="223200" cy="269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嗎</a:t>
            </a:r>
            <a:endParaRPr sz="1000"/>
          </a:p>
        </p:txBody>
      </p:sp>
      <p:sp>
        <p:nvSpPr>
          <p:cNvPr id="267" name="Google Shape;267;p22"/>
          <p:cNvSpPr txBox="1"/>
          <p:nvPr/>
        </p:nvSpPr>
        <p:spPr>
          <a:xfrm>
            <a:off x="3212436" y="2229525"/>
            <a:ext cx="508800" cy="179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h2</a:t>
            </a:r>
            <a:endParaRPr sz="1100"/>
          </a:p>
        </p:txBody>
      </p:sp>
      <p:sp>
        <p:nvSpPr>
          <p:cNvPr id="268" name="Google Shape;268;p22"/>
          <p:cNvSpPr txBox="1"/>
          <p:nvPr/>
        </p:nvSpPr>
        <p:spPr>
          <a:xfrm>
            <a:off x="3212437" y="1980675"/>
            <a:ext cx="508800" cy="179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c2</a:t>
            </a:r>
            <a:endParaRPr sz="1100"/>
          </a:p>
        </p:txBody>
      </p:sp>
      <p:sp>
        <p:nvSpPr>
          <p:cNvPr id="269" name="Google Shape;269;p22"/>
          <p:cNvSpPr/>
          <p:nvPr/>
        </p:nvSpPr>
        <p:spPr>
          <a:xfrm>
            <a:off x="4149062" y="2011564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LSTM</a:t>
            </a:r>
            <a:endParaRPr sz="800"/>
          </a:p>
        </p:txBody>
      </p:sp>
      <p:sp>
        <p:nvSpPr>
          <p:cNvPr id="270" name="Google Shape;270;p22"/>
          <p:cNvSpPr/>
          <p:nvPr/>
        </p:nvSpPr>
        <p:spPr>
          <a:xfrm>
            <a:off x="5252062" y="2011564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LSTM</a:t>
            </a:r>
            <a:endParaRPr sz="800"/>
          </a:p>
        </p:txBody>
      </p:sp>
      <p:sp>
        <p:nvSpPr>
          <p:cNvPr id="271" name="Google Shape;271;p22"/>
          <p:cNvSpPr/>
          <p:nvPr/>
        </p:nvSpPr>
        <p:spPr>
          <a:xfrm>
            <a:off x="6296087" y="2011564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LSTM</a:t>
            </a:r>
            <a:endParaRPr sz="800"/>
          </a:p>
        </p:txBody>
      </p:sp>
      <p:sp>
        <p:nvSpPr>
          <p:cNvPr id="272" name="Google Shape;272;p22"/>
          <p:cNvSpPr txBox="1"/>
          <p:nvPr/>
        </p:nvSpPr>
        <p:spPr>
          <a:xfrm>
            <a:off x="4238613" y="2515425"/>
            <a:ext cx="670200" cy="300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BOS</a:t>
            </a:r>
            <a:endParaRPr sz="900"/>
          </a:p>
        </p:txBody>
      </p:sp>
      <p:sp>
        <p:nvSpPr>
          <p:cNvPr id="273" name="Google Shape;273;p22"/>
          <p:cNvSpPr txBox="1"/>
          <p:nvPr/>
        </p:nvSpPr>
        <p:spPr>
          <a:xfrm>
            <a:off x="5341613" y="2515425"/>
            <a:ext cx="670200" cy="300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我</a:t>
            </a:r>
            <a:endParaRPr sz="900"/>
          </a:p>
        </p:txBody>
      </p:sp>
      <p:sp>
        <p:nvSpPr>
          <p:cNvPr id="274" name="Google Shape;274;p22"/>
          <p:cNvSpPr txBox="1"/>
          <p:nvPr/>
        </p:nvSpPr>
        <p:spPr>
          <a:xfrm>
            <a:off x="6385638" y="2515425"/>
            <a:ext cx="670200" cy="300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很</a:t>
            </a:r>
            <a:endParaRPr sz="900"/>
          </a:p>
        </p:txBody>
      </p:sp>
      <p:sp>
        <p:nvSpPr>
          <p:cNvPr id="275" name="Google Shape;275;p22"/>
          <p:cNvSpPr txBox="1"/>
          <p:nvPr/>
        </p:nvSpPr>
        <p:spPr>
          <a:xfrm>
            <a:off x="7525463" y="1894875"/>
            <a:ext cx="8847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好</a:t>
            </a:r>
            <a:endParaRPr/>
          </a:p>
        </p:txBody>
      </p:sp>
      <p:cxnSp>
        <p:nvCxnSpPr>
          <p:cNvPr id="276" name="Google Shape;276;p22"/>
          <p:cNvCxnSpPr>
            <a:stCxn id="272" idx="0"/>
            <a:endCxn id="269" idx="2"/>
          </p:cNvCxnSpPr>
          <p:nvPr/>
        </p:nvCxnSpPr>
        <p:spPr>
          <a:xfrm rot="10800000">
            <a:off x="4573713" y="2350725"/>
            <a:ext cx="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2"/>
          <p:cNvCxnSpPr>
            <a:stCxn id="273" idx="0"/>
            <a:endCxn id="270" idx="2"/>
          </p:cNvCxnSpPr>
          <p:nvPr/>
        </p:nvCxnSpPr>
        <p:spPr>
          <a:xfrm rot="10800000">
            <a:off x="5676713" y="2350725"/>
            <a:ext cx="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2"/>
          <p:cNvCxnSpPr>
            <a:stCxn id="274" idx="0"/>
            <a:endCxn id="271" idx="2"/>
          </p:cNvCxnSpPr>
          <p:nvPr/>
        </p:nvCxnSpPr>
        <p:spPr>
          <a:xfrm rot="10800000">
            <a:off x="6720738" y="2350725"/>
            <a:ext cx="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2"/>
          <p:cNvCxnSpPr>
            <a:stCxn id="269" idx="3"/>
            <a:endCxn id="270" idx="1"/>
          </p:cNvCxnSpPr>
          <p:nvPr/>
        </p:nvCxnSpPr>
        <p:spPr>
          <a:xfrm>
            <a:off x="4998362" y="2181214"/>
            <a:ext cx="25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2"/>
          <p:cNvCxnSpPr>
            <a:stCxn id="270" idx="3"/>
            <a:endCxn id="271" idx="1"/>
          </p:cNvCxnSpPr>
          <p:nvPr/>
        </p:nvCxnSpPr>
        <p:spPr>
          <a:xfrm>
            <a:off x="6101362" y="2181214"/>
            <a:ext cx="19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2"/>
          <p:cNvCxnSpPr>
            <a:stCxn id="271" idx="3"/>
            <a:endCxn id="275" idx="1"/>
          </p:cNvCxnSpPr>
          <p:nvPr/>
        </p:nvCxnSpPr>
        <p:spPr>
          <a:xfrm>
            <a:off x="7145387" y="2181214"/>
            <a:ext cx="38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2"/>
          <p:cNvCxnSpPr>
            <a:stCxn id="268" idx="3"/>
          </p:cNvCxnSpPr>
          <p:nvPr/>
        </p:nvCxnSpPr>
        <p:spPr>
          <a:xfrm>
            <a:off x="3721237" y="2070375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2"/>
          <p:cNvCxnSpPr/>
          <p:nvPr/>
        </p:nvCxnSpPr>
        <p:spPr>
          <a:xfrm>
            <a:off x="3721237" y="2319225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Encoder-Decoder</a:t>
            </a:r>
            <a:endParaRPr/>
          </a:p>
        </p:txBody>
      </p:sp>
      <p:sp>
        <p:nvSpPr>
          <p:cNvPr id="289" name="Google Shape;289;p23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所以要怎麼 train ?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原始的資料是  </a:t>
            </a:r>
            <a:r>
              <a:rPr lang="zh-TW" sz="1400"/>
              <a:t>[你, 好, 嗎] -&gt; [BOS, 我, 很, 好, 哇, EOS]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要拆成好多步讓 model 學習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Encoder input:</a:t>
            </a:r>
            <a:r>
              <a:rPr lang="zh-TW" sz="1400"/>
              <a:t> [你, 好, 嗎]   </a:t>
            </a:r>
            <a:r>
              <a:rPr b="1" lang="zh-TW" sz="1400"/>
              <a:t>Decode input:</a:t>
            </a:r>
            <a:r>
              <a:rPr lang="zh-TW" sz="1400"/>
              <a:t> [BOS]  </a:t>
            </a:r>
            <a:r>
              <a:rPr b="1" lang="zh-TW" sz="1400"/>
              <a:t>Decoder output:</a:t>
            </a:r>
            <a:r>
              <a:rPr lang="zh-TW" sz="1400"/>
              <a:t> [我]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Encoder input:</a:t>
            </a:r>
            <a:r>
              <a:rPr lang="zh-TW" sz="1400"/>
              <a:t> [你, 好, 嗎]   </a:t>
            </a:r>
            <a:r>
              <a:rPr b="1" lang="zh-TW" sz="1400"/>
              <a:t>Decode input:</a:t>
            </a:r>
            <a:r>
              <a:rPr lang="zh-TW" sz="1400"/>
              <a:t> [BOS, 我]  </a:t>
            </a:r>
            <a:r>
              <a:rPr b="1" lang="zh-TW" sz="1400"/>
              <a:t>Decoder output:</a:t>
            </a:r>
            <a:r>
              <a:rPr lang="zh-TW" sz="1400"/>
              <a:t> [很]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Encoder input:</a:t>
            </a:r>
            <a:r>
              <a:rPr lang="zh-TW" sz="1400"/>
              <a:t> [你, 好, 嗎]   </a:t>
            </a:r>
            <a:r>
              <a:rPr b="1" lang="zh-TW" sz="1400"/>
              <a:t>Decode input:</a:t>
            </a:r>
            <a:r>
              <a:rPr lang="zh-TW" sz="1400"/>
              <a:t> [BOS, 我, 很]  </a:t>
            </a:r>
            <a:r>
              <a:rPr b="1" lang="zh-TW" sz="1400"/>
              <a:t>Decoder output:</a:t>
            </a:r>
            <a:r>
              <a:rPr lang="zh-TW" sz="1400"/>
              <a:t> [好]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Encoder input:</a:t>
            </a:r>
            <a:r>
              <a:rPr lang="zh-TW" sz="1400"/>
              <a:t> [你, 好, 嗎]   </a:t>
            </a:r>
            <a:r>
              <a:rPr b="1" lang="zh-TW" sz="1400"/>
              <a:t>Decode input:</a:t>
            </a:r>
            <a:r>
              <a:rPr lang="zh-TW" sz="1400"/>
              <a:t> [BOS, 我, 很, 好]  </a:t>
            </a:r>
            <a:r>
              <a:rPr b="1" lang="zh-TW" sz="1400"/>
              <a:t>Decoder output:</a:t>
            </a:r>
            <a:r>
              <a:rPr lang="zh-TW" sz="1400"/>
              <a:t> [哇]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Encoder input:</a:t>
            </a:r>
            <a:r>
              <a:rPr lang="zh-TW" sz="1400"/>
              <a:t> [你, 好, 嗎]   </a:t>
            </a:r>
            <a:r>
              <a:rPr b="1" lang="zh-TW" sz="1400"/>
              <a:t>Decode input:</a:t>
            </a:r>
            <a:r>
              <a:rPr lang="zh-TW" sz="1400"/>
              <a:t> [BOS, 我, 很, 好, 哇]  </a:t>
            </a:r>
            <a:r>
              <a:rPr b="1" lang="zh-TW" sz="1400"/>
              <a:t>Decoder output:</a:t>
            </a:r>
            <a:r>
              <a:rPr lang="zh-TW" sz="1400"/>
              <a:t> [EOS]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當然，別忘了最基本的 padding !</a:t>
            </a:r>
            <a:endParaRPr sz="1400"/>
          </a:p>
        </p:txBody>
      </p:sp>
      <p:sp>
        <p:nvSpPr>
          <p:cNvPr id="290" name="Google Shape;290;p23"/>
          <p:cNvSpPr/>
          <p:nvPr/>
        </p:nvSpPr>
        <p:spPr>
          <a:xfrm>
            <a:off x="6060047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Encoder</a:t>
            </a:r>
            <a:endParaRPr sz="800"/>
          </a:p>
        </p:txBody>
      </p:sp>
      <p:sp>
        <p:nvSpPr>
          <p:cNvPr id="291" name="Google Shape;291;p23"/>
          <p:cNvSpPr/>
          <p:nvPr/>
        </p:nvSpPr>
        <p:spPr>
          <a:xfrm>
            <a:off x="8074974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Decoder</a:t>
            </a:r>
            <a:endParaRPr sz="800"/>
          </a:p>
        </p:txBody>
      </p:sp>
      <p:sp>
        <p:nvSpPr>
          <p:cNvPr id="292" name="Google Shape;292;p23"/>
          <p:cNvSpPr/>
          <p:nvPr/>
        </p:nvSpPr>
        <p:spPr>
          <a:xfrm>
            <a:off x="6125257" y="15153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Input seq</a:t>
            </a:r>
            <a:endParaRPr sz="800"/>
          </a:p>
        </p:txBody>
      </p:sp>
      <p:sp>
        <p:nvSpPr>
          <p:cNvPr id="293" name="Google Shape;293;p23"/>
          <p:cNvSpPr/>
          <p:nvPr/>
        </p:nvSpPr>
        <p:spPr>
          <a:xfrm>
            <a:off x="7122859" y="580490"/>
            <a:ext cx="738600" cy="300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Latent Vector</a:t>
            </a:r>
            <a:endParaRPr sz="800"/>
          </a:p>
        </p:txBody>
      </p:sp>
      <p:sp>
        <p:nvSpPr>
          <p:cNvPr id="294" name="Google Shape;294;p23"/>
          <p:cNvSpPr/>
          <p:nvPr/>
        </p:nvSpPr>
        <p:spPr>
          <a:xfrm>
            <a:off x="8140184" y="110092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Output seq</a:t>
            </a:r>
            <a:endParaRPr sz="800"/>
          </a:p>
        </p:txBody>
      </p:sp>
      <p:cxnSp>
        <p:nvCxnSpPr>
          <p:cNvPr id="295" name="Google Shape;295;p23"/>
          <p:cNvCxnSpPr>
            <a:stCxn id="292" idx="1"/>
            <a:endCxn id="290" idx="0"/>
          </p:cNvCxnSpPr>
          <p:nvPr/>
        </p:nvCxnSpPr>
        <p:spPr>
          <a:xfrm>
            <a:off x="6484657" y="361833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3"/>
          <p:cNvCxnSpPr>
            <a:stCxn id="290" idx="3"/>
            <a:endCxn id="293" idx="2"/>
          </p:cNvCxnSpPr>
          <p:nvPr/>
        </p:nvCxnSpPr>
        <p:spPr>
          <a:xfrm>
            <a:off x="6909347" y="731039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3"/>
          <p:cNvCxnSpPr>
            <a:stCxn id="293" idx="0"/>
            <a:endCxn id="291" idx="1"/>
          </p:cNvCxnSpPr>
          <p:nvPr/>
        </p:nvCxnSpPr>
        <p:spPr>
          <a:xfrm>
            <a:off x="7861459" y="730940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3"/>
          <p:cNvCxnSpPr>
            <a:stCxn id="291" idx="2"/>
            <a:endCxn id="294" idx="3"/>
          </p:cNvCxnSpPr>
          <p:nvPr/>
        </p:nvCxnSpPr>
        <p:spPr>
          <a:xfrm>
            <a:off x="8499624" y="900689"/>
            <a:ext cx="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Encoder-Decoder</a:t>
            </a:r>
            <a:endParaRPr/>
          </a:p>
        </p:txBody>
      </p:sp>
      <p:sp>
        <p:nvSpPr>
          <p:cNvPr id="304" name="Google Shape;304;p24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所以要怎麼 predict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5" name="Google Shape;305;p24"/>
          <p:cNvSpPr/>
          <p:nvPr/>
        </p:nvSpPr>
        <p:spPr>
          <a:xfrm>
            <a:off x="1652350" y="2847125"/>
            <a:ext cx="14340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1762450" y="2155125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你好嗎</a:t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446800" y="2555150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/>
              <a:t>atent c</a:t>
            </a:r>
            <a:endParaRPr/>
          </a:p>
        </p:txBody>
      </p:sp>
      <p:cxnSp>
        <p:nvCxnSpPr>
          <p:cNvPr id="308" name="Google Shape;308;p24"/>
          <p:cNvCxnSpPr>
            <a:stCxn id="306" idx="1"/>
            <a:endCxn id="305" idx="0"/>
          </p:cNvCxnSpPr>
          <p:nvPr/>
        </p:nvCxnSpPr>
        <p:spPr>
          <a:xfrm>
            <a:off x="2369350" y="2510325"/>
            <a:ext cx="0" cy="3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4"/>
          <p:cNvCxnSpPr>
            <a:stCxn id="305" idx="3"/>
            <a:endCxn id="307" idx="2"/>
          </p:cNvCxnSpPr>
          <p:nvPr/>
        </p:nvCxnSpPr>
        <p:spPr>
          <a:xfrm flipH="1" rot="10800000">
            <a:off x="3086350" y="2809175"/>
            <a:ext cx="3606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4"/>
          <p:cNvSpPr/>
          <p:nvPr/>
        </p:nvSpPr>
        <p:spPr>
          <a:xfrm>
            <a:off x="3446800" y="3201275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/>
              <a:t>atent h</a:t>
            </a:r>
            <a:endParaRPr/>
          </a:p>
        </p:txBody>
      </p:sp>
      <p:cxnSp>
        <p:nvCxnSpPr>
          <p:cNvPr id="311" name="Google Shape;311;p24"/>
          <p:cNvCxnSpPr>
            <a:stCxn id="305" idx="3"/>
            <a:endCxn id="310" idx="2"/>
          </p:cNvCxnSpPr>
          <p:nvPr/>
        </p:nvCxnSpPr>
        <p:spPr>
          <a:xfrm>
            <a:off x="3086350" y="3133475"/>
            <a:ext cx="3606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Encoder-Decoder</a:t>
            </a:r>
            <a:endParaRPr/>
          </a:p>
        </p:txBody>
      </p:sp>
      <p:sp>
        <p:nvSpPr>
          <p:cNvPr id="317" name="Google Shape;317;p25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所以要怎麼 predict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8" name="Google Shape;318;p25"/>
          <p:cNvSpPr/>
          <p:nvPr/>
        </p:nvSpPr>
        <p:spPr>
          <a:xfrm>
            <a:off x="5054350" y="2847125"/>
            <a:ext cx="14340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3446800" y="2555150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c</a:t>
            </a:r>
            <a:endParaRPr/>
          </a:p>
        </p:txBody>
      </p:sp>
      <p:cxnSp>
        <p:nvCxnSpPr>
          <p:cNvPr id="320" name="Google Shape;320;p25"/>
          <p:cNvCxnSpPr>
            <a:stCxn id="319" idx="0"/>
            <a:endCxn id="318" idx="1"/>
          </p:cNvCxnSpPr>
          <p:nvPr/>
        </p:nvCxnSpPr>
        <p:spPr>
          <a:xfrm>
            <a:off x="4693900" y="2809250"/>
            <a:ext cx="3606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5"/>
          <p:cNvSpPr/>
          <p:nvPr/>
        </p:nvSpPr>
        <p:spPr>
          <a:xfrm>
            <a:off x="3446800" y="3201275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h</a:t>
            </a:r>
            <a:endParaRPr/>
          </a:p>
        </p:txBody>
      </p:sp>
      <p:cxnSp>
        <p:nvCxnSpPr>
          <p:cNvPr id="322" name="Google Shape;322;p25"/>
          <p:cNvCxnSpPr>
            <a:stCxn id="321" idx="0"/>
            <a:endCxn id="318" idx="1"/>
          </p:cNvCxnSpPr>
          <p:nvPr/>
        </p:nvCxnSpPr>
        <p:spPr>
          <a:xfrm flipH="1" rot="10800000">
            <a:off x="4693900" y="3133475"/>
            <a:ext cx="3606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5"/>
          <p:cNvSpPr/>
          <p:nvPr/>
        </p:nvSpPr>
        <p:spPr>
          <a:xfrm>
            <a:off x="5164450" y="2179588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BOS</a:t>
            </a:r>
            <a:endParaRPr/>
          </a:p>
        </p:txBody>
      </p:sp>
      <p:cxnSp>
        <p:nvCxnSpPr>
          <p:cNvPr id="324" name="Google Shape;324;p25"/>
          <p:cNvCxnSpPr>
            <a:stCxn id="323" idx="1"/>
            <a:endCxn id="318" idx="0"/>
          </p:cNvCxnSpPr>
          <p:nvPr/>
        </p:nvCxnSpPr>
        <p:spPr>
          <a:xfrm>
            <a:off x="5771350" y="2534788"/>
            <a:ext cx="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Encoder-Decoder</a:t>
            </a:r>
            <a:endParaRPr/>
          </a:p>
        </p:txBody>
      </p:sp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所以要怎麼 predict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1" name="Google Shape;331;p26"/>
          <p:cNvSpPr/>
          <p:nvPr/>
        </p:nvSpPr>
        <p:spPr>
          <a:xfrm>
            <a:off x="5054350" y="2847125"/>
            <a:ext cx="14340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3446800" y="2555150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c</a:t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6865450" y="4568475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</a:t>
            </a:r>
            <a:endParaRPr/>
          </a:p>
        </p:txBody>
      </p:sp>
      <p:cxnSp>
        <p:nvCxnSpPr>
          <p:cNvPr id="334" name="Google Shape;334;p26"/>
          <p:cNvCxnSpPr>
            <a:stCxn id="332" idx="0"/>
            <a:endCxn id="331" idx="1"/>
          </p:cNvCxnSpPr>
          <p:nvPr/>
        </p:nvCxnSpPr>
        <p:spPr>
          <a:xfrm>
            <a:off x="4693900" y="2809250"/>
            <a:ext cx="3606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26"/>
          <p:cNvSpPr/>
          <p:nvPr/>
        </p:nvSpPr>
        <p:spPr>
          <a:xfrm>
            <a:off x="3446800" y="3201275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h</a:t>
            </a:r>
            <a:endParaRPr/>
          </a:p>
        </p:txBody>
      </p:sp>
      <p:cxnSp>
        <p:nvCxnSpPr>
          <p:cNvPr id="336" name="Google Shape;336;p26"/>
          <p:cNvCxnSpPr>
            <a:stCxn id="335" idx="0"/>
            <a:endCxn id="331" idx="1"/>
          </p:cNvCxnSpPr>
          <p:nvPr/>
        </p:nvCxnSpPr>
        <p:spPr>
          <a:xfrm flipH="1" rot="10800000">
            <a:off x="4693900" y="3133475"/>
            <a:ext cx="3606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6"/>
          <p:cNvSpPr/>
          <p:nvPr/>
        </p:nvSpPr>
        <p:spPr>
          <a:xfrm>
            <a:off x="6848800" y="25563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c0</a:t>
            </a: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6848800" y="3202438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h0</a:t>
            </a: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5164450" y="2179588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BOS</a:t>
            </a:r>
            <a:endParaRPr/>
          </a:p>
        </p:txBody>
      </p:sp>
      <p:cxnSp>
        <p:nvCxnSpPr>
          <p:cNvPr id="340" name="Google Shape;340;p26"/>
          <p:cNvCxnSpPr>
            <a:stCxn id="339" idx="1"/>
            <a:endCxn id="331" idx="0"/>
          </p:cNvCxnSpPr>
          <p:nvPr/>
        </p:nvCxnSpPr>
        <p:spPr>
          <a:xfrm>
            <a:off x="5771350" y="2534788"/>
            <a:ext cx="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6"/>
          <p:cNvSpPr/>
          <p:nvPr/>
        </p:nvSpPr>
        <p:spPr>
          <a:xfrm>
            <a:off x="4918925" y="4568475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</a:t>
            </a:r>
            <a:endParaRPr/>
          </a:p>
        </p:txBody>
      </p:sp>
      <p:sp>
        <p:nvSpPr>
          <p:cNvPr id="342" name="Google Shape;342;p26"/>
          <p:cNvSpPr txBox="1"/>
          <p:nvPr/>
        </p:nvSpPr>
        <p:spPr>
          <a:xfrm>
            <a:off x="3949725" y="4568475"/>
            <a:ext cx="928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歷史輸出</a:t>
            </a:r>
            <a:endParaRPr/>
          </a:p>
        </p:txBody>
      </p:sp>
      <p:cxnSp>
        <p:nvCxnSpPr>
          <p:cNvPr id="343" name="Google Shape;343;p26"/>
          <p:cNvCxnSpPr>
            <a:stCxn id="331" idx="3"/>
            <a:endCxn id="337" idx="2"/>
          </p:cNvCxnSpPr>
          <p:nvPr/>
        </p:nvCxnSpPr>
        <p:spPr>
          <a:xfrm flipH="1" rot="10800000">
            <a:off x="6488350" y="2810375"/>
            <a:ext cx="3606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6"/>
          <p:cNvCxnSpPr>
            <a:stCxn id="331" idx="3"/>
            <a:endCxn id="338" idx="2"/>
          </p:cNvCxnSpPr>
          <p:nvPr/>
        </p:nvCxnSpPr>
        <p:spPr>
          <a:xfrm>
            <a:off x="6488350" y="3133475"/>
            <a:ext cx="3606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26"/>
          <p:cNvSpPr/>
          <p:nvPr/>
        </p:nvSpPr>
        <p:spPr>
          <a:xfrm>
            <a:off x="6925900" y="3934050"/>
            <a:ext cx="1092900" cy="411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Dense</a:t>
            </a:r>
            <a:endParaRPr/>
          </a:p>
        </p:txBody>
      </p:sp>
      <p:cxnSp>
        <p:nvCxnSpPr>
          <p:cNvPr id="346" name="Google Shape;346;p26"/>
          <p:cNvCxnSpPr>
            <a:stCxn id="338" idx="1"/>
            <a:endCxn id="345" idx="0"/>
          </p:cNvCxnSpPr>
          <p:nvPr/>
        </p:nvCxnSpPr>
        <p:spPr>
          <a:xfrm>
            <a:off x="7472350" y="3710638"/>
            <a:ext cx="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7" name="Google Shape;347;p26"/>
          <p:cNvCxnSpPr>
            <a:stCxn id="345" idx="2"/>
            <a:endCxn id="345" idx="2"/>
          </p:cNvCxnSpPr>
          <p:nvPr/>
        </p:nvCxnSpPr>
        <p:spPr>
          <a:xfrm>
            <a:off x="7472350" y="43450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6"/>
          <p:cNvCxnSpPr>
            <a:stCxn id="345" idx="2"/>
            <a:endCxn id="333" idx="3"/>
          </p:cNvCxnSpPr>
          <p:nvPr/>
        </p:nvCxnSpPr>
        <p:spPr>
          <a:xfrm>
            <a:off x="7472350" y="4345050"/>
            <a:ext cx="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Encoder-Decoder</a:t>
            </a:r>
            <a:endParaRPr/>
          </a:p>
        </p:txBody>
      </p:sp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所以要怎麼 predict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5" name="Google Shape;355;p27"/>
          <p:cNvSpPr/>
          <p:nvPr/>
        </p:nvSpPr>
        <p:spPr>
          <a:xfrm>
            <a:off x="5054350" y="2847125"/>
            <a:ext cx="14340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</p:txBody>
      </p:sp>
      <p:cxnSp>
        <p:nvCxnSpPr>
          <p:cNvPr id="356" name="Google Shape;356;p27"/>
          <p:cNvCxnSpPr>
            <a:stCxn id="357" idx="0"/>
            <a:endCxn id="355" idx="1"/>
          </p:cNvCxnSpPr>
          <p:nvPr/>
        </p:nvCxnSpPr>
        <p:spPr>
          <a:xfrm>
            <a:off x="4693750" y="2809175"/>
            <a:ext cx="3606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7"/>
          <p:cNvCxnSpPr>
            <a:stCxn id="359" idx="0"/>
            <a:endCxn id="355" idx="1"/>
          </p:cNvCxnSpPr>
          <p:nvPr/>
        </p:nvCxnSpPr>
        <p:spPr>
          <a:xfrm flipH="1" rot="10800000">
            <a:off x="4693750" y="3133475"/>
            <a:ext cx="3606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27"/>
          <p:cNvSpPr/>
          <p:nvPr/>
        </p:nvSpPr>
        <p:spPr>
          <a:xfrm>
            <a:off x="3446800" y="25557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c0</a:t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3446800" y="32030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h0</a:t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5164450" y="2179588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</a:t>
            </a:r>
            <a:endParaRPr/>
          </a:p>
        </p:txBody>
      </p:sp>
      <p:cxnSp>
        <p:nvCxnSpPr>
          <p:cNvPr id="363" name="Google Shape;363;p27"/>
          <p:cNvCxnSpPr>
            <a:stCxn id="362" idx="1"/>
            <a:endCxn id="355" idx="0"/>
          </p:cNvCxnSpPr>
          <p:nvPr/>
        </p:nvCxnSpPr>
        <p:spPr>
          <a:xfrm>
            <a:off x="5771350" y="2534788"/>
            <a:ext cx="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7"/>
          <p:cNvSpPr/>
          <p:nvPr/>
        </p:nvSpPr>
        <p:spPr>
          <a:xfrm>
            <a:off x="4918925" y="4568475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</a:t>
            </a:r>
            <a:endParaRPr/>
          </a:p>
        </p:txBody>
      </p:sp>
      <p:sp>
        <p:nvSpPr>
          <p:cNvPr id="365" name="Google Shape;365;p27"/>
          <p:cNvSpPr txBox="1"/>
          <p:nvPr/>
        </p:nvSpPr>
        <p:spPr>
          <a:xfrm>
            <a:off x="3949725" y="4568475"/>
            <a:ext cx="928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歷史輸出</a:t>
            </a:r>
            <a:endParaRPr/>
          </a:p>
        </p:txBody>
      </p:sp>
      <p:sp>
        <p:nvSpPr>
          <p:cNvPr id="366" name="Google Shape;366;p27"/>
          <p:cNvSpPr/>
          <p:nvPr/>
        </p:nvSpPr>
        <p:spPr>
          <a:xfrm>
            <a:off x="3323375" y="2387525"/>
            <a:ext cx="1503300" cy="14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7"/>
          <p:cNvSpPr txBox="1"/>
          <p:nvPr/>
        </p:nvSpPr>
        <p:spPr>
          <a:xfrm>
            <a:off x="905250" y="2598050"/>
            <a:ext cx="2343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已包含了 encoder 的 state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讀入[BOS]後的 state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Encoder-Decoder</a:t>
            </a:r>
            <a:endParaRPr/>
          </a:p>
        </p:txBody>
      </p: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所以要怎麼 predict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4" name="Google Shape;374;p28"/>
          <p:cNvSpPr/>
          <p:nvPr/>
        </p:nvSpPr>
        <p:spPr>
          <a:xfrm>
            <a:off x="5054350" y="2847125"/>
            <a:ext cx="14340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</p:txBody>
      </p:sp>
      <p:cxnSp>
        <p:nvCxnSpPr>
          <p:cNvPr id="375" name="Google Shape;375;p28"/>
          <p:cNvCxnSpPr>
            <a:stCxn id="376" idx="0"/>
            <a:endCxn id="374" idx="1"/>
          </p:cNvCxnSpPr>
          <p:nvPr/>
        </p:nvCxnSpPr>
        <p:spPr>
          <a:xfrm>
            <a:off x="4693750" y="2809175"/>
            <a:ext cx="3606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8"/>
          <p:cNvCxnSpPr>
            <a:stCxn id="378" idx="0"/>
            <a:endCxn id="374" idx="1"/>
          </p:cNvCxnSpPr>
          <p:nvPr/>
        </p:nvCxnSpPr>
        <p:spPr>
          <a:xfrm flipH="1" rot="10800000">
            <a:off x="4693750" y="3133475"/>
            <a:ext cx="3606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28"/>
          <p:cNvSpPr/>
          <p:nvPr/>
        </p:nvSpPr>
        <p:spPr>
          <a:xfrm>
            <a:off x="3446800" y="25557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c0</a:t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3446800" y="32030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h0</a:t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5164450" y="2179588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</a:t>
            </a:r>
            <a:endParaRPr/>
          </a:p>
        </p:txBody>
      </p:sp>
      <p:cxnSp>
        <p:nvCxnSpPr>
          <p:cNvPr id="382" name="Google Shape;382;p28"/>
          <p:cNvCxnSpPr>
            <a:stCxn id="381" idx="1"/>
            <a:endCxn id="374" idx="0"/>
          </p:cNvCxnSpPr>
          <p:nvPr/>
        </p:nvCxnSpPr>
        <p:spPr>
          <a:xfrm>
            <a:off x="5771350" y="2534788"/>
            <a:ext cx="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28"/>
          <p:cNvSpPr/>
          <p:nvPr/>
        </p:nvSpPr>
        <p:spPr>
          <a:xfrm>
            <a:off x="4918925" y="4568475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我很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3949725" y="4568475"/>
            <a:ext cx="928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歷史輸出</a:t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6848800" y="25563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c1</a:t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6848800" y="3202438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h1</a:t>
            </a:r>
            <a:endParaRPr/>
          </a:p>
        </p:txBody>
      </p:sp>
      <p:cxnSp>
        <p:nvCxnSpPr>
          <p:cNvPr id="387" name="Google Shape;387;p28"/>
          <p:cNvCxnSpPr>
            <a:endCxn id="385" idx="2"/>
          </p:cNvCxnSpPr>
          <p:nvPr/>
        </p:nvCxnSpPr>
        <p:spPr>
          <a:xfrm flipH="1" rot="10800000">
            <a:off x="6488200" y="2810413"/>
            <a:ext cx="3606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8"/>
          <p:cNvCxnSpPr>
            <a:endCxn id="386" idx="2"/>
          </p:cNvCxnSpPr>
          <p:nvPr/>
        </p:nvCxnSpPr>
        <p:spPr>
          <a:xfrm>
            <a:off x="6488200" y="3133438"/>
            <a:ext cx="3606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28"/>
          <p:cNvSpPr/>
          <p:nvPr/>
        </p:nvSpPr>
        <p:spPr>
          <a:xfrm>
            <a:off x="3323375" y="2387525"/>
            <a:ext cx="1503300" cy="14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 txBox="1"/>
          <p:nvPr/>
        </p:nvSpPr>
        <p:spPr>
          <a:xfrm>
            <a:off x="905250" y="2598050"/>
            <a:ext cx="2343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已包含了 encoder 的 state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讀入[BOS]後的 state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6865450" y="4568475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很</a:t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6925900" y="3934050"/>
            <a:ext cx="1092900" cy="411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Dense</a:t>
            </a:r>
            <a:endParaRPr/>
          </a:p>
        </p:txBody>
      </p:sp>
      <p:cxnSp>
        <p:nvCxnSpPr>
          <p:cNvPr id="393" name="Google Shape;393;p28"/>
          <p:cNvCxnSpPr>
            <a:endCxn id="392" idx="0"/>
          </p:cNvCxnSpPr>
          <p:nvPr/>
        </p:nvCxnSpPr>
        <p:spPr>
          <a:xfrm>
            <a:off x="7472350" y="3710550"/>
            <a:ext cx="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4" name="Google Shape;394;p28"/>
          <p:cNvCxnSpPr>
            <a:stCxn id="392" idx="2"/>
            <a:endCxn id="392" idx="2"/>
          </p:cNvCxnSpPr>
          <p:nvPr/>
        </p:nvCxnSpPr>
        <p:spPr>
          <a:xfrm>
            <a:off x="7472350" y="43450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8"/>
          <p:cNvCxnSpPr>
            <a:stCxn id="392" idx="2"/>
            <a:endCxn id="391" idx="3"/>
          </p:cNvCxnSpPr>
          <p:nvPr/>
        </p:nvCxnSpPr>
        <p:spPr>
          <a:xfrm>
            <a:off x="7472350" y="4345050"/>
            <a:ext cx="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Encoder-Decoder</a:t>
            </a:r>
            <a:endParaRPr/>
          </a:p>
        </p:txBody>
      </p:sp>
      <p:sp>
        <p:nvSpPr>
          <p:cNvPr id="401" name="Google Shape;401;p29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所以要怎麼 predict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2" name="Google Shape;402;p29"/>
          <p:cNvSpPr/>
          <p:nvPr/>
        </p:nvSpPr>
        <p:spPr>
          <a:xfrm>
            <a:off x="5054350" y="2847125"/>
            <a:ext cx="14340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</p:txBody>
      </p:sp>
      <p:cxnSp>
        <p:nvCxnSpPr>
          <p:cNvPr id="403" name="Google Shape;403;p29"/>
          <p:cNvCxnSpPr>
            <a:stCxn id="404" idx="0"/>
            <a:endCxn id="402" idx="1"/>
          </p:cNvCxnSpPr>
          <p:nvPr/>
        </p:nvCxnSpPr>
        <p:spPr>
          <a:xfrm>
            <a:off x="4693750" y="2809175"/>
            <a:ext cx="3606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9"/>
          <p:cNvCxnSpPr>
            <a:stCxn id="406" idx="0"/>
            <a:endCxn id="402" idx="1"/>
          </p:cNvCxnSpPr>
          <p:nvPr/>
        </p:nvCxnSpPr>
        <p:spPr>
          <a:xfrm flipH="1" rot="10800000">
            <a:off x="4693750" y="3133475"/>
            <a:ext cx="3606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29"/>
          <p:cNvSpPr/>
          <p:nvPr/>
        </p:nvSpPr>
        <p:spPr>
          <a:xfrm>
            <a:off x="3446800" y="25557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c1</a:t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3446800" y="32030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h1</a:t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5164450" y="2179588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很</a:t>
            </a:r>
            <a:endParaRPr/>
          </a:p>
        </p:txBody>
      </p:sp>
      <p:cxnSp>
        <p:nvCxnSpPr>
          <p:cNvPr id="410" name="Google Shape;410;p29"/>
          <p:cNvCxnSpPr>
            <a:stCxn id="409" idx="1"/>
            <a:endCxn id="402" idx="0"/>
          </p:cNvCxnSpPr>
          <p:nvPr/>
        </p:nvCxnSpPr>
        <p:spPr>
          <a:xfrm>
            <a:off x="5771350" y="2534788"/>
            <a:ext cx="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29"/>
          <p:cNvSpPr/>
          <p:nvPr/>
        </p:nvSpPr>
        <p:spPr>
          <a:xfrm>
            <a:off x="4918925" y="4568475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我很</a:t>
            </a:r>
            <a:endParaRPr/>
          </a:p>
        </p:txBody>
      </p:sp>
      <p:sp>
        <p:nvSpPr>
          <p:cNvPr id="412" name="Google Shape;412;p29"/>
          <p:cNvSpPr txBox="1"/>
          <p:nvPr/>
        </p:nvSpPr>
        <p:spPr>
          <a:xfrm>
            <a:off x="3949725" y="4568475"/>
            <a:ext cx="928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歷史輸出</a:t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3323375" y="2387525"/>
            <a:ext cx="1503300" cy="14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 txBox="1"/>
          <p:nvPr/>
        </p:nvSpPr>
        <p:spPr>
          <a:xfrm>
            <a:off x="905250" y="2598050"/>
            <a:ext cx="2343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已包含了 encoder 的 state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讀入[BOS, 我]後的 state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Encoder-Decoder</a:t>
            </a:r>
            <a:endParaRPr/>
          </a:p>
        </p:txBody>
      </p:sp>
      <p:sp>
        <p:nvSpPr>
          <p:cNvPr id="420" name="Google Shape;420;p30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所以要怎麼 predict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1" name="Google Shape;421;p30"/>
          <p:cNvSpPr/>
          <p:nvPr/>
        </p:nvSpPr>
        <p:spPr>
          <a:xfrm>
            <a:off x="5054350" y="2847125"/>
            <a:ext cx="14340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</p:txBody>
      </p:sp>
      <p:cxnSp>
        <p:nvCxnSpPr>
          <p:cNvPr id="422" name="Google Shape;422;p30"/>
          <p:cNvCxnSpPr>
            <a:stCxn id="423" idx="0"/>
            <a:endCxn id="421" idx="1"/>
          </p:cNvCxnSpPr>
          <p:nvPr/>
        </p:nvCxnSpPr>
        <p:spPr>
          <a:xfrm>
            <a:off x="4693750" y="2809175"/>
            <a:ext cx="3606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0"/>
          <p:cNvCxnSpPr>
            <a:stCxn id="425" idx="0"/>
            <a:endCxn id="421" idx="1"/>
          </p:cNvCxnSpPr>
          <p:nvPr/>
        </p:nvCxnSpPr>
        <p:spPr>
          <a:xfrm flipH="1" rot="10800000">
            <a:off x="4693750" y="3133475"/>
            <a:ext cx="3606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0"/>
          <p:cNvSpPr/>
          <p:nvPr/>
        </p:nvSpPr>
        <p:spPr>
          <a:xfrm>
            <a:off x="3446800" y="25557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c1</a:t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3446800" y="32030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h1</a:t>
            </a:r>
            <a:endParaRPr/>
          </a:p>
        </p:txBody>
      </p:sp>
      <p:sp>
        <p:nvSpPr>
          <p:cNvPr id="428" name="Google Shape;428;p30"/>
          <p:cNvSpPr/>
          <p:nvPr/>
        </p:nvSpPr>
        <p:spPr>
          <a:xfrm>
            <a:off x="5164450" y="2179588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很</a:t>
            </a:r>
            <a:endParaRPr/>
          </a:p>
        </p:txBody>
      </p:sp>
      <p:cxnSp>
        <p:nvCxnSpPr>
          <p:cNvPr id="429" name="Google Shape;429;p30"/>
          <p:cNvCxnSpPr>
            <a:stCxn id="428" idx="1"/>
            <a:endCxn id="421" idx="0"/>
          </p:cNvCxnSpPr>
          <p:nvPr/>
        </p:nvCxnSpPr>
        <p:spPr>
          <a:xfrm>
            <a:off x="5771350" y="2534788"/>
            <a:ext cx="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30"/>
          <p:cNvSpPr/>
          <p:nvPr/>
        </p:nvSpPr>
        <p:spPr>
          <a:xfrm>
            <a:off x="4918925" y="4568475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我很好</a:t>
            </a:r>
            <a:endParaRPr/>
          </a:p>
        </p:txBody>
      </p:sp>
      <p:sp>
        <p:nvSpPr>
          <p:cNvPr id="431" name="Google Shape;431;p30"/>
          <p:cNvSpPr txBox="1"/>
          <p:nvPr/>
        </p:nvSpPr>
        <p:spPr>
          <a:xfrm>
            <a:off x="3949725" y="4568475"/>
            <a:ext cx="928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歷史輸出</a:t>
            </a: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6848800" y="25563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c2</a:t>
            </a: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6848800" y="3202438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h2</a:t>
            </a:r>
            <a:endParaRPr/>
          </a:p>
        </p:txBody>
      </p:sp>
      <p:cxnSp>
        <p:nvCxnSpPr>
          <p:cNvPr id="434" name="Google Shape;434;p30"/>
          <p:cNvCxnSpPr>
            <a:endCxn id="432" idx="2"/>
          </p:cNvCxnSpPr>
          <p:nvPr/>
        </p:nvCxnSpPr>
        <p:spPr>
          <a:xfrm flipH="1" rot="10800000">
            <a:off x="6488200" y="2810413"/>
            <a:ext cx="3606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0"/>
          <p:cNvCxnSpPr>
            <a:endCxn id="433" idx="2"/>
          </p:cNvCxnSpPr>
          <p:nvPr/>
        </p:nvCxnSpPr>
        <p:spPr>
          <a:xfrm>
            <a:off x="6488200" y="3133438"/>
            <a:ext cx="3606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30"/>
          <p:cNvSpPr/>
          <p:nvPr/>
        </p:nvSpPr>
        <p:spPr>
          <a:xfrm>
            <a:off x="3323375" y="2387525"/>
            <a:ext cx="1503300" cy="14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0"/>
          <p:cNvSpPr txBox="1"/>
          <p:nvPr/>
        </p:nvSpPr>
        <p:spPr>
          <a:xfrm>
            <a:off x="905250" y="2598050"/>
            <a:ext cx="2343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已包含了 encoder 的 state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讀入[BOS, 我]後的 state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6865450" y="4568475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好</a:t>
            </a:r>
            <a:endParaRPr/>
          </a:p>
        </p:txBody>
      </p:sp>
      <p:sp>
        <p:nvSpPr>
          <p:cNvPr id="439" name="Google Shape;439;p30"/>
          <p:cNvSpPr/>
          <p:nvPr/>
        </p:nvSpPr>
        <p:spPr>
          <a:xfrm>
            <a:off x="6925900" y="3934050"/>
            <a:ext cx="1092900" cy="411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Dense</a:t>
            </a:r>
            <a:endParaRPr/>
          </a:p>
        </p:txBody>
      </p:sp>
      <p:cxnSp>
        <p:nvCxnSpPr>
          <p:cNvPr id="440" name="Google Shape;440;p30"/>
          <p:cNvCxnSpPr>
            <a:endCxn id="439" idx="0"/>
          </p:cNvCxnSpPr>
          <p:nvPr/>
        </p:nvCxnSpPr>
        <p:spPr>
          <a:xfrm>
            <a:off x="7472350" y="3710550"/>
            <a:ext cx="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1" name="Google Shape;441;p30"/>
          <p:cNvCxnSpPr>
            <a:stCxn id="439" idx="2"/>
            <a:endCxn id="439" idx="2"/>
          </p:cNvCxnSpPr>
          <p:nvPr/>
        </p:nvCxnSpPr>
        <p:spPr>
          <a:xfrm>
            <a:off x="7472350" y="43450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0"/>
          <p:cNvCxnSpPr>
            <a:stCxn id="439" idx="2"/>
            <a:endCxn id="438" idx="3"/>
          </p:cNvCxnSpPr>
          <p:nvPr/>
        </p:nvCxnSpPr>
        <p:spPr>
          <a:xfrm>
            <a:off x="7472350" y="4345050"/>
            <a:ext cx="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Encoder-Decoder</a:t>
            </a:r>
            <a:endParaRPr/>
          </a:p>
        </p:txBody>
      </p:sp>
      <p:sp>
        <p:nvSpPr>
          <p:cNvPr id="448" name="Google Shape;448;p31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所以要怎麼 predict ?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直到吐出 EOS ，或是達到 sequence 長度為止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9" name="Google Shape;449;p31"/>
          <p:cNvSpPr/>
          <p:nvPr/>
        </p:nvSpPr>
        <p:spPr>
          <a:xfrm>
            <a:off x="5054350" y="2847125"/>
            <a:ext cx="14340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</p:txBody>
      </p:sp>
      <p:cxnSp>
        <p:nvCxnSpPr>
          <p:cNvPr id="450" name="Google Shape;450;p31"/>
          <p:cNvCxnSpPr>
            <a:stCxn id="451" idx="0"/>
            <a:endCxn id="449" idx="1"/>
          </p:cNvCxnSpPr>
          <p:nvPr/>
        </p:nvCxnSpPr>
        <p:spPr>
          <a:xfrm>
            <a:off x="4693750" y="2809175"/>
            <a:ext cx="3606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31"/>
          <p:cNvCxnSpPr>
            <a:stCxn id="453" idx="0"/>
            <a:endCxn id="449" idx="1"/>
          </p:cNvCxnSpPr>
          <p:nvPr/>
        </p:nvCxnSpPr>
        <p:spPr>
          <a:xfrm flipH="1" rot="10800000">
            <a:off x="4693750" y="3133475"/>
            <a:ext cx="3606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1"/>
          <p:cNvSpPr/>
          <p:nvPr/>
        </p:nvSpPr>
        <p:spPr>
          <a:xfrm>
            <a:off x="3446800" y="25557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c1</a:t>
            </a:r>
            <a:endParaRPr/>
          </a:p>
        </p:txBody>
      </p:sp>
      <p:sp>
        <p:nvSpPr>
          <p:cNvPr id="455" name="Google Shape;455;p31"/>
          <p:cNvSpPr/>
          <p:nvPr/>
        </p:nvSpPr>
        <p:spPr>
          <a:xfrm>
            <a:off x="3446800" y="32030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h1</a:t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5164450" y="2179588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很</a:t>
            </a:r>
            <a:endParaRPr/>
          </a:p>
        </p:txBody>
      </p:sp>
      <p:cxnSp>
        <p:nvCxnSpPr>
          <p:cNvPr id="457" name="Google Shape;457;p31"/>
          <p:cNvCxnSpPr>
            <a:stCxn id="456" idx="1"/>
            <a:endCxn id="449" idx="0"/>
          </p:cNvCxnSpPr>
          <p:nvPr/>
        </p:nvCxnSpPr>
        <p:spPr>
          <a:xfrm>
            <a:off x="5771350" y="2534788"/>
            <a:ext cx="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1"/>
          <p:cNvSpPr/>
          <p:nvPr/>
        </p:nvSpPr>
        <p:spPr>
          <a:xfrm>
            <a:off x="4918925" y="4568475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我很好</a:t>
            </a:r>
            <a:endParaRPr/>
          </a:p>
        </p:txBody>
      </p:sp>
      <p:sp>
        <p:nvSpPr>
          <p:cNvPr id="459" name="Google Shape;459;p31"/>
          <p:cNvSpPr txBox="1"/>
          <p:nvPr/>
        </p:nvSpPr>
        <p:spPr>
          <a:xfrm>
            <a:off x="3949725" y="4568475"/>
            <a:ext cx="928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歷史輸出</a:t>
            </a:r>
            <a:endParaRPr/>
          </a:p>
        </p:txBody>
      </p:sp>
      <p:sp>
        <p:nvSpPr>
          <p:cNvPr id="460" name="Google Shape;460;p31"/>
          <p:cNvSpPr/>
          <p:nvPr/>
        </p:nvSpPr>
        <p:spPr>
          <a:xfrm>
            <a:off x="6848800" y="2556313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c2</a:t>
            </a:r>
            <a:endParaRPr/>
          </a:p>
        </p:txBody>
      </p:sp>
      <p:sp>
        <p:nvSpPr>
          <p:cNvPr id="461" name="Google Shape;461;p31"/>
          <p:cNvSpPr/>
          <p:nvPr/>
        </p:nvSpPr>
        <p:spPr>
          <a:xfrm>
            <a:off x="6848800" y="3202438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h2</a:t>
            </a:r>
            <a:endParaRPr/>
          </a:p>
        </p:txBody>
      </p:sp>
      <p:cxnSp>
        <p:nvCxnSpPr>
          <p:cNvPr id="462" name="Google Shape;462;p31"/>
          <p:cNvCxnSpPr>
            <a:endCxn id="460" idx="2"/>
          </p:cNvCxnSpPr>
          <p:nvPr/>
        </p:nvCxnSpPr>
        <p:spPr>
          <a:xfrm flipH="1" rot="10800000">
            <a:off x="6488200" y="2810413"/>
            <a:ext cx="3606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31"/>
          <p:cNvCxnSpPr>
            <a:endCxn id="461" idx="2"/>
          </p:cNvCxnSpPr>
          <p:nvPr/>
        </p:nvCxnSpPr>
        <p:spPr>
          <a:xfrm>
            <a:off x="6488200" y="3133438"/>
            <a:ext cx="3606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31"/>
          <p:cNvSpPr/>
          <p:nvPr/>
        </p:nvSpPr>
        <p:spPr>
          <a:xfrm>
            <a:off x="3323375" y="2387525"/>
            <a:ext cx="1503300" cy="14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1"/>
          <p:cNvSpPr txBox="1"/>
          <p:nvPr/>
        </p:nvSpPr>
        <p:spPr>
          <a:xfrm>
            <a:off x="905250" y="2598050"/>
            <a:ext cx="2343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已包含了 encoder 的 state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讀入[BOS, 我]後的 state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6" name="Google Shape;466;p31"/>
          <p:cNvSpPr/>
          <p:nvPr/>
        </p:nvSpPr>
        <p:spPr>
          <a:xfrm>
            <a:off x="6865450" y="4568475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好</a:t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>
            <a:off x="6925900" y="3934050"/>
            <a:ext cx="1092900" cy="411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Dense</a:t>
            </a:r>
            <a:endParaRPr/>
          </a:p>
        </p:txBody>
      </p:sp>
      <p:cxnSp>
        <p:nvCxnSpPr>
          <p:cNvPr id="468" name="Google Shape;468;p31"/>
          <p:cNvCxnSpPr>
            <a:endCxn id="467" idx="0"/>
          </p:cNvCxnSpPr>
          <p:nvPr/>
        </p:nvCxnSpPr>
        <p:spPr>
          <a:xfrm>
            <a:off x="7472350" y="3710550"/>
            <a:ext cx="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9" name="Google Shape;469;p31"/>
          <p:cNvCxnSpPr>
            <a:stCxn id="467" idx="2"/>
            <a:endCxn id="467" idx="2"/>
          </p:cNvCxnSpPr>
          <p:nvPr/>
        </p:nvCxnSpPr>
        <p:spPr>
          <a:xfrm>
            <a:off x="7472350" y="43450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1"/>
          <p:cNvCxnSpPr>
            <a:stCxn id="467" idx="2"/>
            <a:endCxn id="466" idx="3"/>
          </p:cNvCxnSpPr>
          <p:nvPr/>
        </p:nvCxnSpPr>
        <p:spPr>
          <a:xfrm>
            <a:off x="7472350" y="4345050"/>
            <a:ext cx="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Seq2seq </a:t>
            </a:r>
            <a:r>
              <a:rPr lang="zh-TW"/>
              <a:t>是啥</a:t>
            </a:r>
            <a:r>
              <a:rPr lang="zh-TW"/>
              <a:t>? 好</a:t>
            </a:r>
            <a:r>
              <a:rPr lang="zh-TW"/>
              <a:t>吃嗎?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輸入 seq，得到seq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可以用在哪裡?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翻譯 (原文-&gt;譯文)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問答 (問題-&gt;回答)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文章摘要 (原文-&gt;摘要)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Concept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用 MLE (teacher forcing) </a:t>
            </a:r>
            <a:r>
              <a:rPr lang="zh-TW"/>
              <a:t>實作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Encoder -  Decoder model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109225" y="2908550"/>
            <a:ext cx="14340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511225" y="2908550"/>
            <a:ext cx="14340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</a:t>
            </a:r>
            <a:r>
              <a:rPr lang="zh-TW"/>
              <a:t>coder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219325" y="2216550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 seq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03675" y="2940800"/>
            <a:ext cx="1247100" cy="508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Vector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21325" y="3819500"/>
            <a:ext cx="1213800" cy="35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r>
              <a:rPr lang="zh-TW"/>
              <a:t> seq</a:t>
            </a:r>
            <a:endParaRPr/>
          </a:p>
        </p:txBody>
      </p:sp>
      <p:cxnSp>
        <p:nvCxnSpPr>
          <p:cNvPr id="73" name="Google Shape;73;p15"/>
          <p:cNvCxnSpPr>
            <a:stCxn id="70" idx="1"/>
            <a:endCxn id="68" idx="0"/>
          </p:cNvCxnSpPr>
          <p:nvPr/>
        </p:nvCxnSpPr>
        <p:spPr>
          <a:xfrm>
            <a:off x="2826225" y="2571750"/>
            <a:ext cx="0" cy="3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8" idx="3"/>
            <a:endCxn id="71" idx="2"/>
          </p:cNvCxnSpPr>
          <p:nvPr/>
        </p:nvCxnSpPr>
        <p:spPr>
          <a:xfrm>
            <a:off x="3543225" y="3194900"/>
            <a:ext cx="3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71" idx="0"/>
            <a:endCxn id="69" idx="1"/>
          </p:cNvCxnSpPr>
          <p:nvPr/>
        </p:nvCxnSpPr>
        <p:spPr>
          <a:xfrm>
            <a:off x="5150775" y="3194900"/>
            <a:ext cx="3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stCxn id="69" idx="2"/>
            <a:endCxn id="72" idx="3"/>
          </p:cNvCxnSpPr>
          <p:nvPr/>
        </p:nvCxnSpPr>
        <p:spPr>
          <a:xfrm>
            <a:off x="6228225" y="3481250"/>
            <a:ext cx="0" cy="3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複習一下 LSTM 的詳細架構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這是一顆LSTM cell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060047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Encoder</a:t>
            </a:r>
            <a:endParaRPr sz="800"/>
          </a:p>
        </p:txBody>
      </p:sp>
      <p:sp>
        <p:nvSpPr>
          <p:cNvPr id="84" name="Google Shape;84;p16"/>
          <p:cNvSpPr/>
          <p:nvPr/>
        </p:nvSpPr>
        <p:spPr>
          <a:xfrm>
            <a:off x="8074974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Decoder</a:t>
            </a:r>
            <a:endParaRPr sz="800"/>
          </a:p>
        </p:txBody>
      </p:sp>
      <p:sp>
        <p:nvSpPr>
          <p:cNvPr id="85" name="Google Shape;85;p16"/>
          <p:cNvSpPr/>
          <p:nvPr/>
        </p:nvSpPr>
        <p:spPr>
          <a:xfrm>
            <a:off x="6125257" y="15153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Input seq</a:t>
            </a:r>
            <a:endParaRPr sz="800"/>
          </a:p>
        </p:txBody>
      </p:sp>
      <p:sp>
        <p:nvSpPr>
          <p:cNvPr id="86" name="Google Shape;86;p16"/>
          <p:cNvSpPr/>
          <p:nvPr/>
        </p:nvSpPr>
        <p:spPr>
          <a:xfrm>
            <a:off x="7122859" y="580490"/>
            <a:ext cx="738600" cy="300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Latent Vector</a:t>
            </a:r>
            <a:endParaRPr sz="800"/>
          </a:p>
        </p:txBody>
      </p:sp>
      <p:sp>
        <p:nvSpPr>
          <p:cNvPr id="87" name="Google Shape;87;p16"/>
          <p:cNvSpPr/>
          <p:nvPr/>
        </p:nvSpPr>
        <p:spPr>
          <a:xfrm>
            <a:off x="8140184" y="110092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Output seq</a:t>
            </a:r>
            <a:endParaRPr sz="800"/>
          </a:p>
        </p:txBody>
      </p:sp>
      <p:cxnSp>
        <p:nvCxnSpPr>
          <p:cNvPr id="88" name="Google Shape;88;p16"/>
          <p:cNvCxnSpPr>
            <a:stCxn id="85" idx="1"/>
            <a:endCxn id="83" idx="0"/>
          </p:cNvCxnSpPr>
          <p:nvPr/>
        </p:nvCxnSpPr>
        <p:spPr>
          <a:xfrm>
            <a:off x="6484657" y="361833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83" idx="3"/>
            <a:endCxn id="86" idx="2"/>
          </p:cNvCxnSpPr>
          <p:nvPr/>
        </p:nvCxnSpPr>
        <p:spPr>
          <a:xfrm>
            <a:off x="6909347" y="731039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6" idx="0"/>
            <a:endCxn id="84" idx="1"/>
          </p:cNvCxnSpPr>
          <p:nvPr/>
        </p:nvCxnSpPr>
        <p:spPr>
          <a:xfrm>
            <a:off x="7861459" y="730940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4" idx="2"/>
            <a:endCxn id="87" idx="3"/>
          </p:cNvCxnSpPr>
          <p:nvPr/>
        </p:nvCxnSpPr>
        <p:spPr>
          <a:xfrm>
            <a:off x="8499624" y="900689"/>
            <a:ext cx="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/>
          <p:nvPr/>
        </p:nvSpPr>
        <p:spPr>
          <a:xfrm>
            <a:off x="7874375" y="518050"/>
            <a:ext cx="1110000" cy="867900"/>
          </a:xfrm>
          <a:prstGeom prst="rect">
            <a:avLst/>
          </a:prstGeom>
          <a:solidFill>
            <a:srgbClr val="FFFFFF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850" y="1884150"/>
            <a:ext cx="3390062" cy="28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複習一下 LSTM 的詳細架構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這是將 seq </a:t>
            </a:r>
            <a:r>
              <a:rPr lang="zh-TW"/>
              <a:t>輸入到 一顆 LSTM cell 時所做的事情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060047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Encoder</a:t>
            </a:r>
            <a:endParaRPr sz="800"/>
          </a:p>
        </p:txBody>
      </p:sp>
      <p:sp>
        <p:nvSpPr>
          <p:cNvPr id="101" name="Google Shape;101;p17"/>
          <p:cNvSpPr/>
          <p:nvPr/>
        </p:nvSpPr>
        <p:spPr>
          <a:xfrm>
            <a:off x="8074974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Decoder</a:t>
            </a:r>
            <a:endParaRPr sz="800"/>
          </a:p>
        </p:txBody>
      </p:sp>
      <p:sp>
        <p:nvSpPr>
          <p:cNvPr id="102" name="Google Shape;102;p17"/>
          <p:cNvSpPr/>
          <p:nvPr/>
        </p:nvSpPr>
        <p:spPr>
          <a:xfrm>
            <a:off x="6125257" y="15153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Input seq</a:t>
            </a:r>
            <a:endParaRPr sz="800"/>
          </a:p>
        </p:txBody>
      </p:sp>
      <p:sp>
        <p:nvSpPr>
          <p:cNvPr id="103" name="Google Shape;103;p17"/>
          <p:cNvSpPr/>
          <p:nvPr/>
        </p:nvSpPr>
        <p:spPr>
          <a:xfrm>
            <a:off x="7122859" y="580490"/>
            <a:ext cx="738600" cy="300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Latent Vector</a:t>
            </a:r>
            <a:endParaRPr sz="800"/>
          </a:p>
        </p:txBody>
      </p:sp>
      <p:sp>
        <p:nvSpPr>
          <p:cNvPr id="104" name="Google Shape;104;p17"/>
          <p:cNvSpPr/>
          <p:nvPr/>
        </p:nvSpPr>
        <p:spPr>
          <a:xfrm>
            <a:off x="8140184" y="110092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Output seq</a:t>
            </a:r>
            <a:endParaRPr sz="800"/>
          </a:p>
        </p:txBody>
      </p:sp>
      <p:cxnSp>
        <p:nvCxnSpPr>
          <p:cNvPr id="105" name="Google Shape;105;p17"/>
          <p:cNvCxnSpPr>
            <a:stCxn id="102" idx="1"/>
            <a:endCxn id="100" idx="0"/>
          </p:cNvCxnSpPr>
          <p:nvPr/>
        </p:nvCxnSpPr>
        <p:spPr>
          <a:xfrm>
            <a:off x="6484657" y="361833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100" idx="3"/>
            <a:endCxn id="103" idx="2"/>
          </p:cNvCxnSpPr>
          <p:nvPr/>
        </p:nvCxnSpPr>
        <p:spPr>
          <a:xfrm>
            <a:off x="6909347" y="731039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103" idx="0"/>
            <a:endCxn id="101" idx="1"/>
          </p:cNvCxnSpPr>
          <p:nvPr/>
        </p:nvCxnSpPr>
        <p:spPr>
          <a:xfrm>
            <a:off x="7861459" y="730940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1" idx="2"/>
            <a:endCxn id="104" idx="3"/>
          </p:cNvCxnSpPr>
          <p:nvPr/>
        </p:nvCxnSpPr>
        <p:spPr>
          <a:xfrm>
            <a:off x="8499624" y="900689"/>
            <a:ext cx="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/>
          <p:nvPr/>
        </p:nvSpPr>
        <p:spPr>
          <a:xfrm>
            <a:off x="7874375" y="518050"/>
            <a:ext cx="1110000" cy="867900"/>
          </a:xfrm>
          <a:prstGeom prst="rect">
            <a:avLst/>
          </a:prstGeom>
          <a:solidFill>
            <a:srgbClr val="FFFFFF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1580725" y="2668600"/>
            <a:ext cx="1738600" cy="11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3319325" y="2668600"/>
            <a:ext cx="1738600" cy="11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5105450" y="2668600"/>
            <a:ext cx="1738600" cy="11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1783575" y="3855750"/>
            <a:ext cx="4737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x0你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504925" y="3855750"/>
            <a:ext cx="4737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x1好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5287675" y="3855750"/>
            <a:ext cx="4737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x2嗎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676050" y="2287600"/>
            <a:ext cx="473700" cy="381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h0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419625" y="2287600"/>
            <a:ext cx="473700" cy="381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h1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163200" y="2272150"/>
            <a:ext cx="473700" cy="381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h2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6844050" y="3379250"/>
            <a:ext cx="1738500" cy="381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h2 (LSTM output)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6844050" y="2850800"/>
            <a:ext cx="473700" cy="381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r>
              <a:rPr lang="zh-TW"/>
              <a:t>2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2584225" y="2223700"/>
            <a:ext cx="4144500" cy="50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10950" y="2229400"/>
            <a:ext cx="1865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return sequence = 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317750" y="2792600"/>
            <a:ext cx="1412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return state = 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2584225" y="2223700"/>
            <a:ext cx="4144500" cy="508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複習一下 LSTM 的詳細架構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我們不care中間發生了什麼事情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6060047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Encoder</a:t>
            </a:r>
            <a:endParaRPr sz="800"/>
          </a:p>
        </p:txBody>
      </p:sp>
      <p:sp>
        <p:nvSpPr>
          <p:cNvPr id="132" name="Google Shape;132;p18"/>
          <p:cNvSpPr/>
          <p:nvPr/>
        </p:nvSpPr>
        <p:spPr>
          <a:xfrm>
            <a:off x="8074974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Decoder</a:t>
            </a:r>
            <a:endParaRPr sz="800"/>
          </a:p>
        </p:txBody>
      </p:sp>
      <p:sp>
        <p:nvSpPr>
          <p:cNvPr id="133" name="Google Shape;133;p18"/>
          <p:cNvSpPr/>
          <p:nvPr/>
        </p:nvSpPr>
        <p:spPr>
          <a:xfrm>
            <a:off x="6125257" y="15153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Input seq</a:t>
            </a:r>
            <a:endParaRPr sz="800"/>
          </a:p>
        </p:txBody>
      </p:sp>
      <p:sp>
        <p:nvSpPr>
          <p:cNvPr id="134" name="Google Shape;134;p18"/>
          <p:cNvSpPr/>
          <p:nvPr/>
        </p:nvSpPr>
        <p:spPr>
          <a:xfrm>
            <a:off x="7122859" y="580490"/>
            <a:ext cx="738600" cy="300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Latent Vector</a:t>
            </a:r>
            <a:endParaRPr sz="800"/>
          </a:p>
        </p:txBody>
      </p:sp>
      <p:sp>
        <p:nvSpPr>
          <p:cNvPr id="135" name="Google Shape;135;p18"/>
          <p:cNvSpPr/>
          <p:nvPr/>
        </p:nvSpPr>
        <p:spPr>
          <a:xfrm>
            <a:off x="8140184" y="110092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Output seq</a:t>
            </a:r>
            <a:endParaRPr sz="800"/>
          </a:p>
        </p:txBody>
      </p:sp>
      <p:cxnSp>
        <p:nvCxnSpPr>
          <p:cNvPr id="136" name="Google Shape;136;p18"/>
          <p:cNvCxnSpPr>
            <a:stCxn id="133" idx="1"/>
            <a:endCxn id="131" idx="0"/>
          </p:cNvCxnSpPr>
          <p:nvPr/>
        </p:nvCxnSpPr>
        <p:spPr>
          <a:xfrm>
            <a:off x="6484657" y="361833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31" idx="3"/>
            <a:endCxn id="134" idx="2"/>
          </p:cNvCxnSpPr>
          <p:nvPr/>
        </p:nvCxnSpPr>
        <p:spPr>
          <a:xfrm>
            <a:off x="6909347" y="731039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stCxn id="134" idx="0"/>
            <a:endCxn id="132" idx="1"/>
          </p:cNvCxnSpPr>
          <p:nvPr/>
        </p:nvCxnSpPr>
        <p:spPr>
          <a:xfrm>
            <a:off x="7861459" y="730940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stCxn id="132" idx="2"/>
            <a:endCxn id="135" idx="3"/>
          </p:cNvCxnSpPr>
          <p:nvPr/>
        </p:nvCxnSpPr>
        <p:spPr>
          <a:xfrm>
            <a:off x="8499624" y="900689"/>
            <a:ext cx="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8"/>
          <p:cNvSpPr/>
          <p:nvPr/>
        </p:nvSpPr>
        <p:spPr>
          <a:xfrm>
            <a:off x="7874375" y="518050"/>
            <a:ext cx="1110000" cy="867900"/>
          </a:xfrm>
          <a:prstGeom prst="rect">
            <a:avLst/>
          </a:prstGeom>
          <a:solidFill>
            <a:srgbClr val="FFFFFF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1580725" y="2668600"/>
            <a:ext cx="1738600" cy="11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3319325" y="2668600"/>
            <a:ext cx="1738600" cy="11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5105450" y="2668600"/>
            <a:ext cx="1738600" cy="11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1783575" y="3855750"/>
            <a:ext cx="4737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x0你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3504925" y="3855750"/>
            <a:ext cx="4737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x1好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5287675" y="3855750"/>
            <a:ext cx="4737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x2嗎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2676050" y="2287600"/>
            <a:ext cx="473700" cy="381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h0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419625" y="2287600"/>
            <a:ext cx="473700" cy="381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h1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163200" y="2272150"/>
            <a:ext cx="473700" cy="381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h2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844050" y="3379250"/>
            <a:ext cx="1738500" cy="381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h2 (LSTM output)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844050" y="2850800"/>
            <a:ext cx="473700" cy="381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c2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810950" y="2229400"/>
            <a:ext cx="1865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trike="sngStrike">
                <a:solidFill>
                  <a:srgbClr val="B7B7B7"/>
                </a:solidFill>
              </a:rPr>
              <a:t>return sequence = T</a:t>
            </a:r>
            <a:endParaRPr strike="sngStrike">
              <a:solidFill>
                <a:srgbClr val="B7B7B7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7317750" y="2792600"/>
            <a:ext cx="1412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return state = 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2584225" y="2223700"/>
            <a:ext cx="4144500" cy="508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複習一下 LSTM 的詳細架構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然後假設有128 顆 LSTM   </a:t>
            </a:r>
            <a:r>
              <a:rPr i="1" lang="zh-TW">
                <a:solidFill>
                  <a:srgbClr val="38761D"/>
                </a:solidFill>
              </a:rPr>
              <a:t>LSTM(128, return_state=True)</a:t>
            </a:r>
            <a:endParaRPr i="1">
              <a:solidFill>
                <a:srgbClr val="38761D"/>
              </a:solidFill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6060047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Encoder</a:t>
            </a:r>
            <a:endParaRPr sz="800"/>
          </a:p>
        </p:txBody>
      </p:sp>
      <p:sp>
        <p:nvSpPr>
          <p:cNvPr id="162" name="Google Shape;162;p19"/>
          <p:cNvSpPr/>
          <p:nvPr/>
        </p:nvSpPr>
        <p:spPr>
          <a:xfrm>
            <a:off x="8074974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Decoder</a:t>
            </a:r>
            <a:endParaRPr sz="800"/>
          </a:p>
        </p:txBody>
      </p:sp>
      <p:sp>
        <p:nvSpPr>
          <p:cNvPr id="163" name="Google Shape;163;p19"/>
          <p:cNvSpPr/>
          <p:nvPr/>
        </p:nvSpPr>
        <p:spPr>
          <a:xfrm>
            <a:off x="6125257" y="15153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Input seq</a:t>
            </a:r>
            <a:endParaRPr sz="800"/>
          </a:p>
        </p:txBody>
      </p:sp>
      <p:sp>
        <p:nvSpPr>
          <p:cNvPr id="164" name="Google Shape;164;p19"/>
          <p:cNvSpPr/>
          <p:nvPr/>
        </p:nvSpPr>
        <p:spPr>
          <a:xfrm>
            <a:off x="7122859" y="580490"/>
            <a:ext cx="738600" cy="300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Latent Vector</a:t>
            </a:r>
            <a:endParaRPr sz="800"/>
          </a:p>
        </p:txBody>
      </p:sp>
      <p:sp>
        <p:nvSpPr>
          <p:cNvPr id="165" name="Google Shape;165;p19"/>
          <p:cNvSpPr/>
          <p:nvPr/>
        </p:nvSpPr>
        <p:spPr>
          <a:xfrm>
            <a:off x="8140184" y="110092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Output seq</a:t>
            </a:r>
            <a:endParaRPr sz="800"/>
          </a:p>
        </p:txBody>
      </p:sp>
      <p:cxnSp>
        <p:nvCxnSpPr>
          <p:cNvPr id="166" name="Google Shape;166;p19"/>
          <p:cNvCxnSpPr>
            <a:stCxn id="163" idx="1"/>
            <a:endCxn id="161" idx="0"/>
          </p:cNvCxnSpPr>
          <p:nvPr/>
        </p:nvCxnSpPr>
        <p:spPr>
          <a:xfrm>
            <a:off x="6484657" y="361833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9"/>
          <p:cNvCxnSpPr>
            <a:stCxn id="161" idx="3"/>
            <a:endCxn id="164" idx="2"/>
          </p:cNvCxnSpPr>
          <p:nvPr/>
        </p:nvCxnSpPr>
        <p:spPr>
          <a:xfrm>
            <a:off x="6909347" y="731039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9"/>
          <p:cNvCxnSpPr>
            <a:stCxn id="164" idx="0"/>
            <a:endCxn id="162" idx="1"/>
          </p:cNvCxnSpPr>
          <p:nvPr/>
        </p:nvCxnSpPr>
        <p:spPr>
          <a:xfrm>
            <a:off x="7861459" y="730940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9"/>
          <p:cNvCxnSpPr>
            <a:stCxn id="162" idx="2"/>
            <a:endCxn id="165" idx="3"/>
          </p:cNvCxnSpPr>
          <p:nvPr/>
        </p:nvCxnSpPr>
        <p:spPr>
          <a:xfrm>
            <a:off x="8499624" y="900689"/>
            <a:ext cx="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9"/>
          <p:cNvSpPr/>
          <p:nvPr/>
        </p:nvSpPr>
        <p:spPr>
          <a:xfrm>
            <a:off x="7874375" y="518050"/>
            <a:ext cx="1110000" cy="867900"/>
          </a:xfrm>
          <a:prstGeom prst="rect">
            <a:avLst/>
          </a:prstGeom>
          <a:solidFill>
            <a:srgbClr val="FFFFFF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1580725" y="2668600"/>
            <a:ext cx="1738600" cy="11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3319325" y="2668600"/>
            <a:ext cx="1738600" cy="11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5105450" y="2668600"/>
            <a:ext cx="1738600" cy="11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1783575" y="3855750"/>
            <a:ext cx="4737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x0你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3504925" y="3855750"/>
            <a:ext cx="4737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x1好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5287675" y="3855750"/>
            <a:ext cx="4737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x2嗎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2676050" y="2287600"/>
            <a:ext cx="473700" cy="381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h0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419625" y="2287600"/>
            <a:ext cx="473700" cy="381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h1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6163200" y="2272150"/>
            <a:ext cx="473700" cy="381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h2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844050" y="3379250"/>
            <a:ext cx="1738500" cy="381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h2 (LSTM output)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6844050" y="2850800"/>
            <a:ext cx="473700" cy="381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c2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810950" y="2229400"/>
            <a:ext cx="1865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trike="sngStrike">
                <a:solidFill>
                  <a:srgbClr val="B7B7B7"/>
                </a:solidFill>
              </a:rPr>
              <a:t>return sequence = T</a:t>
            </a:r>
            <a:endParaRPr strike="sngStrike">
              <a:solidFill>
                <a:srgbClr val="B7B7B7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7317750" y="2792600"/>
            <a:ext cx="1412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return state = 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7241550" y="3016325"/>
            <a:ext cx="682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*128</a:t>
            </a:r>
            <a:endParaRPr sz="1100"/>
          </a:p>
        </p:txBody>
      </p:sp>
      <p:sp>
        <p:nvSpPr>
          <p:cNvPr id="185" name="Google Shape;185;p19"/>
          <p:cNvSpPr txBox="1"/>
          <p:nvPr/>
        </p:nvSpPr>
        <p:spPr>
          <a:xfrm>
            <a:off x="8087975" y="3691925"/>
            <a:ext cx="682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*128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複習一下 LSTM 的詳細架構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最後會得到 128 個 c，128 個 h</a:t>
            </a:r>
            <a:r>
              <a:rPr lang="zh-TW"/>
              <a:t>，那就整個 concat 在一起八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6060047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Encoder</a:t>
            </a:r>
            <a:endParaRPr sz="800"/>
          </a:p>
        </p:txBody>
      </p:sp>
      <p:sp>
        <p:nvSpPr>
          <p:cNvPr id="193" name="Google Shape;193;p20"/>
          <p:cNvSpPr/>
          <p:nvPr/>
        </p:nvSpPr>
        <p:spPr>
          <a:xfrm>
            <a:off x="8074974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Decoder</a:t>
            </a:r>
            <a:endParaRPr sz="800"/>
          </a:p>
        </p:txBody>
      </p:sp>
      <p:sp>
        <p:nvSpPr>
          <p:cNvPr id="194" name="Google Shape;194;p20"/>
          <p:cNvSpPr/>
          <p:nvPr/>
        </p:nvSpPr>
        <p:spPr>
          <a:xfrm>
            <a:off x="6125257" y="15153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Input seq</a:t>
            </a:r>
            <a:endParaRPr sz="800"/>
          </a:p>
        </p:txBody>
      </p:sp>
      <p:sp>
        <p:nvSpPr>
          <p:cNvPr id="195" name="Google Shape;195;p20"/>
          <p:cNvSpPr/>
          <p:nvPr/>
        </p:nvSpPr>
        <p:spPr>
          <a:xfrm>
            <a:off x="7122859" y="580490"/>
            <a:ext cx="738600" cy="300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Latent Vector</a:t>
            </a:r>
            <a:endParaRPr sz="800"/>
          </a:p>
        </p:txBody>
      </p:sp>
      <p:sp>
        <p:nvSpPr>
          <p:cNvPr id="196" name="Google Shape;196;p20"/>
          <p:cNvSpPr/>
          <p:nvPr/>
        </p:nvSpPr>
        <p:spPr>
          <a:xfrm>
            <a:off x="8140184" y="110092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Output seq</a:t>
            </a:r>
            <a:endParaRPr sz="800"/>
          </a:p>
        </p:txBody>
      </p:sp>
      <p:cxnSp>
        <p:nvCxnSpPr>
          <p:cNvPr id="197" name="Google Shape;197;p20"/>
          <p:cNvCxnSpPr>
            <a:stCxn id="194" idx="1"/>
            <a:endCxn id="192" idx="0"/>
          </p:cNvCxnSpPr>
          <p:nvPr/>
        </p:nvCxnSpPr>
        <p:spPr>
          <a:xfrm>
            <a:off x="6484657" y="361833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0"/>
          <p:cNvCxnSpPr>
            <a:stCxn id="192" idx="3"/>
            <a:endCxn id="195" idx="2"/>
          </p:cNvCxnSpPr>
          <p:nvPr/>
        </p:nvCxnSpPr>
        <p:spPr>
          <a:xfrm>
            <a:off x="6909347" y="731039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0"/>
          <p:cNvCxnSpPr>
            <a:stCxn id="195" idx="0"/>
            <a:endCxn id="193" idx="1"/>
          </p:cNvCxnSpPr>
          <p:nvPr/>
        </p:nvCxnSpPr>
        <p:spPr>
          <a:xfrm>
            <a:off x="7861459" y="730940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0"/>
          <p:cNvCxnSpPr>
            <a:stCxn id="193" idx="2"/>
            <a:endCxn id="196" idx="3"/>
          </p:cNvCxnSpPr>
          <p:nvPr/>
        </p:nvCxnSpPr>
        <p:spPr>
          <a:xfrm>
            <a:off x="8499624" y="900689"/>
            <a:ext cx="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0"/>
          <p:cNvSpPr/>
          <p:nvPr/>
        </p:nvSpPr>
        <p:spPr>
          <a:xfrm>
            <a:off x="7874375" y="518050"/>
            <a:ext cx="1110000" cy="867900"/>
          </a:xfrm>
          <a:prstGeom prst="rect">
            <a:avLst/>
          </a:prstGeom>
          <a:solidFill>
            <a:srgbClr val="FFFFFF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919450" y="3100200"/>
            <a:ext cx="1738500" cy="381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 (LSTM output)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919450" y="2571750"/>
            <a:ext cx="473700" cy="381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1316950" y="2737275"/>
            <a:ext cx="682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*128</a:t>
            </a:r>
            <a:endParaRPr sz="1100"/>
          </a:p>
        </p:txBody>
      </p:sp>
      <p:sp>
        <p:nvSpPr>
          <p:cNvPr id="205" name="Google Shape;205;p20"/>
          <p:cNvSpPr txBox="1"/>
          <p:nvPr/>
        </p:nvSpPr>
        <p:spPr>
          <a:xfrm>
            <a:off x="2163375" y="3412875"/>
            <a:ext cx="682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*128</a:t>
            </a:r>
            <a:endParaRPr sz="1100"/>
          </a:p>
        </p:txBody>
      </p:sp>
      <p:sp>
        <p:nvSpPr>
          <p:cNvPr id="206" name="Google Shape;206;p20"/>
          <p:cNvSpPr txBox="1"/>
          <p:nvPr/>
        </p:nvSpPr>
        <p:spPr>
          <a:xfrm>
            <a:off x="3227575" y="4594375"/>
            <a:ext cx="2689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6316078" y="2441800"/>
            <a:ext cx="1941300" cy="572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Vector of 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128維</a:t>
            </a:r>
            <a:endParaRPr/>
          </a:p>
        </p:txBody>
      </p:sp>
      <p:grpSp>
        <p:nvGrpSpPr>
          <p:cNvPr id="208" name="Google Shape;208;p20"/>
          <p:cNvGrpSpPr/>
          <p:nvPr/>
        </p:nvGrpSpPr>
        <p:grpSpPr>
          <a:xfrm>
            <a:off x="3512750" y="2232350"/>
            <a:ext cx="1941162" cy="1446128"/>
            <a:chOff x="3534850" y="2155125"/>
            <a:chExt cx="1941162" cy="1446128"/>
          </a:xfrm>
        </p:grpSpPr>
        <p:pic>
          <p:nvPicPr>
            <p:cNvPr id="209" name="Google Shape;209;p20"/>
            <p:cNvPicPr preferRelativeResize="0"/>
            <p:nvPr/>
          </p:nvPicPr>
          <p:blipFill rotWithShape="1">
            <a:blip r:embed="rId3">
              <a:alphaModFix/>
            </a:blip>
            <a:srcRect b="0" l="0" r="0" t="32069"/>
            <a:stretch/>
          </p:blipFill>
          <p:spPr>
            <a:xfrm>
              <a:off x="3534850" y="2155125"/>
              <a:ext cx="1941162" cy="14461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0"/>
            <p:cNvSpPr txBox="1"/>
            <p:nvPr/>
          </p:nvSpPr>
          <p:spPr>
            <a:xfrm>
              <a:off x="3618125" y="3155125"/>
              <a:ext cx="560100" cy="300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900">
                  <a:solidFill>
                    <a:srgbClr val="FFFFFF"/>
                  </a:solidFill>
                </a:rPr>
                <a:t>concat</a:t>
              </a:r>
              <a:endParaRPr b="1" sz="900">
                <a:solidFill>
                  <a:srgbClr val="FFFFFF"/>
                </a:solidFill>
              </a:endParaRPr>
            </a:p>
          </p:txBody>
        </p:sp>
      </p:grpSp>
      <p:cxnSp>
        <p:nvCxnSpPr>
          <p:cNvPr id="211" name="Google Shape;211;p20"/>
          <p:cNvCxnSpPr/>
          <p:nvPr/>
        </p:nvCxnSpPr>
        <p:spPr>
          <a:xfrm>
            <a:off x="2925450" y="3050725"/>
            <a:ext cx="47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0"/>
          <p:cNvCxnSpPr/>
          <p:nvPr/>
        </p:nvCxnSpPr>
        <p:spPr>
          <a:xfrm>
            <a:off x="5641750" y="3050725"/>
            <a:ext cx="47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0"/>
          <p:cNvSpPr/>
          <p:nvPr/>
        </p:nvSpPr>
        <p:spPr>
          <a:xfrm>
            <a:off x="6308703" y="3139500"/>
            <a:ext cx="1941300" cy="572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Vector of 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128維</a:t>
            </a:r>
            <a:endParaRPr/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850" y="3752174"/>
            <a:ext cx="5763574" cy="13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複習一下</a:t>
            </a:r>
            <a:r>
              <a:rPr lang="zh-TW"/>
              <a:t>怎麼讓 LSTM 吐句子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每一步的輸出都是根據之前的輸出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我很好哇  = 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[BOS] -&gt; [我]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[BOS, 我] -&gt; [很]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[BOS, 我, 很] -&gt; [好]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[BOS, 我, 很, 好] -&gt; [哇]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[BOS, 我, 很, 好, 哇] -&gt; [EOS]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6060047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Encoder</a:t>
            </a:r>
            <a:endParaRPr sz="800"/>
          </a:p>
        </p:txBody>
      </p:sp>
      <p:sp>
        <p:nvSpPr>
          <p:cNvPr id="222" name="Google Shape;222;p21"/>
          <p:cNvSpPr/>
          <p:nvPr/>
        </p:nvSpPr>
        <p:spPr>
          <a:xfrm>
            <a:off x="8074974" y="56138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Decoder</a:t>
            </a:r>
            <a:endParaRPr sz="800"/>
          </a:p>
        </p:txBody>
      </p:sp>
      <p:sp>
        <p:nvSpPr>
          <p:cNvPr id="223" name="Google Shape;223;p21"/>
          <p:cNvSpPr/>
          <p:nvPr/>
        </p:nvSpPr>
        <p:spPr>
          <a:xfrm>
            <a:off x="6125257" y="15153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Input seq</a:t>
            </a:r>
            <a:endParaRPr sz="800"/>
          </a:p>
        </p:txBody>
      </p:sp>
      <p:sp>
        <p:nvSpPr>
          <p:cNvPr id="224" name="Google Shape;224;p21"/>
          <p:cNvSpPr/>
          <p:nvPr/>
        </p:nvSpPr>
        <p:spPr>
          <a:xfrm>
            <a:off x="7122859" y="580490"/>
            <a:ext cx="738600" cy="300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Latent Vector</a:t>
            </a:r>
            <a:endParaRPr sz="800"/>
          </a:p>
        </p:txBody>
      </p:sp>
      <p:sp>
        <p:nvSpPr>
          <p:cNvPr id="225" name="Google Shape;225;p21"/>
          <p:cNvSpPr/>
          <p:nvPr/>
        </p:nvSpPr>
        <p:spPr>
          <a:xfrm>
            <a:off x="8140184" y="1100923"/>
            <a:ext cx="718800" cy="210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Output seq</a:t>
            </a:r>
            <a:endParaRPr sz="800"/>
          </a:p>
        </p:txBody>
      </p:sp>
      <p:cxnSp>
        <p:nvCxnSpPr>
          <p:cNvPr id="226" name="Google Shape;226;p21"/>
          <p:cNvCxnSpPr>
            <a:stCxn id="223" idx="1"/>
            <a:endCxn id="221" idx="0"/>
          </p:cNvCxnSpPr>
          <p:nvPr/>
        </p:nvCxnSpPr>
        <p:spPr>
          <a:xfrm>
            <a:off x="6484657" y="361833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1"/>
          <p:cNvCxnSpPr>
            <a:stCxn id="221" idx="3"/>
            <a:endCxn id="224" idx="2"/>
          </p:cNvCxnSpPr>
          <p:nvPr/>
        </p:nvCxnSpPr>
        <p:spPr>
          <a:xfrm>
            <a:off x="6909347" y="731039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1"/>
          <p:cNvCxnSpPr>
            <a:stCxn id="224" idx="0"/>
            <a:endCxn id="222" idx="1"/>
          </p:cNvCxnSpPr>
          <p:nvPr/>
        </p:nvCxnSpPr>
        <p:spPr>
          <a:xfrm>
            <a:off x="7861459" y="730940"/>
            <a:ext cx="2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1"/>
          <p:cNvCxnSpPr>
            <a:stCxn id="222" idx="2"/>
            <a:endCxn id="225" idx="3"/>
          </p:cNvCxnSpPr>
          <p:nvPr/>
        </p:nvCxnSpPr>
        <p:spPr>
          <a:xfrm>
            <a:off x="8499624" y="900689"/>
            <a:ext cx="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1"/>
          <p:cNvSpPr/>
          <p:nvPr/>
        </p:nvSpPr>
        <p:spPr>
          <a:xfrm>
            <a:off x="5929700" y="98025"/>
            <a:ext cx="1193100" cy="867900"/>
          </a:xfrm>
          <a:prstGeom prst="rect">
            <a:avLst/>
          </a:prstGeom>
          <a:solidFill>
            <a:srgbClr val="FFFFFF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3086225" y="4439600"/>
            <a:ext cx="2689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441449" y="361713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LSTM</a:t>
            </a:r>
            <a:endParaRPr sz="800"/>
          </a:p>
        </p:txBody>
      </p:sp>
      <p:sp>
        <p:nvSpPr>
          <p:cNvPr id="233" name="Google Shape;233;p21"/>
          <p:cNvSpPr/>
          <p:nvPr/>
        </p:nvSpPr>
        <p:spPr>
          <a:xfrm>
            <a:off x="3544449" y="361713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LSTM</a:t>
            </a:r>
            <a:endParaRPr sz="800"/>
          </a:p>
        </p:txBody>
      </p:sp>
      <p:sp>
        <p:nvSpPr>
          <p:cNvPr id="234" name="Google Shape;234;p21"/>
          <p:cNvSpPr/>
          <p:nvPr/>
        </p:nvSpPr>
        <p:spPr>
          <a:xfrm>
            <a:off x="4588474" y="3617139"/>
            <a:ext cx="849300" cy="33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LSTM</a:t>
            </a:r>
            <a:endParaRPr sz="800"/>
          </a:p>
        </p:txBody>
      </p:sp>
      <p:sp>
        <p:nvSpPr>
          <p:cNvPr id="235" name="Google Shape;235;p21"/>
          <p:cNvSpPr txBox="1"/>
          <p:nvPr/>
        </p:nvSpPr>
        <p:spPr>
          <a:xfrm>
            <a:off x="2531000" y="4121000"/>
            <a:ext cx="6702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</a:t>
            </a:r>
            <a:r>
              <a:rPr lang="zh-TW"/>
              <a:t>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BOS</a:t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3634000" y="4121000"/>
            <a:ext cx="6702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</a:t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4678025" y="4121000"/>
            <a:ext cx="6702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很</a:t>
            </a:r>
            <a:endParaRPr/>
          </a:p>
        </p:txBody>
      </p:sp>
      <p:sp>
        <p:nvSpPr>
          <p:cNvPr id="238" name="Google Shape;238;p21"/>
          <p:cNvSpPr txBox="1"/>
          <p:nvPr/>
        </p:nvSpPr>
        <p:spPr>
          <a:xfrm>
            <a:off x="5817850" y="3500450"/>
            <a:ext cx="884700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好</a:t>
            </a:r>
            <a:endParaRPr/>
          </a:p>
        </p:txBody>
      </p:sp>
      <p:cxnSp>
        <p:nvCxnSpPr>
          <p:cNvPr id="239" name="Google Shape;239;p21"/>
          <p:cNvCxnSpPr>
            <a:stCxn id="235" idx="0"/>
            <a:endCxn id="232" idx="2"/>
          </p:cNvCxnSpPr>
          <p:nvPr/>
        </p:nvCxnSpPr>
        <p:spPr>
          <a:xfrm rot="10800000">
            <a:off x="2866100" y="3956300"/>
            <a:ext cx="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1"/>
          <p:cNvCxnSpPr>
            <a:stCxn id="236" idx="0"/>
            <a:endCxn id="233" idx="2"/>
          </p:cNvCxnSpPr>
          <p:nvPr/>
        </p:nvCxnSpPr>
        <p:spPr>
          <a:xfrm rot="10800000">
            <a:off x="3969100" y="3956300"/>
            <a:ext cx="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1"/>
          <p:cNvCxnSpPr>
            <a:stCxn id="237" idx="0"/>
            <a:endCxn id="234" idx="2"/>
          </p:cNvCxnSpPr>
          <p:nvPr/>
        </p:nvCxnSpPr>
        <p:spPr>
          <a:xfrm rot="10800000">
            <a:off x="5013125" y="3956300"/>
            <a:ext cx="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1"/>
          <p:cNvCxnSpPr>
            <a:stCxn id="232" idx="3"/>
            <a:endCxn id="233" idx="1"/>
          </p:cNvCxnSpPr>
          <p:nvPr/>
        </p:nvCxnSpPr>
        <p:spPr>
          <a:xfrm>
            <a:off x="3290749" y="3786789"/>
            <a:ext cx="25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1"/>
          <p:cNvCxnSpPr>
            <a:stCxn id="233" idx="3"/>
            <a:endCxn id="234" idx="1"/>
          </p:cNvCxnSpPr>
          <p:nvPr/>
        </p:nvCxnSpPr>
        <p:spPr>
          <a:xfrm>
            <a:off x="4393749" y="3786789"/>
            <a:ext cx="19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1"/>
          <p:cNvCxnSpPr>
            <a:stCxn id="234" idx="3"/>
            <a:endCxn id="238" idx="1"/>
          </p:cNvCxnSpPr>
          <p:nvPr/>
        </p:nvCxnSpPr>
        <p:spPr>
          <a:xfrm>
            <a:off x="5437774" y="3786789"/>
            <a:ext cx="38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1"/>
          <p:cNvSpPr/>
          <p:nvPr/>
        </p:nvSpPr>
        <p:spPr>
          <a:xfrm>
            <a:off x="1178907" y="2542275"/>
            <a:ext cx="1171475" cy="1676700"/>
          </a:xfrm>
          <a:custGeom>
            <a:rect b="b" l="l" r="r" t="t"/>
            <a:pathLst>
              <a:path extrusionOk="0" h="67068" w="46859">
                <a:moveTo>
                  <a:pt x="29481" y="0"/>
                </a:moveTo>
                <a:cubicBezTo>
                  <a:pt x="24765" y="7909"/>
                  <a:pt x="4574" y="36452"/>
                  <a:pt x="1184" y="47456"/>
                </a:cubicBezTo>
                <a:cubicBezTo>
                  <a:pt x="-2206" y="58460"/>
                  <a:pt x="2215" y="63176"/>
                  <a:pt x="9142" y="66025"/>
                </a:cubicBezTo>
                <a:cubicBezTo>
                  <a:pt x="16069" y="68874"/>
                  <a:pt x="36506" y="64896"/>
                  <a:pt x="42745" y="64552"/>
                </a:cubicBezTo>
                <a:cubicBezTo>
                  <a:pt x="48984" y="64208"/>
                  <a:pt x="45938" y="64060"/>
                  <a:pt x="46577" y="63962"/>
                </a:cubicBezTo>
              </a:path>
            </a:pathLst>
          </a:cu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