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77" r:id="rId2"/>
    <p:sldId id="476" r:id="rId3"/>
    <p:sldId id="478" r:id="rId4"/>
    <p:sldId id="258" r:id="rId5"/>
    <p:sldId id="455" r:id="rId6"/>
    <p:sldId id="480" r:id="rId7"/>
    <p:sldId id="479" r:id="rId8"/>
    <p:sldId id="259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262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Liu" initials="HL" lastIdx="1" clrIdx="0">
    <p:extLst>
      <p:ext uri="{19B8F6BF-5375-455C-9EA6-DF929625EA0E}">
        <p15:presenceInfo xmlns:p15="http://schemas.microsoft.com/office/powerpoint/2012/main" userId="Hui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 ?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3164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45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12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 ?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8781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4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1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8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3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4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01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5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906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22474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08C60B-9A00-4515-93B1-76AC8AAAA3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4EBE90-C217-4DD4-AFA8-AFDA00A42E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7F24BD-B3FE-4F80-B708-2689832C1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3DFA5-B964-4F9E-B316-916CF83D9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6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ircuit&#10;&#10;Description automatically generated">
            <a:extLst>
              <a:ext uri="{FF2B5EF4-FFF2-40B4-BE49-F238E27FC236}">
                <a16:creationId xmlns:a16="http://schemas.microsoft.com/office/drawing/2014/main" id="{8400F5B6-5516-4683-B85F-095D2732D43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312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5607C9-E388-4E06-99DE-32B07553D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901" y="0"/>
            <a:ext cx="1084098" cy="387178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Course Contents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532024" y="1403671"/>
            <a:ext cx="7551612" cy="455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3) How to Write OpenMP Code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OpenMP directive format   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4) How to Compile OpenMP Code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Common OpenMP-aware compilers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Flags to activate OpenMP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5) How to Run OpenMP Code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Number of threads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OpenMP schedule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Environment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8C574-C909-4BFB-9D0D-1EA09376BA27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13163486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Course Contents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698279" y="1496034"/>
            <a:ext cx="5603357" cy="3412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6) Basic Directives and Functions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-- parallel construct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-- Setting number of threads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-- Getting number of threads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-- Getting thread ID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-- Vector addition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20C53-C233-4832-A1C8-8FFA6450CD5C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2508078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Course Contents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307880" y="1253155"/>
            <a:ext cx="5603357" cy="3412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7) Work Sharing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Loop construct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Sections construct and section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Single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Master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Workshare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Combined constructs</a:t>
            </a:r>
            <a:endParaRPr sz="2672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AB06C-E1DC-4EAF-913A-E667C241DEF8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2316173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Course Contents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hape 82">
            <a:extLst>
              <a:ext uri="{FF2B5EF4-FFF2-40B4-BE49-F238E27FC236}">
                <a16:creationId xmlns:a16="http://schemas.microsoft.com/office/drawing/2014/main" id="{01D7AD6D-BAEF-4361-9B67-746ECDFDC72A}"/>
              </a:ext>
            </a:extLst>
          </p:cNvPr>
          <p:cNvSpPr/>
          <p:nvPr/>
        </p:nvSpPr>
        <p:spPr>
          <a:xfrm>
            <a:off x="4303906" y="1449851"/>
            <a:ext cx="5603357" cy="3412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8) Reduction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What is reduction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Built-in OpenMP reduction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User defined reduction (UDR)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7F7C-AA3F-4AE4-B1DA-8E8973D5F512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8281453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Course Contents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hape 82">
            <a:extLst>
              <a:ext uri="{FF2B5EF4-FFF2-40B4-BE49-F238E27FC236}">
                <a16:creationId xmlns:a16="http://schemas.microsoft.com/office/drawing/2014/main" id="{01D7AD6D-BAEF-4361-9B67-746ECDFDC72A}"/>
              </a:ext>
            </a:extLst>
          </p:cNvPr>
          <p:cNvSpPr/>
          <p:nvPr/>
        </p:nvSpPr>
        <p:spPr>
          <a:xfrm>
            <a:off x="4109942" y="1486797"/>
            <a:ext cx="5603357" cy="3412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9) Task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What is task?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task construct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Task scheduling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-- Task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C75FC-F1C9-4697-B143-224737155323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163884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Course Contents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hape 82">
            <a:extLst>
              <a:ext uri="{FF2B5EF4-FFF2-40B4-BE49-F238E27FC236}">
                <a16:creationId xmlns:a16="http://schemas.microsoft.com/office/drawing/2014/main" id="{01D7AD6D-BAEF-4361-9B67-746ECDFDC72A}"/>
              </a:ext>
            </a:extLst>
          </p:cNvPr>
          <p:cNvSpPr/>
          <p:nvPr/>
        </p:nvSpPr>
        <p:spPr>
          <a:xfrm>
            <a:off x="4331615" y="1560687"/>
            <a:ext cx="5603357" cy="481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10) Synchronization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11) Data Attributes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-- default construct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-- shared construct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-- private construct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-- </a:t>
            </a:r>
            <a:r>
              <a:rPr lang="en-US" sz="2672" dirty="0" err="1"/>
              <a:t>firstprivate</a:t>
            </a:r>
            <a:r>
              <a:rPr lang="en-US" sz="2672" dirty="0"/>
              <a:t> construct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-- </a:t>
            </a:r>
            <a:r>
              <a:rPr lang="en-US" sz="2672" dirty="0" err="1"/>
              <a:t>lastprivate</a:t>
            </a:r>
            <a:endParaRPr lang="en-US" sz="2672" dirty="0"/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-- </a:t>
            </a:r>
            <a:r>
              <a:rPr lang="en-US" sz="2672" dirty="0" err="1"/>
              <a:t>threadprivate</a:t>
            </a:r>
            <a:endParaRPr lang="en-US" sz="2672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63232-45F1-467A-86B4-A4367D5080A2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4042464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Course Contents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hape 82">
            <a:extLst>
              <a:ext uri="{FF2B5EF4-FFF2-40B4-BE49-F238E27FC236}">
                <a16:creationId xmlns:a16="http://schemas.microsoft.com/office/drawing/2014/main" id="{01D7AD6D-BAEF-4361-9B67-746ECDFDC72A}"/>
              </a:ext>
            </a:extLst>
          </p:cNvPr>
          <p:cNvSpPr/>
          <p:nvPr/>
        </p:nvSpPr>
        <p:spPr>
          <a:xfrm>
            <a:off x="3574474" y="1286035"/>
            <a:ext cx="7952508" cy="444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12) Advanced Topics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NUMA architecture again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</a:t>
            </a:r>
            <a:r>
              <a:rPr lang="en-US" sz="2672" dirty="0" err="1"/>
              <a:t>ccNUMA</a:t>
            </a:r>
            <a:r>
              <a:rPr lang="en-US" sz="2672" dirty="0"/>
              <a:t> architecture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</a:t>
            </a:r>
            <a:r>
              <a:rPr lang="en-US" sz="2672" dirty="0" err="1"/>
              <a:t>ccNUMA</a:t>
            </a:r>
            <a:r>
              <a:rPr lang="en-US" sz="2672" dirty="0"/>
              <a:t> snoop protocol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Memory optimization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NUMA-aware applications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Communication modelling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Grid partitioning for OpenMP and MPI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Geometric methods and graph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DB70E-F74C-4636-AFC6-9B55806F7BCC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29830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Acknowledgement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hape 82">
            <a:extLst>
              <a:ext uri="{FF2B5EF4-FFF2-40B4-BE49-F238E27FC236}">
                <a16:creationId xmlns:a16="http://schemas.microsoft.com/office/drawing/2014/main" id="{01D7AD6D-BAEF-4361-9B67-746ECDFDC72A}"/>
              </a:ext>
            </a:extLst>
          </p:cNvPr>
          <p:cNvSpPr/>
          <p:nvPr/>
        </p:nvSpPr>
        <p:spPr>
          <a:xfrm>
            <a:off x="1117601" y="1286035"/>
            <a:ext cx="10409382" cy="444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This course uses many materials from the following companies, organizations and researchers: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-- Intel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-- AMD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-- </a:t>
            </a:r>
            <a:r>
              <a:rPr lang="en-US" sz="2672" dirty="0" err="1"/>
              <a:t>Vmware</a:t>
            </a:r>
            <a:endParaRPr lang="en-US" sz="2672" dirty="0"/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-- Sandia National Lab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-- Lawrence Livermore National Lab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-- Argonne National Lab and other US supercomputing centers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-- Researchers and organizations from EU and US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-- OpenMP Architecture Review Boards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DB70E-F74C-4636-AFC6-9B55806F7BCC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10756435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0018" y="0"/>
            <a:ext cx="2351982" cy="17506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9CC25-4186-4EA0-B64F-9A3F06AE28FC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2035798"/>
            <a:ext cx="9004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Introduction to Parallel Programming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Using OpenMP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24CC2-F86C-46A6-A08C-2DC54173DA09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</p:spTree>
    <p:extLst>
      <p:ext uri="{BB962C8B-B14F-4D97-AF65-F5344CB8AC3E}">
        <p14:creationId xmlns:p14="http://schemas.microsoft.com/office/powerpoint/2010/main" val="126408817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638409" y="166699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What is </a:t>
            </a:r>
            <a:r>
              <a:rPr sz="4800" b="1" dirty="0">
                <a:solidFill>
                  <a:srgbClr val="FF0000"/>
                </a:solidFill>
                <a:latin typeface="+mn-lt"/>
              </a:rPr>
              <a:t>OpenMP</a:t>
            </a:r>
          </a:p>
        </p:txBody>
      </p:sp>
      <p:sp>
        <p:nvSpPr>
          <p:cNvPr id="77" name="Shape 77"/>
          <p:cNvSpPr/>
          <p:nvPr/>
        </p:nvSpPr>
        <p:spPr>
          <a:xfrm>
            <a:off x="667009" y="1363654"/>
            <a:ext cx="10857981" cy="151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</a:t>
            </a:r>
            <a:r>
              <a:rPr sz="2800" dirty="0"/>
              <a:t>OpenMP stands for Open Multi-Processing.</a:t>
            </a:r>
            <a:endParaRPr lang="en-US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</a:t>
            </a:r>
            <a:r>
              <a:rPr sz="2800" dirty="0"/>
              <a:t>It is an API that supports </a:t>
            </a:r>
            <a:r>
              <a:rPr sz="2800" dirty="0">
                <a:solidFill>
                  <a:srgbClr val="FF0000"/>
                </a:solidFill>
              </a:rPr>
              <a:t>shared memory</a:t>
            </a:r>
            <a:r>
              <a:rPr sz="2800" dirty="0"/>
              <a:t> multiprocessing programming</a:t>
            </a:r>
            <a:r>
              <a:rPr lang="en-CA" sz="2800" dirty="0"/>
              <a:t>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sz="2800" dirty="0"/>
              <a:t> C, C++ and Fortran.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2A0B27B7-DCE6-4717-851C-FCEF1A391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45" y="3334302"/>
            <a:ext cx="7039309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BD598-3B80-4A61-8C5D-F03331F06EE1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6672033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638409" y="166699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What is </a:t>
            </a:r>
            <a:r>
              <a:rPr sz="4800" b="1" dirty="0">
                <a:solidFill>
                  <a:srgbClr val="FF0000"/>
                </a:solidFill>
                <a:latin typeface="+mn-lt"/>
              </a:rPr>
              <a:t>OpenMP</a:t>
            </a:r>
          </a:p>
        </p:txBody>
      </p:sp>
      <p:sp>
        <p:nvSpPr>
          <p:cNvPr id="77" name="Shape 77"/>
          <p:cNvSpPr/>
          <p:nvPr/>
        </p:nvSpPr>
        <p:spPr>
          <a:xfrm>
            <a:off x="708869" y="1515495"/>
            <a:ext cx="10503017" cy="382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CA" sz="2800" dirty="0"/>
              <a:t> </a:t>
            </a:r>
            <a:r>
              <a:rPr sz="2800" dirty="0"/>
              <a:t>OpenMP is not a new programming language!</a:t>
            </a:r>
            <a:endParaRPr lang="en-CA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lang="en-CA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sz="2800" dirty="0"/>
              <a:t> It can be considered as a “notation” that can be added to a sequential program in Fortran, C or C++</a:t>
            </a:r>
            <a:r>
              <a:rPr lang="en-CA" sz="2800" dirty="0"/>
              <a:t>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lang="en-CA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CA" sz="2800" dirty="0"/>
              <a:t> The notations</a:t>
            </a:r>
            <a:r>
              <a:rPr sz="2800" dirty="0"/>
              <a:t> describe how the work is to be shared among threads that will execute on different processors/cores, and to order accesses to shared data as needed.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C8118-AC6C-4CEE-A971-D46E4606A360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+mn-lt"/>
                <a:cs typeface="+mn-lt"/>
              </a:rPr>
              <a:t>Focus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55B40-37A3-45BA-8EF0-9A46C722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OpenMP: shared memory parallel programming extension for C, C++ and Fortran.</a:t>
            </a:r>
          </a:p>
          <a:p>
            <a:endParaRPr lang="en-US" dirty="0"/>
          </a:p>
          <a:p>
            <a:r>
              <a:rPr lang="en-US" dirty="0"/>
              <a:t>Focus: OpenMP 3.x</a:t>
            </a:r>
          </a:p>
          <a:p>
            <a:endParaRPr lang="en-US" dirty="0"/>
          </a:p>
          <a:p>
            <a:r>
              <a:rPr lang="en-US" dirty="0"/>
              <a:t>Why not use newer versions, such as (4.x and 5.x)?</a:t>
            </a:r>
          </a:p>
          <a:p>
            <a:pPr marL="0" indent="0">
              <a:buNone/>
            </a:pPr>
            <a:r>
              <a:rPr lang="en-US" dirty="0"/>
              <a:t>   1) mainly focus on accelerators; 2) 3.x is good enough</a:t>
            </a:r>
          </a:p>
          <a:p>
            <a:endParaRPr lang="en-US" dirty="0"/>
          </a:p>
          <a:p>
            <a:r>
              <a:rPr lang="en-US" dirty="0"/>
              <a:t>Coding environment: Linux.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756E5-8939-464D-95C9-379E4C7EA9AD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1167853027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Important Topics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831273" y="1253155"/>
            <a:ext cx="10908145" cy="466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spcBef>
                <a:spcPts val="120"/>
              </a:spcBef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672" dirty="0"/>
              <a:t> The following components are keys to high performance OpenMP codes:</a:t>
            </a:r>
          </a:p>
          <a:p>
            <a:pPr>
              <a:spcBef>
                <a:spcPts val="120"/>
              </a:spcBef>
              <a:buSzPct val="125000"/>
              <a:buFont typeface="Wingdings" panose="05000000000000000000" pitchFamily="2" charset="2"/>
              <a:buChar char="§"/>
              <a:defRPr sz="1800"/>
            </a:pPr>
            <a:endParaRPr lang="en-US" sz="2672" dirty="0"/>
          </a:p>
          <a:p>
            <a:pPr>
              <a:spcBef>
                <a:spcPts val="120"/>
              </a:spcBef>
              <a:buSzPct val="125000"/>
              <a:defRPr sz="1800"/>
            </a:pPr>
            <a:r>
              <a:rPr lang="en-US" sz="2672" dirty="0"/>
              <a:t>    -- CPU architectures: multi core CPUs</a:t>
            </a:r>
          </a:p>
          <a:p>
            <a:pPr>
              <a:spcBef>
                <a:spcPts val="120"/>
              </a:spcBef>
              <a:buSzPct val="125000"/>
              <a:defRPr sz="1800"/>
            </a:pPr>
            <a:r>
              <a:rPr lang="en-US" sz="2672" dirty="0"/>
              <a:t>    -- System architectures: details of modern CPUs</a:t>
            </a:r>
          </a:p>
          <a:p>
            <a:pPr>
              <a:spcBef>
                <a:spcPts val="120"/>
              </a:spcBef>
              <a:buSzPct val="125000"/>
              <a:defRPr sz="1800"/>
            </a:pPr>
            <a:r>
              <a:rPr lang="en-US" sz="2672" dirty="0"/>
              <a:t>    -- Memory management: hierarchy, multi channels, UMA, NUMA, </a:t>
            </a:r>
            <a:r>
              <a:rPr lang="en-US" sz="2672" dirty="0" err="1"/>
              <a:t>ccNUMA</a:t>
            </a:r>
            <a:endParaRPr lang="en-US" sz="2672" dirty="0"/>
          </a:p>
          <a:p>
            <a:pPr>
              <a:spcBef>
                <a:spcPts val="120"/>
              </a:spcBef>
              <a:buSzPct val="125000"/>
              <a:buFont typeface="Wingdings" panose="05000000000000000000" pitchFamily="2" charset="2"/>
              <a:buChar char="§"/>
              <a:defRPr sz="1800"/>
            </a:pPr>
            <a:endParaRPr lang="en-US" sz="2672" dirty="0"/>
          </a:p>
          <a:p>
            <a:pPr>
              <a:spcBef>
                <a:spcPts val="120"/>
              </a:spcBef>
              <a:buSzPct val="125000"/>
              <a:defRPr sz="1800"/>
            </a:pPr>
            <a:r>
              <a:rPr lang="en-US" sz="2672" dirty="0"/>
              <a:t>    -- Memory allocation policy: first touch </a:t>
            </a:r>
          </a:p>
          <a:p>
            <a:pPr>
              <a:spcBef>
                <a:spcPts val="120"/>
              </a:spcBef>
              <a:buSzPct val="125000"/>
              <a:defRPr sz="1800"/>
            </a:pPr>
            <a:r>
              <a:rPr lang="en-US" sz="2672" dirty="0"/>
              <a:t>    -- Operating system: Linux and Windows</a:t>
            </a:r>
          </a:p>
          <a:p>
            <a:pPr>
              <a:spcBef>
                <a:spcPts val="120"/>
              </a:spcBef>
              <a:buSzPct val="125000"/>
              <a:defRPr sz="1800"/>
            </a:pPr>
            <a:r>
              <a:rPr lang="en-US" sz="2672" dirty="0"/>
              <a:t>    -- Domain decomposition, grid partitioning and load balancing:</a:t>
            </a:r>
          </a:p>
          <a:p>
            <a:pPr>
              <a:spcBef>
                <a:spcPts val="120"/>
              </a:spcBef>
              <a:buSzPct val="125000"/>
              <a:defRPr sz="1800"/>
            </a:pPr>
            <a:r>
              <a:rPr lang="en-US" sz="2672" dirty="0"/>
              <a:t>           -- METIS, </a:t>
            </a:r>
            <a:r>
              <a:rPr lang="en-US" sz="2672" dirty="0" err="1"/>
              <a:t>ParMETIS</a:t>
            </a:r>
            <a:r>
              <a:rPr lang="en-US" sz="2672" dirty="0"/>
              <a:t> and space-filling curve method.</a:t>
            </a:r>
          </a:p>
          <a:p>
            <a:pPr>
              <a:spcBef>
                <a:spcPts val="120"/>
              </a:spcBef>
              <a:buSzPct val="125000"/>
              <a:defRPr sz="1800"/>
            </a:pPr>
            <a:r>
              <a:rPr lang="en-US" sz="2672" dirty="0"/>
              <a:t>    -- Communication minimization.</a:t>
            </a:r>
            <a:endParaRPr sz="2672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BA4B9-C0C6-45EB-89DF-34B484522B37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8780732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733" y="76777"/>
            <a:ext cx="11040533" cy="597477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+mn-lt"/>
                <a:cs typeface="+mn-lt"/>
              </a:rPr>
              <a:t>Remark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55B40-37A3-45BA-8EF0-9A46C72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775855"/>
            <a:ext cx="11091333" cy="60082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course is a mixture of basic introduction of OpenMP and advanced topics, which is designed for beginners and advanced users. The course has around </a:t>
            </a:r>
            <a:r>
              <a:rPr lang="en-US"/>
              <a:t>70 videos.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basic OpenMP concepts should not be too hard. Studying examples will help.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However, some are advanced materials from OpenMP standard and other online resources, which may be </a:t>
            </a:r>
            <a:r>
              <a:rPr lang="en-US" dirty="0">
                <a:solidFill>
                  <a:srgbClr val="FF0000"/>
                </a:solidFill>
              </a:rPr>
              <a:t>very hard</a:t>
            </a:r>
            <a:r>
              <a:rPr lang="en-US" dirty="0"/>
              <a:t> for beginners.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Goal</a:t>
            </a:r>
            <a:r>
              <a:rPr lang="en-US" dirty="0"/>
              <a:t>: If you can fully understand this course, you will an expert in shared-memory programming. Good luck.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have problems, please read the slides and watch videos over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does take time to fully understand parallel computing, OpenMP (and MPI), and how threads interact with operating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always helps if you write small codes to try the concepts.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62C8F-7182-4CA2-8AEA-23BE87C39CE8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384341480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Course Contents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413651" y="1253155"/>
            <a:ext cx="6496967" cy="3412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514350" indent="-514350">
              <a:spcBef>
                <a:spcPts val="562"/>
              </a:spcBef>
              <a:buSzPct val="125000"/>
              <a:buFont typeface="+mj-lt"/>
              <a:buAutoNum type="arabicParenR"/>
              <a:defRPr sz="1800"/>
            </a:pPr>
            <a:r>
              <a:rPr lang="en-US" sz="2672" dirty="0"/>
              <a:t> Introduction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 -- CPU architecture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 -- System architecture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 -- Memory organization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 -- NUMA architecture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 -- Introduction to parallel computing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AE83A-FDF0-4F2F-AC04-344668BD8A90}"/>
              </a:ext>
            </a:extLst>
          </p:cNvPr>
          <p:cNvSpPr txBox="1"/>
          <p:nvPr/>
        </p:nvSpPr>
        <p:spPr>
          <a:xfrm>
            <a:off x="10282346" y="6606716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CA" sz="4800" b="1" dirty="0">
                <a:solidFill>
                  <a:srgbClr val="FF0000"/>
                </a:solidFill>
                <a:latin typeface="+mn-lt"/>
              </a:rPr>
              <a:t>Course Contents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818352" y="1449852"/>
            <a:ext cx="5603357" cy="3412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514350" indent="-514350">
              <a:spcBef>
                <a:spcPts val="562"/>
              </a:spcBef>
              <a:buSzPct val="125000"/>
              <a:buFont typeface="+mj-lt"/>
              <a:buAutoNum type="arabicParenR" startAt="2"/>
              <a:defRPr sz="1800"/>
            </a:pPr>
            <a:r>
              <a:rPr lang="en-US" sz="2672" dirty="0"/>
              <a:t>What is OpenMP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Brief introduction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Terminology used in OpenMP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672" dirty="0"/>
              <a:t>       -- OpenMP memory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697EA-8F5F-4790-9A67-03E47CDE7CAE}"/>
              </a:ext>
            </a:extLst>
          </p:cNvPr>
          <p:cNvSpPr txBox="1"/>
          <p:nvPr/>
        </p:nvSpPr>
        <p:spPr>
          <a:xfrm>
            <a:off x="10282346" y="6615952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17872768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1064</Words>
  <Application>Microsoft Office PowerPoint</Application>
  <PresentationFormat>Widescreen</PresentationFormat>
  <Paragraphs>164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Calibri Light</vt:lpstr>
      <vt:lpstr>Wingdings</vt:lpstr>
      <vt:lpstr>第一PPT，www.1ppt.com</vt:lpstr>
      <vt:lpstr>PowerPoint Presentation</vt:lpstr>
      <vt:lpstr>PowerPoint Presentation</vt:lpstr>
      <vt:lpstr>What is OpenMP</vt:lpstr>
      <vt:lpstr>What is OpenMP</vt:lpstr>
      <vt:lpstr>Focus</vt:lpstr>
      <vt:lpstr>Important Topics</vt:lpstr>
      <vt:lpstr>Remark</vt:lpstr>
      <vt:lpstr>Course Contents</vt:lpstr>
      <vt:lpstr>Course Contents</vt:lpstr>
      <vt:lpstr>Course Contents</vt:lpstr>
      <vt:lpstr>Course Contents</vt:lpstr>
      <vt:lpstr>Course Contents</vt:lpstr>
      <vt:lpstr>Course Contents</vt:lpstr>
      <vt:lpstr>Course Contents</vt:lpstr>
      <vt:lpstr>Course Contents</vt:lpstr>
      <vt:lpstr>Course Contents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Hui Liu</cp:lastModifiedBy>
  <cp:revision>83</cp:revision>
  <dcterms:created xsi:type="dcterms:W3CDTF">2019-03-21T04:06:00Z</dcterms:created>
  <dcterms:modified xsi:type="dcterms:W3CDTF">2020-12-23T05:09:11Z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