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476" r:id="rId2"/>
    <p:sldId id="479" r:id="rId3"/>
    <p:sldId id="480" r:id="rId4"/>
    <p:sldId id="494" r:id="rId5"/>
    <p:sldId id="482" r:id="rId6"/>
    <p:sldId id="481" r:id="rId7"/>
    <p:sldId id="483" r:id="rId8"/>
    <p:sldId id="485" r:id="rId9"/>
    <p:sldId id="486" r:id="rId10"/>
    <p:sldId id="493" r:id="rId11"/>
    <p:sldId id="487" r:id="rId12"/>
    <p:sldId id="488" r:id="rId13"/>
    <p:sldId id="489" r:id="rId14"/>
    <p:sldId id="490" r:id="rId15"/>
    <p:sldId id="491" r:id="rId16"/>
    <p:sldId id="492" r:id="rId17"/>
    <p:sldId id="262"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8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D8A6D69-412F-48A0-B411-2ECBC2706C1B}"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0997CF1-82F9-4FE5-99E9-B7E9B74F25E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997CF1-82F9-4FE5-99E9-B7E9B74F25E7}"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800" y="298450"/>
            <a:ext cx="11040533" cy="90805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558800" y="1485900"/>
            <a:ext cx="11091333" cy="50673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4ADAD771-6A1D-4BA0-ADCB-3A3932CAF8D0}" type="slidenum">
              <a:rPr lang="en-US" altLang="zh-CN"/>
              <a:t>‹#›</a:t>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EC1F13-768B-454D-93A0-9FCD07359DAE}"/>
              </a:ext>
            </a:extLst>
          </p:cNvPr>
          <p:cNvSpPr txBox="1"/>
          <p:nvPr/>
        </p:nvSpPr>
        <p:spPr>
          <a:xfrm>
            <a:off x="5894962" y="6488668"/>
            <a:ext cx="6297038" cy="369332"/>
          </a:xfrm>
          <a:prstGeom prst="rect">
            <a:avLst/>
          </a:prstGeom>
          <a:noFill/>
        </p:spPr>
        <p:txBody>
          <a:bodyPr wrap="square" rtlCol="0">
            <a:spAutoFit/>
          </a:bodyPr>
          <a:lstStyle/>
          <a:p>
            <a:pPr algn="r"/>
            <a:r>
              <a:rPr lang="en-US" dirty="0"/>
              <a:t>Introduction to Parallel  Programming, by Hui Liu</a:t>
            </a:r>
          </a:p>
        </p:txBody>
      </p:sp>
      <p:sp>
        <p:nvSpPr>
          <p:cNvPr id="7" name="TextBox 6">
            <a:extLst>
              <a:ext uri="{FF2B5EF4-FFF2-40B4-BE49-F238E27FC236}">
                <a16:creationId xmlns:a16="http://schemas.microsoft.com/office/drawing/2014/main" id="{EE119ABA-689C-4FA6-9C7C-CCC8138B1526}"/>
              </a:ext>
            </a:extLst>
          </p:cNvPr>
          <p:cNvSpPr txBox="1"/>
          <p:nvPr/>
        </p:nvSpPr>
        <p:spPr>
          <a:xfrm>
            <a:off x="1593846" y="2035798"/>
            <a:ext cx="9004307" cy="707886"/>
          </a:xfrm>
          <a:prstGeom prst="rect">
            <a:avLst/>
          </a:prstGeom>
          <a:noFill/>
        </p:spPr>
        <p:txBody>
          <a:bodyPr wrap="square" rtlCol="0">
            <a:spAutoFit/>
          </a:bodyPr>
          <a:lstStyle/>
          <a:p>
            <a:pPr algn="ctr"/>
            <a:r>
              <a:rPr lang="en-US" sz="4000" b="1" dirty="0">
                <a:solidFill>
                  <a:srgbClr val="FF0000"/>
                </a:solidFill>
              </a:rPr>
              <a:t>CPU System Architectures</a:t>
            </a:r>
          </a:p>
        </p:txBody>
      </p:sp>
      <p:sp>
        <p:nvSpPr>
          <p:cNvPr id="4" name="TextBox 3">
            <a:extLst>
              <a:ext uri="{FF2B5EF4-FFF2-40B4-BE49-F238E27FC236}">
                <a16:creationId xmlns:a16="http://schemas.microsoft.com/office/drawing/2014/main" id="{9EB71742-09BA-4043-8252-CF73E2D49626}"/>
              </a:ext>
            </a:extLst>
          </p:cNvPr>
          <p:cNvSpPr txBox="1"/>
          <p:nvPr/>
        </p:nvSpPr>
        <p:spPr>
          <a:xfrm>
            <a:off x="0" y="0"/>
            <a:ext cx="121920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FF0000"/>
                </a:solidFill>
              </a:rPr>
              <a:t>1.2</a:t>
            </a:r>
          </a:p>
        </p:txBody>
      </p:sp>
    </p:spTree>
    <p:extLst>
      <p:ext uri="{BB962C8B-B14F-4D97-AF65-F5344CB8AC3E}">
        <p14:creationId xmlns:p14="http://schemas.microsoft.com/office/powerpoint/2010/main" val="126408817"/>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Ultra Path Interconnect (UPI) Link</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957942"/>
            <a:ext cx="11508509" cy="573141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200" dirty="0"/>
              <a:t> The Intel Ultra Path Interconnect (UPI) is a point-to-point processor interconnect which replaced the Intel </a:t>
            </a:r>
            <a:r>
              <a:rPr lang="en-US" sz="2200" dirty="0" err="1"/>
              <a:t>QuickPath</a:t>
            </a:r>
            <a:r>
              <a:rPr lang="en-US" sz="2200" dirty="0"/>
              <a:t> Interconnect (QPI) in </a:t>
            </a:r>
            <a:r>
              <a:rPr lang="en-US" sz="2200" dirty="0">
                <a:solidFill>
                  <a:srgbClr val="FF0000"/>
                </a:solidFill>
              </a:rPr>
              <a:t>Xeon Skylake-SP</a:t>
            </a:r>
            <a:r>
              <a:rPr lang="en-US" sz="2200" dirty="0"/>
              <a:t> platforms starting in </a:t>
            </a:r>
            <a:r>
              <a:rPr lang="en-US" sz="2200" dirty="0">
                <a:solidFill>
                  <a:srgbClr val="FF0000"/>
                </a:solidFill>
              </a:rPr>
              <a:t>2017</a:t>
            </a:r>
            <a:r>
              <a:rPr lang="en-US" sz="2200" dirty="0"/>
              <a:t>.</a:t>
            </a:r>
          </a:p>
          <a:p>
            <a:pPr marL="178587" indent="-178587">
              <a:spcBef>
                <a:spcPts val="562"/>
              </a:spcBef>
              <a:buSzPct val="125000"/>
              <a:buChar char="•"/>
              <a:defRPr sz="1800"/>
            </a:pPr>
            <a:r>
              <a:rPr lang="en-US" sz="2200" dirty="0"/>
              <a:t> UPI is a </a:t>
            </a:r>
            <a:r>
              <a:rPr lang="en-US" sz="2200" dirty="0">
                <a:solidFill>
                  <a:srgbClr val="FF0000"/>
                </a:solidFill>
              </a:rPr>
              <a:t>low-latency coherent interconnect</a:t>
            </a:r>
            <a:r>
              <a:rPr lang="en-US" sz="2200" dirty="0"/>
              <a:t> for scalable multiprocessor systems with a shared address space. It uses a </a:t>
            </a:r>
            <a:r>
              <a:rPr lang="en-US" sz="2200" dirty="0">
                <a:solidFill>
                  <a:srgbClr val="FF0000"/>
                </a:solidFill>
              </a:rPr>
              <a:t>directory-based home snoop coherency protocol</a:t>
            </a:r>
            <a:r>
              <a:rPr lang="en-US" sz="2200" dirty="0"/>
              <a:t> with a transfer speed of up to </a:t>
            </a:r>
            <a:r>
              <a:rPr lang="en-US" sz="2200" dirty="0">
                <a:solidFill>
                  <a:srgbClr val="FF0000"/>
                </a:solidFill>
              </a:rPr>
              <a:t>10.4 GT/s</a:t>
            </a:r>
            <a:r>
              <a:rPr lang="en-US" sz="2200" dirty="0"/>
              <a:t>.</a:t>
            </a:r>
          </a:p>
          <a:p>
            <a:pPr marL="178587" indent="-178587">
              <a:spcBef>
                <a:spcPts val="562"/>
              </a:spcBef>
              <a:buSzPct val="125000"/>
              <a:buChar char="•"/>
              <a:defRPr sz="1800"/>
            </a:pPr>
            <a:r>
              <a:rPr lang="en-US" sz="2200" dirty="0"/>
              <a:t> Comparing to QPI, it </a:t>
            </a:r>
            <a:r>
              <a:rPr lang="en-US" sz="2200" dirty="0">
                <a:solidFill>
                  <a:srgbClr val="FF0000"/>
                </a:solidFill>
              </a:rPr>
              <a:t>improves</a:t>
            </a:r>
            <a:r>
              <a:rPr lang="en-US" sz="2200" dirty="0"/>
              <a:t> </a:t>
            </a:r>
            <a:r>
              <a:rPr lang="en-US" sz="2200" dirty="0">
                <a:solidFill>
                  <a:srgbClr val="FF0000"/>
                </a:solidFill>
              </a:rPr>
              <a:t>power efficiency with a new low-power state</a:t>
            </a:r>
            <a:r>
              <a:rPr lang="en-US" sz="2200" dirty="0"/>
              <a:t>, </a:t>
            </a:r>
            <a:r>
              <a:rPr lang="en-US" sz="2200" dirty="0">
                <a:solidFill>
                  <a:srgbClr val="FF0000"/>
                </a:solidFill>
              </a:rPr>
              <a:t>improves</a:t>
            </a:r>
            <a:r>
              <a:rPr lang="en-US" sz="2200" dirty="0"/>
              <a:t> </a:t>
            </a:r>
            <a:r>
              <a:rPr lang="en-US" sz="2200" dirty="0">
                <a:solidFill>
                  <a:srgbClr val="FF0000"/>
                </a:solidFill>
              </a:rPr>
              <a:t>transfer efficiency</a:t>
            </a:r>
            <a:r>
              <a:rPr lang="en-US" sz="2200" dirty="0"/>
              <a:t> with a new packetization format, and </a:t>
            </a:r>
            <a:r>
              <a:rPr lang="en-US" sz="2200" dirty="0">
                <a:solidFill>
                  <a:srgbClr val="FF0000"/>
                </a:solidFill>
              </a:rPr>
              <a:t>improves scalability</a:t>
            </a:r>
            <a:r>
              <a:rPr lang="en-US" sz="2200" dirty="0"/>
              <a:t> with protocol layer that does not require pre-allocation of resources.</a:t>
            </a:r>
          </a:p>
          <a:p>
            <a:pPr marL="178587" indent="-178587">
              <a:spcBef>
                <a:spcPts val="562"/>
              </a:spcBef>
              <a:buSzPct val="125000"/>
              <a:buChar char="•"/>
              <a:defRPr sz="1800"/>
            </a:pPr>
            <a:r>
              <a:rPr lang="en-US" sz="2200" dirty="0"/>
              <a:t> UPI </a:t>
            </a:r>
            <a:r>
              <a:rPr lang="en-US" sz="2200" dirty="0">
                <a:solidFill>
                  <a:srgbClr val="FF0000"/>
                </a:solidFill>
              </a:rPr>
              <a:t>only supports directory-based coherency</a:t>
            </a:r>
            <a:r>
              <a:rPr lang="en-US" sz="2200" dirty="0"/>
              <a:t>, unlike previous QPI processors which supported multiple snoop modes (</a:t>
            </a:r>
            <a:r>
              <a:rPr lang="en-US" sz="2200" dirty="0">
                <a:solidFill>
                  <a:srgbClr val="FF0000"/>
                </a:solidFill>
              </a:rPr>
              <a:t>no snoop, early snoop, home snoop, and directory</a:t>
            </a:r>
            <a:r>
              <a:rPr lang="en-US" sz="2200" dirty="0"/>
              <a:t>).</a:t>
            </a:r>
          </a:p>
          <a:p>
            <a:pPr marL="178587" indent="-178587">
              <a:spcBef>
                <a:spcPts val="562"/>
              </a:spcBef>
              <a:buSzPct val="125000"/>
              <a:buChar char="•"/>
              <a:defRPr sz="1800"/>
            </a:pPr>
            <a:r>
              <a:rPr lang="en-US" sz="2200" dirty="0"/>
              <a:t> A </a:t>
            </a:r>
            <a:r>
              <a:rPr lang="en-US" sz="2200" dirty="0">
                <a:solidFill>
                  <a:srgbClr val="FF0000"/>
                </a:solidFill>
              </a:rPr>
              <a:t>combined caching and home agent (CHA) handles resolution of coherency across multiple processors</a:t>
            </a:r>
            <a:r>
              <a:rPr lang="en-US" sz="2200" dirty="0"/>
              <a:t>, as well as snoop requests from processor cores and local and remote agents. Separate physical CHAs are placed within each processor core and last level cache (LLC) bank to improve scalability according to the number of cores, memory controllers, or the sub-NUMA clustering mode. The address space is interleaved across different CHAs, which act like a single logical agent.  </a:t>
            </a:r>
            <a:endParaRPr sz="2200" dirty="0"/>
          </a:p>
        </p:txBody>
      </p:sp>
      <p:sp>
        <p:nvSpPr>
          <p:cNvPr id="4" name="TextBox 3">
            <a:extLst>
              <a:ext uri="{FF2B5EF4-FFF2-40B4-BE49-F238E27FC236}">
                <a16:creationId xmlns:a16="http://schemas.microsoft.com/office/drawing/2014/main" id="{9F2EECDC-43EE-48D0-B48D-A368D49A981A}"/>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2489098272"/>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04504"/>
            <a:ext cx="11040533" cy="627016"/>
          </a:xfrm>
        </p:spPr>
        <p:txBody>
          <a:bodyPr/>
          <a:lstStyle/>
          <a:p>
            <a:pPr algn="ctr"/>
            <a:r>
              <a:rPr lang="en-US" b="1" dirty="0">
                <a:solidFill>
                  <a:srgbClr val="FF0000"/>
                </a:solidFill>
                <a:latin typeface="+mn-lt"/>
                <a:cs typeface="+mn-lt"/>
              </a:rPr>
              <a:t>System Architecture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731520"/>
            <a:ext cx="11508509" cy="151529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The figure below shows 4-way and 2-way server architecture evolution relative to single processor desktops (and servers too) from 45nm Core 2 to Nehalem &amp; </a:t>
            </a:r>
            <a:r>
              <a:rPr lang="en-US" sz="2800" dirty="0" err="1"/>
              <a:t>Westmere</a:t>
            </a:r>
            <a:r>
              <a:rPr lang="en-US" sz="2800" dirty="0"/>
              <a:t> and then to Sandy Bridge.</a:t>
            </a:r>
            <a:endParaRPr sz="2800" dirty="0"/>
          </a:p>
        </p:txBody>
      </p:sp>
      <p:pic>
        <p:nvPicPr>
          <p:cNvPr id="4" name="Picture 3" descr="A picture containing text, scoreboard&#10;&#10;Description automatically generated">
            <a:extLst>
              <a:ext uri="{FF2B5EF4-FFF2-40B4-BE49-F238E27FC236}">
                <a16:creationId xmlns:a16="http://schemas.microsoft.com/office/drawing/2014/main" id="{05EA111D-BE07-476E-93B6-4F887448B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03" y="2246811"/>
            <a:ext cx="6267450" cy="4581886"/>
          </a:xfrm>
          <a:prstGeom prst="rect">
            <a:avLst/>
          </a:prstGeom>
        </p:spPr>
      </p:pic>
      <p:sp>
        <p:nvSpPr>
          <p:cNvPr id="6" name="Shape 77">
            <a:extLst>
              <a:ext uri="{FF2B5EF4-FFF2-40B4-BE49-F238E27FC236}">
                <a16:creationId xmlns:a16="http://schemas.microsoft.com/office/drawing/2014/main" id="{1BB12CE0-89B1-4098-AC3D-4AFF427C28D2}"/>
              </a:ext>
            </a:extLst>
          </p:cNvPr>
          <p:cNvSpPr/>
          <p:nvPr/>
        </p:nvSpPr>
        <p:spPr>
          <a:xfrm>
            <a:off x="7602584" y="2246811"/>
            <a:ext cx="4119154" cy="418011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FSB: front-side bus</a:t>
            </a:r>
          </a:p>
          <a:p>
            <a:pPr marL="178587" indent="-178587">
              <a:spcBef>
                <a:spcPts val="562"/>
              </a:spcBef>
              <a:buSzPct val="125000"/>
              <a:buChar char="•"/>
              <a:defRPr sz="1800"/>
            </a:pPr>
            <a:r>
              <a:rPr lang="en-US" sz="2800" dirty="0"/>
              <a:t> Memory controller (MC) and IO hub (IOH), previously called north-bridge and south-bridge</a:t>
            </a:r>
            <a:endParaRPr sz="2800" dirty="0"/>
          </a:p>
        </p:txBody>
      </p:sp>
      <p:sp>
        <p:nvSpPr>
          <p:cNvPr id="8" name="TextBox 3">
            <a:extLst>
              <a:ext uri="{FF2B5EF4-FFF2-40B4-BE49-F238E27FC236}">
                <a16:creationId xmlns:a16="http://schemas.microsoft.com/office/drawing/2014/main" id="{34A43A7A-61EB-4C94-BDE7-4C559C1E0292}"/>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4124914272"/>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8-way Systems</a:t>
            </a:r>
            <a:endParaRPr lang="zh-CN" altLang="en-US" b="1" dirty="0">
              <a:solidFill>
                <a:srgbClr val="FF0000"/>
              </a:solidFill>
              <a:latin typeface="+mn-lt"/>
              <a:cs typeface="+mn-lt"/>
            </a:endParaRPr>
          </a:p>
        </p:txBody>
      </p:sp>
      <p:pic>
        <p:nvPicPr>
          <p:cNvPr id="4" name="Picture 3">
            <a:extLst>
              <a:ext uri="{FF2B5EF4-FFF2-40B4-BE49-F238E27FC236}">
                <a16:creationId xmlns:a16="http://schemas.microsoft.com/office/drawing/2014/main" id="{02F6844D-C249-4A38-9F8F-E79EF4891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1717"/>
            <a:ext cx="5918945" cy="4874909"/>
          </a:xfrm>
          <a:prstGeom prst="rect">
            <a:avLst/>
          </a:prstGeom>
        </p:spPr>
      </p:pic>
      <p:pic>
        <p:nvPicPr>
          <p:cNvPr id="6" name="Picture 5">
            <a:extLst>
              <a:ext uri="{FF2B5EF4-FFF2-40B4-BE49-F238E27FC236}">
                <a16:creationId xmlns:a16="http://schemas.microsoft.com/office/drawing/2014/main" id="{8CE48D04-D121-45A7-A298-C6F628E99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055" y="1351717"/>
            <a:ext cx="5918945" cy="4874909"/>
          </a:xfrm>
          <a:prstGeom prst="rect">
            <a:avLst/>
          </a:prstGeom>
        </p:spPr>
      </p:pic>
      <p:sp>
        <p:nvSpPr>
          <p:cNvPr id="5" name="TextBox 3">
            <a:extLst>
              <a:ext uri="{FF2B5EF4-FFF2-40B4-BE49-F238E27FC236}">
                <a16:creationId xmlns:a16="http://schemas.microsoft.com/office/drawing/2014/main" id="{98102655-65D5-49C7-924C-896F5A6E2921}"/>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575256624"/>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2-way Core 2 System</a:t>
            </a:r>
            <a:endParaRPr lang="zh-CN" altLang="en-US" b="1" dirty="0">
              <a:solidFill>
                <a:srgbClr val="FF0000"/>
              </a:solidFill>
              <a:latin typeface="+mn-lt"/>
              <a:cs typeface="+mn-lt"/>
            </a:endParaRPr>
          </a:p>
        </p:txBody>
      </p:sp>
      <p:pic>
        <p:nvPicPr>
          <p:cNvPr id="4" name="Picture 3" descr="A picture containing text, scoreboard&#10;&#10;Description automatically generated">
            <a:extLst>
              <a:ext uri="{FF2B5EF4-FFF2-40B4-BE49-F238E27FC236}">
                <a16:creationId xmlns:a16="http://schemas.microsoft.com/office/drawing/2014/main" id="{5FB86F79-E925-4440-9C5B-0AA7A4C52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1" y="1558736"/>
            <a:ext cx="4143280" cy="4441595"/>
          </a:xfrm>
          <a:prstGeom prst="rect">
            <a:avLst/>
          </a:prstGeom>
        </p:spPr>
      </p:pic>
      <p:pic>
        <p:nvPicPr>
          <p:cNvPr id="6" name="Picture 5">
            <a:extLst>
              <a:ext uri="{FF2B5EF4-FFF2-40B4-BE49-F238E27FC236}">
                <a16:creationId xmlns:a16="http://schemas.microsoft.com/office/drawing/2014/main" id="{9DC358B4-E1DD-4E1C-BD4E-F16D90281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74" y="1558736"/>
            <a:ext cx="4143280" cy="4441595"/>
          </a:xfrm>
          <a:prstGeom prst="rect">
            <a:avLst/>
          </a:prstGeom>
        </p:spPr>
      </p:pic>
      <p:sp>
        <p:nvSpPr>
          <p:cNvPr id="5" name="TextBox 3">
            <a:extLst>
              <a:ext uri="{FF2B5EF4-FFF2-40B4-BE49-F238E27FC236}">
                <a16:creationId xmlns:a16="http://schemas.microsoft.com/office/drawing/2014/main" id="{FB17570D-A5B4-4DC5-B9E3-DE7E17A834B8}"/>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541891770"/>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4-way Systems</a:t>
            </a:r>
            <a:endParaRPr lang="zh-CN" altLang="en-US" b="1" dirty="0">
              <a:solidFill>
                <a:srgbClr val="FF0000"/>
              </a:solidFill>
              <a:latin typeface="+mn-lt"/>
              <a:cs typeface="+mn-lt"/>
            </a:endParaRPr>
          </a:p>
        </p:txBody>
      </p:sp>
      <p:pic>
        <p:nvPicPr>
          <p:cNvPr id="4" name="Picture 3">
            <a:extLst>
              <a:ext uri="{FF2B5EF4-FFF2-40B4-BE49-F238E27FC236}">
                <a16:creationId xmlns:a16="http://schemas.microsoft.com/office/drawing/2014/main" id="{267BC1DD-5B91-44C1-942B-9DAAE6ABE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56099"/>
            <a:ext cx="6145367" cy="3282576"/>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427D6CF-DF28-4B1F-8FD0-108D8316E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88" y="1356099"/>
            <a:ext cx="5820012" cy="2653926"/>
          </a:xfrm>
          <a:prstGeom prst="rect">
            <a:avLst/>
          </a:prstGeom>
        </p:spPr>
      </p:pic>
      <p:sp>
        <p:nvSpPr>
          <p:cNvPr id="5" name="TextBox 3">
            <a:extLst>
              <a:ext uri="{FF2B5EF4-FFF2-40B4-BE49-F238E27FC236}">
                <a16:creationId xmlns:a16="http://schemas.microsoft.com/office/drawing/2014/main" id="{C5E1DE2C-CDBC-49AB-8E6B-BA1786EC85D2}"/>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1738698109"/>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4-way System, </a:t>
            </a:r>
            <a:r>
              <a:rPr lang="en-US" b="1" dirty="0" err="1">
                <a:solidFill>
                  <a:srgbClr val="FF0000"/>
                </a:solidFill>
                <a:latin typeface="+mn-lt"/>
                <a:cs typeface="+mn-lt"/>
              </a:rPr>
              <a:t>Westmere</a:t>
            </a:r>
            <a:r>
              <a:rPr lang="en-US" b="1" dirty="0">
                <a:solidFill>
                  <a:srgbClr val="FF0000"/>
                </a:solidFill>
                <a:latin typeface="+mn-lt"/>
                <a:cs typeface="+mn-lt"/>
              </a:rPr>
              <a:t>-EX</a:t>
            </a:r>
            <a:endParaRPr lang="zh-CN" altLang="en-US" b="1" dirty="0">
              <a:solidFill>
                <a:srgbClr val="FF0000"/>
              </a:solidFill>
              <a:latin typeface="+mn-lt"/>
              <a:cs typeface="+mn-lt"/>
            </a:endParaRPr>
          </a:p>
        </p:txBody>
      </p:sp>
      <p:pic>
        <p:nvPicPr>
          <p:cNvPr id="4" name="Picture 3" descr="Graphical user interface&#10;&#10;Description automatically generated">
            <a:extLst>
              <a:ext uri="{FF2B5EF4-FFF2-40B4-BE49-F238E27FC236}">
                <a16:creationId xmlns:a16="http://schemas.microsoft.com/office/drawing/2014/main" id="{25325FAD-A243-4926-9E7E-CE47D816B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042" y="1134429"/>
            <a:ext cx="6259916" cy="5723571"/>
          </a:xfrm>
          <a:prstGeom prst="rect">
            <a:avLst/>
          </a:prstGeom>
        </p:spPr>
      </p:pic>
      <p:sp>
        <p:nvSpPr>
          <p:cNvPr id="5" name="TextBox 3">
            <a:extLst>
              <a:ext uri="{FF2B5EF4-FFF2-40B4-BE49-F238E27FC236}">
                <a16:creationId xmlns:a16="http://schemas.microsoft.com/office/drawing/2014/main" id="{76BD55AD-A34D-47C4-B8B6-84C07C5AD476}"/>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1807256881"/>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4P Sandy Bridge System Architecture</a:t>
            </a:r>
            <a:endParaRPr lang="zh-CN" altLang="en-US" b="1" dirty="0">
              <a:solidFill>
                <a:srgbClr val="FF0000"/>
              </a:solidFill>
              <a:latin typeface="+mn-lt"/>
              <a:cs typeface="+mn-lt"/>
            </a:endParaRPr>
          </a:p>
        </p:txBody>
      </p:sp>
      <p:pic>
        <p:nvPicPr>
          <p:cNvPr id="5" name="Picture 4" descr="Graphical user interface&#10;&#10;Description automatically generated">
            <a:extLst>
              <a:ext uri="{FF2B5EF4-FFF2-40B4-BE49-F238E27FC236}">
                <a16:creationId xmlns:a16="http://schemas.microsoft.com/office/drawing/2014/main" id="{406CB258-3511-474A-AAFE-8DD28991E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474" y="997494"/>
            <a:ext cx="7211049" cy="5691868"/>
          </a:xfrm>
          <a:prstGeom prst="rect">
            <a:avLst/>
          </a:prstGeom>
        </p:spPr>
      </p:pic>
      <p:sp>
        <p:nvSpPr>
          <p:cNvPr id="4" name="TextBox 3">
            <a:extLst>
              <a:ext uri="{FF2B5EF4-FFF2-40B4-BE49-F238E27FC236}">
                <a16:creationId xmlns:a16="http://schemas.microsoft.com/office/drawing/2014/main" id="{DE6BD9C3-7920-4463-99F5-DD716D21267D}"/>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2714945870"/>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28385" y="61208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文本框 1"/>
          <p:cNvSpPr txBox="1"/>
          <p:nvPr/>
        </p:nvSpPr>
        <p:spPr>
          <a:xfrm>
            <a:off x="2559050" y="2242820"/>
            <a:ext cx="7073265" cy="1322070"/>
          </a:xfrm>
          <a:prstGeom prst="rect">
            <a:avLst/>
          </a:prstGeom>
          <a:noFill/>
        </p:spPr>
        <p:txBody>
          <a:bodyPr wrap="square" rtlCol="0">
            <a:spAutoFit/>
          </a:bodyPr>
          <a:lstStyle/>
          <a:p>
            <a:pPr algn="ctr"/>
            <a:r>
              <a:rPr lang="en-US" altLang="zh-CN" sz="8000" b="1">
                <a:solidFill>
                  <a:srgbClr val="8CAA5B"/>
                </a:solidFill>
                <a:latin typeface="微软雅黑" panose="020B0503020204020204" charset="-122"/>
                <a:ea typeface="微软雅黑" panose="020B0503020204020204" charset="-122"/>
              </a:rPr>
              <a:t>THANK YOU</a:t>
            </a:r>
          </a:p>
        </p:txBody>
      </p:sp>
      <p:pic>
        <p:nvPicPr>
          <p:cNvPr id="5" name="图片 3" descr="叶子">
            <a:extLst>
              <a:ext uri="{FF2B5EF4-FFF2-40B4-BE49-F238E27FC236}">
                <a16:creationId xmlns:a16="http://schemas.microsoft.com/office/drawing/2014/main" id="{F27053BC-E5AA-44BC-9C6B-C0F568F55689}"/>
              </a:ext>
            </a:extLst>
          </p:cNvPr>
          <p:cNvPicPr>
            <a:picLocks noChangeAspect="1"/>
          </p:cNvPicPr>
          <p:nvPr/>
        </p:nvPicPr>
        <p:blipFill>
          <a:blip r:embed="rId3" cstate="screen"/>
          <a:stretch>
            <a:fillRect/>
          </a:stretch>
        </p:blipFill>
        <p:spPr>
          <a:xfrm>
            <a:off x="9840018" y="0"/>
            <a:ext cx="2351982" cy="1750695"/>
          </a:xfrm>
          <a:prstGeom prst="rect">
            <a:avLst/>
          </a:prstGeom>
        </p:spPr>
      </p:pic>
      <p:sp>
        <p:nvSpPr>
          <p:cNvPr id="6" name="TextBox 5">
            <a:extLst>
              <a:ext uri="{FF2B5EF4-FFF2-40B4-BE49-F238E27FC236}">
                <a16:creationId xmlns:a16="http://schemas.microsoft.com/office/drawing/2014/main" id="{97341801-0682-4039-B3E2-67FA8AC7B94A}"/>
              </a:ext>
            </a:extLst>
          </p:cNvPr>
          <p:cNvSpPr txBox="1"/>
          <p:nvPr/>
        </p:nvSpPr>
        <p:spPr>
          <a:xfrm>
            <a:off x="5991496" y="6488668"/>
            <a:ext cx="6200503" cy="369332"/>
          </a:xfrm>
          <a:prstGeom prst="rect">
            <a:avLst/>
          </a:prstGeom>
          <a:noFill/>
        </p:spPr>
        <p:txBody>
          <a:bodyPr wrap="square" rtlCol="0">
            <a:spAutoFit/>
          </a:bodyPr>
          <a:lstStyle/>
          <a:p>
            <a:pPr algn="r"/>
            <a:r>
              <a:rPr lang="en-US" dirty="0"/>
              <a:t>Introduction to Parallel  Programming, by Hui Liu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CPU System Architecture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1140823"/>
            <a:ext cx="11508509" cy="5094514"/>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Since Sandy Bridge (v1) the CPU system architecture applied by Intel can be described as a </a:t>
            </a:r>
            <a:r>
              <a:rPr lang="en-US" sz="2800" dirty="0">
                <a:solidFill>
                  <a:srgbClr val="FF0000"/>
                </a:solidFill>
              </a:rPr>
              <a:t>System-on-Chip (SoC)</a:t>
            </a:r>
            <a:r>
              <a:rPr lang="en-US" sz="2800" dirty="0"/>
              <a:t> architecture, integrating the CPU, GPU, system IO and last level cache into a single package.</a:t>
            </a:r>
          </a:p>
          <a:p>
            <a:pPr marL="178587" indent="-178587">
              <a:spcBef>
                <a:spcPts val="562"/>
              </a:spcBef>
              <a:buSzPct val="125000"/>
              <a:buChar char="•"/>
              <a:defRPr sz="1800"/>
            </a:pPr>
            <a:r>
              <a:rPr lang="en-US" sz="2800" dirty="0"/>
              <a:t> The </a:t>
            </a:r>
            <a:r>
              <a:rPr lang="en-US" sz="2800" dirty="0">
                <a:solidFill>
                  <a:srgbClr val="FF0000"/>
                </a:solidFill>
              </a:rPr>
              <a:t>QPI/UPI</a:t>
            </a:r>
            <a:r>
              <a:rPr lang="en-US" sz="2800" dirty="0"/>
              <a:t> (Quick</a:t>
            </a:r>
            <a:r>
              <a:rPr lang="en-US" sz="2800"/>
              <a:t>/Ultra </a:t>
            </a:r>
            <a:r>
              <a:rPr lang="en-US" sz="2800" dirty="0"/>
              <a:t>Path Interconnect) and the </a:t>
            </a:r>
            <a:r>
              <a:rPr lang="en-US" sz="2800" dirty="0" err="1">
                <a:solidFill>
                  <a:srgbClr val="FF0000"/>
                </a:solidFill>
              </a:rPr>
              <a:t>Uncore</a:t>
            </a:r>
            <a:r>
              <a:rPr lang="en-US" sz="2800" dirty="0"/>
              <a:t> are critical components of the memory system and its performance can be impacted by BIOS settings.</a:t>
            </a:r>
          </a:p>
          <a:p>
            <a:pPr marL="178587" indent="-178587">
              <a:spcBef>
                <a:spcPts val="562"/>
              </a:spcBef>
              <a:buSzPct val="125000"/>
              <a:buChar char="•"/>
              <a:defRPr sz="1800"/>
            </a:pPr>
            <a:r>
              <a:rPr lang="en-US" sz="2800" dirty="0"/>
              <a:t> Available QPI bandwidth depends on the CPU model, therefore it’s of interest to have a proper understanding of the CPU system architecture to design a high performing system.</a:t>
            </a:r>
            <a:endParaRPr sz="2800" dirty="0"/>
          </a:p>
        </p:txBody>
      </p:sp>
      <p:sp>
        <p:nvSpPr>
          <p:cNvPr id="4" name="TextBox 3">
            <a:extLst>
              <a:ext uri="{FF2B5EF4-FFF2-40B4-BE49-F238E27FC236}">
                <a16:creationId xmlns:a16="http://schemas.microsoft.com/office/drawing/2014/main" id="{951DE482-AB48-4595-9DCE-80B30BBF03A1}"/>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50042954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78378"/>
            <a:ext cx="11040533" cy="679268"/>
          </a:xfrm>
        </p:spPr>
        <p:txBody>
          <a:bodyPr/>
          <a:lstStyle/>
          <a:p>
            <a:pPr algn="ctr"/>
            <a:r>
              <a:rPr lang="en-US" b="1" dirty="0" err="1">
                <a:solidFill>
                  <a:srgbClr val="FF0000"/>
                </a:solidFill>
                <a:latin typeface="+mn-lt"/>
                <a:cs typeface="+mn-lt"/>
              </a:rPr>
              <a:t>Uncore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2" y="757646"/>
            <a:ext cx="6885614" cy="602197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400" dirty="0"/>
              <a:t> "</a:t>
            </a:r>
            <a:r>
              <a:rPr lang="en-US" sz="2400" dirty="0" err="1"/>
              <a:t>Uncore</a:t>
            </a:r>
            <a:r>
              <a:rPr lang="en-US" sz="2400" dirty="0"/>
              <a:t>" is a term used by Intel to describe the functions of a microprocessor that are </a:t>
            </a:r>
            <a:r>
              <a:rPr lang="en-US" sz="2400" dirty="0">
                <a:solidFill>
                  <a:srgbClr val="FF0000"/>
                </a:solidFill>
              </a:rPr>
              <a:t>not in the core</a:t>
            </a:r>
            <a:r>
              <a:rPr lang="en-US" sz="2400" dirty="0"/>
              <a:t>, but which must be closely connected to the core to achieve high performance. It has been called </a:t>
            </a:r>
            <a:r>
              <a:rPr lang="en-US" sz="2400" dirty="0">
                <a:solidFill>
                  <a:srgbClr val="FF0000"/>
                </a:solidFill>
              </a:rPr>
              <a:t>"system agent"</a:t>
            </a:r>
            <a:r>
              <a:rPr lang="en-US" sz="2400" dirty="0"/>
              <a:t> since the release of the Sandy Bridge microarchitecture.</a:t>
            </a:r>
          </a:p>
          <a:p>
            <a:pPr marL="178587" indent="-178587">
              <a:spcBef>
                <a:spcPts val="562"/>
              </a:spcBef>
              <a:buSzPct val="125000"/>
              <a:buChar char="•"/>
              <a:defRPr sz="1800"/>
            </a:pPr>
            <a:r>
              <a:rPr lang="en-US" sz="2400" dirty="0"/>
              <a:t> The Nehalem microarchitecture introduced a flexible architecture that could be optimized for different segments. In order to facilitate scalability, Intel separated the core processing functionality (ALU, FPU, L1 and L2 cache) from the ‘</a:t>
            </a:r>
            <a:r>
              <a:rPr lang="en-US" sz="2400" dirty="0" err="1"/>
              <a:t>uncore</a:t>
            </a:r>
            <a:r>
              <a:rPr lang="en-US" sz="2400" dirty="0"/>
              <a:t>’ functionality.</a:t>
            </a:r>
          </a:p>
          <a:p>
            <a:pPr marL="178587" indent="-178587">
              <a:spcBef>
                <a:spcPts val="562"/>
              </a:spcBef>
              <a:buSzPct val="125000"/>
              <a:buChar char="•"/>
              <a:defRPr sz="1800"/>
            </a:pPr>
            <a:r>
              <a:rPr lang="en-US" sz="2400" dirty="0"/>
              <a:t> </a:t>
            </a:r>
            <a:r>
              <a:rPr lang="en-US" sz="2400" dirty="0" err="1"/>
              <a:t>Uncore</a:t>
            </a:r>
            <a:r>
              <a:rPr lang="en-US" sz="2400" dirty="0"/>
              <a:t> functions include QPI controllers, L3 cache (Last level cache), snoop agent pipeline, on-die memory controller, and Thunderbolt controller.</a:t>
            </a:r>
          </a:p>
        </p:txBody>
      </p:sp>
      <p:sp>
        <p:nvSpPr>
          <p:cNvPr id="4" name="TextBox 3">
            <a:extLst>
              <a:ext uri="{FF2B5EF4-FFF2-40B4-BE49-F238E27FC236}">
                <a16:creationId xmlns:a16="http://schemas.microsoft.com/office/drawing/2014/main" id="{FF842EE3-B5A6-40B0-8E96-DDEFBBA9AE40}"/>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pic>
        <p:nvPicPr>
          <p:cNvPr id="5" name="Picture 4">
            <a:extLst>
              <a:ext uri="{FF2B5EF4-FFF2-40B4-BE49-F238E27FC236}">
                <a16:creationId xmlns:a16="http://schemas.microsoft.com/office/drawing/2014/main" id="{CC4B0EEE-C232-434D-9707-8F519E732B2B}"/>
              </a:ext>
            </a:extLst>
          </p:cNvPr>
          <p:cNvPicPr>
            <a:picLocks noChangeAspect="1"/>
          </p:cNvPicPr>
          <p:nvPr/>
        </p:nvPicPr>
        <p:blipFill>
          <a:blip r:embed="rId2"/>
          <a:stretch>
            <a:fillRect/>
          </a:stretch>
        </p:blipFill>
        <p:spPr>
          <a:xfrm>
            <a:off x="7362825" y="1233487"/>
            <a:ext cx="4829175" cy="4391025"/>
          </a:xfrm>
          <a:prstGeom prst="rect">
            <a:avLst/>
          </a:prstGeom>
        </p:spPr>
      </p:pic>
    </p:spTree>
    <p:extLst>
      <p:ext uri="{BB962C8B-B14F-4D97-AF65-F5344CB8AC3E}">
        <p14:creationId xmlns:p14="http://schemas.microsoft.com/office/powerpoint/2010/main" val="1421238992"/>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78378"/>
            <a:ext cx="11040533" cy="679268"/>
          </a:xfrm>
        </p:spPr>
        <p:txBody>
          <a:bodyPr/>
          <a:lstStyle/>
          <a:p>
            <a:pPr algn="ctr"/>
            <a:r>
              <a:rPr lang="en-US" b="1" dirty="0" err="1">
                <a:solidFill>
                  <a:srgbClr val="FF0000"/>
                </a:solidFill>
                <a:latin typeface="+mn-lt"/>
                <a:cs typeface="+mn-lt"/>
              </a:rPr>
              <a:t>Uncore</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757646"/>
            <a:ext cx="11508509" cy="602197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The Intel </a:t>
            </a:r>
            <a:r>
              <a:rPr lang="en-US" sz="2800" dirty="0" err="1"/>
              <a:t>uncore</a:t>
            </a:r>
            <a:r>
              <a:rPr lang="en-US" sz="2800" dirty="0"/>
              <a:t> is broken down into a number of modular units. The main </a:t>
            </a:r>
            <a:r>
              <a:rPr lang="en-US" sz="2800" dirty="0" err="1"/>
              <a:t>uncore</a:t>
            </a:r>
            <a:r>
              <a:rPr lang="en-US" sz="2800" dirty="0"/>
              <a:t> interface to the core is the so-called cache box (</a:t>
            </a:r>
            <a:r>
              <a:rPr lang="en-US" sz="2800" dirty="0" err="1"/>
              <a:t>CBox</a:t>
            </a:r>
            <a:r>
              <a:rPr lang="en-US" sz="2800" dirty="0"/>
              <a:t>), which interfaces with the last level cache (LLC) and is responsible for managing cache coherency. Multiple internal and external QPI links are managed by physical-layer units, referred to as </a:t>
            </a:r>
            <a:r>
              <a:rPr lang="en-US" sz="2800" dirty="0" err="1"/>
              <a:t>PBox</a:t>
            </a:r>
            <a:r>
              <a:rPr lang="en-US" sz="2800" dirty="0"/>
              <a:t>. Connections between the </a:t>
            </a:r>
            <a:r>
              <a:rPr lang="en-US" sz="2800" dirty="0" err="1"/>
              <a:t>PBox</a:t>
            </a:r>
            <a:r>
              <a:rPr lang="en-US" sz="2800" dirty="0"/>
              <a:t>, </a:t>
            </a:r>
            <a:r>
              <a:rPr lang="en-US" sz="2800" dirty="0" err="1"/>
              <a:t>CBox</a:t>
            </a:r>
            <a:r>
              <a:rPr lang="en-US" sz="2800" dirty="0"/>
              <a:t>, and one or more </a:t>
            </a:r>
            <a:r>
              <a:rPr lang="en-US" sz="2800" dirty="0" err="1"/>
              <a:t>iMCs</a:t>
            </a:r>
            <a:r>
              <a:rPr lang="en-US" sz="2800" dirty="0"/>
              <a:t> (</a:t>
            </a:r>
            <a:r>
              <a:rPr lang="en-US" sz="2800" dirty="0" err="1"/>
              <a:t>MBox</a:t>
            </a:r>
            <a:r>
              <a:rPr lang="en-US" sz="2800" dirty="0"/>
              <a:t>) are managed by the system configuration controller (</a:t>
            </a:r>
            <a:r>
              <a:rPr lang="en-US" sz="2800" dirty="0" err="1"/>
              <a:t>UBox</a:t>
            </a:r>
            <a:r>
              <a:rPr lang="en-US" sz="2800" dirty="0"/>
              <a:t>) and a router (</a:t>
            </a:r>
            <a:r>
              <a:rPr lang="en-US" sz="2800" dirty="0" err="1"/>
              <a:t>RBox</a:t>
            </a:r>
            <a:r>
              <a:rPr lang="en-US" sz="2800" dirty="0"/>
              <a:t>).</a:t>
            </a:r>
          </a:p>
          <a:p>
            <a:pPr marL="178587" indent="-178587">
              <a:spcBef>
                <a:spcPts val="562"/>
              </a:spcBef>
              <a:buSzPct val="125000"/>
              <a:buChar char="•"/>
              <a:defRPr sz="1800"/>
            </a:pPr>
            <a:r>
              <a:rPr lang="en-US" sz="2800" dirty="0"/>
              <a:t> A nice way to put it is that the </a:t>
            </a:r>
            <a:r>
              <a:rPr lang="en-US" sz="2800" dirty="0" err="1"/>
              <a:t>Uncore</a:t>
            </a:r>
            <a:r>
              <a:rPr lang="en-US" sz="2800" dirty="0"/>
              <a:t> is a collection of components of a CPU that do not carry out </a:t>
            </a:r>
            <a:r>
              <a:rPr lang="en-US" sz="2800" dirty="0">
                <a:solidFill>
                  <a:srgbClr val="FF0000"/>
                </a:solidFill>
              </a:rPr>
              <a:t>core computational functions</a:t>
            </a:r>
            <a:r>
              <a:rPr lang="en-US" sz="2800" dirty="0"/>
              <a:t> but are </a:t>
            </a:r>
            <a:r>
              <a:rPr lang="en-US" sz="2800" dirty="0">
                <a:solidFill>
                  <a:srgbClr val="FF0000"/>
                </a:solidFill>
              </a:rPr>
              <a:t>essential for core performance</a:t>
            </a:r>
            <a:r>
              <a:rPr lang="en-US" sz="2800" dirty="0"/>
              <a:t>. This architectural system change brought the Northbridge functionality closer to the processing unit, </a:t>
            </a:r>
            <a:r>
              <a:rPr lang="en-US" sz="2800" dirty="0">
                <a:solidFill>
                  <a:srgbClr val="FF0000"/>
                </a:solidFill>
              </a:rPr>
              <a:t>reducing latency</a:t>
            </a:r>
            <a:r>
              <a:rPr lang="en-US" sz="2800" dirty="0"/>
              <a:t> while being able to </a:t>
            </a:r>
            <a:r>
              <a:rPr lang="en-US" sz="2800" dirty="0">
                <a:solidFill>
                  <a:srgbClr val="FF0000"/>
                </a:solidFill>
              </a:rPr>
              <a:t>increase the speed due to the removal of serial bus controllers</a:t>
            </a:r>
            <a:r>
              <a:rPr lang="en-US" sz="2800" dirty="0"/>
              <a:t>.</a:t>
            </a:r>
            <a:endParaRPr sz="2800" dirty="0"/>
          </a:p>
        </p:txBody>
      </p:sp>
      <p:sp>
        <p:nvSpPr>
          <p:cNvPr id="4" name="TextBox 3">
            <a:extLst>
              <a:ext uri="{FF2B5EF4-FFF2-40B4-BE49-F238E27FC236}">
                <a16:creationId xmlns:a16="http://schemas.microsoft.com/office/drawing/2014/main" id="{FF842EE3-B5A6-40B0-8E96-DDEFBBA9AE40}"/>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971533136"/>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89305"/>
          </a:xfrm>
        </p:spPr>
        <p:txBody>
          <a:bodyPr/>
          <a:lstStyle/>
          <a:p>
            <a:pPr algn="ctr"/>
            <a:r>
              <a:rPr lang="en-US" b="1" dirty="0">
                <a:solidFill>
                  <a:srgbClr val="FF0000"/>
                </a:solidFill>
                <a:latin typeface="+mn-lt"/>
                <a:cs typeface="+mn-lt"/>
              </a:rPr>
              <a:t>High Core Count architecture of the Intel Xeon</a:t>
            </a:r>
            <a:endParaRPr lang="zh-CN" altLang="en-US" b="1" dirty="0">
              <a:solidFill>
                <a:srgbClr val="FF0000"/>
              </a:solidFill>
              <a:latin typeface="+mn-lt"/>
              <a:cs typeface="+mn-lt"/>
            </a:endParaRPr>
          </a:p>
        </p:txBody>
      </p:sp>
      <p:pic>
        <p:nvPicPr>
          <p:cNvPr id="2" name="Picture 1">
            <a:extLst>
              <a:ext uri="{FF2B5EF4-FFF2-40B4-BE49-F238E27FC236}">
                <a16:creationId xmlns:a16="http://schemas.microsoft.com/office/drawing/2014/main" id="{B55BF199-8C23-4F68-84D9-6A3A7ECD6C07}"/>
              </a:ext>
            </a:extLst>
          </p:cNvPr>
          <p:cNvPicPr>
            <a:picLocks noChangeAspect="1"/>
          </p:cNvPicPr>
          <p:nvPr/>
        </p:nvPicPr>
        <p:blipFill>
          <a:blip r:embed="rId2"/>
          <a:stretch>
            <a:fillRect/>
          </a:stretch>
        </p:blipFill>
        <p:spPr>
          <a:xfrm>
            <a:off x="396454" y="934382"/>
            <a:ext cx="7196297" cy="5923618"/>
          </a:xfrm>
          <a:prstGeom prst="rect">
            <a:avLst/>
          </a:prstGeom>
        </p:spPr>
      </p:pic>
      <p:sp>
        <p:nvSpPr>
          <p:cNvPr id="4" name="TextBox 3">
            <a:extLst>
              <a:ext uri="{FF2B5EF4-FFF2-40B4-BE49-F238E27FC236}">
                <a16:creationId xmlns:a16="http://schemas.microsoft.com/office/drawing/2014/main" id="{A4A27ABF-C190-4900-B720-DFDC5A695363}"/>
              </a:ext>
            </a:extLst>
          </p:cNvPr>
          <p:cNvSpPr txBox="1"/>
          <p:nvPr/>
        </p:nvSpPr>
        <p:spPr>
          <a:xfrm>
            <a:off x="7881258" y="957943"/>
            <a:ext cx="3991158" cy="4154984"/>
          </a:xfrm>
          <a:prstGeom prst="rect">
            <a:avLst/>
          </a:prstGeom>
          <a:noFill/>
        </p:spPr>
        <p:txBody>
          <a:bodyPr wrap="square" rtlCol="0">
            <a:spAutoFit/>
          </a:bodyPr>
          <a:lstStyle/>
          <a:p>
            <a:pPr>
              <a:buFont typeface="Wingdings" panose="05000000000000000000" pitchFamily="2" charset="2"/>
              <a:buChar char="§"/>
            </a:pPr>
            <a:r>
              <a:rPr lang="en-US" sz="2400" dirty="0"/>
              <a:t> Intel provides a schematic overview of a CPU to understand the relationship between the </a:t>
            </a:r>
            <a:r>
              <a:rPr lang="en-US" sz="2400" dirty="0" err="1"/>
              <a:t>Uncore</a:t>
            </a:r>
            <a:r>
              <a:rPr lang="en-US" sz="2400" dirty="0"/>
              <a:t> and the cores.  This is a single CPU package.</a:t>
            </a:r>
          </a:p>
          <a:p>
            <a:pPr>
              <a:buFont typeface="Wingdings" panose="05000000000000000000" pitchFamily="2" charset="2"/>
              <a:buChar char="§"/>
            </a:pPr>
            <a:r>
              <a:rPr lang="en-US" sz="2400" dirty="0"/>
              <a:t> The red line is depicting the scalable on-die ring connecting the cores with the rest of the </a:t>
            </a:r>
            <a:r>
              <a:rPr lang="en-US" sz="2400" dirty="0" err="1"/>
              <a:t>Uncore</a:t>
            </a:r>
            <a:r>
              <a:rPr lang="en-US" sz="2400" dirty="0"/>
              <a:t> components.</a:t>
            </a:r>
            <a:endParaRPr lang="en-CA" sz="2400" dirty="0"/>
          </a:p>
        </p:txBody>
      </p:sp>
      <p:sp>
        <p:nvSpPr>
          <p:cNvPr id="5" name="TextBox 3">
            <a:extLst>
              <a:ext uri="{FF2B5EF4-FFF2-40B4-BE49-F238E27FC236}">
                <a16:creationId xmlns:a16="http://schemas.microsoft.com/office/drawing/2014/main" id="{6895D837-7824-4C2C-81D8-412B168C94F1}"/>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1379655369"/>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89305"/>
          </a:xfrm>
        </p:spPr>
        <p:txBody>
          <a:bodyPr/>
          <a:lstStyle/>
          <a:p>
            <a:pPr algn="ctr"/>
            <a:r>
              <a:rPr lang="en-US" b="1" dirty="0" err="1">
                <a:solidFill>
                  <a:srgbClr val="FF0000"/>
                </a:solidFill>
                <a:latin typeface="+mn-lt"/>
                <a:cs typeface="+mn-lt"/>
              </a:rPr>
              <a:t>Uncore</a:t>
            </a:r>
            <a:r>
              <a:rPr lang="en-US" b="1" dirty="0">
                <a:solidFill>
                  <a:srgbClr val="FF0000"/>
                </a:solidFill>
                <a:latin typeface="+mn-lt"/>
                <a:cs typeface="+mn-lt"/>
              </a:rPr>
              <a:t> Components</a:t>
            </a:r>
            <a:endParaRPr lang="zh-CN" altLang="en-US" b="1" dirty="0">
              <a:solidFill>
                <a:srgbClr val="FF0000"/>
              </a:solidFill>
              <a:latin typeface="+mn-lt"/>
              <a:cs typeface="+mn-lt"/>
            </a:endParaRPr>
          </a:p>
        </p:txBody>
      </p:sp>
      <p:graphicFrame>
        <p:nvGraphicFramePr>
          <p:cNvPr id="2" name="Table 1">
            <a:extLst>
              <a:ext uri="{FF2B5EF4-FFF2-40B4-BE49-F238E27FC236}">
                <a16:creationId xmlns:a16="http://schemas.microsoft.com/office/drawing/2014/main" id="{555CF930-A22D-4BE2-820F-4993508A2B3D}"/>
              </a:ext>
            </a:extLst>
          </p:cNvPr>
          <p:cNvGraphicFramePr>
            <a:graphicFrameLocks noGrp="1"/>
          </p:cNvGraphicFramePr>
          <p:nvPr>
            <p:extLst>
              <p:ext uri="{D42A27DB-BD31-4B8C-83A1-F6EECF244321}">
                <p14:modId xmlns:p14="http://schemas.microsoft.com/office/powerpoint/2010/main" val="3354512584"/>
              </p:ext>
            </p:extLst>
          </p:nvPr>
        </p:nvGraphicFramePr>
        <p:xfrm>
          <a:off x="674913" y="1140823"/>
          <a:ext cx="10842171" cy="5172884"/>
        </p:xfrm>
        <a:graphic>
          <a:graphicData uri="http://schemas.openxmlformats.org/drawingml/2006/table">
            <a:tbl>
              <a:tblPr>
                <a:tableStyleId>{BC89EF96-8CEA-46FF-86C4-4CE0E7609802}</a:tableStyleId>
              </a:tblPr>
              <a:tblGrid>
                <a:gridCol w="1828800">
                  <a:extLst>
                    <a:ext uri="{9D8B030D-6E8A-4147-A177-3AD203B41FA5}">
                      <a16:colId xmlns:a16="http://schemas.microsoft.com/office/drawing/2014/main" val="4151925654"/>
                    </a:ext>
                  </a:extLst>
                </a:gridCol>
                <a:gridCol w="2736325">
                  <a:extLst>
                    <a:ext uri="{9D8B030D-6E8A-4147-A177-3AD203B41FA5}">
                      <a16:colId xmlns:a16="http://schemas.microsoft.com/office/drawing/2014/main" val="3132607368"/>
                    </a:ext>
                  </a:extLst>
                </a:gridCol>
                <a:gridCol w="6277046">
                  <a:extLst>
                    <a:ext uri="{9D8B030D-6E8A-4147-A177-3AD203B41FA5}">
                      <a16:colId xmlns:a16="http://schemas.microsoft.com/office/drawing/2014/main" val="219129430"/>
                    </a:ext>
                  </a:extLst>
                </a:gridCol>
              </a:tblGrid>
              <a:tr h="635267">
                <a:tc>
                  <a:txBody>
                    <a:bodyPr/>
                    <a:lstStyle/>
                    <a:p>
                      <a:pPr algn="l"/>
                      <a:r>
                        <a:rPr lang="en-CA" sz="1800" b="1">
                          <a:effectLst/>
                        </a:rPr>
                        <a:t>Uncore element</a:t>
                      </a:r>
                    </a:p>
                  </a:txBody>
                  <a:tcPr marL="76339" marR="76339" marT="38170" marB="38170" anchor="ctr"/>
                </a:tc>
                <a:tc>
                  <a:txBody>
                    <a:bodyPr/>
                    <a:lstStyle/>
                    <a:p>
                      <a:pPr algn="l"/>
                      <a:r>
                        <a:rPr lang="en-CA" sz="1800" b="1">
                          <a:effectLst/>
                        </a:rPr>
                        <a:t>Description</a:t>
                      </a:r>
                    </a:p>
                  </a:txBody>
                  <a:tcPr marL="76339" marR="76339" marT="38170" marB="38170" anchor="ctr"/>
                </a:tc>
                <a:tc>
                  <a:txBody>
                    <a:bodyPr/>
                    <a:lstStyle/>
                    <a:p>
                      <a:pPr algn="l"/>
                      <a:r>
                        <a:rPr lang="en-CA" sz="1800" b="1" dirty="0">
                          <a:effectLst/>
                        </a:rPr>
                        <a:t>Responsible for:</a:t>
                      </a:r>
                    </a:p>
                  </a:txBody>
                  <a:tcPr marL="76339" marR="76339" marT="38170" marB="38170" anchor="ctr"/>
                </a:tc>
                <a:extLst>
                  <a:ext uri="{0D108BD9-81ED-4DB2-BD59-A6C34878D82A}">
                    <a16:rowId xmlns:a16="http://schemas.microsoft.com/office/drawing/2014/main" val="3250426755"/>
                  </a:ext>
                </a:extLst>
              </a:tr>
              <a:tr h="363009">
                <a:tc>
                  <a:txBody>
                    <a:bodyPr/>
                    <a:lstStyle/>
                    <a:p>
                      <a:pPr algn="l"/>
                      <a:r>
                        <a:rPr lang="en-CA" sz="1800">
                          <a:effectLst/>
                        </a:rPr>
                        <a:t>QPI Agent</a:t>
                      </a:r>
                    </a:p>
                  </a:txBody>
                  <a:tcPr marL="76339" marR="76339" marT="38170" marB="38170" anchor="ctr"/>
                </a:tc>
                <a:tc>
                  <a:txBody>
                    <a:bodyPr/>
                    <a:lstStyle/>
                    <a:p>
                      <a:pPr algn="l"/>
                      <a:r>
                        <a:rPr lang="en-CA" sz="1800">
                          <a:effectLst/>
                        </a:rPr>
                        <a:t>QuickPath Interconnect</a:t>
                      </a:r>
                    </a:p>
                  </a:txBody>
                  <a:tcPr marL="76339" marR="76339" marT="38170" marB="38170" anchor="ctr"/>
                </a:tc>
                <a:tc>
                  <a:txBody>
                    <a:bodyPr/>
                    <a:lstStyle/>
                    <a:p>
                      <a:pPr algn="l"/>
                      <a:r>
                        <a:rPr lang="en-US" sz="1800" dirty="0">
                          <a:effectLst/>
                        </a:rPr>
                        <a:t>QPI caching agent , manages R3QPI and QPI Link Interface</a:t>
                      </a:r>
                    </a:p>
                  </a:txBody>
                  <a:tcPr marL="76339" marR="76339" marT="38170" marB="38170" anchor="ctr"/>
                </a:tc>
                <a:extLst>
                  <a:ext uri="{0D108BD9-81ED-4DB2-BD59-A6C34878D82A}">
                    <a16:rowId xmlns:a16="http://schemas.microsoft.com/office/drawing/2014/main" val="2386308409"/>
                  </a:ext>
                </a:extLst>
              </a:tr>
              <a:tr h="1179780">
                <a:tc>
                  <a:txBody>
                    <a:bodyPr/>
                    <a:lstStyle/>
                    <a:p>
                      <a:pPr algn="l"/>
                      <a:r>
                        <a:rPr lang="en-CA" sz="1800">
                          <a:effectLst/>
                        </a:rPr>
                        <a:t>PCU</a:t>
                      </a:r>
                    </a:p>
                  </a:txBody>
                  <a:tcPr marL="76339" marR="76339" marT="38170" marB="38170" anchor="ctr"/>
                </a:tc>
                <a:tc>
                  <a:txBody>
                    <a:bodyPr/>
                    <a:lstStyle/>
                    <a:p>
                      <a:pPr algn="l"/>
                      <a:r>
                        <a:rPr lang="en-CA" sz="1800">
                          <a:effectLst/>
                        </a:rPr>
                        <a:t>Power Controller</a:t>
                      </a:r>
                    </a:p>
                  </a:txBody>
                  <a:tcPr marL="76339" marR="76339" marT="38170" marB="38170" anchor="ctr"/>
                </a:tc>
                <a:tc>
                  <a:txBody>
                    <a:bodyPr/>
                    <a:lstStyle/>
                    <a:p>
                      <a:pPr algn="l"/>
                      <a:r>
                        <a:rPr lang="en-US" sz="1800">
                          <a:effectLst/>
                        </a:rPr>
                        <a:t>Core/Uncore power unit and thermal manager, governs P-state of the CPU, C-state of the Core and package. It enables Turbo Mode and can throttle cores when a thermal violation occurs</a:t>
                      </a:r>
                    </a:p>
                  </a:txBody>
                  <a:tcPr marL="76339" marR="76339" marT="38170" marB="38170" anchor="ctr"/>
                </a:tc>
                <a:extLst>
                  <a:ext uri="{0D108BD9-81ED-4DB2-BD59-A6C34878D82A}">
                    <a16:rowId xmlns:a16="http://schemas.microsoft.com/office/drawing/2014/main" val="408163281"/>
                  </a:ext>
                </a:extLst>
              </a:tr>
              <a:tr h="363009">
                <a:tc>
                  <a:txBody>
                    <a:bodyPr/>
                    <a:lstStyle/>
                    <a:p>
                      <a:pPr algn="l"/>
                      <a:r>
                        <a:rPr lang="en-CA" sz="1800">
                          <a:effectLst/>
                        </a:rPr>
                        <a:t>Ubox</a:t>
                      </a:r>
                    </a:p>
                  </a:txBody>
                  <a:tcPr marL="76339" marR="76339" marT="38170" marB="38170" anchor="ctr"/>
                </a:tc>
                <a:tc>
                  <a:txBody>
                    <a:bodyPr/>
                    <a:lstStyle/>
                    <a:p>
                      <a:pPr algn="l"/>
                      <a:r>
                        <a:rPr lang="en-CA" sz="1800">
                          <a:effectLst/>
                        </a:rPr>
                        <a:t>System Config controller</a:t>
                      </a:r>
                    </a:p>
                  </a:txBody>
                  <a:tcPr marL="76339" marR="76339" marT="38170" marB="38170" anchor="ctr"/>
                </a:tc>
                <a:tc>
                  <a:txBody>
                    <a:bodyPr/>
                    <a:lstStyle/>
                    <a:p>
                      <a:pPr algn="l"/>
                      <a:r>
                        <a:rPr lang="en-US" sz="1800">
                          <a:effectLst/>
                        </a:rPr>
                        <a:t>Intermediary for interrupt traffic between system and core</a:t>
                      </a:r>
                    </a:p>
                  </a:txBody>
                  <a:tcPr marL="76339" marR="76339" marT="38170" marB="38170" anchor="ctr"/>
                </a:tc>
                <a:extLst>
                  <a:ext uri="{0D108BD9-81ED-4DB2-BD59-A6C34878D82A}">
                    <a16:rowId xmlns:a16="http://schemas.microsoft.com/office/drawing/2014/main" val="3908210955"/>
                  </a:ext>
                </a:extLst>
              </a:tr>
              <a:tr h="363009">
                <a:tc>
                  <a:txBody>
                    <a:bodyPr/>
                    <a:lstStyle/>
                    <a:p>
                      <a:pPr algn="l"/>
                      <a:r>
                        <a:rPr lang="en-CA" sz="1800">
                          <a:effectLst/>
                        </a:rPr>
                        <a:t>IIO</a:t>
                      </a:r>
                    </a:p>
                  </a:txBody>
                  <a:tcPr marL="76339" marR="76339" marT="38170" marB="38170" anchor="ctr"/>
                </a:tc>
                <a:tc>
                  <a:txBody>
                    <a:bodyPr/>
                    <a:lstStyle/>
                    <a:p>
                      <a:pPr algn="l"/>
                      <a:r>
                        <a:rPr lang="en-CA" sz="1800">
                          <a:effectLst/>
                        </a:rPr>
                        <a:t>Integrated IO</a:t>
                      </a:r>
                    </a:p>
                  </a:txBody>
                  <a:tcPr marL="76339" marR="76339" marT="38170" marB="38170" anchor="ctr"/>
                </a:tc>
                <a:tc>
                  <a:txBody>
                    <a:bodyPr/>
                    <a:lstStyle/>
                    <a:p>
                      <a:pPr algn="l"/>
                      <a:r>
                        <a:rPr lang="en-US" sz="1800">
                          <a:effectLst/>
                        </a:rPr>
                        <a:t>Provides the interface to PCIe Devices</a:t>
                      </a:r>
                    </a:p>
                  </a:txBody>
                  <a:tcPr marL="76339" marR="76339" marT="38170" marB="38170" anchor="ctr"/>
                </a:tc>
                <a:extLst>
                  <a:ext uri="{0D108BD9-81ED-4DB2-BD59-A6C34878D82A}">
                    <a16:rowId xmlns:a16="http://schemas.microsoft.com/office/drawing/2014/main" val="609853500"/>
                  </a:ext>
                </a:extLst>
              </a:tr>
              <a:tr h="363009">
                <a:tc>
                  <a:txBody>
                    <a:bodyPr/>
                    <a:lstStyle/>
                    <a:p>
                      <a:pPr algn="l"/>
                      <a:r>
                        <a:rPr lang="en-CA" sz="1800">
                          <a:effectLst/>
                        </a:rPr>
                        <a:t>R2PCI</a:t>
                      </a:r>
                    </a:p>
                  </a:txBody>
                  <a:tcPr marL="76339" marR="76339" marT="38170" marB="38170" anchor="ctr"/>
                </a:tc>
                <a:tc>
                  <a:txBody>
                    <a:bodyPr/>
                    <a:lstStyle/>
                    <a:p>
                      <a:pPr algn="l"/>
                      <a:r>
                        <a:rPr lang="en-CA" sz="1800">
                          <a:effectLst/>
                        </a:rPr>
                        <a:t>Ring to PCI Interface</a:t>
                      </a:r>
                    </a:p>
                  </a:txBody>
                  <a:tcPr marL="76339" marR="76339" marT="38170" marB="38170" anchor="ctr"/>
                </a:tc>
                <a:tc>
                  <a:txBody>
                    <a:bodyPr/>
                    <a:lstStyle/>
                    <a:p>
                      <a:pPr algn="l"/>
                      <a:r>
                        <a:rPr lang="en-US" sz="1800">
                          <a:effectLst/>
                        </a:rPr>
                        <a:t>Provides interface to the ring for PCIe access</a:t>
                      </a:r>
                    </a:p>
                  </a:txBody>
                  <a:tcPr marL="76339" marR="76339" marT="38170" marB="38170" anchor="ctr"/>
                </a:tc>
                <a:extLst>
                  <a:ext uri="{0D108BD9-81ED-4DB2-BD59-A6C34878D82A}">
                    <a16:rowId xmlns:a16="http://schemas.microsoft.com/office/drawing/2014/main" val="1947309600"/>
                  </a:ext>
                </a:extLst>
              </a:tr>
              <a:tr h="635267">
                <a:tc>
                  <a:txBody>
                    <a:bodyPr/>
                    <a:lstStyle/>
                    <a:p>
                      <a:pPr algn="l"/>
                      <a:r>
                        <a:rPr lang="en-CA" sz="1800">
                          <a:effectLst/>
                        </a:rPr>
                        <a:t>IMC</a:t>
                      </a:r>
                    </a:p>
                  </a:txBody>
                  <a:tcPr marL="76339" marR="76339" marT="38170" marB="38170" anchor="ctr"/>
                </a:tc>
                <a:tc>
                  <a:txBody>
                    <a:bodyPr/>
                    <a:lstStyle/>
                    <a:p>
                      <a:pPr algn="l"/>
                      <a:r>
                        <a:rPr lang="en-CA" sz="1800">
                          <a:effectLst/>
                        </a:rPr>
                        <a:t>Integrated Memory Controller</a:t>
                      </a:r>
                    </a:p>
                  </a:txBody>
                  <a:tcPr marL="76339" marR="76339" marT="38170" marB="38170" anchor="ctr"/>
                </a:tc>
                <a:tc>
                  <a:txBody>
                    <a:bodyPr/>
                    <a:lstStyle/>
                    <a:p>
                      <a:pPr algn="l"/>
                      <a:r>
                        <a:rPr lang="en-US" sz="1800">
                          <a:effectLst/>
                        </a:rPr>
                        <a:t>Provides the interface to RAM and communicates with Uncore through home agent</a:t>
                      </a:r>
                    </a:p>
                  </a:txBody>
                  <a:tcPr marL="76339" marR="76339" marT="38170" marB="38170" anchor="ctr"/>
                </a:tc>
                <a:extLst>
                  <a:ext uri="{0D108BD9-81ED-4DB2-BD59-A6C34878D82A}">
                    <a16:rowId xmlns:a16="http://schemas.microsoft.com/office/drawing/2014/main" val="2866826020"/>
                  </a:ext>
                </a:extLst>
              </a:tr>
              <a:tr h="635267">
                <a:tc>
                  <a:txBody>
                    <a:bodyPr/>
                    <a:lstStyle/>
                    <a:p>
                      <a:pPr algn="l"/>
                      <a:r>
                        <a:rPr lang="en-CA" sz="1800">
                          <a:effectLst/>
                        </a:rPr>
                        <a:t>HA</a:t>
                      </a:r>
                    </a:p>
                  </a:txBody>
                  <a:tcPr marL="76339" marR="76339" marT="38170" marB="38170" anchor="ctr"/>
                </a:tc>
                <a:tc>
                  <a:txBody>
                    <a:bodyPr/>
                    <a:lstStyle/>
                    <a:p>
                      <a:pPr algn="l"/>
                      <a:r>
                        <a:rPr lang="en-CA" sz="1800" dirty="0">
                          <a:effectLst/>
                        </a:rPr>
                        <a:t>Home Agent</a:t>
                      </a:r>
                    </a:p>
                  </a:txBody>
                  <a:tcPr marL="76339" marR="76339" marT="38170" marB="38170" anchor="ctr"/>
                </a:tc>
                <a:tc>
                  <a:txBody>
                    <a:bodyPr/>
                    <a:lstStyle/>
                    <a:p>
                      <a:pPr algn="l"/>
                      <a:r>
                        <a:rPr lang="en-US" sz="1800" dirty="0">
                          <a:effectLst/>
                        </a:rPr>
                        <a:t>Services coherent transactions and supervises a portion of the coherent memory.</a:t>
                      </a:r>
                    </a:p>
                  </a:txBody>
                  <a:tcPr marL="76339" marR="76339" marT="38170" marB="38170" anchor="ctr"/>
                </a:tc>
                <a:extLst>
                  <a:ext uri="{0D108BD9-81ED-4DB2-BD59-A6C34878D82A}">
                    <a16:rowId xmlns:a16="http://schemas.microsoft.com/office/drawing/2014/main" val="826821624"/>
                  </a:ext>
                </a:extLst>
              </a:tr>
              <a:tr h="635267">
                <a:tc>
                  <a:txBody>
                    <a:bodyPr/>
                    <a:lstStyle/>
                    <a:p>
                      <a:pPr algn="l"/>
                      <a:r>
                        <a:rPr lang="en-CA" sz="1800" dirty="0">
                          <a:effectLst/>
                        </a:rPr>
                        <a:t>SMI</a:t>
                      </a:r>
                    </a:p>
                  </a:txBody>
                  <a:tcPr marL="76339" marR="76339" marT="38170" marB="38170" anchor="ctr"/>
                </a:tc>
                <a:tc>
                  <a:txBody>
                    <a:bodyPr/>
                    <a:lstStyle/>
                    <a:p>
                      <a:pPr algn="l"/>
                      <a:r>
                        <a:rPr lang="en-CA" sz="1800">
                          <a:effectLst/>
                        </a:rPr>
                        <a:t>Scalable Memory Interface</a:t>
                      </a:r>
                    </a:p>
                  </a:txBody>
                  <a:tcPr marL="76339" marR="76339" marT="38170" marB="38170" anchor="ctr"/>
                </a:tc>
                <a:tc>
                  <a:txBody>
                    <a:bodyPr/>
                    <a:lstStyle/>
                    <a:p>
                      <a:pPr algn="l"/>
                      <a:r>
                        <a:rPr lang="en-US" sz="1800" dirty="0">
                          <a:effectLst/>
                        </a:rPr>
                        <a:t>Provides IMC access to DIMMs</a:t>
                      </a:r>
                    </a:p>
                  </a:txBody>
                  <a:tcPr marL="76339" marR="76339" marT="38170" marB="38170" anchor="ctr"/>
                </a:tc>
                <a:extLst>
                  <a:ext uri="{0D108BD9-81ED-4DB2-BD59-A6C34878D82A}">
                    <a16:rowId xmlns:a16="http://schemas.microsoft.com/office/drawing/2014/main" val="582670734"/>
                  </a:ext>
                </a:extLst>
              </a:tr>
            </a:tbl>
          </a:graphicData>
        </a:graphic>
      </p:graphicFrame>
      <p:sp>
        <p:nvSpPr>
          <p:cNvPr id="4" name="Rectangle 1">
            <a:extLst>
              <a:ext uri="{FF2B5EF4-FFF2-40B4-BE49-F238E27FC236}">
                <a16:creationId xmlns:a16="http://schemas.microsoft.com/office/drawing/2014/main" id="{D8F52A9D-8C30-429F-9E9C-D0B1D3C5C47D}"/>
              </a:ext>
            </a:extLst>
          </p:cNvPr>
          <p:cNvSpPr>
            <a:spLocks noChangeArrowheads="1"/>
          </p:cNvSpPr>
          <p:nvPr/>
        </p:nvSpPr>
        <p:spPr bwMode="auto">
          <a:xfrm>
            <a:off x="192563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5" name="TextBox 3">
            <a:extLst>
              <a:ext uri="{FF2B5EF4-FFF2-40B4-BE49-F238E27FC236}">
                <a16:creationId xmlns:a16="http://schemas.microsoft.com/office/drawing/2014/main" id="{64905630-2BBF-4126-9064-43BC8744BD86}"/>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3338022142"/>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Data Accessing</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2" y="957943"/>
            <a:ext cx="6742738" cy="5277394"/>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400" dirty="0"/>
              <a:t> If a CPU core wants to access data it has to communicate with the </a:t>
            </a:r>
            <a:r>
              <a:rPr lang="en-US" sz="2400" dirty="0" err="1"/>
              <a:t>Uncore</a:t>
            </a:r>
            <a:r>
              <a:rPr lang="en-US" sz="2400" dirty="0"/>
              <a:t>.</a:t>
            </a:r>
          </a:p>
          <a:p>
            <a:pPr marL="178587" indent="-178587">
              <a:spcBef>
                <a:spcPts val="562"/>
              </a:spcBef>
              <a:buSzPct val="125000"/>
              <a:buChar char="•"/>
              <a:defRPr sz="1800"/>
            </a:pPr>
            <a:r>
              <a:rPr lang="en-US" sz="2400" dirty="0"/>
              <a:t> Data can be in the last-level cache (LLC), thus interfacing with the </a:t>
            </a:r>
            <a:r>
              <a:rPr lang="en-US" sz="2400" dirty="0" err="1"/>
              <a:t>Cbox</a:t>
            </a:r>
            <a:r>
              <a:rPr lang="en-US" sz="2400" dirty="0"/>
              <a:t>, it might require memory from local memory, interfacing with the home agent and integrated memory controller (IMC).</a:t>
            </a:r>
          </a:p>
          <a:p>
            <a:pPr marL="178587" indent="-178587">
              <a:spcBef>
                <a:spcPts val="562"/>
              </a:spcBef>
              <a:buSzPct val="125000"/>
              <a:buChar char="•"/>
              <a:defRPr sz="1800"/>
            </a:pPr>
            <a:r>
              <a:rPr lang="en-US" sz="2400" dirty="0"/>
              <a:t> Or it needs to fetch memory from a remote NUMA node, as a consequence, the QPI comes into play.</a:t>
            </a:r>
          </a:p>
          <a:p>
            <a:pPr marL="178587" indent="-178587">
              <a:spcBef>
                <a:spcPts val="562"/>
              </a:spcBef>
              <a:buSzPct val="125000"/>
              <a:buChar char="•"/>
              <a:defRPr sz="1800"/>
            </a:pPr>
            <a:r>
              <a:rPr lang="en-US" sz="2400" dirty="0"/>
              <a:t> Due to the many components located in the </a:t>
            </a:r>
            <a:r>
              <a:rPr lang="en-US" sz="2400" dirty="0" err="1"/>
              <a:t>Uncore</a:t>
            </a:r>
            <a:r>
              <a:rPr lang="en-US" sz="2400" dirty="0"/>
              <a:t>, it plays a significant part in the overall power consumption of the system. With today’s focus on power reduction, the </a:t>
            </a:r>
            <a:r>
              <a:rPr lang="en-US" sz="2400" dirty="0" err="1"/>
              <a:t>Uncore</a:t>
            </a:r>
            <a:r>
              <a:rPr lang="en-US" sz="2400" dirty="0"/>
              <a:t> is equipped with </a:t>
            </a:r>
            <a:r>
              <a:rPr lang="en-US" sz="2400" b="1" dirty="0"/>
              <a:t>frequency scaling functionality</a:t>
            </a:r>
            <a:r>
              <a:rPr lang="en-US" sz="2400" dirty="0"/>
              <a:t> (UFS).</a:t>
            </a:r>
            <a:endParaRPr sz="2400" dirty="0"/>
          </a:p>
        </p:txBody>
      </p:sp>
      <p:sp>
        <p:nvSpPr>
          <p:cNvPr id="4" name="TextBox 3">
            <a:extLst>
              <a:ext uri="{FF2B5EF4-FFF2-40B4-BE49-F238E27FC236}">
                <a16:creationId xmlns:a16="http://schemas.microsoft.com/office/drawing/2014/main" id="{5B701CB5-AFD0-40A1-AA54-9D66F05E2F2C}"/>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pic>
        <p:nvPicPr>
          <p:cNvPr id="5" name="Picture 4" descr="Diagram&#10;&#10;Description automatically generated">
            <a:extLst>
              <a:ext uri="{FF2B5EF4-FFF2-40B4-BE49-F238E27FC236}">
                <a16:creationId xmlns:a16="http://schemas.microsoft.com/office/drawing/2014/main" id="{B6BFBD58-5A18-43CF-AEDB-67810F046F87}"/>
              </a:ext>
            </a:extLst>
          </p:cNvPr>
          <p:cNvPicPr>
            <a:picLocks noChangeAspect="1"/>
          </p:cNvPicPr>
          <p:nvPr/>
        </p:nvPicPr>
        <p:blipFill rotWithShape="1">
          <a:blip r:embed="rId2">
            <a:extLst>
              <a:ext uri="{28A0092B-C50C-407E-A947-70E740481C1C}">
                <a14:useLocalDpi xmlns:a14="http://schemas.microsoft.com/office/drawing/2010/main" val="0"/>
              </a:ext>
            </a:extLst>
          </a:blip>
          <a:srcRect l="8866" t="7866" r="10276" b="1000"/>
          <a:stretch/>
        </p:blipFill>
        <p:spPr>
          <a:xfrm>
            <a:off x="7293980" y="1300843"/>
            <a:ext cx="4322286" cy="2740272"/>
          </a:xfrm>
          <a:prstGeom prst="rect">
            <a:avLst/>
          </a:prstGeom>
        </p:spPr>
      </p:pic>
      <p:pic>
        <p:nvPicPr>
          <p:cNvPr id="6" name="Picture 5" descr="Diagram&#10;&#10;Description automatically generated">
            <a:extLst>
              <a:ext uri="{FF2B5EF4-FFF2-40B4-BE49-F238E27FC236}">
                <a16:creationId xmlns:a16="http://schemas.microsoft.com/office/drawing/2014/main" id="{7D625BC7-4ADD-4EE0-A39C-7E2D15667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80" y="4687729"/>
            <a:ext cx="4891653" cy="1924050"/>
          </a:xfrm>
          <a:prstGeom prst="rect">
            <a:avLst/>
          </a:prstGeom>
        </p:spPr>
      </p:pic>
    </p:spTree>
    <p:extLst>
      <p:ext uri="{BB962C8B-B14F-4D97-AF65-F5344CB8AC3E}">
        <p14:creationId xmlns:p14="http://schemas.microsoft.com/office/powerpoint/2010/main" val="3617066493"/>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Quick Path Interconnect (QPI) Link</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2" y="957943"/>
            <a:ext cx="11291454" cy="373788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400" dirty="0"/>
              <a:t> Application configuration can impact memory allocation, for example when the memory configuration consumption exceeds the available amount of local memory, operating system allocates remote memory to this application. An imbalance of application activity and resource consumption can trigger the operating system to rebalance the applications across the NUMA nodes which lead to data migration between the two NUMA nodes. </a:t>
            </a:r>
          </a:p>
          <a:p>
            <a:pPr marL="178587" indent="-178587">
              <a:spcBef>
                <a:spcPts val="562"/>
              </a:spcBef>
              <a:buSzPct val="125000"/>
              <a:buChar char="•"/>
              <a:defRPr sz="1800"/>
            </a:pPr>
            <a:r>
              <a:rPr lang="en-US" sz="2400" dirty="0"/>
              <a:t> These two examples occur quite frequently, as such the performance of remote memory access, memory migration, and low-level CPU processes such as cache snooping and validation traffic depends on the QPI architecture. It is imperative when designing and configuring a system that attention must be given to the </a:t>
            </a:r>
            <a:r>
              <a:rPr lang="en-US" sz="2400" dirty="0" err="1"/>
              <a:t>QuickPath</a:t>
            </a:r>
            <a:r>
              <a:rPr lang="en-US" sz="2400" dirty="0"/>
              <a:t> Interconnect configuration.</a:t>
            </a:r>
            <a:endParaRPr sz="2400" dirty="0"/>
          </a:p>
        </p:txBody>
      </p:sp>
      <p:sp>
        <p:nvSpPr>
          <p:cNvPr id="4" name="TextBox 3">
            <a:extLst>
              <a:ext uri="{FF2B5EF4-FFF2-40B4-BE49-F238E27FC236}">
                <a16:creationId xmlns:a16="http://schemas.microsoft.com/office/drawing/2014/main" id="{61BFE115-DE98-42DB-9092-01CBB0F03213}"/>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pic>
        <p:nvPicPr>
          <p:cNvPr id="5" name="Picture 4" descr="Diagram&#10;&#10;Description automatically generated">
            <a:extLst>
              <a:ext uri="{FF2B5EF4-FFF2-40B4-BE49-F238E27FC236}">
                <a16:creationId xmlns:a16="http://schemas.microsoft.com/office/drawing/2014/main" id="{A1899BFC-7AF4-4034-865C-37F5BC3AA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472" y="4695824"/>
            <a:ext cx="5497056" cy="2162175"/>
          </a:xfrm>
          <a:prstGeom prst="rect">
            <a:avLst/>
          </a:prstGeom>
        </p:spPr>
      </p:pic>
    </p:spTree>
    <p:extLst>
      <p:ext uri="{BB962C8B-B14F-4D97-AF65-F5344CB8AC3E}">
        <p14:creationId xmlns:p14="http://schemas.microsoft.com/office/powerpoint/2010/main" val="1657987316"/>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733" y="168638"/>
            <a:ext cx="11040533" cy="702219"/>
          </a:xfrm>
        </p:spPr>
        <p:txBody>
          <a:bodyPr/>
          <a:lstStyle/>
          <a:p>
            <a:pPr algn="ctr"/>
            <a:r>
              <a:rPr lang="en-US" b="1" dirty="0">
                <a:solidFill>
                  <a:srgbClr val="FF0000"/>
                </a:solidFill>
                <a:latin typeface="+mn-lt"/>
                <a:cs typeface="+mn-lt"/>
              </a:rPr>
              <a:t>Quick Path Interconnect Link</a:t>
            </a:r>
            <a:endParaRPr lang="zh-CN" altLang="en-US" b="1" dirty="0">
              <a:solidFill>
                <a:srgbClr val="FF0000"/>
              </a:solidFill>
              <a:latin typeface="+mn-lt"/>
              <a:cs typeface="+mn-lt"/>
            </a:endParaRPr>
          </a:p>
        </p:txBody>
      </p:sp>
      <p:sp>
        <p:nvSpPr>
          <p:cNvPr id="7" name="Shape 77">
            <a:extLst>
              <a:ext uri="{FF2B5EF4-FFF2-40B4-BE49-F238E27FC236}">
                <a16:creationId xmlns:a16="http://schemas.microsoft.com/office/drawing/2014/main" id="{E0043185-4BCD-465E-A51D-CA674E31943A}"/>
              </a:ext>
            </a:extLst>
          </p:cNvPr>
          <p:cNvSpPr/>
          <p:nvPr/>
        </p:nvSpPr>
        <p:spPr>
          <a:xfrm>
            <a:off x="324811" y="957943"/>
            <a:ext cx="11508509" cy="188976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marL="178587" indent="-178587">
              <a:spcBef>
                <a:spcPts val="562"/>
              </a:spcBef>
              <a:buSzPct val="125000"/>
              <a:buChar char="•"/>
              <a:defRPr sz="1800"/>
            </a:pPr>
            <a:r>
              <a:rPr lang="en-US" sz="2800" dirty="0"/>
              <a:t> When opting for a CPU with a lower QPI link speeds, remote memory access will be impacted. During the tests of QPI bandwidth using the Intel Memory Latency Checker v3.1. it reported an average of ˜75% of the theoretical bandwidth when fetching memory from the remote NUMA node.</a:t>
            </a:r>
            <a:endParaRPr sz="2800" dirty="0"/>
          </a:p>
        </p:txBody>
      </p:sp>
      <p:pic>
        <p:nvPicPr>
          <p:cNvPr id="4" name="Picture 3" descr="Chart, bar chart&#10;&#10;Description automatically generated">
            <a:extLst>
              <a:ext uri="{FF2B5EF4-FFF2-40B4-BE49-F238E27FC236}">
                <a16:creationId xmlns:a16="http://schemas.microsoft.com/office/drawing/2014/main" id="{E94E7034-2535-4352-90A7-837656786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175" y="2957299"/>
            <a:ext cx="6221649" cy="3747882"/>
          </a:xfrm>
          <a:prstGeom prst="rect">
            <a:avLst/>
          </a:prstGeom>
        </p:spPr>
      </p:pic>
      <p:sp>
        <p:nvSpPr>
          <p:cNvPr id="5" name="TextBox 3">
            <a:extLst>
              <a:ext uri="{FF2B5EF4-FFF2-40B4-BE49-F238E27FC236}">
                <a16:creationId xmlns:a16="http://schemas.microsoft.com/office/drawing/2014/main" id="{3A9F29D4-89CE-4231-B583-CB115D5B12E4}"/>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Parallel Programming by Hui Liu</a:t>
            </a:r>
          </a:p>
        </p:txBody>
      </p:sp>
    </p:spTree>
    <p:extLst>
      <p:ext uri="{BB962C8B-B14F-4D97-AF65-F5344CB8AC3E}">
        <p14:creationId xmlns:p14="http://schemas.microsoft.com/office/powerpoint/2010/main" val="673929776"/>
      </p:ext>
    </p:extLst>
  </p:cSld>
  <p:clrMapOvr>
    <a:masterClrMapping/>
  </p:clrMapOvr>
  <p:transition>
    <p:split orient="vert"/>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1511</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等线</vt:lpstr>
      <vt:lpstr>微软雅黑</vt:lpstr>
      <vt:lpstr>Arial</vt:lpstr>
      <vt:lpstr>Calibri</vt:lpstr>
      <vt:lpstr>Calibri Light</vt:lpstr>
      <vt:lpstr>Wingdings</vt:lpstr>
      <vt:lpstr>第一PPT，www.1ppt.com</vt:lpstr>
      <vt:lpstr>PowerPoint Presentation</vt:lpstr>
      <vt:lpstr>CPU System Architecture</vt:lpstr>
      <vt:lpstr>Uncore</vt:lpstr>
      <vt:lpstr>Uncore</vt:lpstr>
      <vt:lpstr>High Core Count architecture of the Intel Xeon</vt:lpstr>
      <vt:lpstr>Uncore Components</vt:lpstr>
      <vt:lpstr>Data Accessing</vt:lpstr>
      <vt:lpstr>Quick Path Interconnect (QPI) Link</vt:lpstr>
      <vt:lpstr>Quick Path Interconnect Link</vt:lpstr>
      <vt:lpstr>Ultra Path Interconnect (UPI) Link</vt:lpstr>
      <vt:lpstr>System Architecture</vt:lpstr>
      <vt:lpstr>8-way Systems</vt:lpstr>
      <vt:lpstr>2-way Core 2 System</vt:lpstr>
      <vt:lpstr>4-way Systems</vt:lpstr>
      <vt:lpstr>4-way System, Westmere-EX</vt:lpstr>
      <vt:lpstr>4P Sandy Bridge System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Liu</dc:creator>
  <cp:lastModifiedBy>Hui Liu</cp:lastModifiedBy>
  <cp:revision>113</cp:revision>
  <dcterms:created xsi:type="dcterms:W3CDTF">2019-03-21T04:06:00Z</dcterms:created>
  <dcterms:modified xsi:type="dcterms:W3CDTF">2021-01-15T04:49:31Z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