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76" r:id="rId2"/>
    <p:sldId id="468" r:id="rId3"/>
    <p:sldId id="477" r:id="rId4"/>
    <p:sldId id="455" r:id="rId5"/>
    <p:sldId id="478" r:id="rId6"/>
    <p:sldId id="479" r:id="rId7"/>
    <p:sldId id="480" r:id="rId8"/>
    <p:sldId id="481" r:id="rId9"/>
    <p:sldId id="482" r:id="rId10"/>
    <p:sldId id="262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EC1F13-768B-454D-93A0-9FCD07359DAE}"/>
              </a:ext>
            </a:extLst>
          </p:cNvPr>
          <p:cNvSpPr txBox="1"/>
          <p:nvPr/>
        </p:nvSpPr>
        <p:spPr>
          <a:xfrm>
            <a:off x="5894962" y="6488668"/>
            <a:ext cx="629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Introduction to Parallel  Programming, by Hui Liu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19ABA-689C-4FA6-9C7C-CCC8138B1526}"/>
              </a:ext>
            </a:extLst>
          </p:cNvPr>
          <p:cNvSpPr txBox="1"/>
          <p:nvPr/>
        </p:nvSpPr>
        <p:spPr>
          <a:xfrm>
            <a:off x="1593846" y="2035798"/>
            <a:ext cx="900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Memory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2D6FF-7BAB-4328-AE61-9ABE43506FEE}"/>
              </a:ext>
            </a:extLst>
          </p:cNvPr>
          <p:cNvSpPr txBox="1"/>
          <p:nvPr/>
        </p:nvSpPr>
        <p:spPr>
          <a:xfrm>
            <a:off x="0" y="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1.3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8817"/>
      </p:ext>
    </p:extLst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pic>
        <p:nvPicPr>
          <p:cNvPr id="5" name="图片 3" descr="叶子">
            <a:extLst>
              <a:ext uri="{FF2B5EF4-FFF2-40B4-BE49-F238E27FC236}">
                <a16:creationId xmlns:a16="http://schemas.microsoft.com/office/drawing/2014/main" id="{F27053BC-E5AA-44BC-9C6B-C0F568F55689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840018" y="0"/>
            <a:ext cx="2351982" cy="1750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CA3996-1F58-4363-87DD-7F64A7E9905B}"/>
              </a:ext>
            </a:extLst>
          </p:cNvPr>
          <p:cNvSpPr txBox="1"/>
          <p:nvPr/>
        </p:nvSpPr>
        <p:spPr>
          <a:xfrm>
            <a:off x="5991496" y="6488668"/>
            <a:ext cx="620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Introduction to </a:t>
            </a:r>
            <a:r>
              <a:rPr lang="en-US"/>
              <a:t>Parallel  Programming, </a:t>
            </a:r>
            <a:r>
              <a:rPr lang="en-US" dirty="0"/>
              <a:t>by Hui Liu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  <a:cs typeface="+mn-lt"/>
              </a:rPr>
              <a:t>Memory Hierarchy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98C0646-C5A4-4575-8326-A924CFB75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6" t="7866" r="10276" b="1000"/>
          <a:stretch/>
        </p:blipFill>
        <p:spPr>
          <a:xfrm>
            <a:off x="201748" y="1271451"/>
            <a:ext cx="7994469" cy="5068389"/>
          </a:xfrm>
          <a:prstGeom prst="rect">
            <a:avLst/>
          </a:prstGeom>
        </p:spPr>
      </p:pic>
      <p:sp>
        <p:nvSpPr>
          <p:cNvPr id="8" name="Shape 77">
            <a:extLst>
              <a:ext uri="{FF2B5EF4-FFF2-40B4-BE49-F238E27FC236}">
                <a16:creationId xmlns:a16="http://schemas.microsoft.com/office/drawing/2014/main" id="{E98BA62D-8842-4FC6-8E3C-44170CD6A7CB}"/>
              </a:ext>
            </a:extLst>
          </p:cNvPr>
          <p:cNvSpPr/>
          <p:nvPr/>
        </p:nvSpPr>
        <p:spPr>
          <a:xfrm>
            <a:off x="8386354" y="1206500"/>
            <a:ext cx="3692436" cy="5277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L1, L2 and L3 caches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Last level cache (LLC): highest level cache (L3)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Main memory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Virtual memory (disk)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endParaRPr lang="en-US" sz="2800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Cache is fast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Main memory is slow</a:t>
            </a:r>
            <a:endParaRPr sz="28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000AFEB-A7F4-45CF-8E0C-8A2B4D2390FC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2913787384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  <a:cs typeface="+mn-lt"/>
              </a:rPr>
              <a:t>A Server Configuration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4CD5D55-E82E-4F06-B058-0915C6FEA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8" y="2377440"/>
            <a:ext cx="11689444" cy="3300549"/>
          </a:xfrm>
          <a:prstGeom prst="rect">
            <a:avLst/>
          </a:prstGeom>
        </p:spPr>
      </p:pic>
      <p:sp>
        <p:nvSpPr>
          <p:cNvPr id="5" name="Shape 77">
            <a:extLst>
              <a:ext uri="{FF2B5EF4-FFF2-40B4-BE49-F238E27FC236}">
                <a16:creationId xmlns:a16="http://schemas.microsoft.com/office/drawing/2014/main" id="{BDDD6B6C-8410-4CF9-9711-9F9C66238289}"/>
              </a:ext>
            </a:extLst>
          </p:cNvPr>
          <p:cNvSpPr/>
          <p:nvPr/>
        </p:nvSpPr>
        <p:spPr>
          <a:xfrm>
            <a:off x="251278" y="1088572"/>
            <a:ext cx="10206447" cy="975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t" anchorCtr="0">
            <a:no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The server has 2 CPUs, 24 memory slots, and 4 channels each CPU.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A maximum of 3 DIMMs per channel are allowed.</a:t>
            </a:r>
            <a:endParaRPr sz="2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BB3EDD9-A620-4A27-AF6F-68B11B43FEAE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411904878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0333" y="101327"/>
            <a:ext cx="11091333" cy="6682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  <a:cs typeface="+mn-lt"/>
              </a:rPr>
              <a:t> Multi-channel Memory Architecture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55B40-37A3-45BA-8EF0-9A46C722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769528"/>
            <a:ext cx="11091333" cy="3239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Modern CPU microarchitectures support 3, 4, or 6 memory channels.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This allows the memory controller to access the multiple DIMMs simultaneously.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key to high bandwidth and low latency is </a:t>
            </a:r>
            <a:r>
              <a:rPr lang="en-US" dirty="0">
                <a:solidFill>
                  <a:srgbClr val="FF0000"/>
                </a:solidFill>
              </a:rPr>
              <a:t>interleaving</a:t>
            </a:r>
            <a:r>
              <a:rPr lang="en-US" dirty="0"/>
              <a:t>. Data is distributed in small chunks across multiple DIMMs. Smaller bits of data are retrieved from each DIMM across independent channels instead of accessing a single DIMM for the entire chunk of data across one channel.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92599E2-A980-4B1A-ABDE-B183B7CD7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18" y="3848099"/>
            <a:ext cx="7331964" cy="2695575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0DE9B94A-9949-4106-B91A-A831FAFD02FC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0333" y="101327"/>
            <a:ext cx="11091333" cy="6682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  <a:cs typeface="+mn-lt"/>
              </a:rPr>
              <a:t>Performance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55B40-37A3-45BA-8EF0-9A46C722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942975"/>
            <a:ext cx="11091333" cy="2374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Interleaving across channels</a:t>
            </a:r>
            <a:r>
              <a:rPr lang="en-US" dirty="0"/>
              <a:t>. Populating the memory channels equally allows the CPU to leverage its multiple memory controllers.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When all four channels are populated the CPU interleaves memory access across the multiple memory channels. This configuration has the largest impact on performance and especially on throughput.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DB37180-B1AF-440B-A146-E47CDF98B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20" y="3429000"/>
            <a:ext cx="8645158" cy="2911384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8A5CFBA0-3DA7-4B3B-B0C5-A1F51A915590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3080454452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0333" y="101327"/>
            <a:ext cx="11091333" cy="6682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  <a:cs typeface="+mn-lt"/>
              </a:rPr>
              <a:t>Performance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55B40-37A3-45BA-8EF0-9A46C722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079863"/>
            <a:ext cx="11091333" cy="16023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When adding a single DIMM to each channel in the system, performance (read throughput) scales almost linearly until all eight channels are populated (4 channels per CPU x 2 CPU).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B7CD07F-385F-4B25-9BBE-7FC2AB86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34" y="2478458"/>
            <a:ext cx="6394132" cy="4379542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A9BC9B95-9F8C-483B-A822-3F9B10F6EA18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3583068546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0333" y="101327"/>
            <a:ext cx="11091333" cy="6682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  <a:cs typeface="+mn-lt"/>
              </a:rPr>
              <a:t>Performance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55B40-37A3-45BA-8EF0-9A46C722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079863"/>
            <a:ext cx="11091333" cy="53427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However, when adding more DIMMs per channel, due to capacity requirement, throughput per DIMM decreases. When adding more DIMMs to the channel, the memory controller consumes more bandwidth for control commands.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Basically, you are increasing management overhead by adding more DIMM, reducing available bandwidth for read and write data. The creates a challenge whether the capacity can be solved by using higher capacity DIMMs or taking the throughput hit as more capacity is only obtainable by populating all slots.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727B5-5148-4BB6-B660-A65601D13C19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2267054215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0333" y="101327"/>
            <a:ext cx="11091333" cy="6682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  <a:cs typeface="+mn-lt"/>
              </a:rPr>
              <a:t>Performance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55B40-37A3-45BA-8EF0-9A46C722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079863"/>
            <a:ext cx="11091333" cy="17242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Populating the channels with 2 DIMMs (2 DPC) does not drastically impact throughput. The system allows to DIMMs to run in native speed. However, it becomes interesting when choosing between 2 DPC and 3 DPC configurations (</a:t>
            </a:r>
            <a:r>
              <a:rPr lang="en-US" dirty="0">
                <a:solidFill>
                  <a:srgbClr val="FF0000"/>
                </a:solidFill>
              </a:rPr>
              <a:t>special case only</a:t>
            </a:r>
            <a:r>
              <a:rPr lang="en-US" dirty="0"/>
              <a:t>).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0F8D6B-67B6-4957-B605-13D87B7AB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49854"/>
              </p:ext>
            </p:extLst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481834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876461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24456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268088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33550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b="1" dirty="0"/>
                        <a:t>Vendor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DIMM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1 DPC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2 DPC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3 DPC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426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1R RDIMM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1866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1866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1333 MHz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057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2R RDIMM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1866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1866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1333 MHz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06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4R RDIMM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1333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1066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66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4R LRDIMM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1866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1866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1333 MHz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477659"/>
                  </a:ext>
                </a:extLst>
              </a:tr>
            </a:tbl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49AB6F2D-9F21-4B8B-B334-76CD0BF70A56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231724851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0333" y="101327"/>
            <a:ext cx="11091333" cy="6682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  <a:cs typeface="+mn-lt"/>
              </a:rPr>
              <a:t>Performance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55B40-37A3-45BA-8EF0-9A46C722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769529"/>
            <a:ext cx="11091333" cy="36108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When creating a system with 384 GB of memory, each CPU has 12 slots, divided between 4 channels. Option 1 is to use 32GB LRDIMMs, populating 6 DIMM slots with a 32GB DIMM per CPU. The CPU will create two regions, region 0 interleaves across four channels, region 1 interleaves across 2 channels. Native speed remains the same.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Option 2 is to use 16GB RDIMMs, all channels are populated achieving maximum interleaving, however the DIMMs are not able to run in native speed anymore and will be toggled to run at a lower speed. Instead of 1866 MHz they will run at 1333 </a:t>
            </a:r>
            <a:r>
              <a:rPr lang="en-US" sz="2400" dirty="0" err="1"/>
              <a:t>MHz.</a:t>
            </a:r>
            <a:r>
              <a:rPr lang="en-US" sz="2400" dirty="0"/>
              <a:t> 1866 MHz provides a maximum DIMM throughput of 14.9 GB/s, 1333 MHz a maximum throughput of 10.6 GB/s a drop of nearly 30%. This drop of performance is significant. (</a:t>
            </a:r>
            <a:r>
              <a:rPr lang="en-US" sz="2400" dirty="0">
                <a:solidFill>
                  <a:srgbClr val="FF0000"/>
                </a:solidFill>
              </a:rPr>
              <a:t>Depending on systems</a:t>
            </a:r>
            <a:r>
              <a:rPr lang="en-US" sz="2400" dirty="0"/>
              <a:t>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995AA6-F2EA-45CF-A9E2-4A03773A8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83" y="4475661"/>
            <a:ext cx="10562831" cy="1972764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4E226C75-CEC4-4824-BD6E-F4C9F1F52CCF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Parallel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3502413899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864</Words>
  <Application>Microsoft Office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Calibri Light</vt:lpstr>
      <vt:lpstr>Wingdings</vt:lpstr>
      <vt:lpstr>第一PPT，www.1ppt.com</vt:lpstr>
      <vt:lpstr>PowerPoint Presentation</vt:lpstr>
      <vt:lpstr>Memory Hierarchy</vt:lpstr>
      <vt:lpstr>A Server Configuration</vt:lpstr>
      <vt:lpstr> Multi-channel Memory Architecture</vt:lpstr>
      <vt:lpstr>Performance</vt:lpstr>
      <vt:lpstr>Performance</vt:lpstr>
      <vt:lpstr>Performance</vt:lpstr>
      <vt:lpstr>Performance</vt:lpstr>
      <vt:lpstr>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Liu</dc:creator>
  <cp:lastModifiedBy>Hui Liu</cp:lastModifiedBy>
  <cp:revision>97</cp:revision>
  <dcterms:created xsi:type="dcterms:W3CDTF">2019-03-21T04:06:00Z</dcterms:created>
  <dcterms:modified xsi:type="dcterms:W3CDTF">2021-01-15T04:49:26Z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