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476" r:id="rId2"/>
    <p:sldId id="482" r:id="rId3"/>
    <p:sldId id="483" r:id="rId4"/>
    <p:sldId id="498" r:id="rId5"/>
    <p:sldId id="487" r:id="rId6"/>
    <p:sldId id="492" r:id="rId7"/>
    <p:sldId id="488" r:id="rId8"/>
    <p:sldId id="477" r:id="rId9"/>
    <p:sldId id="497" r:id="rId10"/>
    <p:sldId id="493" r:id="rId11"/>
    <p:sldId id="495" r:id="rId12"/>
    <p:sldId id="478" r:id="rId13"/>
    <p:sldId id="494" r:id="rId14"/>
    <p:sldId id="262" r:id="rId15"/>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98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0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D8A6D69-412F-48A0-B411-2ECBC2706C1B}" type="datetimeFigureOut">
              <a:rPr lang="zh-CN" altLang="en-US" smtClean="0"/>
              <a:t>2021/1/14</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60997CF1-82F9-4FE5-99E9-B7E9B74F25E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997CF1-82F9-4FE5-99E9-B7E9B74F25E7}" type="slidenum">
              <a:rPr lang="zh-CN" altLang="en-US" smtClean="0"/>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8800" y="298450"/>
            <a:ext cx="11040533" cy="908050"/>
          </a:xfrm>
          <a:prstGeom prst="rect">
            <a:avLst/>
          </a:prstGeom>
        </p:spPr>
        <p:txBody>
          <a:bodyPr/>
          <a:lstStyle/>
          <a:p>
            <a:r>
              <a:rPr lang="en-US" altLang="zh-CN"/>
              <a:t>Click to edit Master title style</a:t>
            </a:r>
            <a:endParaRPr lang="zh-CN" altLang="en-US"/>
          </a:p>
        </p:txBody>
      </p:sp>
      <p:sp>
        <p:nvSpPr>
          <p:cNvPr id="3" name="Content Placeholder 2"/>
          <p:cNvSpPr>
            <a:spLocks noGrp="1"/>
          </p:cNvSpPr>
          <p:nvPr>
            <p:ph idx="1"/>
          </p:nvPr>
        </p:nvSpPr>
        <p:spPr>
          <a:xfrm>
            <a:off x="558800" y="1485900"/>
            <a:ext cx="11091333" cy="5067300"/>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a:xfrm>
            <a:off x="914400" y="6248400"/>
            <a:ext cx="2540000" cy="457200"/>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4165600" y="6248400"/>
            <a:ext cx="3860800" cy="457200"/>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737600" y="6248400"/>
            <a:ext cx="2540000" cy="457200"/>
          </a:xfrm>
          <a:prstGeom prst="rect">
            <a:avLst/>
          </a:prstGeom>
        </p:spPr>
        <p:txBody>
          <a:bodyPr/>
          <a:lstStyle>
            <a:lvl1pPr>
              <a:defRPr/>
            </a:lvl1pPr>
          </a:lstStyle>
          <a:p>
            <a:fld id="{4ADAD771-6A1D-4BA0-ADCB-3A3932CAF8D0}" type="slidenum">
              <a:rPr lang="en-US" altLang="zh-CN"/>
              <a:t>‹#›</a:t>
            </a:fld>
            <a:endParaRPr lang="en-US" altLang="zh-CN"/>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5"/>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EC1F13-768B-454D-93A0-9FCD07359DAE}"/>
              </a:ext>
            </a:extLst>
          </p:cNvPr>
          <p:cNvSpPr txBox="1"/>
          <p:nvPr/>
        </p:nvSpPr>
        <p:spPr>
          <a:xfrm>
            <a:off x="5894962" y="6488668"/>
            <a:ext cx="6297038" cy="369332"/>
          </a:xfrm>
          <a:prstGeom prst="rect">
            <a:avLst/>
          </a:prstGeom>
          <a:noFill/>
        </p:spPr>
        <p:txBody>
          <a:bodyPr wrap="square" rtlCol="0">
            <a:spAutoFit/>
          </a:bodyPr>
          <a:lstStyle/>
          <a:p>
            <a:pPr algn="r"/>
            <a:r>
              <a:rPr lang="en-US" dirty="0"/>
              <a:t>Introduction to Parallel  Programming, by Hui Liu</a:t>
            </a:r>
          </a:p>
        </p:txBody>
      </p:sp>
      <p:sp>
        <p:nvSpPr>
          <p:cNvPr id="7" name="TextBox 6">
            <a:extLst>
              <a:ext uri="{FF2B5EF4-FFF2-40B4-BE49-F238E27FC236}">
                <a16:creationId xmlns:a16="http://schemas.microsoft.com/office/drawing/2014/main" id="{EE119ABA-689C-4FA6-9C7C-CCC8138B1526}"/>
              </a:ext>
            </a:extLst>
          </p:cNvPr>
          <p:cNvSpPr txBox="1"/>
          <p:nvPr/>
        </p:nvSpPr>
        <p:spPr>
          <a:xfrm>
            <a:off x="1136558" y="2044506"/>
            <a:ext cx="9918884" cy="830997"/>
          </a:xfrm>
          <a:prstGeom prst="rect">
            <a:avLst/>
          </a:prstGeom>
          <a:noFill/>
        </p:spPr>
        <p:txBody>
          <a:bodyPr wrap="square" rtlCol="0">
            <a:spAutoFit/>
          </a:bodyPr>
          <a:lstStyle/>
          <a:p>
            <a:pPr algn="ctr"/>
            <a:r>
              <a:rPr lang="en-US" sz="4800" b="1" dirty="0">
                <a:solidFill>
                  <a:srgbClr val="FF0000"/>
                </a:solidFill>
                <a:latin typeface="+mn-lt"/>
                <a:cs typeface="+mn-lt"/>
              </a:rPr>
              <a:t>NUMA: Non-Uniform Memory Access</a:t>
            </a:r>
            <a:endParaRPr lang="en-US" sz="4800" b="1" dirty="0">
              <a:solidFill>
                <a:srgbClr val="FF0000"/>
              </a:solidFill>
            </a:endParaRPr>
          </a:p>
        </p:txBody>
      </p:sp>
      <p:sp>
        <p:nvSpPr>
          <p:cNvPr id="4" name="TextBox 3">
            <a:extLst>
              <a:ext uri="{FF2B5EF4-FFF2-40B4-BE49-F238E27FC236}">
                <a16:creationId xmlns:a16="http://schemas.microsoft.com/office/drawing/2014/main" id="{F0B4CC94-148C-4B1A-9407-0D21ED514AE5}"/>
              </a:ext>
            </a:extLst>
          </p:cNvPr>
          <p:cNvSpPr txBox="1"/>
          <p:nvPr/>
        </p:nvSpPr>
        <p:spPr>
          <a:xfrm>
            <a:off x="0" y="0"/>
            <a:ext cx="1219200" cy="523220"/>
          </a:xfrm>
          <a:prstGeom prst="rect">
            <a:avLst/>
          </a:prstGeom>
          <a:noFill/>
        </p:spPr>
        <p:txBody>
          <a:bodyPr wrap="square" rtlCol="0">
            <a:spAutoFit/>
          </a:bodyPr>
          <a:lstStyle/>
          <a:p>
            <a:r>
              <a:rPr lang="en-US" sz="2800" b="1">
                <a:solidFill>
                  <a:srgbClr val="FF0000"/>
                </a:solidFill>
              </a:rPr>
              <a:t>1.4</a:t>
            </a:r>
            <a:endParaRPr lang="en-US" sz="2800" b="1" dirty="0">
              <a:solidFill>
                <a:srgbClr val="FF0000"/>
              </a:solidFill>
            </a:endParaRPr>
          </a:p>
        </p:txBody>
      </p:sp>
    </p:spTree>
    <p:extLst>
      <p:ext uri="{BB962C8B-B14F-4D97-AF65-F5344CB8AC3E}">
        <p14:creationId xmlns:p14="http://schemas.microsoft.com/office/powerpoint/2010/main" val="126408817"/>
      </p:ext>
    </p:extLst>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5733" y="63319"/>
            <a:ext cx="11040533" cy="746578"/>
          </a:xfrm>
        </p:spPr>
        <p:txBody>
          <a:bodyPr/>
          <a:lstStyle/>
          <a:p>
            <a:pPr algn="ctr"/>
            <a:r>
              <a:rPr lang="en-US" altLang="zh-CN" b="1" dirty="0">
                <a:solidFill>
                  <a:srgbClr val="FF0000"/>
                </a:solidFill>
                <a:latin typeface="+mn-lt"/>
                <a:cs typeface="+mn-lt"/>
              </a:rPr>
              <a:t>NUMA: Node Interleaving</a:t>
            </a:r>
            <a:endParaRPr lang="zh-CN" altLang="en-US" b="1" dirty="0">
              <a:solidFill>
                <a:srgbClr val="FF0000"/>
              </a:solidFill>
              <a:latin typeface="+mn-lt"/>
              <a:cs typeface="+mn-lt"/>
            </a:endParaRPr>
          </a:p>
        </p:txBody>
      </p:sp>
      <p:sp>
        <p:nvSpPr>
          <p:cNvPr id="7" name="Shape 77">
            <a:extLst>
              <a:ext uri="{FF2B5EF4-FFF2-40B4-BE49-F238E27FC236}">
                <a16:creationId xmlns:a16="http://schemas.microsoft.com/office/drawing/2014/main" id="{E0043185-4BCD-465E-A51D-CA674E31943A}"/>
              </a:ext>
            </a:extLst>
          </p:cNvPr>
          <p:cNvSpPr/>
          <p:nvPr/>
        </p:nvSpPr>
        <p:spPr>
          <a:xfrm>
            <a:off x="341745" y="809895"/>
            <a:ext cx="11508509" cy="411044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t" anchorCtr="0">
            <a:noAutofit/>
          </a:bodyPr>
          <a:lstStyle/>
          <a:p>
            <a:pPr marL="178587" indent="-178587">
              <a:spcBef>
                <a:spcPts val="562"/>
              </a:spcBef>
              <a:buSzPct val="125000"/>
              <a:buChar char="•"/>
              <a:defRPr sz="1800"/>
            </a:pPr>
            <a:r>
              <a:rPr lang="en-US" sz="2800" dirty="0"/>
              <a:t> When node interleaving is enabled, the system becomes a </a:t>
            </a:r>
            <a:r>
              <a:rPr lang="en-US" sz="2800" dirty="0">
                <a:solidFill>
                  <a:srgbClr val="FF0000"/>
                </a:solidFill>
              </a:rPr>
              <a:t>Sufficiently Uniform Memory Architecture (SUMA)</a:t>
            </a:r>
            <a:r>
              <a:rPr lang="en-US" sz="2800" dirty="0"/>
              <a:t> configuration where the memory is broken into </a:t>
            </a:r>
            <a:r>
              <a:rPr lang="en-US" sz="2800" dirty="0">
                <a:solidFill>
                  <a:srgbClr val="FF0000"/>
                </a:solidFill>
              </a:rPr>
              <a:t>4KB</a:t>
            </a:r>
            <a:r>
              <a:rPr lang="en-US" sz="2800" dirty="0"/>
              <a:t> (may change depending on system) addressable regions.</a:t>
            </a:r>
          </a:p>
          <a:p>
            <a:pPr marL="178587" indent="-178587">
              <a:spcBef>
                <a:spcPts val="562"/>
              </a:spcBef>
              <a:buSzPct val="125000"/>
              <a:buChar char="•"/>
              <a:defRPr sz="1800"/>
            </a:pPr>
            <a:r>
              <a:rPr lang="en-US" sz="2800" dirty="0"/>
              <a:t> These regions are mapped from each of the nodes in a round robin fashion so that the memory address space is distributed across the nodes.</a:t>
            </a:r>
          </a:p>
          <a:p>
            <a:pPr marL="178587" indent="-178587">
              <a:spcBef>
                <a:spcPts val="562"/>
              </a:spcBef>
              <a:buSzPct val="125000"/>
              <a:buChar char="•"/>
              <a:defRPr sz="1800"/>
            </a:pPr>
            <a:r>
              <a:rPr lang="en-US" sz="2800" dirty="0"/>
              <a:t> When our applications read and write memory, they access multiple memory slots.</a:t>
            </a:r>
          </a:p>
          <a:p>
            <a:pPr marL="178587" indent="-178587">
              <a:spcBef>
                <a:spcPts val="562"/>
              </a:spcBef>
              <a:buSzPct val="125000"/>
              <a:buChar char="•"/>
              <a:defRPr sz="1800"/>
            </a:pPr>
            <a:r>
              <a:rPr lang="en-US" sz="2800" dirty="0"/>
              <a:t> If a memory slot is local, the access is fast. However, if a memory slot is remote, then the access is slower.</a:t>
            </a:r>
          </a:p>
        </p:txBody>
      </p:sp>
      <p:graphicFrame>
        <p:nvGraphicFramePr>
          <p:cNvPr id="4" name="Table 3">
            <a:extLst>
              <a:ext uri="{FF2B5EF4-FFF2-40B4-BE49-F238E27FC236}">
                <a16:creationId xmlns:a16="http://schemas.microsoft.com/office/drawing/2014/main" id="{A58928EF-C4DA-4771-84E5-3B1342A60E9C}"/>
              </a:ext>
            </a:extLst>
          </p:cNvPr>
          <p:cNvGraphicFramePr>
            <a:graphicFrameLocks noGrp="1"/>
          </p:cNvGraphicFramePr>
          <p:nvPr>
            <p:extLst>
              <p:ext uri="{D42A27DB-BD31-4B8C-83A1-F6EECF244321}">
                <p14:modId xmlns:p14="http://schemas.microsoft.com/office/powerpoint/2010/main" val="477808051"/>
              </p:ext>
            </p:extLst>
          </p:nvPr>
        </p:nvGraphicFramePr>
        <p:xfrm>
          <a:off x="2032000" y="5372463"/>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3645181901"/>
                    </a:ext>
                  </a:extLst>
                </a:gridCol>
                <a:gridCol w="812800">
                  <a:extLst>
                    <a:ext uri="{9D8B030D-6E8A-4147-A177-3AD203B41FA5}">
                      <a16:colId xmlns:a16="http://schemas.microsoft.com/office/drawing/2014/main" val="1618391313"/>
                    </a:ext>
                  </a:extLst>
                </a:gridCol>
                <a:gridCol w="812800">
                  <a:extLst>
                    <a:ext uri="{9D8B030D-6E8A-4147-A177-3AD203B41FA5}">
                      <a16:colId xmlns:a16="http://schemas.microsoft.com/office/drawing/2014/main" val="1161876352"/>
                    </a:ext>
                  </a:extLst>
                </a:gridCol>
                <a:gridCol w="812800">
                  <a:extLst>
                    <a:ext uri="{9D8B030D-6E8A-4147-A177-3AD203B41FA5}">
                      <a16:colId xmlns:a16="http://schemas.microsoft.com/office/drawing/2014/main" val="3175858775"/>
                    </a:ext>
                  </a:extLst>
                </a:gridCol>
                <a:gridCol w="812800">
                  <a:extLst>
                    <a:ext uri="{9D8B030D-6E8A-4147-A177-3AD203B41FA5}">
                      <a16:colId xmlns:a16="http://schemas.microsoft.com/office/drawing/2014/main" val="484051675"/>
                    </a:ext>
                  </a:extLst>
                </a:gridCol>
                <a:gridCol w="812800">
                  <a:extLst>
                    <a:ext uri="{9D8B030D-6E8A-4147-A177-3AD203B41FA5}">
                      <a16:colId xmlns:a16="http://schemas.microsoft.com/office/drawing/2014/main" val="3251544998"/>
                    </a:ext>
                  </a:extLst>
                </a:gridCol>
                <a:gridCol w="812800">
                  <a:extLst>
                    <a:ext uri="{9D8B030D-6E8A-4147-A177-3AD203B41FA5}">
                      <a16:colId xmlns:a16="http://schemas.microsoft.com/office/drawing/2014/main" val="695928342"/>
                    </a:ext>
                  </a:extLst>
                </a:gridCol>
                <a:gridCol w="812800">
                  <a:extLst>
                    <a:ext uri="{9D8B030D-6E8A-4147-A177-3AD203B41FA5}">
                      <a16:colId xmlns:a16="http://schemas.microsoft.com/office/drawing/2014/main" val="2907123563"/>
                    </a:ext>
                  </a:extLst>
                </a:gridCol>
                <a:gridCol w="812800">
                  <a:extLst>
                    <a:ext uri="{9D8B030D-6E8A-4147-A177-3AD203B41FA5}">
                      <a16:colId xmlns:a16="http://schemas.microsoft.com/office/drawing/2014/main" val="2734060912"/>
                    </a:ext>
                  </a:extLst>
                </a:gridCol>
                <a:gridCol w="812800">
                  <a:extLst>
                    <a:ext uri="{9D8B030D-6E8A-4147-A177-3AD203B41FA5}">
                      <a16:colId xmlns:a16="http://schemas.microsoft.com/office/drawing/2014/main" val="3088311823"/>
                    </a:ext>
                  </a:extLst>
                </a:gridCol>
              </a:tblGrid>
              <a:tr h="370840">
                <a:tc>
                  <a:txBody>
                    <a:bodyPr/>
                    <a:lstStyle/>
                    <a:p>
                      <a:endParaRPr lang="en-CA"/>
                    </a:p>
                  </a:txBody>
                  <a:tcPr/>
                </a:tc>
                <a:tc>
                  <a:txBody>
                    <a:bodyPr/>
                    <a:lstStyle/>
                    <a:p>
                      <a:endParaRPr lang="en-CA" dirty="0"/>
                    </a:p>
                  </a:txBody>
                  <a:tcPr>
                    <a:solidFill>
                      <a:schemeClr val="accent2"/>
                    </a:solidFill>
                  </a:tcPr>
                </a:tc>
                <a:tc>
                  <a:txBody>
                    <a:bodyPr/>
                    <a:lstStyle/>
                    <a:p>
                      <a:endParaRPr lang="en-CA"/>
                    </a:p>
                  </a:txBody>
                  <a:tcPr/>
                </a:tc>
                <a:tc>
                  <a:txBody>
                    <a:bodyPr/>
                    <a:lstStyle/>
                    <a:p>
                      <a:endParaRPr lang="en-CA" dirty="0"/>
                    </a:p>
                  </a:txBody>
                  <a:tcPr>
                    <a:solidFill>
                      <a:schemeClr val="accent2"/>
                    </a:solidFill>
                  </a:tcPr>
                </a:tc>
                <a:tc>
                  <a:txBody>
                    <a:bodyPr/>
                    <a:lstStyle/>
                    <a:p>
                      <a:endParaRPr lang="en-CA" dirty="0"/>
                    </a:p>
                  </a:txBody>
                  <a:tcPr/>
                </a:tc>
                <a:tc>
                  <a:txBody>
                    <a:bodyPr/>
                    <a:lstStyle/>
                    <a:p>
                      <a:endParaRPr lang="en-CA" dirty="0"/>
                    </a:p>
                  </a:txBody>
                  <a:tcPr>
                    <a:solidFill>
                      <a:schemeClr val="accent2"/>
                    </a:solidFill>
                  </a:tcPr>
                </a:tc>
                <a:tc>
                  <a:txBody>
                    <a:bodyPr/>
                    <a:lstStyle/>
                    <a:p>
                      <a:endParaRPr lang="en-CA"/>
                    </a:p>
                  </a:txBody>
                  <a:tcPr/>
                </a:tc>
                <a:tc>
                  <a:txBody>
                    <a:bodyPr/>
                    <a:lstStyle/>
                    <a:p>
                      <a:endParaRPr lang="en-CA" dirty="0"/>
                    </a:p>
                  </a:txBody>
                  <a:tcPr>
                    <a:solidFill>
                      <a:schemeClr val="accent2"/>
                    </a:solidFill>
                  </a:tcPr>
                </a:tc>
                <a:tc>
                  <a:txBody>
                    <a:bodyPr/>
                    <a:lstStyle/>
                    <a:p>
                      <a:endParaRPr lang="en-CA"/>
                    </a:p>
                  </a:txBody>
                  <a:tcPr/>
                </a:tc>
                <a:tc>
                  <a:txBody>
                    <a:bodyPr/>
                    <a:lstStyle/>
                    <a:p>
                      <a:endParaRPr lang="en-CA" dirty="0"/>
                    </a:p>
                  </a:txBody>
                  <a:tcPr>
                    <a:solidFill>
                      <a:schemeClr val="accent2"/>
                    </a:solidFill>
                  </a:tcPr>
                </a:tc>
                <a:extLst>
                  <a:ext uri="{0D108BD9-81ED-4DB2-BD59-A6C34878D82A}">
                    <a16:rowId xmlns:a16="http://schemas.microsoft.com/office/drawing/2014/main" val="1019628104"/>
                  </a:ext>
                </a:extLst>
              </a:tr>
            </a:tbl>
          </a:graphicData>
        </a:graphic>
      </p:graphicFrame>
      <p:sp>
        <p:nvSpPr>
          <p:cNvPr id="5" name="TextBox 3">
            <a:extLst>
              <a:ext uri="{FF2B5EF4-FFF2-40B4-BE49-F238E27FC236}">
                <a16:creationId xmlns:a16="http://schemas.microsoft.com/office/drawing/2014/main" id="{EBCC72EF-3DDB-468E-97EB-090D686B3A56}"/>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Parallel Programming by Hui Liu</a:t>
            </a:r>
          </a:p>
        </p:txBody>
      </p:sp>
    </p:spTree>
    <p:extLst>
      <p:ext uri="{BB962C8B-B14F-4D97-AF65-F5344CB8AC3E}">
        <p14:creationId xmlns:p14="http://schemas.microsoft.com/office/powerpoint/2010/main" val="1483334172"/>
      </p:ext>
    </p:extLst>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5733" y="63319"/>
            <a:ext cx="11040533" cy="746578"/>
          </a:xfrm>
        </p:spPr>
        <p:txBody>
          <a:bodyPr/>
          <a:lstStyle/>
          <a:p>
            <a:pPr algn="ctr"/>
            <a:r>
              <a:rPr lang="en-US" altLang="zh-CN" b="1" dirty="0">
                <a:solidFill>
                  <a:srgbClr val="FF0000"/>
                </a:solidFill>
                <a:latin typeface="+mn-lt"/>
                <a:cs typeface="+mn-lt"/>
              </a:rPr>
              <a:t>NUMA: Node Interleaving</a:t>
            </a:r>
            <a:endParaRPr lang="zh-CN" altLang="en-US" b="1" dirty="0">
              <a:solidFill>
                <a:srgbClr val="FF0000"/>
              </a:solidFill>
              <a:latin typeface="+mn-lt"/>
              <a:cs typeface="+mn-lt"/>
            </a:endParaRPr>
          </a:p>
        </p:txBody>
      </p:sp>
      <p:sp>
        <p:nvSpPr>
          <p:cNvPr id="7" name="Shape 77">
            <a:extLst>
              <a:ext uri="{FF2B5EF4-FFF2-40B4-BE49-F238E27FC236}">
                <a16:creationId xmlns:a16="http://schemas.microsoft.com/office/drawing/2014/main" id="{E0043185-4BCD-465E-A51D-CA674E31943A}"/>
              </a:ext>
            </a:extLst>
          </p:cNvPr>
          <p:cNvSpPr/>
          <p:nvPr/>
        </p:nvSpPr>
        <p:spPr>
          <a:xfrm>
            <a:off x="341745" y="809897"/>
            <a:ext cx="11508509" cy="421495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t" anchorCtr="0">
            <a:noAutofit/>
          </a:bodyPr>
          <a:lstStyle/>
          <a:p>
            <a:pPr marL="178587" indent="-178587">
              <a:spcBef>
                <a:spcPts val="562"/>
              </a:spcBef>
              <a:buSzPct val="125000"/>
              <a:buChar char="•"/>
              <a:defRPr sz="1800"/>
            </a:pPr>
            <a:r>
              <a:rPr lang="en-US" sz="2800" dirty="0"/>
              <a:t> When the system is configured for NUMA, the memory from each node is mapped into a single sequential block of memory address space for all of the memory in each node.</a:t>
            </a:r>
          </a:p>
          <a:p>
            <a:pPr marL="178587" indent="-178587">
              <a:spcBef>
                <a:spcPts val="562"/>
              </a:spcBef>
              <a:buSzPct val="125000"/>
              <a:buChar char="•"/>
              <a:defRPr sz="1800"/>
            </a:pPr>
            <a:r>
              <a:rPr lang="en-US" sz="2800" dirty="0"/>
              <a:t> For certain workloads, node interleaving can be beneficial to performance since the latency between the hardware nodes of a system using processors with integrated memory controllers is small.</a:t>
            </a:r>
          </a:p>
          <a:p>
            <a:pPr marL="178587" indent="-178587">
              <a:spcBef>
                <a:spcPts val="562"/>
              </a:spcBef>
              <a:buSzPct val="125000"/>
              <a:buChar char="•"/>
              <a:defRPr sz="1800"/>
            </a:pPr>
            <a:r>
              <a:rPr lang="en-US" sz="2800" dirty="0"/>
              <a:t> However, for applications that are NUMA aware and that have NUMA optimizations, node interleaving should remain disabled to allow the application to make optimized use of the hardware resources. </a:t>
            </a:r>
            <a:endParaRPr sz="2800" dirty="0"/>
          </a:p>
        </p:txBody>
      </p:sp>
      <p:sp>
        <p:nvSpPr>
          <p:cNvPr id="4" name="TextBox 3">
            <a:extLst>
              <a:ext uri="{FF2B5EF4-FFF2-40B4-BE49-F238E27FC236}">
                <a16:creationId xmlns:a16="http://schemas.microsoft.com/office/drawing/2014/main" id="{B36A73A8-9BAF-494F-9B16-168EF79949ED}"/>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Parallel Programming by Hui Liu</a:t>
            </a:r>
          </a:p>
        </p:txBody>
      </p:sp>
    </p:spTree>
    <p:extLst>
      <p:ext uri="{BB962C8B-B14F-4D97-AF65-F5344CB8AC3E}">
        <p14:creationId xmlns:p14="http://schemas.microsoft.com/office/powerpoint/2010/main" val="3269112550"/>
      </p:ext>
    </p:extLst>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5733" y="168638"/>
            <a:ext cx="11040533" cy="789305"/>
          </a:xfrm>
        </p:spPr>
        <p:txBody>
          <a:bodyPr/>
          <a:lstStyle/>
          <a:p>
            <a:pPr algn="ctr"/>
            <a:r>
              <a:rPr lang="en-US" b="1" dirty="0">
                <a:solidFill>
                  <a:srgbClr val="FF0000"/>
                </a:solidFill>
                <a:latin typeface="+mn-lt"/>
                <a:cs typeface="+mn-lt"/>
              </a:rPr>
              <a:t>BIOS Setting: Node Interleaving</a:t>
            </a:r>
            <a:endParaRPr lang="zh-CN" altLang="en-US" b="1" dirty="0">
              <a:solidFill>
                <a:srgbClr val="FF0000"/>
              </a:solidFill>
              <a:latin typeface="+mn-lt"/>
              <a:cs typeface="+mn-lt"/>
            </a:endParaRPr>
          </a:p>
        </p:txBody>
      </p:sp>
      <p:sp>
        <p:nvSpPr>
          <p:cNvPr id="7" name="Shape 77">
            <a:extLst>
              <a:ext uri="{FF2B5EF4-FFF2-40B4-BE49-F238E27FC236}">
                <a16:creationId xmlns:a16="http://schemas.microsoft.com/office/drawing/2014/main" id="{E0043185-4BCD-465E-A51D-CA674E31943A}"/>
              </a:ext>
            </a:extLst>
          </p:cNvPr>
          <p:cNvSpPr/>
          <p:nvPr/>
        </p:nvSpPr>
        <p:spPr>
          <a:xfrm>
            <a:off x="324811" y="957943"/>
            <a:ext cx="11508509" cy="5277394"/>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t" anchorCtr="0">
            <a:noAutofit/>
          </a:bodyPr>
          <a:lstStyle/>
          <a:p>
            <a:pPr marL="178587" marR="0" lvl="0" indent="-178587" algn="l" defTabSz="914400" rtl="0" eaLnBrk="1" fontAlgn="auto" latinLnBrk="0" hangingPunct="1">
              <a:lnSpc>
                <a:spcPct val="100000"/>
              </a:lnSpc>
              <a:spcBef>
                <a:spcPts val="562"/>
              </a:spcBef>
              <a:spcAft>
                <a:spcPts val="0"/>
              </a:spcAft>
              <a:buClrTx/>
              <a:buSzPct val="125000"/>
              <a:buFontTx/>
              <a:buChar char="•"/>
              <a:tabLst/>
              <a:defRPr sz="1800"/>
            </a:pPr>
            <a:r>
              <a:rPr kumimoji="0" lang="en-US" sz="2800" b="0" i="0" u="none" strike="noStrike" kern="1200" cap="none" spc="0" normalizeH="0" baseline="0" noProof="0" dirty="0">
                <a:ln>
                  <a:noFill/>
                </a:ln>
                <a:solidFill>
                  <a:prstClr val="black"/>
                </a:solidFill>
                <a:effectLst/>
                <a:uLnTx/>
                <a:uFillTx/>
                <a:latin typeface="Calibri"/>
                <a:ea typeface="+mn-ea"/>
                <a:cs typeface="+mn-cs"/>
              </a:rPr>
              <a:t> </a:t>
            </a:r>
            <a:r>
              <a:rPr kumimoji="0" lang="en-US" sz="2800" b="1" i="0" u="none" strike="noStrike" kern="1200" cap="none" spc="0" normalizeH="0" baseline="0" noProof="0" dirty="0">
                <a:ln>
                  <a:noFill/>
                </a:ln>
                <a:solidFill>
                  <a:prstClr val="black"/>
                </a:solidFill>
                <a:effectLst/>
                <a:uLnTx/>
                <a:uFillTx/>
                <a:latin typeface="Calibri"/>
                <a:ea typeface="+mn-ea"/>
                <a:cs typeface="+mn-cs"/>
              </a:rPr>
              <a:t>Node Interleaving Disabled</a:t>
            </a:r>
            <a:r>
              <a:rPr kumimoji="0" lang="en-US" sz="2800" b="0" i="0" u="none" strike="noStrike" kern="1200" cap="none" spc="0" normalizeH="0" baseline="0" noProof="0" dirty="0">
                <a:ln>
                  <a:noFill/>
                </a:ln>
                <a:solidFill>
                  <a:prstClr val="black"/>
                </a:solidFill>
                <a:effectLst/>
                <a:uLnTx/>
                <a:uFillTx/>
                <a:latin typeface="Calibri"/>
                <a:ea typeface="+mn-ea"/>
                <a:cs typeface="+mn-cs"/>
              </a:rPr>
              <a:t>: NUMA.</a:t>
            </a:r>
          </a:p>
          <a:p>
            <a:pPr marL="178587" marR="0" lvl="0" indent="-178587" algn="l" defTabSz="914400" rtl="0" eaLnBrk="1" fontAlgn="auto" latinLnBrk="0" hangingPunct="1">
              <a:lnSpc>
                <a:spcPct val="100000"/>
              </a:lnSpc>
              <a:spcBef>
                <a:spcPts val="562"/>
              </a:spcBef>
              <a:spcAft>
                <a:spcPts val="0"/>
              </a:spcAft>
              <a:buClrTx/>
              <a:buSzPct val="125000"/>
              <a:buFontTx/>
              <a:buChar char="•"/>
              <a:tabLst/>
              <a:defRPr sz="1800"/>
            </a:pPr>
            <a:r>
              <a:rPr kumimoji="0" lang="en-US" sz="2800" b="0" i="0" u="none" strike="noStrike" kern="1200" cap="none" spc="0" normalizeH="0" baseline="0" noProof="0" dirty="0">
                <a:ln>
                  <a:noFill/>
                </a:ln>
                <a:solidFill>
                  <a:prstClr val="black"/>
                </a:solidFill>
                <a:effectLst/>
                <a:uLnTx/>
                <a:uFillTx/>
                <a:latin typeface="Calibri"/>
                <a:ea typeface="+mn-ea"/>
                <a:cs typeface="+mn-cs"/>
              </a:rPr>
              <a:t> By using the default setting of Node Interleaving (disabled), the ACPI “BIOS” will build a System Resource Allocation Table (SRAT).</a:t>
            </a:r>
          </a:p>
          <a:p>
            <a:pPr marL="178587" marR="0" lvl="0" indent="-178587" algn="l" defTabSz="914400" rtl="0" eaLnBrk="1" fontAlgn="auto" latinLnBrk="0" hangingPunct="1">
              <a:lnSpc>
                <a:spcPct val="100000"/>
              </a:lnSpc>
              <a:spcBef>
                <a:spcPts val="562"/>
              </a:spcBef>
              <a:spcAft>
                <a:spcPts val="0"/>
              </a:spcAft>
              <a:buClrTx/>
              <a:buSzPct val="125000"/>
              <a:buFontTx/>
              <a:buChar char="•"/>
              <a:tabLst/>
              <a:defRPr sz="1800"/>
            </a:pPr>
            <a:r>
              <a:rPr kumimoji="0" lang="en-US" sz="2800" b="0" i="0" u="none" strike="noStrike" kern="1200" cap="none" spc="0" normalizeH="0" baseline="0" noProof="0" dirty="0">
                <a:ln>
                  <a:noFill/>
                </a:ln>
                <a:solidFill>
                  <a:prstClr val="black"/>
                </a:solidFill>
                <a:effectLst/>
                <a:uLnTx/>
                <a:uFillTx/>
                <a:latin typeface="Calibri"/>
                <a:ea typeface="+mn-ea"/>
                <a:cs typeface="+mn-cs"/>
              </a:rPr>
              <a:t> Within this SRAT, the physical configuration and CPU memory architecture are described, i.e. which CPU and memory ranges belong to a single NUMA node. It proceeds to map the memory of each node into a single sequential block of memory address space.</a:t>
            </a:r>
          </a:p>
          <a:p>
            <a:pPr marL="178587" marR="0" lvl="0" indent="-178587" algn="l" defTabSz="914400" rtl="0" eaLnBrk="1" fontAlgn="auto" latinLnBrk="0" hangingPunct="1">
              <a:lnSpc>
                <a:spcPct val="100000"/>
              </a:lnSpc>
              <a:spcBef>
                <a:spcPts val="562"/>
              </a:spcBef>
              <a:spcAft>
                <a:spcPts val="0"/>
              </a:spcAft>
              <a:buClrTx/>
              <a:buSzPct val="125000"/>
              <a:buFontTx/>
              <a:buChar char="•"/>
              <a:tabLst/>
              <a:defRPr sz="1800"/>
            </a:pPr>
            <a:r>
              <a:rPr kumimoji="0" lang="en-US" sz="2800" b="0" i="0" u="none" strike="noStrike" kern="1200" cap="none" spc="0" normalizeH="0" baseline="0" noProof="0" dirty="0">
                <a:ln>
                  <a:noFill/>
                </a:ln>
                <a:solidFill>
                  <a:prstClr val="black"/>
                </a:solidFill>
                <a:effectLst/>
                <a:uLnTx/>
                <a:uFillTx/>
                <a:latin typeface="Calibri"/>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a:ea typeface="+mn-ea"/>
                <a:cs typeface="+mn-cs"/>
              </a:rPr>
              <a:t>ESXi</a:t>
            </a:r>
            <a:r>
              <a:rPr kumimoji="0" lang="en-US" sz="2800" b="0" i="0" u="none" strike="noStrike" kern="1200" cap="none" spc="0" normalizeH="0" baseline="0" noProof="0" dirty="0">
                <a:ln>
                  <a:noFill/>
                </a:ln>
                <a:solidFill>
                  <a:prstClr val="black"/>
                </a:solidFill>
                <a:effectLst/>
                <a:uLnTx/>
                <a:uFillTx/>
                <a:latin typeface="Calibri"/>
                <a:ea typeface="+mn-ea"/>
                <a:cs typeface="+mn-cs"/>
              </a:rPr>
              <a:t> uses the SRAT to understand which memory bank is local to a physical CPU and attempts to allocate local memory to each vCPU of the virtual machine. </a:t>
            </a:r>
            <a:endParaRPr kumimoji="0"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3">
            <a:extLst>
              <a:ext uri="{FF2B5EF4-FFF2-40B4-BE49-F238E27FC236}">
                <a16:creationId xmlns:a16="http://schemas.microsoft.com/office/drawing/2014/main" id="{ABB20D33-B5BF-46E0-A8E9-7AE3E209169B}"/>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Parallel Programming by Hui Liu</a:t>
            </a:r>
          </a:p>
        </p:txBody>
      </p:sp>
    </p:spTree>
    <p:extLst>
      <p:ext uri="{BB962C8B-B14F-4D97-AF65-F5344CB8AC3E}">
        <p14:creationId xmlns:p14="http://schemas.microsoft.com/office/powerpoint/2010/main" val="818969033"/>
      </p:ext>
    </p:extLst>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5733" y="168638"/>
            <a:ext cx="11040533" cy="789305"/>
          </a:xfrm>
        </p:spPr>
        <p:txBody>
          <a:bodyPr/>
          <a:lstStyle/>
          <a:p>
            <a:pPr algn="ctr"/>
            <a:r>
              <a:rPr lang="en-US" b="1" dirty="0">
                <a:solidFill>
                  <a:srgbClr val="FF0000"/>
                </a:solidFill>
                <a:latin typeface="+mn-lt"/>
                <a:cs typeface="+mn-lt"/>
              </a:rPr>
              <a:t>BIOS Setting: Node Interleaving</a:t>
            </a:r>
            <a:endParaRPr lang="zh-CN" altLang="en-US" b="1" dirty="0">
              <a:solidFill>
                <a:srgbClr val="FF0000"/>
              </a:solidFill>
              <a:latin typeface="+mn-lt"/>
              <a:cs typeface="+mn-lt"/>
            </a:endParaRPr>
          </a:p>
        </p:txBody>
      </p:sp>
      <p:sp>
        <p:nvSpPr>
          <p:cNvPr id="7" name="Shape 77">
            <a:extLst>
              <a:ext uri="{FF2B5EF4-FFF2-40B4-BE49-F238E27FC236}">
                <a16:creationId xmlns:a16="http://schemas.microsoft.com/office/drawing/2014/main" id="{E0043185-4BCD-465E-A51D-CA674E31943A}"/>
              </a:ext>
            </a:extLst>
          </p:cNvPr>
          <p:cNvSpPr/>
          <p:nvPr/>
        </p:nvSpPr>
        <p:spPr>
          <a:xfrm>
            <a:off x="324811" y="957942"/>
            <a:ext cx="11508509" cy="5442857"/>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t" anchorCtr="0">
            <a:noAutofit/>
          </a:bodyPr>
          <a:lstStyle/>
          <a:p>
            <a:pPr marL="178587" marR="0" lvl="0" indent="-178587" algn="l" defTabSz="914400" rtl="0" eaLnBrk="1" fontAlgn="auto" latinLnBrk="0" hangingPunct="1">
              <a:lnSpc>
                <a:spcPct val="100000"/>
              </a:lnSpc>
              <a:spcBef>
                <a:spcPts val="562"/>
              </a:spcBef>
              <a:spcAft>
                <a:spcPts val="0"/>
              </a:spcAft>
              <a:buClrTx/>
              <a:buSzPct val="125000"/>
              <a:buFontTx/>
              <a:buChar char="•"/>
              <a:tabLst/>
              <a:defRPr sz="1800"/>
            </a:pPr>
            <a:r>
              <a:rPr kumimoji="0" lang="en-US" sz="2800" b="1" i="0" u="none" strike="noStrike" kern="1200" cap="none" spc="0" normalizeH="0" baseline="0" noProof="0" dirty="0">
                <a:ln>
                  <a:noFill/>
                </a:ln>
                <a:solidFill>
                  <a:prstClr val="black"/>
                </a:solidFill>
                <a:effectLst/>
                <a:uLnTx/>
                <a:uFillTx/>
                <a:latin typeface="Calibri"/>
                <a:ea typeface="+mn-ea"/>
                <a:cs typeface="+mn-cs"/>
              </a:rPr>
              <a:t> Node Interleaving Enabled: SUMA</a:t>
            </a:r>
          </a:p>
          <a:p>
            <a:pPr marL="178587" marR="0" lvl="0" indent="-178587" algn="l" defTabSz="914400" rtl="0" eaLnBrk="1" fontAlgn="auto" latinLnBrk="0" hangingPunct="1">
              <a:lnSpc>
                <a:spcPct val="100000"/>
              </a:lnSpc>
              <a:spcBef>
                <a:spcPts val="562"/>
              </a:spcBef>
              <a:spcAft>
                <a:spcPts val="0"/>
              </a:spcAft>
              <a:buClrTx/>
              <a:buSzPct val="125000"/>
              <a:buFontTx/>
              <a:buChar char="•"/>
              <a:tabLst/>
              <a:defRPr sz="1800"/>
            </a:pPr>
            <a:r>
              <a:rPr kumimoji="0" lang="en-US" sz="2800" b="0" i="0" u="none" strike="noStrike" kern="1200" cap="none" spc="0" normalizeH="0" baseline="0" noProof="0" dirty="0">
                <a:ln>
                  <a:noFill/>
                </a:ln>
                <a:solidFill>
                  <a:prstClr val="black"/>
                </a:solidFill>
                <a:effectLst/>
                <a:uLnTx/>
                <a:uFillTx/>
                <a:latin typeface="Calibri"/>
                <a:ea typeface="+mn-ea"/>
                <a:cs typeface="+mn-cs"/>
              </a:rPr>
              <a:t> One question that is asked a lot is how do you turn off NUMA? You can turn off NUMA, but remember your system is not a transformer, changing your CPUs and memory layout from a point-to-point-connection architecture to a bus system.</a:t>
            </a:r>
          </a:p>
          <a:p>
            <a:pPr marL="178587" marR="0" lvl="0" indent="-178587" algn="l" defTabSz="914400" rtl="0" eaLnBrk="1" fontAlgn="auto" latinLnBrk="0" hangingPunct="1">
              <a:lnSpc>
                <a:spcPct val="100000"/>
              </a:lnSpc>
              <a:spcBef>
                <a:spcPts val="562"/>
              </a:spcBef>
              <a:spcAft>
                <a:spcPts val="0"/>
              </a:spcAft>
              <a:buClrTx/>
              <a:buSzPct val="125000"/>
              <a:buFontTx/>
              <a:buChar char="•"/>
              <a:tabLst/>
              <a:defRPr sz="1800"/>
            </a:pPr>
            <a:r>
              <a:rPr kumimoji="0" lang="en-US" sz="2800" b="0" i="0" u="none" strike="noStrike" kern="1200" cap="none" spc="0" normalizeH="0" baseline="0" noProof="0" dirty="0">
                <a:ln>
                  <a:noFill/>
                </a:ln>
                <a:solidFill>
                  <a:prstClr val="black"/>
                </a:solidFill>
                <a:effectLst/>
                <a:uLnTx/>
                <a:uFillTx/>
                <a:latin typeface="Calibri"/>
                <a:ea typeface="+mn-ea"/>
                <a:cs typeface="+mn-cs"/>
              </a:rPr>
              <a:t> Therefore, when enabling Node Interleaving the system will not become a traditional UMA system.</a:t>
            </a:r>
          </a:p>
          <a:p>
            <a:pPr marL="178587" marR="0" lvl="0" indent="-178587" algn="l" defTabSz="914400" rtl="0" eaLnBrk="1" fontAlgn="auto" latinLnBrk="0" hangingPunct="1">
              <a:lnSpc>
                <a:spcPct val="100000"/>
              </a:lnSpc>
              <a:spcBef>
                <a:spcPts val="562"/>
              </a:spcBef>
              <a:spcAft>
                <a:spcPts val="0"/>
              </a:spcAft>
              <a:buClrTx/>
              <a:buSzPct val="125000"/>
              <a:buFontTx/>
              <a:buChar char="•"/>
              <a:tabLst/>
              <a:defRPr sz="1800"/>
            </a:pPr>
            <a:r>
              <a:rPr kumimoji="0" lang="en-US" sz="2800" b="0" i="0" u="none" strike="noStrike" kern="1200" cap="none" spc="0" normalizeH="0" baseline="0" noProof="0" dirty="0">
                <a:ln>
                  <a:noFill/>
                </a:ln>
                <a:solidFill>
                  <a:prstClr val="black"/>
                </a:solidFill>
                <a:effectLst/>
                <a:uLnTx/>
                <a:uFillTx/>
                <a:latin typeface="Calibri"/>
                <a:ea typeface="+mn-ea"/>
                <a:cs typeface="+mn-cs"/>
              </a:rPr>
              <a:t> When node interleaving is enabled, the system becomes a Sufficiently Uniform Memory Architecture (SUMA) configuration where the memory is broken into 4KB addressable regions and mapped from each of the nodes in a round robin fashion so that the memory address space is distributed across the nodes.</a:t>
            </a:r>
            <a:endParaRPr kumimoji="0"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3">
            <a:extLst>
              <a:ext uri="{FF2B5EF4-FFF2-40B4-BE49-F238E27FC236}">
                <a16:creationId xmlns:a16="http://schemas.microsoft.com/office/drawing/2014/main" id="{3D69B648-23C9-44B5-A280-4FD15E568482}"/>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Parallel Programming by Hui Liu</a:t>
            </a:r>
          </a:p>
        </p:txBody>
      </p:sp>
    </p:spTree>
    <p:extLst>
      <p:ext uri="{BB962C8B-B14F-4D97-AF65-F5344CB8AC3E}">
        <p14:creationId xmlns:p14="http://schemas.microsoft.com/office/powerpoint/2010/main" val="3955697408"/>
      </p:ext>
    </p:extLst>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28385" y="6120882"/>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
        <p:nvSpPr>
          <p:cNvPr id="2" name="文本框 1"/>
          <p:cNvSpPr txBox="1"/>
          <p:nvPr/>
        </p:nvSpPr>
        <p:spPr>
          <a:xfrm>
            <a:off x="2559050" y="2242820"/>
            <a:ext cx="7073265" cy="1322070"/>
          </a:xfrm>
          <a:prstGeom prst="rect">
            <a:avLst/>
          </a:prstGeom>
          <a:noFill/>
        </p:spPr>
        <p:txBody>
          <a:bodyPr wrap="square" rtlCol="0">
            <a:spAutoFit/>
          </a:bodyPr>
          <a:lstStyle/>
          <a:p>
            <a:pPr algn="ctr"/>
            <a:r>
              <a:rPr lang="en-US" altLang="zh-CN" sz="8000" b="1">
                <a:solidFill>
                  <a:srgbClr val="8CAA5B"/>
                </a:solidFill>
                <a:latin typeface="微软雅黑" panose="020B0503020204020204" charset="-122"/>
                <a:ea typeface="微软雅黑" panose="020B0503020204020204" charset="-122"/>
              </a:rPr>
              <a:t>THANK YOU</a:t>
            </a:r>
          </a:p>
        </p:txBody>
      </p:sp>
      <p:pic>
        <p:nvPicPr>
          <p:cNvPr id="5" name="图片 3" descr="叶子">
            <a:extLst>
              <a:ext uri="{FF2B5EF4-FFF2-40B4-BE49-F238E27FC236}">
                <a16:creationId xmlns:a16="http://schemas.microsoft.com/office/drawing/2014/main" id="{F27053BC-E5AA-44BC-9C6B-C0F568F55689}"/>
              </a:ext>
            </a:extLst>
          </p:cNvPr>
          <p:cNvPicPr>
            <a:picLocks noChangeAspect="1"/>
          </p:cNvPicPr>
          <p:nvPr/>
        </p:nvPicPr>
        <p:blipFill>
          <a:blip r:embed="rId3" cstate="screen"/>
          <a:stretch>
            <a:fillRect/>
          </a:stretch>
        </p:blipFill>
        <p:spPr>
          <a:xfrm>
            <a:off x="9840018" y="0"/>
            <a:ext cx="2351982" cy="1750695"/>
          </a:xfrm>
          <a:prstGeom prst="rect">
            <a:avLst/>
          </a:prstGeom>
        </p:spPr>
      </p:pic>
      <p:sp>
        <p:nvSpPr>
          <p:cNvPr id="6" name="TextBox 5">
            <a:extLst>
              <a:ext uri="{FF2B5EF4-FFF2-40B4-BE49-F238E27FC236}">
                <a16:creationId xmlns:a16="http://schemas.microsoft.com/office/drawing/2014/main" id="{BE494AA8-48E5-4463-96D1-9B6A6C937C4B}"/>
              </a:ext>
            </a:extLst>
          </p:cNvPr>
          <p:cNvSpPr txBox="1"/>
          <p:nvPr/>
        </p:nvSpPr>
        <p:spPr>
          <a:xfrm>
            <a:off x="5991496" y="6488668"/>
            <a:ext cx="6200503" cy="369332"/>
          </a:xfrm>
          <a:prstGeom prst="rect">
            <a:avLst/>
          </a:prstGeom>
          <a:noFill/>
        </p:spPr>
        <p:txBody>
          <a:bodyPr wrap="square" rtlCol="0">
            <a:spAutoFit/>
          </a:bodyPr>
          <a:lstStyle/>
          <a:p>
            <a:pPr algn="r"/>
            <a:r>
              <a:rPr lang="en-US" dirty="0"/>
              <a:t>Introduction to Parallel  Programming using OpenMP, by Hui Liu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5733" y="63319"/>
            <a:ext cx="11040533" cy="746578"/>
          </a:xfrm>
        </p:spPr>
        <p:txBody>
          <a:bodyPr/>
          <a:lstStyle/>
          <a:p>
            <a:pPr algn="ctr"/>
            <a:r>
              <a:rPr lang="en-US" b="1" dirty="0">
                <a:solidFill>
                  <a:srgbClr val="FF0000"/>
                </a:solidFill>
                <a:latin typeface="+mn-lt"/>
                <a:cs typeface="+mn-lt"/>
              </a:rPr>
              <a:t>Uniform Memory Access Architecture</a:t>
            </a:r>
            <a:endParaRPr lang="zh-CN" altLang="en-US" b="1" dirty="0">
              <a:solidFill>
                <a:srgbClr val="FF0000"/>
              </a:solidFill>
              <a:latin typeface="+mn-lt"/>
              <a:cs typeface="+mn-lt"/>
            </a:endParaRPr>
          </a:p>
        </p:txBody>
      </p:sp>
      <p:sp>
        <p:nvSpPr>
          <p:cNvPr id="7" name="Shape 77">
            <a:extLst>
              <a:ext uri="{FF2B5EF4-FFF2-40B4-BE49-F238E27FC236}">
                <a16:creationId xmlns:a16="http://schemas.microsoft.com/office/drawing/2014/main" id="{E0043185-4BCD-465E-A51D-CA674E31943A}"/>
              </a:ext>
            </a:extLst>
          </p:cNvPr>
          <p:cNvSpPr/>
          <p:nvPr/>
        </p:nvSpPr>
        <p:spPr>
          <a:xfrm>
            <a:off x="341745" y="809897"/>
            <a:ext cx="6154849" cy="579990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t" anchorCtr="0">
            <a:noAutofit/>
          </a:bodyPr>
          <a:lstStyle/>
          <a:p>
            <a:pPr marL="178587" indent="-178587">
              <a:spcBef>
                <a:spcPts val="562"/>
              </a:spcBef>
              <a:buSzPct val="125000"/>
              <a:buChar char="•"/>
              <a:defRPr sz="1800"/>
            </a:pPr>
            <a:r>
              <a:rPr lang="en-US" sz="2800" dirty="0"/>
              <a:t> Processors of Bus-based multiprocessors that experience the same (uniform) access time to any memory module in the system are often referred to as Uniform Memory Access (UMA) systems or Symmetric Multi-Processors (SMPs). </a:t>
            </a:r>
          </a:p>
          <a:p>
            <a:pPr marL="178587" indent="-178587">
              <a:spcBef>
                <a:spcPts val="562"/>
              </a:spcBef>
              <a:buSzPct val="125000"/>
              <a:buChar char="•"/>
              <a:defRPr sz="1800"/>
            </a:pPr>
            <a:r>
              <a:rPr lang="en-US" sz="2800" dirty="0"/>
              <a:t> Easy to program: each core accesses the memory at the same cost. </a:t>
            </a:r>
            <a:endParaRPr sz="2800" dirty="0"/>
          </a:p>
        </p:txBody>
      </p:sp>
      <p:pic>
        <p:nvPicPr>
          <p:cNvPr id="4" name="Picture 3" descr="Diagram&#10;&#10;Description automatically generated">
            <a:extLst>
              <a:ext uri="{FF2B5EF4-FFF2-40B4-BE49-F238E27FC236}">
                <a16:creationId xmlns:a16="http://schemas.microsoft.com/office/drawing/2014/main" id="{C0628D63-8451-4F5A-9618-82311C4CF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854" y="809897"/>
            <a:ext cx="5529146" cy="4126995"/>
          </a:xfrm>
          <a:prstGeom prst="rect">
            <a:avLst/>
          </a:prstGeom>
        </p:spPr>
      </p:pic>
      <p:sp>
        <p:nvSpPr>
          <p:cNvPr id="5" name="TextBox 3">
            <a:extLst>
              <a:ext uri="{FF2B5EF4-FFF2-40B4-BE49-F238E27FC236}">
                <a16:creationId xmlns:a16="http://schemas.microsoft.com/office/drawing/2014/main" id="{1EBDDAEC-6E2E-4F7B-B84E-CC0F0210673C}"/>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Parallel Programming by Hui Liu</a:t>
            </a:r>
          </a:p>
        </p:txBody>
      </p:sp>
    </p:spTree>
    <p:extLst>
      <p:ext uri="{BB962C8B-B14F-4D97-AF65-F5344CB8AC3E}">
        <p14:creationId xmlns:p14="http://schemas.microsoft.com/office/powerpoint/2010/main" val="2889241358"/>
      </p:ext>
    </p:extLst>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5733" y="63319"/>
            <a:ext cx="11040533" cy="746578"/>
          </a:xfrm>
        </p:spPr>
        <p:txBody>
          <a:bodyPr/>
          <a:lstStyle/>
          <a:p>
            <a:pPr algn="ctr"/>
            <a:r>
              <a:rPr lang="en-US" b="1" dirty="0">
                <a:solidFill>
                  <a:srgbClr val="FF0000"/>
                </a:solidFill>
                <a:latin typeface="+mn-lt"/>
                <a:cs typeface="+mn-lt"/>
              </a:rPr>
              <a:t>Non-Uniform Memory Access Architecture</a:t>
            </a:r>
            <a:endParaRPr lang="zh-CN" altLang="en-US" b="1" dirty="0">
              <a:solidFill>
                <a:srgbClr val="FF0000"/>
              </a:solidFill>
              <a:latin typeface="+mn-lt"/>
              <a:cs typeface="+mn-lt"/>
            </a:endParaRPr>
          </a:p>
        </p:txBody>
      </p:sp>
      <p:sp>
        <p:nvSpPr>
          <p:cNvPr id="7" name="Shape 77">
            <a:extLst>
              <a:ext uri="{FF2B5EF4-FFF2-40B4-BE49-F238E27FC236}">
                <a16:creationId xmlns:a16="http://schemas.microsoft.com/office/drawing/2014/main" id="{E0043185-4BCD-465E-A51D-CA674E31943A}"/>
              </a:ext>
            </a:extLst>
          </p:cNvPr>
          <p:cNvSpPr/>
          <p:nvPr/>
        </p:nvSpPr>
        <p:spPr>
          <a:xfrm>
            <a:off x="341745" y="809897"/>
            <a:ext cx="11508509" cy="2412274"/>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t" anchorCtr="0">
            <a:noAutofit/>
          </a:bodyPr>
          <a:lstStyle/>
          <a:p>
            <a:pPr marL="178587" indent="-178587">
              <a:spcBef>
                <a:spcPts val="562"/>
              </a:spcBef>
              <a:buSzPct val="125000"/>
              <a:buChar char="•"/>
              <a:defRPr sz="1800"/>
            </a:pPr>
            <a:r>
              <a:rPr lang="en-US" sz="2800" dirty="0"/>
              <a:t> To improve scalability and performance three critical changes are made to the shared-memory multiprocessors architecture:</a:t>
            </a:r>
          </a:p>
          <a:p>
            <a:pPr>
              <a:spcBef>
                <a:spcPts val="562"/>
              </a:spcBef>
              <a:buSzPct val="125000"/>
              <a:defRPr sz="1800"/>
            </a:pPr>
            <a:r>
              <a:rPr lang="en-US" sz="2800" dirty="0"/>
              <a:t>   -- Non-Uniform Memory Access organization</a:t>
            </a:r>
          </a:p>
          <a:p>
            <a:pPr>
              <a:spcBef>
                <a:spcPts val="562"/>
              </a:spcBef>
              <a:buSzPct val="125000"/>
              <a:defRPr sz="1800"/>
            </a:pPr>
            <a:r>
              <a:rPr lang="en-US" sz="2800" dirty="0"/>
              <a:t>   -- Point-to-Point interconnect topology</a:t>
            </a:r>
          </a:p>
          <a:p>
            <a:pPr>
              <a:spcBef>
                <a:spcPts val="562"/>
              </a:spcBef>
              <a:buSzPct val="125000"/>
              <a:defRPr sz="1800"/>
            </a:pPr>
            <a:r>
              <a:rPr lang="en-US" sz="2800" dirty="0"/>
              <a:t>   -- Scalable cache coherence solutions</a:t>
            </a:r>
          </a:p>
        </p:txBody>
      </p:sp>
      <p:pic>
        <p:nvPicPr>
          <p:cNvPr id="6" name="Picture 5" descr="Diagram&#10;&#10;Description automatically generated">
            <a:extLst>
              <a:ext uri="{FF2B5EF4-FFF2-40B4-BE49-F238E27FC236}">
                <a16:creationId xmlns:a16="http://schemas.microsoft.com/office/drawing/2014/main" id="{6ABD7879-7F49-4D62-82EF-9F267BC36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733" y="3429000"/>
            <a:ext cx="7143750" cy="2809875"/>
          </a:xfrm>
          <a:prstGeom prst="rect">
            <a:avLst/>
          </a:prstGeom>
        </p:spPr>
      </p:pic>
      <p:sp>
        <p:nvSpPr>
          <p:cNvPr id="8" name="Shape 77">
            <a:extLst>
              <a:ext uri="{FF2B5EF4-FFF2-40B4-BE49-F238E27FC236}">
                <a16:creationId xmlns:a16="http://schemas.microsoft.com/office/drawing/2014/main" id="{1398DC79-5FC2-4564-BF2C-D92D504EC700}"/>
              </a:ext>
            </a:extLst>
          </p:cNvPr>
          <p:cNvSpPr/>
          <p:nvPr/>
        </p:nvSpPr>
        <p:spPr>
          <a:xfrm>
            <a:off x="7890933" y="2072640"/>
            <a:ext cx="4179148" cy="4166234"/>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t" anchorCtr="0">
            <a:noAutofit/>
          </a:bodyPr>
          <a:lstStyle/>
          <a:p>
            <a:pPr marL="178587" indent="-178587">
              <a:spcBef>
                <a:spcPts val="562"/>
              </a:spcBef>
              <a:buSzPct val="125000"/>
              <a:buChar char="•"/>
              <a:defRPr sz="1800"/>
            </a:pPr>
            <a:r>
              <a:rPr lang="en-US" sz="2800" dirty="0"/>
              <a:t> Accessing local memory is cheap but accessing remote memory is expensive.</a:t>
            </a:r>
          </a:p>
          <a:p>
            <a:pPr marL="178587" indent="-178587">
              <a:spcBef>
                <a:spcPts val="562"/>
              </a:spcBef>
              <a:buSzPct val="125000"/>
              <a:buChar char="•"/>
              <a:defRPr sz="1800"/>
            </a:pPr>
            <a:r>
              <a:rPr lang="en-US" sz="2800" dirty="0"/>
              <a:t> Hard to code and the algorithm should consider local memory and remote memory.</a:t>
            </a:r>
          </a:p>
        </p:txBody>
      </p:sp>
      <p:sp>
        <p:nvSpPr>
          <p:cNvPr id="9" name="TextBox 3">
            <a:extLst>
              <a:ext uri="{FF2B5EF4-FFF2-40B4-BE49-F238E27FC236}">
                <a16:creationId xmlns:a16="http://schemas.microsoft.com/office/drawing/2014/main" id="{568F41F1-A4F3-42B3-AB94-025B4F20D706}"/>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Parallel Programming by Hui Liu</a:t>
            </a:r>
          </a:p>
        </p:txBody>
      </p:sp>
    </p:spTree>
    <p:extLst>
      <p:ext uri="{BB962C8B-B14F-4D97-AF65-F5344CB8AC3E}">
        <p14:creationId xmlns:p14="http://schemas.microsoft.com/office/powerpoint/2010/main" val="1784644762"/>
      </p:ext>
    </p:extLst>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5733" y="63319"/>
            <a:ext cx="11040533" cy="746578"/>
          </a:xfrm>
        </p:spPr>
        <p:txBody>
          <a:bodyPr/>
          <a:lstStyle/>
          <a:p>
            <a:pPr algn="ctr"/>
            <a:r>
              <a:rPr lang="en-US" b="1" dirty="0">
                <a:solidFill>
                  <a:srgbClr val="FF0000"/>
                </a:solidFill>
                <a:latin typeface="+mn-lt"/>
                <a:cs typeface="+mn-lt"/>
              </a:rPr>
              <a:t>Non-Uniform Memory Access Architecture</a:t>
            </a:r>
            <a:endParaRPr lang="zh-CN" altLang="en-US" b="1" dirty="0">
              <a:solidFill>
                <a:srgbClr val="FF0000"/>
              </a:solidFill>
              <a:latin typeface="+mn-lt"/>
              <a:cs typeface="+mn-lt"/>
            </a:endParaRPr>
          </a:p>
        </p:txBody>
      </p:sp>
      <p:sp>
        <p:nvSpPr>
          <p:cNvPr id="7" name="Shape 77">
            <a:extLst>
              <a:ext uri="{FF2B5EF4-FFF2-40B4-BE49-F238E27FC236}">
                <a16:creationId xmlns:a16="http://schemas.microsoft.com/office/drawing/2014/main" id="{E0043185-4BCD-465E-A51D-CA674E31943A}"/>
              </a:ext>
            </a:extLst>
          </p:cNvPr>
          <p:cNvSpPr/>
          <p:nvPr/>
        </p:nvSpPr>
        <p:spPr>
          <a:xfrm>
            <a:off x="174171" y="928733"/>
            <a:ext cx="4153989" cy="3843564"/>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t" anchorCtr="0">
            <a:noAutofit/>
          </a:bodyPr>
          <a:lstStyle/>
          <a:p>
            <a:pPr marL="178587" indent="-178587">
              <a:spcBef>
                <a:spcPts val="562"/>
              </a:spcBef>
              <a:buSzPct val="125000"/>
              <a:buChar char="•"/>
              <a:defRPr sz="1800"/>
            </a:pPr>
            <a:r>
              <a:rPr lang="en-US" sz="2600" dirty="0"/>
              <a:t> A 4 socket (CPU) example</a:t>
            </a:r>
          </a:p>
          <a:p>
            <a:pPr marL="178587" indent="-178587">
              <a:spcBef>
                <a:spcPts val="562"/>
              </a:spcBef>
              <a:buSzPct val="125000"/>
              <a:buChar char="•"/>
              <a:defRPr sz="1800"/>
            </a:pPr>
            <a:r>
              <a:rPr lang="en-US" sz="2600" dirty="0"/>
              <a:t> Each CPU has multiple cores</a:t>
            </a:r>
          </a:p>
          <a:p>
            <a:pPr marL="178587" indent="-178587">
              <a:spcBef>
                <a:spcPts val="562"/>
              </a:spcBef>
              <a:buSzPct val="125000"/>
              <a:buChar char="•"/>
              <a:defRPr sz="1800"/>
            </a:pPr>
            <a:r>
              <a:rPr lang="en-US" sz="2600" dirty="0"/>
              <a:t> Each CPU has its local memory</a:t>
            </a:r>
          </a:p>
          <a:p>
            <a:pPr marL="178587" indent="-178587">
              <a:spcBef>
                <a:spcPts val="562"/>
              </a:spcBef>
              <a:buSzPct val="125000"/>
              <a:buChar char="•"/>
              <a:defRPr sz="1800"/>
            </a:pPr>
            <a:r>
              <a:rPr lang="en-US" sz="2600" dirty="0"/>
              <a:t> The CPUs are connected by high speed network (QPI, UPI, HT, </a:t>
            </a:r>
            <a:r>
              <a:rPr lang="en-US" sz="2600" dirty="0" err="1"/>
              <a:t>etc</a:t>
            </a:r>
            <a:r>
              <a:rPr lang="en-US" sz="2600" dirty="0"/>
              <a:t>)</a:t>
            </a:r>
          </a:p>
        </p:txBody>
      </p:sp>
      <p:pic>
        <p:nvPicPr>
          <p:cNvPr id="8" name="Picture 7" descr="Diagram&#10;&#10;Description automatically generated">
            <a:extLst>
              <a:ext uri="{FF2B5EF4-FFF2-40B4-BE49-F238E27FC236}">
                <a16:creationId xmlns:a16="http://schemas.microsoft.com/office/drawing/2014/main" id="{625E1A50-2AB5-40DA-B704-4E27FF547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110" y="809897"/>
            <a:ext cx="6925656" cy="5870957"/>
          </a:xfrm>
          <a:prstGeom prst="rect">
            <a:avLst/>
          </a:prstGeom>
        </p:spPr>
      </p:pic>
    </p:spTree>
    <p:extLst>
      <p:ext uri="{BB962C8B-B14F-4D97-AF65-F5344CB8AC3E}">
        <p14:creationId xmlns:p14="http://schemas.microsoft.com/office/powerpoint/2010/main" val="3857202209"/>
      </p:ext>
    </p:extLst>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5733" y="63319"/>
            <a:ext cx="11040533" cy="746578"/>
          </a:xfrm>
        </p:spPr>
        <p:txBody>
          <a:bodyPr/>
          <a:lstStyle/>
          <a:p>
            <a:pPr algn="ctr"/>
            <a:r>
              <a:rPr lang="en-US" altLang="zh-CN" b="1" dirty="0">
                <a:solidFill>
                  <a:srgbClr val="FF0000"/>
                </a:solidFill>
                <a:latin typeface="+mn-lt"/>
                <a:cs typeface="+mn-lt"/>
              </a:rPr>
              <a:t>NUMA: AMD Hyper-Transport (HT)</a:t>
            </a:r>
            <a:endParaRPr lang="zh-CN" altLang="en-US" b="1" dirty="0">
              <a:solidFill>
                <a:srgbClr val="FF0000"/>
              </a:solidFill>
              <a:latin typeface="+mn-lt"/>
              <a:cs typeface="+mn-lt"/>
            </a:endParaRPr>
          </a:p>
        </p:txBody>
      </p:sp>
      <p:sp>
        <p:nvSpPr>
          <p:cNvPr id="7" name="Shape 77">
            <a:extLst>
              <a:ext uri="{FF2B5EF4-FFF2-40B4-BE49-F238E27FC236}">
                <a16:creationId xmlns:a16="http://schemas.microsoft.com/office/drawing/2014/main" id="{E0043185-4BCD-465E-A51D-CA674E31943A}"/>
              </a:ext>
            </a:extLst>
          </p:cNvPr>
          <p:cNvSpPr/>
          <p:nvPr/>
        </p:nvSpPr>
        <p:spPr>
          <a:xfrm>
            <a:off x="341745" y="809897"/>
            <a:ext cx="11508509" cy="2990636"/>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t" anchorCtr="0">
            <a:noAutofit/>
          </a:bodyPr>
          <a:lstStyle/>
          <a:p>
            <a:pPr marL="178587" indent="-178587">
              <a:spcBef>
                <a:spcPts val="562"/>
              </a:spcBef>
              <a:buSzPct val="125000"/>
              <a:buChar char="•"/>
              <a:defRPr sz="1800"/>
            </a:pPr>
            <a:r>
              <a:rPr lang="en-US" sz="2800" dirty="0"/>
              <a:t> The first processors to introduce an integrated memory controller were the AMD Opteron series of processors in early 2003. Just as with traditional NUMA configurations, the hardware NUMA created by each processor having an integrated memory controller requires an </a:t>
            </a:r>
            <a:r>
              <a:rPr lang="en-US" sz="2800" dirty="0">
                <a:solidFill>
                  <a:srgbClr val="FF0000"/>
                </a:solidFill>
              </a:rPr>
              <a:t>interconnect</a:t>
            </a:r>
            <a:r>
              <a:rPr lang="en-US" sz="2800" dirty="0"/>
              <a:t> to exist between the processors to allow for memory access by the other processors in the system. AMD processors share memory access through </a:t>
            </a:r>
            <a:r>
              <a:rPr lang="en-US" sz="2800" dirty="0">
                <a:solidFill>
                  <a:srgbClr val="FF0000"/>
                </a:solidFill>
              </a:rPr>
              <a:t>Hyper-Transport (HT)</a:t>
            </a:r>
            <a:r>
              <a:rPr lang="en-US" sz="2800" dirty="0"/>
              <a:t> links between the processors.   </a:t>
            </a:r>
            <a:endParaRPr sz="2800" dirty="0"/>
          </a:p>
        </p:txBody>
      </p:sp>
      <p:pic>
        <p:nvPicPr>
          <p:cNvPr id="4" name="Picture 3" descr="Diagram&#10;&#10;Description automatically generated">
            <a:extLst>
              <a:ext uri="{FF2B5EF4-FFF2-40B4-BE49-F238E27FC236}">
                <a16:creationId xmlns:a16="http://schemas.microsoft.com/office/drawing/2014/main" id="{8F0F50AE-6A00-486C-88EB-AE0B9AFA9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1246" y="3800533"/>
            <a:ext cx="6096000" cy="2971800"/>
          </a:xfrm>
          <a:prstGeom prst="rect">
            <a:avLst/>
          </a:prstGeom>
        </p:spPr>
      </p:pic>
      <p:sp>
        <p:nvSpPr>
          <p:cNvPr id="5" name="TextBox 3">
            <a:extLst>
              <a:ext uri="{FF2B5EF4-FFF2-40B4-BE49-F238E27FC236}">
                <a16:creationId xmlns:a16="http://schemas.microsoft.com/office/drawing/2014/main" id="{D1667DD4-C662-4497-B4C4-09BA68438263}"/>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Parallel Programming by Hui Liu</a:t>
            </a:r>
          </a:p>
        </p:txBody>
      </p:sp>
    </p:spTree>
    <p:extLst>
      <p:ext uri="{BB962C8B-B14F-4D97-AF65-F5344CB8AC3E}">
        <p14:creationId xmlns:p14="http://schemas.microsoft.com/office/powerpoint/2010/main" val="2081687199"/>
      </p:ext>
    </p:extLst>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5733" y="63319"/>
            <a:ext cx="11040533" cy="746578"/>
          </a:xfrm>
        </p:spPr>
        <p:txBody>
          <a:bodyPr/>
          <a:lstStyle/>
          <a:p>
            <a:pPr algn="ctr"/>
            <a:r>
              <a:rPr lang="en-US" altLang="zh-CN" b="1" dirty="0">
                <a:solidFill>
                  <a:srgbClr val="FF0000"/>
                </a:solidFill>
                <a:latin typeface="+mn-lt"/>
                <a:cs typeface="+mn-lt"/>
              </a:rPr>
              <a:t>NUMA: AMD Hyper-Transport (HT, LDT)</a:t>
            </a:r>
            <a:endParaRPr lang="zh-CN" altLang="en-US" b="1" dirty="0">
              <a:solidFill>
                <a:srgbClr val="FF0000"/>
              </a:solidFill>
              <a:latin typeface="+mn-lt"/>
              <a:cs typeface="+mn-lt"/>
            </a:endParaRPr>
          </a:p>
        </p:txBody>
      </p:sp>
      <p:sp>
        <p:nvSpPr>
          <p:cNvPr id="7" name="Shape 77">
            <a:extLst>
              <a:ext uri="{FF2B5EF4-FFF2-40B4-BE49-F238E27FC236}">
                <a16:creationId xmlns:a16="http://schemas.microsoft.com/office/drawing/2014/main" id="{E0043185-4BCD-465E-A51D-CA674E31943A}"/>
              </a:ext>
            </a:extLst>
          </p:cNvPr>
          <p:cNvSpPr/>
          <p:nvPr/>
        </p:nvSpPr>
        <p:spPr>
          <a:xfrm>
            <a:off x="341745" y="809896"/>
            <a:ext cx="11508509" cy="4981303"/>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t" anchorCtr="0">
            <a:noAutofit/>
          </a:bodyPr>
          <a:lstStyle/>
          <a:p>
            <a:pPr marL="178587" indent="-178587">
              <a:spcBef>
                <a:spcPts val="562"/>
              </a:spcBef>
              <a:buSzPct val="125000"/>
              <a:buChar char="•"/>
              <a:defRPr sz="1800"/>
            </a:pPr>
            <a:r>
              <a:rPr lang="en-US" sz="2800" dirty="0"/>
              <a:t> The HT interconnects between processors allows for the remote memory access in one CPU’s memory bank by the processor cores in a different CPU, but there is a cost for accessing this remote data.</a:t>
            </a:r>
          </a:p>
          <a:p>
            <a:pPr marL="178587" indent="-178587">
              <a:spcBef>
                <a:spcPts val="562"/>
              </a:spcBef>
              <a:buSzPct val="125000"/>
              <a:buChar char="•"/>
              <a:defRPr sz="1800"/>
            </a:pPr>
            <a:r>
              <a:rPr lang="en-US" sz="2800" dirty="0"/>
              <a:t> To determine the most recent copy of the data probes must be sent out to all of the CPU’s to determine if the current CPU has the most recent version of the data, and this increases latency.</a:t>
            </a:r>
          </a:p>
          <a:p>
            <a:pPr marL="178587" indent="-178587">
              <a:spcBef>
                <a:spcPts val="562"/>
              </a:spcBef>
              <a:buSzPct val="125000"/>
              <a:buChar char="•"/>
              <a:defRPr sz="1800"/>
            </a:pPr>
            <a:r>
              <a:rPr lang="en-US" sz="2800" dirty="0"/>
              <a:t> To combat this, AMD introduced HT Assist in the Istanbul line of processors which reduces the traffic by tracking data in the processor caches to help direct the processors to the correct location of the most recent copy of the data. This reduces the bus traffic and increases the efficiency of the CPU. </a:t>
            </a:r>
            <a:endParaRPr sz="2800" dirty="0"/>
          </a:p>
        </p:txBody>
      </p:sp>
      <p:sp>
        <p:nvSpPr>
          <p:cNvPr id="4" name="TextBox 3">
            <a:extLst>
              <a:ext uri="{FF2B5EF4-FFF2-40B4-BE49-F238E27FC236}">
                <a16:creationId xmlns:a16="http://schemas.microsoft.com/office/drawing/2014/main" id="{737DD790-B6BD-4A5B-9A14-174792C36237}"/>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Parallel Programming by Hui Liu</a:t>
            </a:r>
          </a:p>
        </p:txBody>
      </p:sp>
    </p:spTree>
    <p:extLst>
      <p:ext uri="{BB962C8B-B14F-4D97-AF65-F5344CB8AC3E}">
        <p14:creationId xmlns:p14="http://schemas.microsoft.com/office/powerpoint/2010/main" val="1935970848"/>
      </p:ext>
    </p:extLst>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5733" y="63319"/>
            <a:ext cx="11040533" cy="746578"/>
          </a:xfrm>
        </p:spPr>
        <p:txBody>
          <a:bodyPr/>
          <a:lstStyle/>
          <a:p>
            <a:pPr algn="ctr"/>
            <a:r>
              <a:rPr lang="en-US" altLang="zh-CN" b="1" dirty="0">
                <a:solidFill>
                  <a:srgbClr val="FF0000"/>
                </a:solidFill>
                <a:latin typeface="+mn-lt"/>
                <a:cs typeface="+mn-lt"/>
              </a:rPr>
              <a:t>NUMA: Intel Quick-Path Interconnect (QPI)</a:t>
            </a:r>
            <a:endParaRPr lang="zh-CN" altLang="en-US" b="1" dirty="0">
              <a:solidFill>
                <a:srgbClr val="FF0000"/>
              </a:solidFill>
              <a:latin typeface="+mn-lt"/>
              <a:cs typeface="+mn-lt"/>
            </a:endParaRPr>
          </a:p>
        </p:txBody>
      </p:sp>
      <p:sp>
        <p:nvSpPr>
          <p:cNvPr id="7" name="Shape 77">
            <a:extLst>
              <a:ext uri="{FF2B5EF4-FFF2-40B4-BE49-F238E27FC236}">
                <a16:creationId xmlns:a16="http://schemas.microsoft.com/office/drawing/2014/main" id="{E0043185-4BCD-465E-A51D-CA674E31943A}"/>
              </a:ext>
            </a:extLst>
          </p:cNvPr>
          <p:cNvSpPr/>
          <p:nvPr/>
        </p:nvSpPr>
        <p:spPr>
          <a:xfrm>
            <a:off x="341745" y="809897"/>
            <a:ext cx="11508509" cy="2734492"/>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t" anchorCtr="0">
            <a:noAutofit/>
          </a:bodyPr>
          <a:lstStyle/>
          <a:p>
            <a:pPr marL="178587" indent="-178587">
              <a:spcBef>
                <a:spcPts val="562"/>
              </a:spcBef>
              <a:buSzPct val="125000"/>
              <a:buChar char="•"/>
              <a:defRPr sz="1800"/>
            </a:pPr>
            <a:r>
              <a:rPr lang="en-US" sz="2800" dirty="0"/>
              <a:t> Intel followed AMD and introduced an integrated memory controller on its Nehalem-EX series of processors that share memory access through Intel’s Quick-Path Interconnect (QPI). The Intel QPI interconnects the processors with each other in a similar manner to the AMD HT interconnect. However, the QPI snoop based cache forwarding implementation can return remote data in as little as 2 hops. </a:t>
            </a:r>
            <a:endParaRPr sz="2800" dirty="0"/>
          </a:p>
        </p:txBody>
      </p:sp>
      <p:sp>
        <p:nvSpPr>
          <p:cNvPr id="5" name="TextBox 3">
            <a:extLst>
              <a:ext uri="{FF2B5EF4-FFF2-40B4-BE49-F238E27FC236}">
                <a16:creationId xmlns:a16="http://schemas.microsoft.com/office/drawing/2014/main" id="{800F026C-48EA-40DD-B865-5F9ABE44D72C}"/>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Parallel Programming by Hui Liu</a:t>
            </a:r>
          </a:p>
        </p:txBody>
      </p:sp>
      <p:pic>
        <p:nvPicPr>
          <p:cNvPr id="6" name="Picture 5" descr="Diagram&#10;&#10;Description automatically generated">
            <a:extLst>
              <a:ext uri="{FF2B5EF4-FFF2-40B4-BE49-F238E27FC236}">
                <a16:creationId xmlns:a16="http://schemas.microsoft.com/office/drawing/2014/main" id="{11AA12B9-00D4-4D20-8BA6-27296C27C4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8511" y="3484441"/>
            <a:ext cx="6114976" cy="3310240"/>
          </a:xfrm>
          <a:prstGeom prst="rect">
            <a:avLst/>
          </a:prstGeom>
        </p:spPr>
      </p:pic>
    </p:spTree>
    <p:extLst>
      <p:ext uri="{BB962C8B-B14F-4D97-AF65-F5344CB8AC3E}">
        <p14:creationId xmlns:p14="http://schemas.microsoft.com/office/powerpoint/2010/main" val="4062300765"/>
      </p:ext>
    </p:extLst>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5733" y="168638"/>
            <a:ext cx="11040533" cy="789305"/>
          </a:xfrm>
        </p:spPr>
        <p:txBody>
          <a:bodyPr/>
          <a:lstStyle/>
          <a:p>
            <a:pPr algn="ctr"/>
            <a:r>
              <a:rPr lang="en-US" b="1" dirty="0">
                <a:solidFill>
                  <a:srgbClr val="FF0000"/>
                </a:solidFill>
                <a:latin typeface="+mn-lt"/>
                <a:cs typeface="+mn-lt"/>
              </a:rPr>
              <a:t>NUMA Example</a:t>
            </a:r>
            <a:endParaRPr lang="zh-CN" altLang="en-US" b="1" dirty="0">
              <a:solidFill>
                <a:srgbClr val="FF0000"/>
              </a:solidFill>
              <a:latin typeface="+mn-lt"/>
              <a:cs typeface="+mn-lt"/>
            </a:endParaRPr>
          </a:p>
        </p:txBody>
      </p:sp>
      <p:sp>
        <p:nvSpPr>
          <p:cNvPr id="7" name="Shape 77">
            <a:extLst>
              <a:ext uri="{FF2B5EF4-FFF2-40B4-BE49-F238E27FC236}">
                <a16:creationId xmlns:a16="http://schemas.microsoft.com/office/drawing/2014/main" id="{E0043185-4BCD-465E-A51D-CA674E31943A}"/>
              </a:ext>
            </a:extLst>
          </p:cNvPr>
          <p:cNvSpPr/>
          <p:nvPr/>
        </p:nvSpPr>
        <p:spPr>
          <a:xfrm>
            <a:off x="324811" y="957943"/>
            <a:ext cx="11508509" cy="2760617"/>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t" anchorCtr="0">
            <a:noAutofit/>
          </a:bodyPr>
          <a:lstStyle/>
          <a:p>
            <a:pPr marL="178587" marR="0" lvl="0" indent="-178587" algn="l" defTabSz="914400" rtl="0" eaLnBrk="1" fontAlgn="auto" latinLnBrk="0" hangingPunct="1">
              <a:lnSpc>
                <a:spcPct val="100000"/>
              </a:lnSpc>
              <a:spcBef>
                <a:spcPts val="562"/>
              </a:spcBef>
              <a:spcAft>
                <a:spcPts val="0"/>
              </a:spcAft>
              <a:buClrTx/>
              <a:buSzPct val="125000"/>
              <a:buFontTx/>
              <a:buChar char="•"/>
              <a:tabLst/>
              <a:defRPr sz="1800"/>
            </a:pPr>
            <a:r>
              <a:rPr kumimoji="0" lang="en-US" sz="2800" b="0" i="0" u="none" strike="noStrike" kern="1200" cap="none" spc="0" normalizeH="0" baseline="0" noProof="0" dirty="0">
                <a:ln>
                  <a:noFill/>
                </a:ln>
                <a:solidFill>
                  <a:prstClr val="black"/>
                </a:solidFill>
                <a:effectLst/>
                <a:uLnTx/>
                <a:uFillTx/>
                <a:latin typeface="Calibri"/>
                <a:ea typeface="+mn-ea"/>
                <a:cs typeface="+mn-cs"/>
              </a:rPr>
              <a:t> In the following scenario, the system contains two CPUs, each containing 10 cores (20 HT threads). The CPU contains 4 memory channels, with a maximum of 3 DIMMS per channel. Each channel is filled with a single 16 GB DDR4 RAM DIMM. 64 GB memory is available per CPU with a total of 128 GB in the system. The system reports two NUMA Nodes, each NUMA nodes, sometimes called NUMA domain, contains 10 cores and 64 GB. </a:t>
            </a:r>
            <a:endParaRPr kumimoji="0" sz="2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4" name="Graphic 3">
            <a:extLst>
              <a:ext uri="{FF2B5EF4-FFF2-40B4-BE49-F238E27FC236}">
                <a16:creationId xmlns:a16="http://schemas.microsoft.com/office/drawing/2014/main" id="{FDA0450B-2A56-4D2B-8520-F3F1B050BE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98783" y="3718560"/>
            <a:ext cx="8794434" cy="3054049"/>
          </a:xfrm>
          <a:prstGeom prst="rect">
            <a:avLst/>
          </a:prstGeom>
        </p:spPr>
      </p:pic>
      <p:sp>
        <p:nvSpPr>
          <p:cNvPr id="5" name="TextBox 3">
            <a:extLst>
              <a:ext uri="{FF2B5EF4-FFF2-40B4-BE49-F238E27FC236}">
                <a16:creationId xmlns:a16="http://schemas.microsoft.com/office/drawing/2014/main" id="{63CE3924-9B2B-4C92-93E5-C38C5EB2FF0D}"/>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Parallel Programming by Hui Liu</a:t>
            </a:r>
          </a:p>
        </p:txBody>
      </p:sp>
    </p:spTree>
    <p:extLst>
      <p:ext uri="{BB962C8B-B14F-4D97-AF65-F5344CB8AC3E}">
        <p14:creationId xmlns:p14="http://schemas.microsoft.com/office/powerpoint/2010/main" val="3559690538"/>
      </p:ext>
    </p:extLst>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5733" y="63319"/>
            <a:ext cx="11040533" cy="746578"/>
          </a:xfrm>
        </p:spPr>
        <p:txBody>
          <a:bodyPr/>
          <a:lstStyle/>
          <a:p>
            <a:pPr algn="ctr"/>
            <a:r>
              <a:rPr lang="en-US" altLang="zh-CN" b="1" dirty="0">
                <a:solidFill>
                  <a:srgbClr val="FF0000"/>
                </a:solidFill>
                <a:latin typeface="+mn-lt"/>
                <a:cs typeface="+mn-lt"/>
              </a:rPr>
              <a:t>NUMA: Node Interleaving</a:t>
            </a:r>
            <a:endParaRPr lang="zh-CN" altLang="en-US" b="1" dirty="0">
              <a:solidFill>
                <a:srgbClr val="FF0000"/>
              </a:solidFill>
              <a:latin typeface="+mn-lt"/>
              <a:cs typeface="+mn-lt"/>
            </a:endParaRPr>
          </a:p>
        </p:txBody>
      </p:sp>
      <p:sp>
        <p:nvSpPr>
          <p:cNvPr id="7" name="Shape 77">
            <a:extLst>
              <a:ext uri="{FF2B5EF4-FFF2-40B4-BE49-F238E27FC236}">
                <a16:creationId xmlns:a16="http://schemas.microsoft.com/office/drawing/2014/main" id="{E0043185-4BCD-465E-A51D-CA674E31943A}"/>
              </a:ext>
            </a:extLst>
          </p:cNvPr>
          <p:cNvSpPr/>
          <p:nvPr/>
        </p:nvSpPr>
        <p:spPr>
          <a:xfrm>
            <a:off x="341745" y="809896"/>
            <a:ext cx="11508509" cy="2865121"/>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t" anchorCtr="0">
            <a:noAutofit/>
          </a:bodyPr>
          <a:lstStyle/>
          <a:p>
            <a:pPr marL="178587" indent="-178587">
              <a:spcBef>
                <a:spcPts val="562"/>
              </a:spcBef>
              <a:buSzPct val="125000"/>
              <a:buChar char="•"/>
              <a:defRPr sz="1800"/>
            </a:pPr>
            <a:r>
              <a:rPr lang="en-US" sz="2800" dirty="0"/>
              <a:t> On newer server systems based on processors that have integrated memory controllers, the option still exists to run the server in an SMP like configuration known as </a:t>
            </a:r>
            <a:r>
              <a:rPr lang="en-US" sz="2800" dirty="0">
                <a:solidFill>
                  <a:srgbClr val="FF0000"/>
                </a:solidFill>
              </a:rPr>
              <a:t>Node Interleaving</a:t>
            </a:r>
            <a:r>
              <a:rPr lang="en-US" sz="2800" dirty="0"/>
              <a:t>.</a:t>
            </a:r>
          </a:p>
          <a:p>
            <a:pPr marL="178587" indent="-178587">
              <a:spcBef>
                <a:spcPts val="562"/>
              </a:spcBef>
              <a:buSzPct val="125000"/>
              <a:buChar char="•"/>
              <a:defRPr sz="1800"/>
            </a:pPr>
            <a:r>
              <a:rPr lang="en-US" sz="2800" dirty="0"/>
              <a:t> This option is generally configurable in the system BIOS and causes the system to be treated as if it were a traditional SMP system by the Operating System and any applications that are NUMA aware and optimized.</a:t>
            </a:r>
          </a:p>
        </p:txBody>
      </p:sp>
      <p:pic>
        <p:nvPicPr>
          <p:cNvPr id="5" name="Picture 4" descr="Diagram&#10;&#10;Description automatically generated">
            <a:extLst>
              <a:ext uri="{FF2B5EF4-FFF2-40B4-BE49-F238E27FC236}">
                <a16:creationId xmlns:a16="http://schemas.microsoft.com/office/drawing/2014/main" id="{22C4D840-B4DB-41D4-9B81-16375E761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745" y="3675017"/>
            <a:ext cx="3884908" cy="2865120"/>
          </a:xfrm>
          <a:prstGeom prst="rect">
            <a:avLst/>
          </a:prstGeom>
        </p:spPr>
      </p:pic>
      <p:pic>
        <p:nvPicPr>
          <p:cNvPr id="8" name="Picture 7" descr="Diagram&#10;&#10;Description automatically generated">
            <a:extLst>
              <a:ext uri="{FF2B5EF4-FFF2-40B4-BE49-F238E27FC236}">
                <a16:creationId xmlns:a16="http://schemas.microsoft.com/office/drawing/2014/main" id="{10967F9E-8545-4118-9513-9DCDBD719B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725" y="3598817"/>
            <a:ext cx="3711896" cy="2865120"/>
          </a:xfrm>
          <a:prstGeom prst="rect">
            <a:avLst/>
          </a:prstGeom>
        </p:spPr>
      </p:pic>
      <p:sp>
        <p:nvSpPr>
          <p:cNvPr id="9" name="Shape 77">
            <a:extLst>
              <a:ext uri="{FF2B5EF4-FFF2-40B4-BE49-F238E27FC236}">
                <a16:creationId xmlns:a16="http://schemas.microsoft.com/office/drawing/2014/main" id="{BA9587EA-EA0B-4ABC-997A-B93191318EB0}"/>
              </a:ext>
            </a:extLst>
          </p:cNvPr>
          <p:cNvSpPr/>
          <p:nvPr/>
        </p:nvSpPr>
        <p:spPr>
          <a:xfrm>
            <a:off x="8489629" y="3598817"/>
            <a:ext cx="3711896" cy="2865121"/>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t" anchorCtr="0">
            <a:noAutofit/>
          </a:bodyPr>
          <a:lstStyle/>
          <a:p>
            <a:pPr marL="178587" indent="-178587">
              <a:spcBef>
                <a:spcPts val="562"/>
              </a:spcBef>
              <a:buSzPct val="125000"/>
              <a:buChar char="•"/>
              <a:defRPr sz="1800"/>
            </a:pPr>
            <a:r>
              <a:rPr lang="en-US" sz="2800" dirty="0"/>
              <a:t> Left: NUMA</a:t>
            </a:r>
          </a:p>
          <a:p>
            <a:pPr marL="178587" indent="-178587">
              <a:spcBef>
                <a:spcPts val="562"/>
              </a:spcBef>
              <a:buSzPct val="125000"/>
              <a:buChar char="•"/>
              <a:defRPr sz="1800"/>
            </a:pPr>
            <a:r>
              <a:rPr lang="en-US" sz="2800" dirty="0"/>
              <a:t> Right: Node interleaving, treat memory as UMA.</a:t>
            </a:r>
          </a:p>
        </p:txBody>
      </p:sp>
      <p:sp>
        <p:nvSpPr>
          <p:cNvPr id="10" name="TextBox 3">
            <a:extLst>
              <a:ext uri="{FF2B5EF4-FFF2-40B4-BE49-F238E27FC236}">
                <a16:creationId xmlns:a16="http://schemas.microsoft.com/office/drawing/2014/main" id="{1B23570F-5FCE-4E7A-9F85-91E83314D8EF}"/>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Parallel Programming by Hui Liu</a:t>
            </a:r>
          </a:p>
        </p:txBody>
      </p:sp>
    </p:spTree>
    <p:extLst>
      <p:ext uri="{BB962C8B-B14F-4D97-AF65-F5344CB8AC3E}">
        <p14:creationId xmlns:p14="http://schemas.microsoft.com/office/powerpoint/2010/main" val="3703774912"/>
      </p:ext>
    </p:extLst>
  </p:cSld>
  <p:clrMapOvr>
    <a:masterClrMapping/>
  </p:clrMapOvr>
  <p:transition>
    <p:split orient="vert"/>
  </p:transition>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TotalTime>
  <Words>1402</Words>
  <Application>Microsoft Office PowerPoint</Application>
  <PresentationFormat>Widescreen</PresentationFormat>
  <Paragraphs>76</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等线</vt:lpstr>
      <vt:lpstr>微软雅黑</vt:lpstr>
      <vt:lpstr>Arial</vt:lpstr>
      <vt:lpstr>Calibri</vt:lpstr>
      <vt:lpstr>Calibri Light</vt:lpstr>
      <vt:lpstr>第一PPT，www.1ppt.com</vt:lpstr>
      <vt:lpstr>PowerPoint Presentation</vt:lpstr>
      <vt:lpstr>Uniform Memory Access Architecture</vt:lpstr>
      <vt:lpstr>Non-Uniform Memory Access Architecture</vt:lpstr>
      <vt:lpstr>Non-Uniform Memory Access Architecture</vt:lpstr>
      <vt:lpstr>NUMA: AMD Hyper-Transport (HT)</vt:lpstr>
      <vt:lpstr>NUMA: AMD Hyper-Transport (HT, LDT)</vt:lpstr>
      <vt:lpstr>NUMA: Intel Quick-Path Interconnect (QPI)</vt:lpstr>
      <vt:lpstr>NUMA Example</vt:lpstr>
      <vt:lpstr>NUMA: Node Interleaving</vt:lpstr>
      <vt:lpstr>NUMA: Node Interleaving</vt:lpstr>
      <vt:lpstr>NUMA: Node Interleaving</vt:lpstr>
      <vt:lpstr>BIOS Setting: Node Interleaving</vt:lpstr>
      <vt:lpstr>BIOS Setting: Node Interleaving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Liu</dc:creator>
  <cp:lastModifiedBy>Hui Liu</cp:lastModifiedBy>
  <cp:revision>97</cp:revision>
  <dcterms:created xsi:type="dcterms:W3CDTF">2019-03-21T04:06:00Z</dcterms:created>
  <dcterms:modified xsi:type="dcterms:W3CDTF">2021-01-15T04:49:21Z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