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76" r:id="rId2"/>
    <p:sldId id="355" r:id="rId3"/>
    <p:sldId id="356" r:id="rId4"/>
    <p:sldId id="357" r:id="rId5"/>
    <p:sldId id="259" r:id="rId6"/>
    <p:sldId id="358" r:id="rId7"/>
    <p:sldId id="477" r:id="rId8"/>
    <p:sldId id="266" r:id="rId9"/>
    <p:sldId id="362" r:id="rId10"/>
    <p:sldId id="26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DB15F58-7D5F-461F-A7D5-BAD80D8C9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DF02308-3D63-4CAC-9763-F6CC28B78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322217" y="2035798"/>
            <a:ext cx="1145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Introduction to Parallel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5BA16-0921-4574-96EF-31F7C04EEAE4}"/>
              </a:ext>
            </a:extLst>
          </p:cNvPr>
          <p:cNvSpPr txBox="1"/>
          <p:nvPr/>
        </p:nvSpPr>
        <p:spPr>
          <a:xfrm>
            <a:off x="0" y="0"/>
            <a:ext cx="103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4339-4814-479E-AB53-6099744A1AC5}"/>
              </a:ext>
            </a:extLst>
          </p:cNvPr>
          <p:cNvSpPr txBox="1"/>
          <p:nvPr/>
        </p:nvSpPr>
        <p:spPr>
          <a:xfrm>
            <a:off x="6662057" y="6519446"/>
            <a:ext cx="552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Introduction to Parallel  Programming Using OpenMP, by Hui Liu</a:t>
            </a: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050975" y="0"/>
            <a:ext cx="2141025" cy="15936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367" y="2767965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EC4DCD-95DC-4E46-B68F-D4DABE180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What is Parallel Computing?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B2CCCE-A154-4A43-BCDC-EB3A9F928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Consider your favorite computational application </a:t>
            </a:r>
          </a:p>
          <a:p>
            <a:pPr lvl="1">
              <a:buSzPct val="65000"/>
            </a:pPr>
            <a:r>
              <a:rPr lang="en-US" altLang="en-US" dirty="0"/>
              <a:t>One processor can give me results in N hours</a:t>
            </a:r>
          </a:p>
          <a:p>
            <a:pPr lvl="1">
              <a:buSzPct val="65000"/>
            </a:pPr>
            <a:r>
              <a:rPr lang="en-US" altLang="en-US" dirty="0"/>
              <a:t>Why not use N processors</a:t>
            </a:r>
            <a:br>
              <a:rPr lang="en-US" altLang="en-US" dirty="0"/>
            </a:br>
            <a:r>
              <a:rPr lang="en-US" altLang="en-US" dirty="0"/>
              <a:t>-- and get the results in just one hour?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i="1" dirty="0"/>
          </a:p>
          <a:p>
            <a:pPr>
              <a:buFontTx/>
              <a:buNone/>
            </a:pPr>
            <a:endParaRPr lang="en-US" altLang="en-US" i="1" dirty="0"/>
          </a:p>
          <a:p>
            <a:pPr>
              <a:buFontTx/>
              <a:buNone/>
            </a:pPr>
            <a:endParaRPr lang="en-US" altLang="en-US" i="1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65F78E0-55F5-489B-9196-6CB2E803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294" y="4215040"/>
            <a:ext cx="6983412" cy="803275"/>
          </a:xfrm>
          <a:prstGeom prst="rect">
            <a:avLst/>
          </a:prstGeom>
          <a:solidFill>
            <a:srgbClr val="C1CE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en-US" b="1" i="1" dirty="0">
                <a:solidFill>
                  <a:schemeClr val="tx2"/>
                </a:solidFill>
              </a:rPr>
              <a:t>The concept is simple:</a:t>
            </a:r>
            <a:endParaRPr lang="en-US" altLang="en-US" b="1" dirty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Parallelism = applying multiple processors to a single problem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CC4C048C-4CF7-4968-A225-354A88B43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153400" cy="7620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What is Parallel computing?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DB9EF094-650F-41F1-9BD2-21EEE229A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931" y="1143000"/>
            <a:ext cx="11068595" cy="2209800"/>
          </a:xfrm>
        </p:spPr>
        <p:txBody>
          <a:bodyPr/>
          <a:lstStyle/>
          <a:p>
            <a:r>
              <a:rPr lang="en-US" altLang="en-US" dirty="0"/>
              <a:t>Parallel computing: the use of multiple computers or processors working together on a common task.</a:t>
            </a:r>
          </a:p>
          <a:p>
            <a:pPr lvl="1"/>
            <a:r>
              <a:rPr lang="en-US" altLang="en-US" dirty="0"/>
              <a:t>Each processor works on its section of the problem</a:t>
            </a:r>
          </a:p>
          <a:p>
            <a:pPr lvl="1"/>
            <a:r>
              <a:rPr lang="en-US" altLang="en-US" dirty="0"/>
              <a:t>Processors are allowed to exchange information with other processors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51694BC-F46A-467D-B4A3-BF176AD27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1" y="3173107"/>
            <a:ext cx="6874378" cy="356978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29CF0A8-D5D6-454C-8C9F-91FE29D1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739" y="168592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87" name="Rectangle 16">
            <a:extLst>
              <a:ext uri="{FF2B5EF4-FFF2-40B4-BE49-F238E27FC236}">
                <a16:creationId xmlns:a16="http://schemas.microsoft.com/office/drawing/2014/main" id="{F3376AF2-905C-4A44-9DEA-9093396F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2957514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88" name="Rectangle 20">
            <a:extLst>
              <a:ext uri="{FF2B5EF4-FFF2-40B4-BE49-F238E27FC236}">
                <a16:creationId xmlns:a16="http://schemas.microsoft.com/office/drawing/2014/main" id="{A9212611-749A-4DD4-A0AF-9E79E47E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813" y="3887788"/>
            <a:ext cx="109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34AA"/>
                </a:solidFill>
                <a:latin typeface="Verdana" panose="020B0604030504040204" pitchFamily="34" charset="0"/>
              </a:rPr>
              <a:t> 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89" name="Rectangle 26">
            <a:extLst>
              <a:ext uri="{FF2B5EF4-FFF2-40B4-BE49-F238E27FC236}">
                <a16:creationId xmlns:a16="http://schemas.microsoft.com/office/drawing/2014/main" id="{A28BCB50-8DB3-45FA-B4C7-4ECBB2E9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6" y="221932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90" name="Rectangle 29">
            <a:extLst>
              <a:ext uri="{FF2B5EF4-FFF2-40B4-BE49-F238E27FC236}">
                <a16:creationId xmlns:a16="http://schemas.microsoft.com/office/drawing/2014/main" id="{F8CCCC84-BD5F-4C36-937D-9F6F4329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4" y="267970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91" name="Rectangle 32">
            <a:extLst>
              <a:ext uri="{FF2B5EF4-FFF2-40B4-BE49-F238E27FC236}">
                <a16:creationId xmlns:a16="http://schemas.microsoft.com/office/drawing/2014/main" id="{657947D7-714B-4249-B4D3-3BF859A6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6" y="313690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6392" name="Rectangle 41">
            <a:extLst>
              <a:ext uri="{FF2B5EF4-FFF2-40B4-BE49-F238E27FC236}">
                <a16:creationId xmlns:a16="http://schemas.microsoft.com/office/drawing/2014/main" id="{987358E9-046D-4EAB-84CF-DD1F3D872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Why Do Parallel Computing?</a:t>
            </a:r>
          </a:p>
        </p:txBody>
      </p:sp>
      <p:sp>
        <p:nvSpPr>
          <p:cNvPr id="255018" name="Rectangle 42">
            <a:extLst>
              <a:ext uri="{FF2B5EF4-FFF2-40B4-BE49-F238E27FC236}">
                <a16:creationId xmlns:a16="http://schemas.microsoft.com/office/drawing/2014/main" id="{99CBA583-EF95-4AA4-8954-97A017627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297" y="1295401"/>
            <a:ext cx="9370423" cy="492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en-US" sz="2400" dirty="0"/>
              <a:t>Limits of single CPU computing</a:t>
            </a:r>
          </a:p>
          <a:p>
            <a:pPr lvl="1">
              <a:defRPr/>
            </a:pPr>
            <a:r>
              <a:rPr lang="en-US" altLang="en-US" dirty="0"/>
              <a:t>Available memory</a:t>
            </a:r>
          </a:p>
          <a:p>
            <a:pPr lvl="1">
              <a:defRPr/>
            </a:pPr>
            <a:r>
              <a:rPr lang="en-US" altLang="en-US" dirty="0"/>
              <a:t>Performance/Speed </a:t>
            </a:r>
          </a:p>
          <a:p>
            <a:pPr>
              <a:defRPr/>
            </a:pPr>
            <a:r>
              <a:rPr lang="en-US" altLang="en-US" sz="2400" dirty="0"/>
              <a:t>Parallel computing allows:</a:t>
            </a:r>
          </a:p>
          <a:p>
            <a:pPr lvl="1">
              <a:defRPr/>
            </a:pPr>
            <a:r>
              <a:rPr lang="en-US" altLang="en-US" dirty="0"/>
              <a:t>Solve problems that don’t fit on a single CPU’s memory space</a:t>
            </a:r>
          </a:p>
          <a:p>
            <a:pPr lvl="1">
              <a:defRPr/>
            </a:pPr>
            <a:r>
              <a:rPr lang="en-US" altLang="en-US" dirty="0"/>
              <a:t>Solve problems that can’t be solved in a reasonable time</a:t>
            </a:r>
          </a:p>
          <a:p>
            <a:pPr>
              <a:defRPr/>
            </a:pPr>
            <a:r>
              <a:rPr lang="en-US" altLang="en-US" sz="2400" dirty="0"/>
              <a:t>We can run…</a:t>
            </a:r>
          </a:p>
          <a:p>
            <a:pPr lvl="1">
              <a:defRPr/>
            </a:pPr>
            <a:r>
              <a:rPr lang="en-US" altLang="en-US" dirty="0"/>
              <a:t>Larger problems</a:t>
            </a:r>
          </a:p>
          <a:p>
            <a:pPr lvl="1">
              <a:defRPr/>
            </a:pPr>
            <a:r>
              <a:rPr lang="en-US" altLang="en-US" dirty="0"/>
              <a:t>Faster</a:t>
            </a:r>
          </a:p>
          <a:p>
            <a:pPr lvl="1">
              <a:defRPr/>
            </a:pPr>
            <a:r>
              <a:rPr lang="en-US" altLang="en-US" dirty="0"/>
              <a:t>More cases</a:t>
            </a:r>
          </a:p>
          <a:p>
            <a:pPr lvl="1">
              <a:defRPr/>
            </a:pPr>
            <a:r>
              <a:rPr lang="en-US" altLang="en-US" dirty="0"/>
              <a:t>Run simulations at finer resolution</a:t>
            </a:r>
          </a:p>
          <a:p>
            <a:pPr lvl="1">
              <a:defRPr/>
            </a:pPr>
            <a:r>
              <a:rPr lang="en-US" altLang="en-US" dirty="0"/>
              <a:t>Model physical phenomena more realistically</a:t>
            </a: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3074">
            <a:extLst>
              <a:ext uri="{FF2B5EF4-FFF2-40B4-BE49-F238E27FC236}">
                <a16:creationId xmlns:a16="http://schemas.microsoft.com/office/drawing/2014/main" id="{BFD05B24-06F2-401F-A101-4C72799F2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494" y="152400"/>
            <a:ext cx="9104811" cy="622663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Real Life Scenario</a:t>
            </a:r>
          </a:p>
        </p:txBody>
      </p:sp>
      <p:sp>
        <p:nvSpPr>
          <p:cNvPr id="391171" name="Rectangle 3075">
            <a:extLst>
              <a:ext uri="{FF2B5EF4-FFF2-40B4-BE49-F238E27FC236}">
                <a16:creationId xmlns:a16="http://schemas.microsoft.com/office/drawing/2014/main" id="{A6B62907-81F1-45D5-97D4-0829AB7F1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714" y="1073331"/>
            <a:ext cx="10232571" cy="5334000"/>
          </a:xfrm>
        </p:spPr>
        <p:txBody>
          <a:bodyPr rtlCol="0">
            <a:normAutofit/>
          </a:bodyPr>
          <a:lstStyle/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Stacking or </a:t>
            </a:r>
            <a:r>
              <a:rPr lang="en-US" dirty="0" err="1"/>
              <a:t>reshelving</a:t>
            </a:r>
            <a:r>
              <a:rPr lang="en-US" dirty="0"/>
              <a:t> of a set of library books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Assume books are organized into shelves and shelves are grouped into bays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Single worker can only do it in a certain rate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We can speed it up by employing multiple workers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dirty="0"/>
              <a:t> What is the best strategy ?</a:t>
            </a:r>
          </a:p>
          <a:p>
            <a:pPr marL="1257300" lvl="2" indent="-457200">
              <a:buFont typeface="Courier New" pitchFamily="49" charset="0"/>
              <a:buChar char="o"/>
              <a:defRPr/>
            </a:pPr>
            <a:r>
              <a:rPr lang="en-US" dirty="0"/>
              <a:t>Simple way is to divide the total books equally among workers. Each worker stacks the books one at a time. Worker must walk all over the library.</a:t>
            </a:r>
          </a:p>
          <a:p>
            <a:pPr marL="1257300" lvl="2" indent="-457200">
              <a:buFont typeface="Courier New" pitchFamily="49" charset="0"/>
              <a:buChar char="o"/>
              <a:defRPr/>
            </a:pPr>
            <a:r>
              <a:rPr lang="en-US" dirty="0"/>
              <a:t>Alternate way is to assign fixed disjoint sets of bay to each worker. Each worker is assigned equal # of books arbitrarily. Workers stack books in their bays or pass to another worker responsible for the bay it belongs to.</a:t>
            </a:r>
          </a:p>
          <a:p>
            <a:pPr marL="457200" indent="-457200"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AA0D1E6-14B4-4124-B344-08C294224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Weather Forecasting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AB70CAF5-D380-44C6-9ED4-CE6D9EC2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820781"/>
            <a:ext cx="1056349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Atmosphere is modeled by dividing it into three-dimensional regions or cells, 1 mile x 1 mile x 1 mile - about 500 x 10</a:t>
            </a:r>
            <a:r>
              <a:rPr lang="en-US" altLang="en-US" sz="2400" baseline="30000" dirty="0">
                <a:latin typeface="+mn-lt"/>
              </a:rPr>
              <a:t>6</a:t>
            </a:r>
            <a:r>
              <a:rPr lang="en-US" altLang="en-US" sz="2400" dirty="0">
                <a:latin typeface="+mn-lt"/>
              </a:rPr>
              <a:t> cells.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The calculations of each cell are repeated many times to model the passage of time.  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About 200 floating point operations per cell per time step or 10</a:t>
            </a:r>
            <a:r>
              <a:rPr lang="en-US" altLang="en-US" sz="2400" baseline="30000" dirty="0">
                <a:latin typeface="+mn-lt"/>
              </a:rPr>
              <a:t>11</a:t>
            </a:r>
            <a:r>
              <a:rPr lang="en-US" altLang="en-US" sz="2400" dirty="0">
                <a:latin typeface="+mn-lt"/>
              </a:rPr>
              <a:t> floating point operations necessary per time step.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10 day forecast with 10 minute resolution =&gt; ~1.5x10</a:t>
            </a:r>
            <a:r>
              <a:rPr lang="en-US" altLang="en-US" sz="2400" baseline="30000" dirty="0">
                <a:latin typeface="+mn-lt"/>
              </a:rPr>
              <a:t>14 </a:t>
            </a:r>
            <a:r>
              <a:rPr lang="en-US" altLang="en-US" sz="2400" dirty="0">
                <a:latin typeface="+mn-lt"/>
              </a:rPr>
              <a:t>flop</a:t>
            </a:r>
          </a:p>
          <a:p>
            <a:pPr lvl="1" eaLnBrk="1" hangingPunct="1"/>
            <a:r>
              <a:rPr lang="en-US" altLang="en-US" sz="2400" dirty="0">
                <a:latin typeface="+mn-lt"/>
              </a:rPr>
              <a:t>On a 100 </a:t>
            </a:r>
            <a:r>
              <a:rPr lang="en-US" altLang="en-US" sz="2400" dirty="0" err="1">
                <a:latin typeface="+mn-lt"/>
              </a:rPr>
              <a:t>Mflops</a:t>
            </a:r>
            <a:r>
              <a:rPr lang="en-US" altLang="en-US" sz="2400" dirty="0">
                <a:latin typeface="+mn-lt"/>
              </a:rPr>
              <a:t> (</a:t>
            </a:r>
            <a:r>
              <a:rPr lang="en-US" altLang="en-US" sz="2400" dirty="0" err="1">
                <a:latin typeface="+mn-lt"/>
              </a:rPr>
              <a:t>Mflops</a:t>
            </a:r>
            <a:r>
              <a:rPr lang="en-US" altLang="en-US" sz="2400" dirty="0">
                <a:latin typeface="+mn-lt"/>
              </a:rPr>
              <a:t>/sec) sustained performance machine would take: 1.5x10</a:t>
            </a:r>
            <a:r>
              <a:rPr lang="en-US" altLang="en-US" sz="2400" baseline="30000" dirty="0">
                <a:latin typeface="+mn-lt"/>
              </a:rPr>
              <a:t>14 </a:t>
            </a:r>
            <a:r>
              <a:rPr lang="en-US" altLang="en-US" sz="2400" dirty="0">
                <a:latin typeface="+mn-lt"/>
              </a:rPr>
              <a:t>flop/ 100x10</a:t>
            </a:r>
            <a:r>
              <a:rPr lang="en-US" altLang="en-US" sz="2400" baseline="30000" dirty="0">
                <a:latin typeface="+mn-lt"/>
              </a:rPr>
              <a:t>6 </a:t>
            </a:r>
            <a:r>
              <a:rPr lang="en-US" altLang="en-US" sz="2400" dirty="0">
                <a:latin typeface="+mn-lt"/>
              </a:rPr>
              <a:t>flops = ~17 days</a:t>
            </a:r>
          </a:p>
          <a:p>
            <a:pPr lvl="1" eaLnBrk="1" hangingPunct="1"/>
            <a:endParaRPr lang="en-US" altLang="en-US" sz="2400" dirty="0">
              <a:latin typeface="+mn-lt"/>
            </a:endParaRPr>
          </a:p>
          <a:p>
            <a:pPr lvl="1" eaLnBrk="1" hangingPunct="1"/>
            <a:r>
              <a:rPr lang="en-US" altLang="en-US" sz="2400" dirty="0">
                <a:latin typeface="+mn-lt"/>
              </a:rPr>
              <a:t>On a 1.7 </a:t>
            </a:r>
            <a:r>
              <a:rPr lang="en-US" altLang="en-US" sz="2400" dirty="0" err="1">
                <a:latin typeface="+mn-lt"/>
              </a:rPr>
              <a:t>Tflops</a:t>
            </a:r>
            <a:r>
              <a:rPr lang="en-US" altLang="en-US" sz="2400" dirty="0">
                <a:latin typeface="+mn-lt"/>
              </a:rPr>
              <a:t> sustained performance machine would take: 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1.5x10</a:t>
            </a:r>
            <a:r>
              <a:rPr lang="en-US" altLang="en-US" sz="2400" baseline="30000" dirty="0">
                <a:latin typeface="+mn-lt"/>
              </a:rPr>
              <a:t>14 </a:t>
            </a:r>
            <a:r>
              <a:rPr lang="en-US" altLang="en-US" sz="2400" dirty="0">
                <a:latin typeface="+mn-lt"/>
              </a:rPr>
              <a:t>flop/ 1.7x10</a:t>
            </a:r>
            <a:r>
              <a:rPr lang="en-US" altLang="en-US" sz="2400" baseline="30000" dirty="0">
                <a:latin typeface="+mn-lt"/>
              </a:rPr>
              <a:t>12 </a:t>
            </a:r>
            <a:r>
              <a:rPr lang="en-US" altLang="en-US" sz="2400" dirty="0">
                <a:latin typeface="+mn-lt"/>
              </a:rPr>
              <a:t>flops = ~2 minutes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B5A739-8BAF-454A-AF6C-31C123ED3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Other Examples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3BB806C3-410A-4E3D-9C71-7128AAD9A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433" y="723900"/>
            <a:ext cx="7772400" cy="59817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000" dirty="0"/>
              <a:t>Vehicle design and dynamics</a:t>
            </a:r>
          </a:p>
          <a:p>
            <a:pPr>
              <a:defRPr/>
            </a:pPr>
            <a:r>
              <a:rPr lang="en-US" sz="2000" dirty="0"/>
              <a:t>Analysis of protein structures</a:t>
            </a:r>
          </a:p>
          <a:p>
            <a:pPr>
              <a:defRPr/>
            </a:pPr>
            <a:r>
              <a:rPr lang="en-US" sz="2000" dirty="0"/>
              <a:t>Human genome work</a:t>
            </a:r>
          </a:p>
          <a:p>
            <a:pPr>
              <a:defRPr/>
            </a:pPr>
            <a:r>
              <a:rPr lang="en-US" sz="2000" dirty="0"/>
              <a:t>Quantum </a:t>
            </a:r>
            <a:r>
              <a:rPr lang="en-US" sz="2000" dirty="0" err="1"/>
              <a:t>chromodynamics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Astrophysics</a:t>
            </a:r>
          </a:p>
          <a:p>
            <a:pPr>
              <a:defRPr/>
            </a:pPr>
            <a:r>
              <a:rPr lang="en-US" sz="2000" dirty="0"/>
              <a:t>Earthquake wave propagation</a:t>
            </a:r>
          </a:p>
          <a:p>
            <a:pPr>
              <a:defRPr/>
            </a:pPr>
            <a:r>
              <a:rPr lang="en-US" sz="2000" dirty="0"/>
              <a:t>Molecular dynamics</a:t>
            </a:r>
          </a:p>
          <a:p>
            <a:pPr>
              <a:defRPr/>
            </a:pPr>
            <a:r>
              <a:rPr lang="en-US" sz="2000" dirty="0"/>
              <a:t>Climate, ocean modeling</a:t>
            </a:r>
          </a:p>
          <a:p>
            <a:pPr>
              <a:defRPr/>
            </a:pPr>
            <a:r>
              <a:rPr lang="en-US" sz="2000" dirty="0"/>
              <a:t>CFD</a:t>
            </a:r>
          </a:p>
          <a:p>
            <a:pPr>
              <a:defRPr/>
            </a:pPr>
            <a:r>
              <a:rPr lang="en-US" sz="2000" dirty="0"/>
              <a:t>Imaging and Rendering</a:t>
            </a:r>
          </a:p>
          <a:p>
            <a:pPr>
              <a:defRPr/>
            </a:pPr>
            <a:r>
              <a:rPr lang="en-US" sz="2000" dirty="0"/>
              <a:t>Petroleum exploration</a:t>
            </a:r>
          </a:p>
          <a:p>
            <a:pPr>
              <a:defRPr/>
            </a:pPr>
            <a:r>
              <a:rPr lang="en-US" sz="2000" dirty="0"/>
              <a:t>Nuclear reactor, weapon design</a:t>
            </a:r>
          </a:p>
          <a:p>
            <a:pPr>
              <a:defRPr/>
            </a:pPr>
            <a:r>
              <a:rPr lang="en-US" sz="2000" dirty="0"/>
              <a:t>Natural language understanding</a:t>
            </a:r>
          </a:p>
          <a:p>
            <a:pPr>
              <a:defRPr/>
            </a:pPr>
            <a:r>
              <a:rPr lang="en-US" sz="2000" dirty="0"/>
              <a:t>Study of chemical phenomena</a:t>
            </a:r>
          </a:p>
          <a:p>
            <a:pPr>
              <a:defRPr/>
            </a:pPr>
            <a:r>
              <a:rPr lang="en-US" sz="2000" dirty="0"/>
              <a:t>And many other scientific and industrial simulations</a:t>
            </a:r>
          </a:p>
        </p:txBody>
      </p:sp>
      <p:pic>
        <p:nvPicPr>
          <p:cNvPr id="6" name="Picture 5" descr="A picture containing colorful, colored, photo, different&#10;&#10;Description automatically generated">
            <a:extLst>
              <a:ext uri="{FF2B5EF4-FFF2-40B4-BE49-F238E27FC236}">
                <a16:creationId xmlns:a16="http://schemas.microsoft.com/office/drawing/2014/main" id="{51A68C4E-0927-4FDA-AAF1-0BFD2AB4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33" y="1341119"/>
            <a:ext cx="8139367" cy="3720556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FC55DF83-9ECB-413F-B8FD-3DCB4E15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1" y="990601"/>
            <a:ext cx="1555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i="1">
                <a:solidFill>
                  <a:srgbClr val="5589FF"/>
                </a:solidFill>
                <a:latin typeface="Verdana" panose="020B0604030504040204" pitchFamily="34" charset="0"/>
              </a:rPr>
              <a:t> 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1507" name="Rectangle 15">
            <a:extLst>
              <a:ext uri="{FF2B5EF4-FFF2-40B4-BE49-F238E27FC236}">
                <a16:creationId xmlns:a16="http://schemas.microsoft.com/office/drawing/2014/main" id="{C592AB7B-8462-4225-9785-1895A824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4" y="275590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1508" name="Rectangle 18">
            <a:extLst>
              <a:ext uri="{FF2B5EF4-FFF2-40B4-BE49-F238E27FC236}">
                <a16:creationId xmlns:a16="http://schemas.microsoft.com/office/drawing/2014/main" id="{0C55E92C-99F7-4C12-ABBA-2E7BA895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6" y="3097214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1509" name="Rectangle 21">
            <a:extLst>
              <a:ext uri="{FF2B5EF4-FFF2-40B4-BE49-F238E27FC236}">
                <a16:creationId xmlns:a16="http://schemas.microsoft.com/office/drawing/2014/main" id="{A97896A5-10F5-4D2C-8CF8-D0474A6D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61950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1510" name="Rectangle 24">
            <a:extLst>
              <a:ext uri="{FF2B5EF4-FFF2-40B4-BE49-F238E27FC236}">
                <a16:creationId xmlns:a16="http://schemas.microsoft.com/office/drawing/2014/main" id="{747E99F9-5A59-4008-B26D-42196BFA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9" y="4024314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1511" name="Rectangle 28">
            <a:extLst>
              <a:ext uri="{FF2B5EF4-FFF2-40B4-BE49-F238E27FC236}">
                <a16:creationId xmlns:a16="http://schemas.microsoft.com/office/drawing/2014/main" id="{FBAB1C37-68CC-4E5B-ADFE-C57CB8717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700" y="4826001"/>
            <a:ext cx="131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rgbClr val="0034AA"/>
                </a:solidFill>
                <a:latin typeface="Verdana" panose="020B0604030504040204" pitchFamily="34" charset="0"/>
              </a:rPr>
              <a:t> 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56032" name="Rectangle 32">
            <a:extLst>
              <a:ext uri="{FF2B5EF4-FFF2-40B4-BE49-F238E27FC236}">
                <a16:creationId xmlns:a16="http://schemas.microsoft.com/office/drawing/2014/main" id="{08B82FEC-C656-4D4C-9FFE-C31DCD66D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Types of Parallelism : Two Extremes</a:t>
            </a:r>
          </a:p>
        </p:txBody>
      </p:sp>
      <p:sp>
        <p:nvSpPr>
          <p:cNvPr id="256033" name="Rectangle 33">
            <a:extLst>
              <a:ext uri="{FF2B5EF4-FFF2-40B4-BE49-F238E27FC236}">
                <a16:creationId xmlns:a16="http://schemas.microsoft.com/office/drawing/2014/main" id="{B714D079-B7D0-4021-8920-49F240A61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dirty="0"/>
              <a:t>Data parallel</a:t>
            </a:r>
          </a:p>
          <a:p>
            <a:pPr lvl="1">
              <a:defRPr/>
            </a:pPr>
            <a:r>
              <a:rPr lang="en-US" altLang="en-US" dirty="0"/>
              <a:t>Each processor performs the same task on different data</a:t>
            </a:r>
          </a:p>
          <a:p>
            <a:pPr lvl="1">
              <a:defRPr/>
            </a:pPr>
            <a:r>
              <a:rPr lang="en-US" altLang="en-US" dirty="0"/>
              <a:t>Example - grid problems</a:t>
            </a:r>
          </a:p>
          <a:p>
            <a:pPr>
              <a:defRPr/>
            </a:pPr>
            <a:r>
              <a:rPr lang="en-US" altLang="en-US" b="1" dirty="0"/>
              <a:t>Task parallel</a:t>
            </a:r>
          </a:p>
          <a:p>
            <a:pPr lvl="1">
              <a:defRPr/>
            </a:pPr>
            <a:r>
              <a:rPr lang="en-US" altLang="en-US" dirty="0"/>
              <a:t>Each processor performs a different task</a:t>
            </a:r>
          </a:p>
          <a:p>
            <a:pPr lvl="1">
              <a:defRPr/>
            </a:pPr>
            <a:r>
              <a:rPr lang="en-US" altLang="en-US" dirty="0"/>
              <a:t>Example - signal processing</a:t>
            </a:r>
          </a:p>
          <a:p>
            <a:pPr>
              <a:defRPr/>
            </a:pPr>
            <a:r>
              <a:rPr lang="en-US" altLang="en-US" b="1" dirty="0"/>
              <a:t>Most applications fall somewhere on the continuum between these two extremes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3">
            <a:extLst>
              <a:ext uri="{FF2B5EF4-FFF2-40B4-BE49-F238E27FC236}">
                <a16:creationId xmlns:a16="http://schemas.microsoft.com/office/drawing/2014/main" id="{93DB612C-E8CA-420C-A0F2-00DB2FA4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51" y="3948113"/>
            <a:ext cx="130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rgbClr val="0034AA"/>
                </a:solidFill>
                <a:latin typeface="Verdana" panose="020B0604030504040204" pitchFamily="34" charset="0"/>
              </a:rPr>
              <a:t> 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5843" name="Rectangle 36">
            <a:extLst>
              <a:ext uri="{FF2B5EF4-FFF2-40B4-BE49-F238E27FC236}">
                <a16:creationId xmlns:a16="http://schemas.microsoft.com/office/drawing/2014/main" id="{71DC433B-15C2-4601-AD11-54E8B3CCF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915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+mn-lt"/>
              </a:rPr>
              <a:t>When do you do parallel computing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844" name="Rectangle 37">
            <a:extLst>
              <a:ext uri="{FF2B5EF4-FFF2-40B4-BE49-F238E27FC236}">
                <a16:creationId xmlns:a16="http://schemas.microsoft.com/office/drawing/2014/main" id="{4F23F2DD-04DF-4A17-9E65-186F6B893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r>
              <a:rPr lang="en-US" altLang="en-US" dirty="0"/>
              <a:t>Writing effective parallel application is difficult</a:t>
            </a:r>
          </a:p>
          <a:p>
            <a:pPr lvl="1"/>
            <a:r>
              <a:rPr lang="en-US" altLang="en-US" dirty="0"/>
              <a:t>Communication can limit parallel efficiency</a:t>
            </a:r>
          </a:p>
          <a:p>
            <a:pPr lvl="1"/>
            <a:r>
              <a:rPr lang="en-US" altLang="en-US" dirty="0"/>
              <a:t>Serial time can dominate</a:t>
            </a:r>
          </a:p>
          <a:p>
            <a:pPr lvl="1"/>
            <a:r>
              <a:rPr lang="en-US" altLang="en-US" dirty="0"/>
              <a:t>Load balance is important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Is it worth your time to rewrite your application</a:t>
            </a:r>
          </a:p>
          <a:p>
            <a:pPr lvl="1"/>
            <a:r>
              <a:rPr lang="en-US" altLang="en-US" dirty="0"/>
              <a:t>Do the CPU requirements justify parallelization?</a:t>
            </a:r>
          </a:p>
          <a:p>
            <a:pPr lvl="1"/>
            <a:r>
              <a:rPr lang="en-US" altLang="en-US" dirty="0"/>
              <a:t>Will the code be used just once?</a:t>
            </a: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770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Courier New</vt:lpstr>
      <vt:lpstr>Times</vt:lpstr>
      <vt:lpstr>Verdana</vt:lpstr>
      <vt:lpstr>Wingdings</vt:lpstr>
      <vt:lpstr>第一PPT，www.1ppt.com</vt:lpstr>
      <vt:lpstr>PowerPoint Presentation</vt:lpstr>
      <vt:lpstr>What is Parallel Computing?</vt:lpstr>
      <vt:lpstr>What is Parallel computing?</vt:lpstr>
      <vt:lpstr>Why Do Parallel Computing?</vt:lpstr>
      <vt:lpstr>Real Life Scenario</vt:lpstr>
      <vt:lpstr>Weather Forecasting</vt:lpstr>
      <vt:lpstr>Other Examples</vt:lpstr>
      <vt:lpstr>Types of Parallelism : Two Extremes</vt:lpstr>
      <vt:lpstr>When do you do parallel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61</cp:revision>
  <dcterms:created xsi:type="dcterms:W3CDTF">2019-03-21T04:06:00Z</dcterms:created>
  <dcterms:modified xsi:type="dcterms:W3CDTF">2021-01-15T04:49:14Z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