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476" r:id="rId2"/>
    <p:sldId id="480" r:id="rId3"/>
    <p:sldId id="481" r:id="rId4"/>
    <p:sldId id="482" r:id="rId5"/>
    <p:sldId id="483" r:id="rId6"/>
    <p:sldId id="473" r:id="rId7"/>
    <p:sldId id="478" r:id="rId8"/>
    <p:sldId id="479" r:id="rId9"/>
    <p:sldId id="279" r:id="rId10"/>
    <p:sldId id="281" r:id="rId11"/>
    <p:sldId id="381" r:id="rId12"/>
    <p:sldId id="382" r:id="rId13"/>
    <p:sldId id="383" r:id="rId14"/>
    <p:sldId id="384" r:id="rId15"/>
    <p:sldId id="385" r:id="rId16"/>
    <p:sldId id="487" r:id="rId17"/>
    <p:sldId id="386" r:id="rId18"/>
    <p:sldId id="387" r:id="rId19"/>
    <p:sldId id="484" r:id="rId20"/>
    <p:sldId id="485" r:id="rId21"/>
    <p:sldId id="486" r:id="rId22"/>
    <p:sldId id="262" r:id="rId2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98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D8A6D69-412F-48A0-B411-2ECBC2706C1B}"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60997CF1-82F9-4FE5-99E9-B7E9B74F25E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3" Type="http://schemas.openxmlformats.org/officeDocument/2006/relationships/hyperlink" Target="http://searchnetworking.techtarget.com/sDefinition/0,,sid7_gci214223,00.html" TargetMode="External"/><Relationship Id="rId18" Type="http://schemas.openxmlformats.org/officeDocument/2006/relationships/hyperlink" Target="http://en.wikipedia.org/wiki/Internet_Protocol" TargetMode="External"/><Relationship Id="rId26" Type="http://schemas.openxmlformats.org/officeDocument/2006/relationships/hyperlink" Target="http://en.wikipedia.org/wiki/Luminiferous_aether" TargetMode="External"/><Relationship Id="rId39" Type="http://schemas.openxmlformats.org/officeDocument/2006/relationships/hyperlink" Target="http://en.wikipedia.org/wiki/INCITS" TargetMode="External"/><Relationship Id="rId21" Type="http://schemas.openxmlformats.org/officeDocument/2006/relationships/hyperlink" Target="http://en.wikipedia.org/wiki/International_Telecommunications_Union" TargetMode="External"/><Relationship Id="rId34" Type="http://schemas.openxmlformats.org/officeDocument/2006/relationships/hyperlink" Target="http://en.wikipedia.org/wiki/Fiber_distributed_data_interface" TargetMode="External"/><Relationship Id="rId42" Type="http://schemas.openxmlformats.org/officeDocument/2006/relationships/hyperlink" Target="http://en.wikipedia.org/wiki/Storage_area_network" TargetMode="External"/><Relationship Id="rId47" Type="http://schemas.openxmlformats.org/officeDocument/2006/relationships/hyperlink" Target="http://en.wikipedia.org/wiki/Fiber-optic_communication" TargetMode="External"/><Relationship Id="rId50" Type="http://schemas.openxmlformats.org/officeDocument/2006/relationships/hyperlink" Target="http://en.wikipedia.org/wiki/SCSI" TargetMode="External"/><Relationship Id="rId55" Type="http://schemas.openxmlformats.org/officeDocument/2006/relationships/hyperlink" Target="http://en.wikipedia.org/wiki/SONET" TargetMode="External"/><Relationship Id="rId7" Type="http://schemas.openxmlformats.org/officeDocument/2006/relationships/hyperlink" Target="http://searchnetworking.techtarget.com/sDefinition/0,,sid7_gci213154,00.html" TargetMode="External"/><Relationship Id="rId2" Type="http://schemas.openxmlformats.org/officeDocument/2006/relationships/slide" Target="../slides/slide11.xml"/><Relationship Id="rId16" Type="http://schemas.openxmlformats.org/officeDocument/2006/relationships/hyperlink" Target="http://en.wikipedia.org/wiki/Data_link_layer" TargetMode="External"/><Relationship Id="rId29" Type="http://schemas.openxmlformats.org/officeDocument/2006/relationships/hyperlink" Target="http://en.wikipedia.org/wiki/Data_Link_Layer" TargetMode="External"/><Relationship Id="rId11" Type="http://schemas.openxmlformats.org/officeDocument/2006/relationships/hyperlink" Target="http://searchnetworking.techtarget.com/sDefinition/0,,sid7_gci212725,00.html" TargetMode="External"/><Relationship Id="rId24" Type="http://schemas.openxmlformats.org/officeDocument/2006/relationships/hyperlink" Target="http://en.wikipedia.org/wiki/Computer_network" TargetMode="External"/><Relationship Id="rId32" Type="http://schemas.openxmlformats.org/officeDocument/2006/relationships/hyperlink" Target="#cite_note-0"/><Relationship Id="rId37" Type="http://schemas.openxmlformats.org/officeDocument/2006/relationships/hyperlink" Target="http://en.wikipedia.org/wiki/Storage_networking" TargetMode="External"/><Relationship Id="rId40" Type="http://schemas.openxmlformats.org/officeDocument/2006/relationships/hyperlink" Target="http://en.wikipedia.org/wiki/American_National_Standards_Institute" TargetMode="External"/><Relationship Id="rId45" Type="http://schemas.openxmlformats.org/officeDocument/2006/relationships/hyperlink" Target="http://en.wikipedia.org/wiki/Copper" TargetMode="External"/><Relationship Id="rId53" Type="http://schemas.openxmlformats.org/officeDocument/2006/relationships/hyperlink" Target="http://en.wikipedia.org/wiki/Fibre_optic" TargetMode="External"/><Relationship Id="rId5" Type="http://schemas.openxmlformats.org/officeDocument/2006/relationships/hyperlink" Target="http://searchnetworking.techtarget.com/sDefinition/0,,sid7_gci212113,00.html" TargetMode="External"/><Relationship Id="rId19" Type="http://schemas.openxmlformats.org/officeDocument/2006/relationships/hyperlink" Target="http://en.wikipedia.org/wiki/Ethernet" TargetMode="External"/><Relationship Id="rId4" Type="http://schemas.openxmlformats.org/officeDocument/2006/relationships/hyperlink" Target="http://searchdatacenter.techtarget.com/sDefinition/0,,sid80_gci214046,00.html" TargetMode="External"/><Relationship Id="rId9" Type="http://schemas.openxmlformats.org/officeDocument/2006/relationships/hyperlink" Target="http://searchnetworking.techtarget.com/sDefinition/0,,sid7_gci214117,00.html" TargetMode="External"/><Relationship Id="rId14" Type="http://schemas.openxmlformats.org/officeDocument/2006/relationships/hyperlink" Target="http://en.wikipedia.org/wiki/Cell_relay" TargetMode="External"/><Relationship Id="rId22" Type="http://schemas.openxmlformats.org/officeDocument/2006/relationships/hyperlink" Target="http://en.wikipedia.org/wiki/ATM_Forum" TargetMode="External"/><Relationship Id="rId27" Type="http://schemas.openxmlformats.org/officeDocument/2006/relationships/hyperlink" Target="http://en.wikipedia.org/wiki/Physical_layer" TargetMode="External"/><Relationship Id="rId30" Type="http://schemas.openxmlformats.org/officeDocument/2006/relationships/hyperlink" Target="http://en.wikipedia.org/wiki/IEEE_802.3" TargetMode="External"/><Relationship Id="rId35" Type="http://schemas.openxmlformats.org/officeDocument/2006/relationships/hyperlink" Target="http://en.wikipedia.org/wiki/ARCNET" TargetMode="External"/><Relationship Id="rId43" Type="http://schemas.openxmlformats.org/officeDocument/2006/relationships/hyperlink" Target="http://en.wikipedia.org/wiki/Enterprise_storage" TargetMode="External"/><Relationship Id="rId48" Type="http://schemas.openxmlformats.org/officeDocument/2006/relationships/hyperlink" Target="http://en.wikipedia.org/wiki/Cable" TargetMode="External"/><Relationship Id="rId56" Type="http://schemas.openxmlformats.org/officeDocument/2006/relationships/hyperlink" Target="http://en.wikipedia.org/wiki/OC-3" TargetMode="External"/><Relationship Id="rId8" Type="http://schemas.openxmlformats.org/officeDocument/2006/relationships/hyperlink" Target="http://searchtelecom.techtarget.com/sDefinition/0,,sid103_gci211629,00.html" TargetMode="External"/><Relationship Id="rId51" Type="http://schemas.openxmlformats.org/officeDocument/2006/relationships/hyperlink" Target="http://en.wikipedia.org/wiki/Computer_bus" TargetMode="External"/><Relationship Id="rId3" Type="http://schemas.openxmlformats.org/officeDocument/2006/relationships/hyperlink" Target="http://searchdatacenter.techtarget.com/sDefinition/0,,sid80_gci213776,00.html" TargetMode="External"/><Relationship Id="rId12" Type="http://schemas.openxmlformats.org/officeDocument/2006/relationships/hyperlink" Target="http://searchnetworking.techtarget.com/sDefinition/0,,sid7_gci211787,00.html" TargetMode="External"/><Relationship Id="rId17" Type="http://schemas.openxmlformats.org/officeDocument/2006/relationships/hyperlink" Target="http://en.wikipedia.org/wiki/Network_protocol" TargetMode="External"/><Relationship Id="rId25" Type="http://schemas.openxmlformats.org/officeDocument/2006/relationships/hyperlink" Target="http://en.wikipedia.org/wiki/Local_area_network" TargetMode="External"/><Relationship Id="rId33" Type="http://schemas.openxmlformats.org/officeDocument/2006/relationships/hyperlink" Target="http://en.wikipedia.org/wiki/Token_ring" TargetMode="External"/><Relationship Id="rId38" Type="http://schemas.openxmlformats.org/officeDocument/2006/relationships/hyperlink" Target="http://en.wikipedia.org/wiki/Technical_Committee_T11" TargetMode="External"/><Relationship Id="rId46" Type="http://schemas.openxmlformats.org/officeDocument/2006/relationships/hyperlink" Target="http://en.wikipedia.org/wiki/Wire" TargetMode="External"/><Relationship Id="rId20" Type="http://schemas.openxmlformats.org/officeDocument/2006/relationships/hyperlink" Target="http://en.wikipedia.org/wiki/Connection-oriented" TargetMode="External"/><Relationship Id="rId41" Type="http://schemas.openxmlformats.org/officeDocument/2006/relationships/hyperlink" Target="http://en.wikipedia.org/wiki/Supercomputer" TargetMode="External"/><Relationship Id="rId54" Type="http://schemas.openxmlformats.org/officeDocument/2006/relationships/hyperlink" Target="http://en.wikipedia.org/wiki/InfiniBand" TargetMode="External"/><Relationship Id="rId1" Type="http://schemas.openxmlformats.org/officeDocument/2006/relationships/notesMaster" Target="../notesMasters/notesMaster1.xml"/><Relationship Id="rId6" Type="http://schemas.openxmlformats.org/officeDocument/2006/relationships/hyperlink" Target="http://searchnetworking.techtarget.com/sDefinition/0,,sid7_gci212495,00.html" TargetMode="External"/><Relationship Id="rId15" Type="http://schemas.openxmlformats.org/officeDocument/2006/relationships/hyperlink" Target="http://en.wikipedia.org/wiki/Packet_switching" TargetMode="External"/><Relationship Id="rId23" Type="http://schemas.openxmlformats.org/officeDocument/2006/relationships/hyperlink" Target="http://en.wikipedia.org/wiki/Data_frame" TargetMode="External"/><Relationship Id="rId28" Type="http://schemas.openxmlformats.org/officeDocument/2006/relationships/hyperlink" Target="http://en.wikipedia.org/wiki/Media_Access_Control" TargetMode="External"/><Relationship Id="rId36" Type="http://schemas.openxmlformats.org/officeDocument/2006/relationships/hyperlink" Target="http://en.wikipedia.org/wiki/Gigabit" TargetMode="External"/><Relationship Id="rId49" Type="http://schemas.openxmlformats.org/officeDocument/2006/relationships/hyperlink" Target="http://en.wikipedia.org/wiki/Transmission_Control_Protocol" TargetMode="External"/><Relationship Id="rId57" Type="http://schemas.openxmlformats.org/officeDocument/2006/relationships/hyperlink" Target="http://en.wikipedia.org/wiki/HIPPI" TargetMode="External"/><Relationship Id="rId10" Type="http://schemas.openxmlformats.org/officeDocument/2006/relationships/hyperlink" Target="http://searchnetworking.techtarget.com/sDefinition/0,,sid7_gci212534,00.html" TargetMode="External"/><Relationship Id="rId31" Type="http://schemas.openxmlformats.org/officeDocument/2006/relationships/hyperlink" Target="http://en.wikipedia.org/wiki/Ethernet_over_twisted_pair" TargetMode="External"/><Relationship Id="rId44" Type="http://schemas.openxmlformats.org/officeDocument/2006/relationships/hyperlink" Target="http://en.wikipedia.org/wiki/Twisted_pair" TargetMode="External"/><Relationship Id="rId52" Type="http://schemas.openxmlformats.org/officeDocument/2006/relationships/hyperlink" Target="http://en.wikipedia.org/wiki/Fibre_Channe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6022D3A6-00BF-4BB2-B841-5E85CF5374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F42E3374-3061-4670-92ED-B3EE9553C250}"/>
              </a:ext>
            </a:extLst>
          </p:cNvPr>
          <p:cNvSpPr>
            <a:spLocks noGrp="1"/>
          </p:cNvSpPr>
          <p:nvPr>
            <p:ph type="body" idx="1"/>
          </p:nvPr>
        </p:nvSpPr>
        <p:spPr/>
        <p:txBody>
          <a:bodyPr>
            <a:normAutofit fontScale="47500" lnSpcReduction="20000"/>
          </a:bodyPr>
          <a:lstStyle/>
          <a:p>
            <a:pPr>
              <a:defRPr/>
            </a:pPr>
            <a:r>
              <a:rPr lang="en-US" b="1" dirty="0"/>
              <a:t>FDDI (Fiber Distributed Data Interface)</a:t>
            </a:r>
            <a:r>
              <a:rPr lang="en-US" dirty="0"/>
              <a:t> is a set of </a:t>
            </a:r>
            <a:r>
              <a:rPr lang="en-US" dirty="0">
                <a:hlinkClick r:id="rId3"/>
              </a:rPr>
              <a:t>ANSI</a:t>
            </a:r>
            <a:r>
              <a:rPr lang="en-US" dirty="0"/>
              <a:t> and </a:t>
            </a:r>
            <a:r>
              <a:rPr lang="en-US" dirty="0">
                <a:hlinkClick r:id="rId4"/>
              </a:rPr>
              <a:t>ISO</a:t>
            </a:r>
            <a:r>
              <a:rPr lang="en-US" dirty="0"/>
              <a:t> standards for data transmission on </a:t>
            </a:r>
            <a:r>
              <a:rPr lang="en-US" dirty="0">
                <a:hlinkClick r:id="rId5"/>
              </a:rPr>
              <a:t>fiber optic</a:t>
            </a:r>
            <a:r>
              <a:rPr lang="en-US" dirty="0"/>
              <a:t> lines in a local area network (</a:t>
            </a:r>
            <a:r>
              <a:rPr lang="en-US" dirty="0">
                <a:hlinkClick r:id="rId6"/>
              </a:rPr>
              <a:t>LAN</a:t>
            </a:r>
            <a:r>
              <a:rPr lang="en-US" dirty="0"/>
              <a:t>) that can extend in range up to 200 km (124 miles). The FDDI protocol is based on the </a:t>
            </a:r>
            <a:r>
              <a:rPr lang="en-US" dirty="0">
                <a:hlinkClick r:id="rId7"/>
              </a:rPr>
              <a:t>Token Ring</a:t>
            </a:r>
            <a:r>
              <a:rPr lang="en-US" dirty="0"/>
              <a:t> protocol. In addition to being large geographically, an FDDI local area network can support thousands of users. FDDI is frequently used on the </a:t>
            </a:r>
            <a:r>
              <a:rPr lang="en-US" dirty="0">
                <a:hlinkClick r:id="rId8"/>
              </a:rPr>
              <a:t>backbone</a:t>
            </a:r>
            <a:r>
              <a:rPr lang="en-US" dirty="0"/>
              <a:t> for a wide area network (</a:t>
            </a:r>
            <a:r>
              <a:rPr lang="en-US" dirty="0">
                <a:hlinkClick r:id="rId9"/>
              </a:rPr>
              <a:t>WAN</a:t>
            </a:r>
            <a:r>
              <a:rPr lang="en-US" dirty="0"/>
              <a:t>). An FDDI network contains two token rings, one for possible backup in case the primary ring fails. The primary ring offers up to 100 </a:t>
            </a:r>
            <a:r>
              <a:rPr lang="en-US" dirty="0">
                <a:hlinkClick r:id="rId10"/>
              </a:rPr>
              <a:t>Mbps</a:t>
            </a:r>
            <a:r>
              <a:rPr lang="en-US" dirty="0"/>
              <a:t> capacity. If the secondary ring is not needed for backup, it can also carry data, extending capacity to 200 Mbps. The single ring can extend the maximum distance; a dual ring can extend 100 km (62 miles). </a:t>
            </a:r>
          </a:p>
          <a:p>
            <a:pPr>
              <a:defRPr/>
            </a:pPr>
            <a:r>
              <a:rPr lang="en-US" dirty="0"/>
              <a:t>FDDI is a product of American National Standards Committee X3-T9 and conforms to the Open Systems Interconnection (</a:t>
            </a:r>
            <a:r>
              <a:rPr lang="en-US" dirty="0">
                <a:hlinkClick r:id="rId11"/>
              </a:rPr>
              <a:t>OSI</a:t>
            </a:r>
            <a:r>
              <a:rPr lang="en-US" dirty="0"/>
              <a:t>) model of functional layering. It can be used to interconnect LANs using other protocols. FDDI-II is a version of FDDI that adds the capability to add </a:t>
            </a:r>
            <a:r>
              <a:rPr lang="en-US" dirty="0">
                <a:hlinkClick r:id="rId12"/>
              </a:rPr>
              <a:t>circuit-switched</a:t>
            </a:r>
            <a:r>
              <a:rPr lang="en-US" dirty="0"/>
              <a:t> service to the network so that voice signals can also be handled. Work is underway to connect FDDI networks to the developing Synchronous Optical Network (</a:t>
            </a:r>
            <a:r>
              <a:rPr lang="en-US" dirty="0">
                <a:hlinkClick r:id="rId13"/>
              </a:rPr>
              <a:t>SONET</a:t>
            </a:r>
            <a:r>
              <a:rPr lang="en-US" dirty="0"/>
              <a:t>). </a:t>
            </a:r>
          </a:p>
          <a:p>
            <a:pPr>
              <a:defRPr/>
            </a:pPr>
            <a:endParaRPr lang="en-US" dirty="0"/>
          </a:p>
          <a:p>
            <a:pPr>
              <a:defRPr/>
            </a:pPr>
            <a:r>
              <a:rPr lang="en-US" b="1" dirty="0"/>
              <a:t>Asynchronous Transfer Mode (ATM)</a:t>
            </a:r>
            <a:r>
              <a:rPr lang="en-US" dirty="0"/>
              <a:t> is a </a:t>
            </a:r>
            <a:r>
              <a:rPr lang="en-US" dirty="0">
                <a:hlinkClick r:id="rId14" action="ppaction://hlinkfile" tooltip="Cell relay"/>
              </a:rPr>
              <a:t>cell relay</a:t>
            </a:r>
            <a:r>
              <a:rPr lang="en-US" dirty="0"/>
              <a:t>, </a:t>
            </a:r>
            <a:r>
              <a:rPr lang="en-US" dirty="0">
                <a:hlinkClick r:id="rId15" action="ppaction://hlinkfile" tooltip="Packet switching"/>
              </a:rPr>
              <a:t>packet switching</a:t>
            </a:r>
            <a:r>
              <a:rPr lang="en-US" dirty="0"/>
              <a:t> network and </a:t>
            </a:r>
            <a:r>
              <a:rPr lang="en-US" dirty="0">
                <a:hlinkClick r:id="rId16" action="ppaction://hlinkfile" tooltip="Data link layer"/>
              </a:rPr>
              <a:t>data link layer</a:t>
            </a:r>
            <a:r>
              <a:rPr lang="en-US" dirty="0"/>
              <a:t> </a:t>
            </a:r>
            <a:r>
              <a:rPr lang="en-US" dirty="0">
                <a:hlinkClick r:id="rId17" action="ppaction://hlinkfile" tooltip="Network protocol"/>
              </a:rPr>
              <a:t>protocol</a:t>
            </a:r>
            <a:r>
              <a:rPr lang="en-US" dirty="0"/>
              <a:t> which encodes data traffic into small (53 bytes; 48 bytes of data and 5 bytes of header information) fixed-sized cells. ATM provides data link layer services that run over Layer 1 links. This differs from other technologies based on </a:t>
            </a:r>
            <a:r>
              <a:rPr lang="en-US" dirty="0">
                <a:hlinkClick r:id="rId15" action="ppaction://hlinkfile" tooltip="Packet switching"/>
              </a:rPr>
              <a:t>packet-switched networks</a:t>
            </a:r>
            <a:r>
              <a:rPr lang="en-US" dirty="0"/>
              <a:t> (such as the </a:t>
            </a:r>
            <a:r>
              <a:rPr lang="en-US" dirty="0">
                <a:hlinkClick r:id="rId18" action="ppaction://hlinkfile" tooltip="Internet Protocol"/>
              </a:rPr>
              <a:t>Internet Protocol</a:t>
            </a:r>
            <a:r>
              <a:rPr lang="en-US" dirty="0"/>
              <a:t> or </a:t>
            </a:r>
            <a:r>
              <a:rPr lang="en-US" dirty="0">
                <a:hlinkClick r:id="rId19" action="ppaction://hlinkfile" tooltip="Ethernet"/>
              </a:rPr>
              <a:t>Ethernet</a:t>
            </a:r>
            <a:r>
              <a:rPr lang="en-US" dirty="0"/>
              <a:t>), in which variable sized </a:t>
            </a:r>
            <a:r>
              <a:rPr lang="en-US" i="1" dirty="0"/>
              <a:t>packets</a:t>
            </a:r>
            <a:r>
              <a:rPr lang="en-US" dirty="0"/>
              <a:t> (known as </a:t>
            </a:r>
            <a:r>
              <a:rPr lang="en-US" i="1" dirty="0"/>
              <a:t>frames</a:t>
            </a:r>
            <a:r>
              <a:rPr lang="en-US" dirty="0"/>
              <a:t> when referencing Layer 2) are used. ATM is a </a:t>
            </a:r>
            <a:r>
              <a:rPr lang="en-US" dirty="0">
                <a:hlinkClick r:id="rId20" action="ppaction://hlinkfile" tooltip="Connection-oriented"/>
              </a:rPr>
              <a:t>connection-oriented</a:t>
            </a:r>
            <a:r>
              <a:rPr lang="en-US" dirty="0"/>
              <a:t> technology, in which a logical connection is established between the two endpoints before the actual data exchange begins.</a:t>
            </a:r>
          </a:p>
          <a:p>
            <a:pPr>
              <a:defRPr/>
            </a:pPr>
            <a:r>
              <a:rPr lang="en-US" dirty="0"/>
              <a:t>The standards for ATM were first developed in the mid 1980s. The goal was to design a single networking strategy that could transport real-time video and audio as well as image files, text and email. Two groups, the </a:t>
            </a:r>
            <a:r>
              <a:rPr lang="en-US" dirty="0">
                <a:hlinkClick r:id="rId21" action="ppaction://hlinkfile" tooltip="International Telecommunications Union"/>
              </a:rPr>
              <a:t>International Telecommunications Union</a:t>
            </a:r>
            <a:r>
              <a:rPr lang="en-US" dirty="0"/>
              <a:t> and the </a:t>
            </a:r>
            <a:r>
              <a:rPr lang="en-US" dirty="0">
                <a:hlinkClick r:id="rId22" action="ppaction://hlinkfile" tooltip="ATM Forum"/>
              </a:rPr>
              <a:t>ATM Forum</a:t>
            </a:r>
            <a:r>
              <a:rPr lang="en-US" dirty="0"/>
              <a:t> were involved in the creation of the standards. ATM has been used primarily with telephone and IP networks.</a:t>
            </a:r>
          </a:p>
          <a:p>
            <a:pPr>
              <a:defRPr/>
            </a:pPr>
            <a:endParaRPr lang="en-US" dirty="0"/>
          </a:p>
          <a:p>
            <a:pPr>
              <a:defRPr/>
            </a:pPr>
            <a:r>
              <a:rPr lang="en-US" b="1" dirty="0"/>
              <a:t>Ethernet</a:t>
            </a:r>
            <a:r>
              <a:rPr lang="en-US" dirty="0"/>
              <a:t> is a family of </a:t>
            </a:r>
            <a:r>
              <a:rPr lang="en-US" dirty="0">
                <a:hlinkClick r:id="rId23" action="ppaction://hlinkfile" tooltip="Data frame"/>
              </a:rPr>
              <a:t>frame</a:t>
            </a:r>
            <a:r>
              <a:rPr lang="en-US" dirty="0"/>
              <a:t>-based </a:t>
            </a:r>
            <a:r>
              <a:rPr lang="en-US" dirty="0">
                <a:hlinkClick r:id="rId24" action="ppaction://hlinkfile" tooltip="Computer network"/>
              </a:rPr>
              <a:t>computer networking</a:t>
            </a:r>
            <a:r>
              <a:rPr lang="en-US" dirty="0"/>
              <a:t> technologies for </a:t>
            </a:r>
            <a:r>
              <a:rPr lang="en-US" dirty="0">
                <a:hlinkClick r:id="rId25" action="ppaction://hlinkfile" tooltip="Local area network"/>
              </a:rPr>
              <a:t>local area networks</a:t>
            </a:r>
            <a:r>
              <a:rPr lang="en-US" dirty="0"/>
              <a:t> (LANs). The name comes from the physical concept of the </a:t>
            </a:r>
            <a:r>
              <a:rPr lang="en-US" dirty="0">
                <a:hlinkClick r:id="rId26" action="ppaction://hlinkfile" tooltip="Luminiferous aether"/>
              </a:rPr>
              <a:t>ether</a:t>
            </a:r>
            <a:r>
              <a:rPr lang="en-US" dirty="0"/>
              <a:t>. It defines a number of wiring and signaling standards for the </a:t>
            </a:r>
            <a:r>
              <a:rPr lang="en-US" dirty="0">
                <a:hlinkClick r:id="rId27" action="ppaction://hlinkfile" tooltip="Physical layer"/>
              </a:rPr>
              <a:t>physical layer</a:t>
            </a:r>
            <a:r>
              <a:rPr lang="en-US" dirty="0"/>
              <a:t>, through means of network access at the </a:t>
            </a:r>
            <a:r>
              <a:rPr lang="en-US" dirty="0">
                <a:hlinkClick r:id="rId28" action="ppaction://hlinkfile" tooltip="Media Access Control"/>
              </a:rPr>
              <a:t>Media Access Control</a:t>
            </a:r>
            <a:r>
              <a:rPr lang="en-US" dirty="0"/>
              <a:t> (MAC)/</a:t>
            </a:r>
            <a:r>
              <a:rPr lang="en-US" dirty="0">
                <a:hlinkClick r:id="rId29" action="ppaction://hlinkfile" tooltip="Data Link Layer"/>
              </a:rPr>
              <a:t>Data Link Layer</a:t>
            </a:r>
            <a:r>
              <a:rPr lang="en-US" dirty="0"/>
              <a:t>, and a common addressing format.</a:t>
            </a:r>
          </a:p>
          <a:p>
            <a:pPr>
              <a:defRPr/>
            </a:pPr>
            <a:r>
              <a:rPr lang="en-US" dirty="0"/>
              <a:t>Ethernet is standardized as </a:t>
            </a:r>
            <a:r>
              <a:rPr lang="en-US" dirty="0">
                <a:hlinkClick r:id="rId30" action="ppaction://hlinkfile" tooltip="IEEE 802.3"/>
              </a:rPr>
              <a:t>IEEE 802.3</a:t>
            </a:r>
            <a:r>
              <a:rPr lang="en-US" dirty="0"/>
              <a:t>. The combination of the </a:t>
            </a:r>
            <a:r>
              <a:rPr lang="en-US" dirty="0">
                <a:hlinkClick r:id="rId31" action="ppaction://hlinkfile" tooltip="Ethernet over twisted pair"/>
              </a:rPr>
              <a:t>twisted pair versions of Ethernet</a:t>
            </a:r>
            <a:r>
              <a:rPr lang="en-US" dirty="0"/>
              <a:t> for connecting end systems to the network, along with the fiber optic versions for site backbones, is the most widespread wired LAN technology. It has been in use from around 1980</a:t>
            </a:r>
            <a:r>
              <a:rPr lang="en-US" baseline="30000" dirty="0">
                <a:hlinkClick r:id="rId32" action="ppaction://hlinkfile"/>
              </a:rPr>
              <a:t>[1]</a:t>
            </a:r>
            <a:r>
              <a:rPr lang="en-US" dirty="0"/>
              <a:t> to the present, largely replacing competing LAN standards such as </a:t>
            </a:r>
            <a:r>
              <a:rPr lang="en-US" dirty="0">
                <a:hlinkClick r:id="rId33" action="ppaction://hlinkfile" tooltip="Token ring"/>
              </a:rPr>
              <a:t>token ring</a:t>
            </a:r>
            <a:r>
              <a:rPr lang="en-US" dirty="0"/>
              <a:t>, </a:t>
            </a:r>
            <a:r>
              <a:rPr lang="en-US" dirty="0">
                <a:hlinkClick r:id="rId34" action="ppaction://hlinkfile" tooltip="Fiber distributed data interface"/>
              </a:rPr>
              <a:t>FDDI</a:t>
            </a:r>
            <a:r>
              <a:rPr lang="en-US" dirty="0"/>
              <a:t>, and </a:t>
            </a:r>
            <a:r>
              <a:rPr lang="en-US" dirty="0">
                <a:hlinkClick r:id="rId35" action="ppaction://hlinkfile" tooltip="ARCNET"/>
              </a:rPr>
              <a:t>ARCNET</a:t>
            </a:r>
            <a:r>
              <a:rPr lang="en-US" dirty="0"/>
              <a:t>.</a:t>
            </a:r>
          </a:p>
          <a:p>
            <a:pPr>
              <a:defRPr/>
            </a:pPr>
            <a:endParaRPr lang="en-US" dirty="0"/>
          </a:p>
          <a:p>
            <a:pPr>
              <a:defRPr/>
            </a:pPr>
            <a:r>
              <a:rPr lang="en-US" b="1" dirty="0" err="1"/>
              <a:t>Fibre</a:t>
            </a:r>
            <a:r>
              <a:rPr lang="en-US" b="1" dirty="0"/>
              <a:t> Channel</a:t>
            </a:r>
            <a:r>
              <a:rPr lang="en-US" dirty="0"/>
              <a:t>, or </a:t>
            </a:r>
            <a:r>
              <a:rPr lang="en-US" b="1" dirty="0"/>
              <a:t>FC</a:t>
            </a:r>
            <a:r>
              <a:rPr lang="en-US" dirty="0"/>
              <a:t>, is a </a:t>
            </a:r>
            <a:r>
              <a:rPr lang="en-US" dirty="0">
                <a:hlinkClick r:id="rId36" action="ppaction://hlinkfile" tooltip="Gigabit"/>
              </a:rPr>
              <a:t>gigabit</a:t>
            </a:r>
            <a:r>
              <a:rPr lang="en-US" dirty="0"/>
              <a:t>-speed network technology primarily used for </a:t>
            </a:r>
            <a:r>
              <a:rPr lang="en-US" dirty="0">
                <a:hlinkClick r:id="rId37" action="ppaction://hlinkfile" tooltip="Storage networking"/>
              </a:rPr>
              <a:t>storage networking</a:t>
            </a:r>
            <a:r>
              <a:rPr lang="en-US" dirty="0"/>
              <a:t>. </a:t>
            </a:r>
            <a:r>
              <a:rPr lang="en-US" dirty="0" err="1"/>
              <a:t>Fibre</a:t>
            </a:r>
            <a:r>
              <a:rPr lang="en-US" dirty="0"/>
              <a:t> Channel is standardized in the </a:t>
            </a:r>
            <a:r>
              <a:rPr lang="en-US" dirty="0">
                <a:hlinkClick r:id="rId38" action="ppaction://hlinkfile" tooltip="Technical Committee T11"/>
              </a:rPr>
              <a:t>T11 Technical Committee</a:t>
            </a:r>
            <a:r>
              <a:rPr lang="en-US" dirty="0"/>
              <a:t> of the </a:t>
            </a:r>
            <a:r>
              <a:rPr lang="en-US" dirty="0" err="1"/>
              <a:t>InterNational</a:t>
            </a:r>
            <a:r>
              <a:rPr lang="en-US" dirty="0"/>
              <a:t> Committee for Information Technology Standards (</a:t>
            </a:r>
            <a:r>
              <a:rPr lang="en-US" dirty="0">
                <a:hlinkClick r:id="rId39" action="ppaction://hlinkfile" tooltip="INCITS"/>
              </a:rPr>
              <a:t>INCITS</a:t>
            </a:r>
            <a:r>
              <a:rPr lang="en-US" dirty="0"/>
              <a:t>), an </a:t>
            </a:r>
            <a:r>
              <a:rPr lang="en-US" dirty="0">
                <a:hlinkClick r:id="rId40" action="ppaction://hlinkfile" tooltip="American National Standards Institute"/>
              </a:rPr>
              <a:t>American National Standards Institute</a:t>
            </a:r>
            <a:r>
              <a:rPr lang="en-US" dirty="0"/>
              <a:t> (ANSI)–accredited standards committee. It started use primarily in the </a:t>
            </a:r>
            <a:r>
              <a:rPr lang="en-US" dirty="0">
                <a:hlinkClick r:id="rId41" action="ppaction://hlinkfile" tooltip="Supercomputer"/>
              </a:rPr>
              <a:t>supercomputer</a:t>
            </a:r>
            <a:r>
              <a:rPr lang="en-US" dirty="0"/>
              <a:t> field, but has become the standard connection type for </a:t>
            </a:r>
            <a:r>
              <a:rPr lang="en-US" dirty="0">
                <a:hlinkClick r:id="rId42" action="ppaction://hlinkfile" tooltip="Storage area network"/>
              </a:rPr>
              <a:t>storage area networks</a:t>
            </a:r>
            <a:r>
              <a:rPr lang="en-US" dirty="0"/>
              <a:t> (SAN) in </a:t>
            </a:r>
            <a:r>
              <a:rPr lang="en-US" dirty="0">
                <a:hlinkClick r:id="rId43" action="ppaction://hlinkfile" tooltip="Enterprise storage"/>
              </a:rPr>
              <a:t>enterprise storage</a:t>
            </a:r>
            <a:r>
              <a:rPr lang="en-US" dirty="0"/>
              <a:t>. Despite common connotations of its name, </a:t>
            </a:r>
            <a:r>
              <a:rPr lang="en-US" dirty="0" err="1"/>
              <a:t>Fibre</a:t>
            </a:r>
            <a:r>
              <a:rPr lang="en-US" dirty="0"/>
              <a:t> Channel signaling can run on both </a:t>
            </a:r>
            <a:r>
              <a:rPr lang="en-US" dirty="0">
                <a:hlinkClick r:id="rId44" action="ppaction://hlinkfile" tooltip="Twisted pair"/>
              </a:rPr>
              <a:t>twisted pair</a:t>
            </a:r>
            <a:r>
              <a:rPr lang="en-US" dirty="0"/>
              <a:t> </a:t>
            </a:r>
            <a:r>
              <a:rPr lang="en-US" dirty="0">
                <a:hlinkClick r:id="rId45" action="ppaction://hlinkfile" tooltip="Copper"/>
              </a:rPr>
              <a:t>copper</a:t>
            </a:r>
            <a:r>
              <a:rPr lang="en-US" dirty="0"/>
              <a:t> </a:t>
            </a:r>
            <a:r>
              <a:rPr lang="en-US" dirty="0">
                <a:hlinkClick r:id="rId46" action="ppaction://hlinkfile" tooltip="Wire"/>
              </a:rPr>
              <a:t>wire</a:t>
            </a:r>
            <a:r>
              <a:rPr lang="en-US" dirty="0"/>
              <a:t> and </a:t>
            </a:r>
            <a:r>
              <a:rPr lang="en-US" dirty="0">
                <a:hlinkClick r:id="rId47" action="ppaction://hlinkfile" tooltip="Fiber-optic communication"/>
              </a:rPr>
              <a:t>fiber-optic</a:t>
            </a:r>
            <a:r>
              <a:rPr lang="en-US" dirty="0"/>
              <a:t> </a:t>
            </a:r>
            <a:r>
              <a:rPr lang="en-US" dirty="0">
                <a:hlinkClick r:id="rId48" action="ppaction://hlinkfile" tooltip="Cable"/>
              </a:rPr>
              <a:t>cables</a:t>
            </a:r>
            <a:r>
              <a:rPr lang="en-US" dirty="0"/>
              <a:t>.</a:t>
            </a:r>
          </a:p>
          <a:p>
            <a:pPr>
              <a:defRPr/>
            </a:pPr>
            <a:r>
              <a:rPr lang="en-US" b="1" dirty="0" err="1"/>
              <a:t>Fibre</a:t>
            </a:r>
            <a:r>
              <a:rPr lang="en-US" b="1" dirty="0"/>
              <a:t> Channel Protocol</a:t>
            </a:r>
            <a:r>
              <a:rPr lang="en-US" dirty="0"/>
              <a:t> (</a:t>
            </a:r>
            <a:r>
              <a:rPr lang="en-US" b="1" dirty="0"/>
              <a:t>FCP</a:t>
            </a:r>
            <a:r>
              <a:rPr lang="en-US" dirty="0"/>
              <a:t>) is a transport protocol (similar to </a:t>
            </a:r>
            <a:r>
              <a:rPr lang="en-US" dirty="0">
                <a:hlinkClick r:id="rId49" action="ppaction://hlinkfile" tooltip="Transmission Control Protocol"/>
              </a:rPr>
              <a:t>TCP</a:t>
            </a:r>
            <a:r>
              <a:rPr lang="en-US" dirty="0"/>
              <a:t> used in IP networks) which predominantly transports </a:t>
            </a:r>
            <a:r>
              <a:rPr lang="en-US" dirty="0">
                <a:hlinkClick r:id="rId50" action="ppaction://hlinkfile" tooltip="SCSI"/>
              </a:rPr>
              <a:t>SCSI</a:t>
            </a:r>
            <a:r>
              <a:rPr lang="en-US" dirty="0"/>
              <a:t> commands over </a:t>
            </a:r>
            <a:r>
              <a:rPr lang="en-US" dirty="0" err="1"/>
              <a:t>Fibre</a:t>
            </a:r>
            <a:r>
              <a:rPr lang="en-US" dirty="0"/>
              <a:t> Channel networks.</a:t>
            </a:r>
          </a:p>
          <a:p>
            <a:pPr>
              <a:defRPr/>
            </a:pPr>
            <a:endParaRPr lang="en-US" dirty="0"/>
          </a:p>
          <a:p>
            <a:pPr>
              <a:defRPr/>
            </a:pPr>
            <a:r>
              <a:rPr lang="en-US" b="1" dirty="0"/>
              <a:t>HIPPI</a:t>
            </a:r>
            <a:r>
              <a:rPr lang="en-US" dirty="0"/>
              <a:t> (</a:t>
            </a:r>
            <a:r>
              <a:rPr lang="en-US" i="1" dirty="0" err="1"/>
              <a:t>HIgh</a:t>
            </a:r>
            <a:r>
              <a:rPr lang="en-US" i="1" dirty="0"/>
              <a:t> Performance Parallel Interface</a:t>
            </a:r>
            <a:r>
              <a:rPr lang="en-US" dirty="0"/>
              <a:t>) is a </a:t>
            </a:r>
            <a:r>
              <a:rPr lang="en-US" dirty="0">
                <a:hlinkClick r:id="rId51" action="ppaction://hlinkfile" tooltip="Computer bus"/>
              </a:rPr>
              <a:t>computer bus</a:t>
            </a:r>
            <a:r>
              <a:rPr lang="en-US" dirty="0"/>
              <a:t> for the attachment of high speed storage devices to </a:t>
            </a:r>
            <a:r>
              <a:rPr lang="en-US" dirty="0">
                <a:hlinkClick r:id="rId41" action="ppaction://hlinkfile" tooltip="Supercomputer"/>
              </a:rPr>
              <a:t>supercomputers</a:t>
            </a:r>
            <a:r>
              <a:rPr lang="en-US" dirty="0"/>
              <a:t>. It was popular in the late 1980s and into the mid-to-late 1990s, but has since been replaced by ever-faster standard interfaces like </a:t>
            </a:r>
            <a:r>
              <a:rPr lang="en-US" dirty="0">
                <a:hlinkClick r:id="rId50" action="ppaction://hlinkfile" tooltip="SCSI"/>
              </a:rPr>
              <a:t>SCSI</a:t>
            </a:r>
            <a:r>
              <a:rPr lang="en-US" dirty="0"/>
              <a:t> and </a:t>
            </a:r>
            <a:r>
              <a:rPr lang="en-US" dirty="0" err="1">
                <a:hlinkClick r:id="rId52" action="ppaction://hlinkfile" tooltip="Fibre Channel"/>
              </a:rPr>
              <a:t>Fibre</a:t>
            </a:r>
            <a:r>
              <a:rPr lang="en-US" dirty="0">
                <a:hlinkClick r:id="rId52" action="ppaction://hlinkfile" tooltip="Fibre Channel"/>
              </a:rPr>
              <a:t> Channel</a:t>
            </a:r>
            <a:r>
              <a:rPr lang="en-US" dirty="0"/>
              <a:t>.</a:t>
            </a:r>
          </a:p>
          <a:p>
            <a:pPr>
              <a:defRPr/>
            </a:pPr>
            <a:r>
              <a:rPr lang="en-US" dirty="0"/>
              <a:t>The first HIPPI standard defined a 50-</a:t>
            </a:r>
            <a:r>
              <a:rPr lang="en-US" dirty="0">
                <a:hlinkClick r:id="rId46" action="ppaction://hlinkfile" tooltip="Wire"/>
              </a:rPr>
              <a:t>wire</a:t>
            </a:r>
            <a:r>
              <a:rPr lang="en-US" dirty="0"/>
              <a:t> </a:t>
            </a:r>
            <a:r>
              <a:rPr lang="en-US" dirty="0">
                <a:hlinkClick r:id="rId44" action="ppaction://hlinkfile" tooltip="Twisted pair"/>
              </a:rPr>
              <a:t>twisted pair</a:t>
            </a:r>
            <a:r>
              <a:rPr lang="en-US" dirty="0"/>
              <a:t> cable, running at 800 </a:t>
            </a:r>
            <a:r>
              <a:rPr lang="en-US" dirty="0" err="1"/>
              <a:t>Mbit</a:t>
            </a:r>
            <a:r>
              <a:rPr lang="en-US" dirty="0"/>
              <a:t>/s (100 MB/s), but was soon upgraded to include a 1600 </a:t>
            </a:r>
            <a:r>
              <a:rPr lang="en-US" dirty="0" err="1"/>
              <a:t>Mbit</a:t>
            </a:r>
            <a:r>
              <a:rPr lang="en-US" dirty="0"/>
              <a:t>/s (200 MB/s) mode running on </a:t>
            </a:r>
            <a:r>
              <a:rPr lang="en-US" dirty="0" err="1">
                <a:hlinkClick r:id="rId53" action="ppaction://hlinkfile" tooltip="Fibre optic"/>
              </a:rPr>
              <a:t>fibre</a:t>
            </a:r>
            <a:r>
              <a:rPr lang="en-US" dirty="0">
                <a:hlinkClick r:id="rId53" action="ppaction://hlinkfile" tooltip="Fibre optic"/>
              </a:rPr>
              <a:t> optic</a:t>
            </a:r>
            <a:r>
              <a:rPr lang="en-US" dirty="0"/>
              <a:t> cable. An effort to improve the speed resulted in HIPPI-6400, which was later re-named </a:t>
            </a:r>
            <a:r>
              <a:rPr lang="en-US" b="1" dirty="0"/>
              <a:t>GSN</a:t>
            </a:r>
            <a:r>
              <a:rPr lang="en-US" dirty="0"/>
              <a:t> (for </a:t>
            </a:r>
            <a:r>
              <a:rPr lang="en-US" i="1" dirty="0"/>
              <a:t>Gigabyte System Network</a:t>
            </a:r>
            <a:r>
              <a:rPr lang="en-US" dirty="0"/>
              <a:t>) but saw little use due to competing standards.</a:t>
            </a:r>
          </a:p>
          <a:p>
            <a:pPr>
              <a:defRPr/>
            </a:pPr>
            <a:r>
              <a:rPr lang="en-US" dirty="0"/>
              <a:t>To understand why HIPPI is no longer used, consider that Ultra3 SCSI offers rates of 160 MB/s, and is available at almost any corner computer store. Meanwhile </a:t>
            </a:r>
            <a:r>
              <a:rPr lang="en-US" dirty="0" err="1"/>
              <a:t>Fibre</a:t>
            </a:r>
            <a:r>
              <a:rPr lang="en-US" dirty="0"/>
              <a:t> Channel offered simple interconnect with both HIPPI and SCSI (it can run both protocols) and speeds of up to 400 MB/s on </a:t>
            </a:r>
            <a:r>
              <a:rPr lang="en-US" dirty="0" err="1"/>
              <a:t>fibre</a:t>
            </a:r>
            <a:r>
              <a:rPr lang="en-US" dirty="0"/>
              <a:t> and 100 MB/s on a single pair of twisted pair copper wires.</a:t>
            </a:r>
          </a:p>
          <a:p>
            <a:pPr>
              <a:defRPr/>
            </a:pPr>
            <a:r>
              <a:rPr lang="en-US" dirty="0"/>
              <a:t>HIPPI was the first “near-gigabit” (0.8 </a:t>
            </a:r>
            <a:r>
              <a:rPr lang="en-US" dirty="0" err="1"/>
              <a:t>Gbit</a:t>
            </a:r>
            <a:r>
              <a:rPr lang="en-US" dirty="0"/>
              <a:t>/s) (</a:t>
            </a:r>
            <a:r>
              <a:rPr lang="en-US" dirty="0">
                <a:hlinkClick r:id="rId40" action="ppaction://hlinkfile" tooltip="American National Standards Institute"/>
              </a:rPr>
              <a:t>ANSI</a:t>
            </a:r>
            <a:r>
              <a:rPr lang="en-US" dirty="0"/>
              <a:t>) standard for network data transmission. It was specifically designed for supercomputers and was never intended for mass market networks such as </a:t>
            </a:r>
            <a:r>
              <a:rPr lang="en-US" dirty="0">
                <a:hlinkClick r:id="rId19" action="ppaction://hlinkfile" tooltip="Ethernet"/>
              </a:rPr>
              <a:t>Ethernet</a:t>
            </a:r>
            <a:r>
              <a:rPr lang="en-US" dirty="0"/>
              <a:t>. Many of the features developed for HIPPI in being integrated into such technologies as </a:t>
            </a:r>
            <a:r>
              <a:rPr lang="en-US" dirty="0" err="1">
                <a:hlinkClick r:id="rId54" action="ppaction://hlinkfile" tooltip="InfiniBand"/>
              </a:rPr>
              <a:t>InfiniBand</a:t>
            </a:r>
            <a:r>
              <a:rPr lang="en-US" dirty="0"/>
              <a:t>. What was remarkable about HIPPI is that it came out when Ethernet was still a 10 </a:t>
            </a:r>
            <a:r>
              <a:rPr lang="en-US" dirty="0" err="1"/>
              <a:t>Mbit</a:t>
            </a:r>
            <a:r>
              <a:rPr lang="en-US" dirty="0"/>
              <a:t>/s data link and </a:t>
            </a:r>
            <a:r>
              <a:rPr lang="en-US" dirty="0">
                <a:hlinkClick r:id="rId55" action="ppaction://hlinkfile" tooltip="SONET"/>
              </a:rPr>
              <a:t>SONET</a:t>
            </a:r>
            <a:r>
              <a:rPr lang="en-US" dirty="0"/>
              <a:t> at </a:t>
            </a:r>
            <a:r>
              <a:rPr lang="en-US" dirty="0">
                <a:hlinkClick r:id="rId56" action="ppaction://hlinkfile" tooltip="OC-3"/>
              </a:rPr>
              <a:t>OC-3</a:t>
            </a:r>
            <a:r>
              <a:rPr lang="en-US" dirty="0"/>
              <a:t> (155 </a:t>
            </a:r>
            <a:r>
              <a:rPr lang="en-US" dirty="0" err="1"/>
              <a:t>Mbit</a:t>
            </a:r>
            <a:r>
              <a:rPr lang="en-US" dirty="0"/>
              <a:t>/s) was considered leading edge technology.</a:t>
            </a:r>
          </a:p>
          <a:p>
            <a:pPr>
              <a:defRPr/>
            </a:pPr>
            <a:r>
              <a:rPr lang="en-US" dirty="0"/>
              <a:t>Retrieved from "</a:t>
            </a:r>
            <a:r>
              <a:rPr lang="en-US" dirty="0">
                <a:hlinkClick r:id="rId57"/>
              </a:rPr>
              <a:t>http://en.wikipedia.org/wiki/HIPPI</a:t>
            </a:r>
            <a:r>
              <a:rPr lang="en-US" dirty="0"/>
              <a:t>"</a:t>
            </a:r>
          </a:p>
          <a:p>
            <a:pPr>
              <a:defRPr/>
            </a:pPr>
            <a:endParaRPr lang="en-US" dirty="0"/>
          </a:p>
        </p:txBody>
      </p:sp>
      <p:sp>
        <p:nvSpPr>
          <p:cNvPr id="4" name="Slide Number Placeholder 3">
            <a:extLst>
              <a:ext uri="{FF2B5EF4-FFF2-40B4-BE49-F238E27FC236}">
                <a16:creationId xmlns:a16="http://schemas.microsoft.com/office/drawing/2014/main" id="{2E4B068A-14B9-43DB-BDA4-6FB230668C3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EE4ED9-920A-4075-AC3F-8CD56A8E9F21}"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997CF1-82F9-4FE5-99E9-B7E9B74F25E7}"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8800" y="298450"/>
            <a:ext cx="11040533" cy="90805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558800" y="1485900"/>
            <a:ext cx="11091333" cy="50673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4ADAD771-6A1D-4BA0-ADCB-3A3932CAF8D0}" type="slidenum">
              <a:rPr lang="en-US" altLang="zh-CN"/>
              <a:t>‹#›</a:t>
            </a:fld>
            <a:endParaRPr lang="en-US" altLang="zh-CN"/>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1E8F245-EB5C-4228-BCAB-ED711A60D866}"/>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06ADA099-1493-4A65-BA85-A2B2B5F14FC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DC67538-DF72-47E6-8635-479B4C98F2A9}"/>
              </a:ext>
            </a:extLst>
          </p:cNvPr>
          <p:cNvSpPr>
            <a:spLocks noGrp="1"/>
          </p:cNvSpPr>
          <p:nvPr>
            <p:ph type="sldNum" sz="quarter" idx="12"/>
          </p:nvPr>
        </p:nvSpPr>
        <p:spPr/>
        <p:txBody>
          <a:bodyPr/>
          <a:lstStyle>
            <a:lvl1pPr>
              <a:defRPr/>
            </a:lvl1pPr>
          </a:lstStyle>
          <a:p>
            <a:fld id="{40F9A2FC-D0C9-4C97-9EBC-68B649A00057}" type="slidenum">
              <a:rPr lang="en-US" altLang="en-US"/>
              <a:pPr/>
              <a:t>‹#›</a:t>
            </a:fld>
            <a:endParaRPr lang="en-US" altLang="en-US"/>
          </a:p>
        </p:txBody>
      </p:sp>
    </p:spTree>
    <p:extLst>
      <p:ext uri="{BB962C8B-B14F-4D97-AF65-F5344CB8AC3E}">
        <p14:creationId xmlns:p14="http://schemas.microsoft.com/office/powerpoint/2010/main" val="318344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3784765-4FE0-4F64-9678-D82776AB07ED}"/>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9457B189-7998-4A56-AEA1-413E11BFD28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1ADB06C-3315-43D1-B504-B8C4D5FE5996}"/>
              </a:ext>
            </a:extLst>
          </p:cNvPr>
          <p:cNvSpPr>
            <a:spLocks noGrp="1"/>
          </p:cNvSpPr>
          <p:nvPr>
            <p:ph type="sldNum" sz="quarter" idx="12"/>
          </p:nvPr>
        </p:nvSpPr>
        <p:spPr/>
        <p:txBody>
          <a:bodyPr/>
          <a:lstStyle>
            <a:lvl1pPr>
              <a:defRPr/>
            </a:lvl1pPr>
          </a:lstStyle>
          <a:p>
            <a:fld id="{B4095560-04DC-4E69-8433-4B8059D654E3}" type="slidenum">
              <a:rPr lang="en-US" altLang="en-US"/>
              <a:pPr/>
              <a:t>‹#›</a:t>
            </a:fld>
            <a:endParaRPr lang="en-US" altLang="en-US"/>
          </a:p>
        </p:txBody>
      </p:sp>
    </p:spTree>
    <p:extLst>
      <p:ext uri="{BB962C8B-B14F-4D97-AF65-F5344CB8AC3E}">
        <p14:creationId xmlns:p14="http://schemas.microsoft.com/office/powerpoint/2010/main" val="9019584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EC1F13-768B-454D-93A0-9FCD07359DAE}"/>
              </a:ext>
            </a:extLst>
          </p:cNvPr>
          <p:cNvSpPr txBox="1"/>
          <p:nvPr/>
        </p:nvSpPr>
        <p:spPr>
          <a:xfrm>
            <a:off x="6662057" y="6519446"/>
            <a:ext cx="5529943" cy="338554"/>
          </a:xfrm>
          <a:prstGeom prst="rect">
            <a:avLst/>
          </a:prstGeom>
          <a:noFill/>
        </p:spPr>
        <p:txBody>
          <a:bodyPr wrap="square" rtlCol="0">
            <a:spAutoFit/>
          </a:bodyPr>
          <a:lstStyle/>
          <a:p>
            <a:pPr algn="r"/>
            <a:r>
              <a:rPr lang="en-US" sz="1600" dirty="0"/>
              <a:t>Introduction to Parallel  Programming Using OpenMP, by Hui Liu</a:t>
            </a:r>
          </a:p>
        </p:txBody>
      </p:sp>
      <p:sp>
        <p:nvSpPr>
          <p:cNvPr id="7" name="TextBox 6">
            <a:extLst>
              <a:ext uri="{FF2B5EF4-FFF2-40B4-BE49-F238E27FC236}">
                <a16:creationId xmlns:a16="http://schemas.microsoft.com/office/drawing/2014/main" id="{EE119ABA-689C-4FA6-9C7C-CCC8138B1526}"/>
              </a:ext>
            </a:extLst>
          </p:cNvPr>
          <p:cNvSpPr txBox="1"/>
          <p:nvPr/>
        </p:nvSpPr>
        <p:spPr>
          <a:xfrm>
            <a:off x="322217" y="2035798"/>
            <a:ext cx="11451771" cy="1015663"/>
          </a:xfrm>
          <a:prstGeom prst="rect">
            <a:avLst/>
          </a:prstGeom>
          <a:noFill/>
        </p:spPr>
        <p:txBody>
          <a:bodyPr wrap="square" rtlCol="0">
            <a:spAutoFit/>
          </a:bodyPr>
          <a:lstStyle/>
          <a:p>
            <a:pPr algn="ctr"/>
            <a:r>
              <a:rPr lang="en-US" sz="6000" b="1" dirty="0">
                <a:solidFill>
                  <a:srgbClr val="FF0000"/>
                </a:solidFill>
              </a:rPr>
              <a:t>Parallel Computer / Supercomputer</a:t>
            </a:r>
          </a:p>
        </p:txBody>
      </p:sp>
      <p:sp>
        <p:nvSpPr>
          <p:cNvPr id="4" name="TextBox 3">
            <a:extLst>
              <a:ext uri="{FF2B5EF4-FFF2-40B4-BE49-F238E27FC236}">
                <a16:creationId xmlns:a16="http://schemas.microsoft.com/office/drawing/2014/main" id="{6905BA16-0921-4574-96EF-31F7C04EEAE4}"/>
              </a:ext>
            </a:extLst>
          </p:cNvPr>
          <p:cNvSpPr txBox="1"/>
          <p:nvPr/>
        </p:nvSpPr>
        <p:spPr>
          <a:xfrm>
            <a:off x="0" y="0"/>
            <a:ext cx="1036320" cy="461665"/>
          </a:xfrm>
          <a:prstGeom prst="rect">
            <a:avLst/>
          </a:prstGeom>
          <a:noFill/>
        </p:spPr>
        <p:txBody>
          <a:bodyPr wrap="square" rtlCol="0">
            <a:spAutoFit/>
          </a:bodyPr>
          <a:lstStyle/>
          <a:p>
            <a:r>
              <a:rPr lang="en-US" sz="2400" b="1" dirty="0">
                <a:solidFill>
                  <a:srgbClr val="FF0000"/>
                </a:solidFill>
              </a:rPr>
              <a:t>1.6</a:t>
            </a:r>
          </a:p>
        </p:txBody>
      </p:sp>
    </p:spTree>
    <p:extLst>
      <p:ext uri="{BB962C8B-B14F-4D97-AF65-F5344CB8AC3E}">
        <p14:creationId xmlns:p14="http://schemas.microsoft.com/office/powerpoint/2010/main" val="126408817"/>
      </p:ext>
    </p:extLst>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2">
            <a:extLst>
              <a:ext uri="{FF2B5EF4-FFF2-40B4-BE49-F238E27FC236}">
                <a16:creationId xmlns:a16="http://schemas.microsoft.com/office/drawing/2014/main" id="{07E0A315-9475-4001-83D7-CC066CFA3B91}"/>
              </a:ext>
            </a:extLst>
          </p:cNvPr>
          <p:cNvSpPr>
            <a:spLocks noGrp="1"/>
          </p:cNvSpPr>
          <p:nvPr>
            <p:ph type="ftr" sz="quarter" idx="11"/>
          </p:nvPr>
        </p:nvSpPr>
        <p:spPr>
          <a:xfrm>
            <a:off x="1981200" y="6356351"/>
            <a:ext cx="2133600" cy="365125"/>
          </a:xfrm>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fontAlgn="base" hangingPunct="1">
              <a:spcBef>
                <a:spcPct val="0"/>
              </a:spcBef>
              <a:spcAft>
                <a:spcPct val="0"/>
              </a:spcAft>
            </a:pPr>
            <a:r>
              <a:rPr lang="en-US" altLang="en-US">
                <a:solidFill>
                  <a:srgbClr val="898989"/>
                </a:solidFill>
                <a:latin typeface="Calibri" panose="020F0502020204030204" pitchFamily="34" charset="0"/>
              </a:rPr>
              <a:t>	</a:t>
            </a:r>
            <a:r>
              <a:rPr lang="en-US" altLang="en-US" sz="1400">
                <a:solidFill>
                  <a:srgbClr val="898989"/>
                </a:solidFill>
                <a:latin typeface="Calibri" panose="020F0502020204030204" pitchFamily="34" charset="0"/>
              </a:rPr>
              <a:t>	 						</a:t>
            </a:r>
            <a:fld id="{90D661A1-AC27-49E8-9533-40326663ECC0}" type="slidenum">
              <a:rPr lang="en-US" altLang="en-US" smtClean="0">
                <a:solidFill>
                  <a:srgbClr val="898989"/>
                </a:solidFill>
                <a:latin typeface="Calibri" panose="020F0502020204030204" pitchFamily="34" charset="0"/>
              </a:rPr>
              <a:pPr algn="l" eaLnBrk="1" fontAlgn="base" hangingPunct="1">
                <a:spcBef>
                  <a:spcPct val="0"/>
                </a:spcBef>
                <a:spcAft>
                  <a:spcPct val="0"/>
                </a:spcAft>
              </a:pPr>
              <a:t>10</a:t>
            </a:fld>
            <a:endParaRPr lang="en-US" altLang="en-US">
              <a:solidFill>
                <a:srgbClr val="898989"/>
              </a:solidFill>
              <a:latin typeface="Calibri" panose="020F0502020204030204" pitchFamily="34" charset="0"/>
            </a:endParaRPr>
          </a:p>
        </p:txBody>
      </p:sp>
      <p:sp>
        <p:nvSpPr>
          <p:cNvPr id="2054" name="Rectangle 47">
            <a:extLst>
              <a:ext uri="{FF2B5EF4-FFF2-40B4-BE49-F238E27FC236}">
                <a16:creationId xmlns:a16="http://schemas.microsoft.com/office/drawing/2014/main" id="{27B4AEE6-2FBF-43B9-93B5-A464538FC005}"/>
              </a:ext>
            </a:extLst>
          </p:cNvPr>
          <p:cNvSpPr>
            <a:spLocks noGrp="1" noChangeArrowheads="1"/>
          </p:cNvSpPr>
          <p:nvPr>
            <p:ph type="title"/>
          </p:nvPr>
        </p:nvSpPr>
        <p:spPr>
          <a:xfrm>
            <a:off x="1524000" y="228600"/>
            <a:ext cx="9144000" cy="762000"/>
          </a:xfrm>
        </p:spPr>
        <p:txBody>
          <a:bodyPr/>
          <a:lstStyle/>
          <a:p>
            <a:pPr algn="ctr" eaLnBrk="1" hangingPunct="1"/>
            <a:r>
              <a:rPr lang="en-US" altLang="en-US" b="1" dirty="0">
                <a:solidFill>
                  <a:srgbClr val="FF0000"/>
                </a:solidFill>
                <a:latin typeface="+mn-lt"/>
              </a:rPr>
              <a:t>Simplistic Architecture</a:t>
            </a:r>
          </a:p>
        </p:txBody>
      </p:sp>
      <p:pic>
        <p:nvPicPr>
          <p:cNvPr id="3" name="Picture 2" descr="Diagram&#10;&#10;Description automatically generated">
            <a:extLst>
              <a:ext uri="{FF2B5EF4-FFF2-40B4-BE49-F238E27FC236}">
                <a16:creationId xmlns:a16="http://schemas.microsoft.com/office/drawing/2014/main" id="{6B3767A4-B232-478E-8EA9-432AD6C8C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7061"/>
            <a:ext cx="7707086" cy="4243431"/>
          </a:xfrm>
          <a:prstGeom prst="rect">
            <a:avLst/>
          </a:prstGeom>
        </p:spPr>
      </p:pic>
      <p:sp>
        <p:nvSpPr>
          <p:cNvPr id="5" name="Content Placeholder 4">
            <a:extLst>
              <a:ext uri="{FF2B5EF4-FFF2-40B4-BE49-F238E27FC236}">
                <a16:creationId xmlns:a16="http://schemas.microsoft.com/office/drawing/2014/main" id="{5CBB60E6-1DD8-4754-85FB-28A039A043DA}"/>
              </a:ext>
            </a:extLst>
          </p:cNvPr>
          <p:cNvSpPr txBox="1">
            <a:spLocks/>
          </p:cNvSpPr>
          <p:nvPr/>
        </p:nvSpPr>
        <p:spPr>
          <a:xfrm>
            <a:off x="7820298" y="1357061"/>
            <a:ext cx="4259850" cy="2988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Multi-layer: CPU, chip/card, node, cabinet, rack</a:t>
            </a:r>
          </a:p>
          <a:p>
            <a:r>
              <a:rPr lang="en-US" sz="2400" dirty="0"/>
              <a:t>Multi-layer network: node level, cabinet level, rack level</a:t>
            </a:r>
          </a:p>
          <a:p>
            <a:r>
              <a:rPr lang="en-US" sz="2400" dirty="0"/>
              <a:t>Fat tree</a:t>
            </a:r>
          </a:p>
        </p:txBody>
      </p:sp>
      <p:pic>
        <p:nvPicPr>
          <p:cNvPr id="4" name="Picture 3" descr="Icon&#10;&#10;Description automatically generated">
            <a:extLst>
              <a:ext uri="{FF2B5EF4-FFF2-40B4-BE49-F238E27FC236}">
                <a16:creationId xmlns:a16="http://schemas.microsoft.com/office/drawing/2014/main" id="{5E9A9C94-E91D-4B55-8ADD-CFD37BEFD9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6770" y="3255882"/>
            <a:ext cx="4215230" cy="2529138"/>
          </a:xfrm>
          <a:prstGeom prst="rect">
            <a:avLst/>
          </a:prstGeom>
        </p:spPr>
      </p:pic>
    </p:spTree>
    <p:extLst>
      <p:ext uri="{BB962C8B-B14F-4D97-AF65-F5344CB8AC3E}">
        <p14:creationId xmlns:p14="http://schemas.microsoft.com/office/powerpoint/2010/main" val="172102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F3D26BB2-DDF5-41FE-93FF-11BE9D641A3D}"/>
              </a:ext>
            </a:extLst>
          </p:cNvPr>
          <p:cNvSpPr>
            <a:spLocks noGrp="1" noChangeArrowheads="1"/>
          </p:cNvSpPr>
          <p:nvPr>
            <p:ph type="title"/>
          </p:nvPr>
        </p:nvSpPr>
        <p:spPr>
          <a:xfrm>
            <a:off x="1981200" y="274638"/>
            <a:ext cx="8229600" cy="792162"/>
          </a:xfrm>
        </p:spPr>
        <p:txBody>
          <a:bodyPr/>
          <a:lstStyle/>
          <a:p>
            <a:pPr algn="ctr"/>
            <a:r>
              <a:rPr lang="en-US" altLang="en-US" b="1" dirty="0">
                <a:solidFill>
                  <a:srgbClr val="FF0000"/>
                </a:solidFill>
                <a:latin typeface="+mn-lt"/>
              </a:rPr>
              <a:t>Network Topology</a:t>
            </a:r>
            <a:endParaRPr lang="en-US" altLang="en-US" dirty="0">
              <a:solidFill>
                <a:srgbClr val="FF0000"/>
              </a:solidFill>
              <a:latin typeface="+mn-lt"/>
            </a:endParaRPr>
          </a:p>
        </p:txBody>
      </p:sp>
      <p:sp>
        <p:nvSpPr>
          <p:cNvPr id="60419" name="Rectangle 5">
            <a:extLst>
              <a:ext uri="{FF2B5EF4-FFF2-40B4-BE49-F238E27FC236}">
                <a16:creationId xmlns:a16="http://schemas.microsoft.com/office/drawing/2014/main" id="{500923A1-7508-4048-B0E5-462E7A9F4E93}"/>
              </a:ext>
            </a:extLst>
          </p:cNvPr>
          <p:cNvSpPr>
            <a:spLocks noGrp="1" noChangeArrowheads="1"/>
          </p:cNvSpPr>
          <p:nvPr>
            <p:ph type="body" idx="1"/>
          </p:nvPr>
        </p:nvSpPr>
        <p:spPr>
          <a:xfrm>
            <a:off x="1981200" y="1219201"/>
            <a:ext cx="8229600" cy="4525963"/>
          </a:xfrm>
        </p:spPr>
        <p:txBody>
          <a:bodyPr/>
          <a:lstStyle/>
          <a:p>
            <a:r>
              <a:rPr lang="en-US" altLang="en-US" dirty="0"/>
              <a:t>Custom</a:t>
            </a:r>
          </a:p>
          <a:p>
            <a:pPr lvl="1"/>
            <a:r>
              <a:rPr lang="en-US" altLang="en-US" dirty="0"/>
              <a:t>Many manufacturers offer custom interconnects (</a:t>
            </a:r>
            <a:r>
              <a:rPr lang="en-US" altLang="en-US" dirty="0" err="1"/>
              <a:t>Myrinet</a:t>
            </a:r>
            <a:r>
              <a:rPr lang="en-US" altLang="en-US" dirty="0"/>
              <a:t>, </a:t>
            </a:r>
            <a:r>
              <a:rPr lang="en-US" altLang="en-US" dirty="0" err="1"/>
              <a:t>Quadrix</a:t>
            </a:r>
            <a:r>
              <a:rPr lang="en-US" altLang="en-US" dirty="0"/>
              <a:t>, Colony, Federation, Cray, SGI)</a:t>
            </a:r>
          </a:p>
          <a:p>
            <a:r>
              <a:rPr lang="en-US" altLang="en-US" dirty="0"/>
              <a:t>Off the shelf</a:t>
            </a:r>
          </a:p>
          <a:p>
            <a:pPr lvl="1"/>
            <a:r>
              <a:rPr lang="en-US" altLang="en-US" dirty="0" err="1"/>
              <a:t>Infiniband</a:t>
            </a:r>
            <a:endParaRPr lang="en-US" altLang="en-US" dirty="0"/>
          </a:p>
          <a:p>
            <a:pPr lvl="1"/>
            <a:r>
              <a:rPr lang="en-US" altLang="en-US" dirty="0"/>
              <a:t>Ethernet</a:t>
            </a:r>
          </a:p>
          <a:p>
            <a:pPr lvl="1"/>
            <a:r>
              <a:rPr lang="en-US" altLang="en-US" dirty="0"/>
              <a:t>ATM</a:t>
            </a:r>
          </a:p>
          <a:p>
            <a:pPr lvl="1"/>
            <a:r>
              <a:rPr lang="en-US" altLang="en-US" dirty="0"/>
              <a:t>HIPPI</a:t>
            </a:r>
          </a:p>
          <a:p>
            <a:pPr lvl="1"/>
            <a:r>
              <a:rPr lang="en-US" altLang="en-US" dirty="0"/>
              <a:t>FIBER Channel</a:t>
            </a:r>
          </a:p>
          <a:p>
            <a:pPr lvl="1"/>
            <a:r>
              <a:rPr lang="en-US" altLang="en-US" dirty="0"/>
              <a:t>FDDI</a:t>
            </a: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9B8A303-3449-448E-BDFC-3142EB7C3416}"/>
              </a:ext>
            </a:extLst>
          </p:cNvPr>
          <p:cNvSpPr>
            <a:spLocks noGrp="1" noChangeArrowheads="1"/>
          </p:cNvSpPr>
          <p:nvPr>
            <p:ph type="title"/>
          </p:nvPr>
        </p:nvSpPr>
        <p:spPr>
          <a:xfrm>
            <a:off x="2057400" y="0"/>
            <a:ext cx="8153400" cy="609600"/>
          </a:xfrm>
        </p:spPr>
        <p:txBody>
          <a:bodyPr/>
          <a:lstStyle/>
          <a:p>
            <a:pPr algn="ctr"/>
            <a:r>
              <a:rPr lang="en-US" altLang="en-US" b="1" dirty="0">
                <a:solidFill>
                  <a:srgbClr val="FF0000"/>
                </a:solidFill>
                <a:latin typeface="+mn-lt"/>
              </a:rPr>
              <a:t>Types of interconnects</a:t>
            </a:r>
            <a:endParaRPr lang="en-US" altLang="en-US" dirty="0">
              <a:solidFill>
                <a:srgbClr val="FF0000"/>
              </a:solidFill>
              <a:latin typeface="+mn-lt"/>
            </a:endParaRPr>
          </a:p>
        </p:txBody>
      </p:sp>
      <p:sp>
        <p:nvSpPr>
          <p:cNvPr id="61443" name="Rectangle 3">
            <a:extLst>
              <a:ext uri="{FF2B5EF4-FFF2-40B4-BE49-F238E27FC236}">
                <a16:creationId xmlns:a16="http://schemas.microsoft.com/office/drawing/2014/main" id="{2222EB36-5B20-4A8A-9707-1EDF111AED85}"/>
              </a:ext>
            </a:extLst>
          </p:cNvPr>
          <p:cNvSpPr>
            <a:spLocks noGrp="1" noChangeArrowheads="1"/>
          </p:cNvSpPr>
          <p:nvPr>
            <p:ph type="body" idx="1"/>
          </p:nvPr>
        </p:nvSpPr>
        <p:spPr>
          <a:xfrm>
            <a:off x="1280160" y="844731"/>
            <a:ext cx="8001000" cy="5834744"/>
          </a:xfrm>
        </p:spPr>
        <p:txBody>
          <a:bodyPr/>
          <a:lstStyle/>
          <a:p>
            <a:pPr>
              <a:lnSpc>
                <a:spcPct val="90000"/>
              </a:lnSpc>
            </a:pPr>
            <a:r>
              <a:rPr lang="en-US" altLang="en-US" dirty="0"/>
              <a:t>Fully connected</a:t>
            </a:r>
          </a:p>
          <a:p>
            <a:pPr>
              <a:lnSpc>
                <a:spcPct val="90000"/>
              </a:lnSpc>
            </a:pPr>
            <a:r>
              <a:rPr lang="en-US" altLang="en-US" dirty="0"/>
              <a:t>N dimensional array and ring or torus</a:t>
            </a:r>
          </a:p>
          <a:p>
            <a:pPr lvl="1">
              <a:lnSpc>
                <a:spcPct val="90000"/>
              </a:lnSpc>
            </a:pPr>
            <a:r>
              <a:rPr lang="en-US" altLang="en-US" dirty="0"/>
              <a:t>Paragon</a:t>
            </a:r>
          </a:p>
          <a:p>
            <a:pPr lvl="1">
              <a:lnSpc>
                <a:spcPct val="90000"/>
              </a:lnSpc>
            </a:pPr>
            <a:r>
              <a:rPr lang="en-US" altLang="en-US" dirty="0"/>
              <a:t>Cray XT3/4</a:t>
            </a:r>
          </a:p>
          <a:p>
            <a:pPr>
              <a:lnSpc>
                <a:spcPct val="90000"/>
              </a:lnSpc>
            </a:pPr>
            <a:r>
              <a:rPr lang="en-US" altLang="en-US" dirty="0"/>
              <a:t>Crossbar</a:t>
            </a:r>
          </a:p>
          <a:p>
            <a:pPr lvl="1">
              <a:lnSpc>
                <a:spcPct val="90000"/>
              </a:lnSpc>
            </a:pPr>
            <a:r>
              <a:rPr lang="en-US" altLang="en-US" dirty="0"/>
              <a:t>IBM SP (8 nodes)</a:t>
            </a:r>
          </a:p>
          <a:p>
            <a:pPr>
              <a:lnSpc>
                <a:spcPct val="90000"/>
              </a:lnSpc>
            </a:pPr>
            <a:r>
              <a:rPr lang="en-US" altLang="en-US" dirty="0"/>
              <a:t>Hypercube</a:t>
            </a:r>
          </a:p>
          <a:p>
            <a:pPr lvl="1">
              <a:lnSpc>
                <a:spcPct val="90000"/>
              </a:lnSpc>
            </a:pPr>
            <a:r>
              <a:rPr lang="en-US" altLang="en-US" dirty="0"/>
              <a:t>Ncube</a:t>
            </a:r>
          </a:p>
          <a:p>
            <a:pPr>
              <a:lnSpc>
                <a:spcPct val="90000"/>
              </a:lnSpc>
            </a:pPr>
            <a:r>
              <a:rPr lang="en-US" altLang="en-US" dirty="0"/>
              <a:t>Trees, CLOS</a:t>
            </a:r>
          </a:p>
          <a:p>
            <a:pPr lvl="1">
              <a:lnSpc>
                <a:spcPct val="90000"/>
              </a:lnSpc>
            </a:pPr>
            <a:r>
              <a:rPr lang="en-US" altLang="en-US" dirty="0" err="1"/>
              <a:t>Meiko</a:t>
            </a:r>
            <a:r>
              <a:rPr lang="en-US" altLang="en-US" dirty="0"/>
              <a:t> CS-2, TACC Ranger (Sun machine)</a:t>
            </a:r>
          </a:p>
          <a:p>
            <a:pPr>
              <a:lnSpc>
                <a:spcPct val="90000"/>
              </a:lnSpc>
            </a:pPr>
            <a:r>
              <a:rPr lang="en-US" altLang="en-US" dirty="0"/>
              <a:t>Combination of some of the above</a:t>
            </a:r>
          </a:p>
          <a:p>
            <a:pPr lvl="2">
              <a:lnSpc>
                <a:spcPct val="90000"/>
              </a:lnSpc>
            </a:pPr>
            <a:r>
              <a:rPr lang="en-US" altLang="en-US" dirty="0"/>
              <a:t>IBM SP (crossbar and fully connect for 80 nodes)</a:t>
            </a:r>
          </a:p>
          <a:p>
            <a:pPr lvl="2">
              <a:lnSpc>
                <a:spcPct val="90000"/>
              </a:lnSpc>
            </a:pPr>
            <a:r>
              <a:rPr lang="en-US" altLang="en-US" dirty="0"/>
              <a:t>IBM SP (fat tree for &gt; 80 nodes)</a:t>
            </a:r>
          </a:p>
          <a:p>
            <a:pPr lvl="1">
              <a:lnSpc>
                <a:spcPct val="90000"/>
              </a:lnSpc>
            </a:pPr>
            <a:endParaRPr lang="en-US" altLang="en-US" dirty="0"/>
          </a:p>
        </p:txBody>
      </p:sp>
      <p:sp>
        <p:nvSpPr>
          <p:cNvPr id="4" name="Content Placeholder 4">
            <a:extLst>
              <a:ext uri="{FF2B5EF4-FFF2-40B4-BE49-F238E27FC236}">
                <a16:creationId xmlns:a16="http://schemas.microsoft.com/office/drawing/2014/main" id="{917A99D0-F392-4916-AD7D-0D70ACFF8AC2}"/>
              </a:ext>
            </a:extLst>
          </p:cNvPr>
          <p:cNvSpPr txBox="1">
            <a:spLocks/>
          </p:cNvSpPr>
          <p:nvPr/>
        </p:nvSpPr>
        <p:spPr>
          <a:xfrm>
            <a:off x="7707087" y="2207973"/>
            <a:ext cx="4259850" cy="2988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Good networks are expensive.</a:t>
            </a:r>
          </a:p>
          <a:p>
            <a:r>
              <a:rPr lang="en-US" sz="2400" dirty="0"/>
              <a:t>Latency</a:t>
            </a:r>
          </a:p>
          <a:p>
            <a:r>
              <a:rPr lang="en-US" sz="2400" dirty="0"/>
              <a:t>Speed</a:t>
            </a:r>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3">
            <a:extLst>
              <a:ext uri="{FF2B5EF4-FFF2-40B4-BE49-F238E27FC236}">
                <a16:creationId xmlns:a16="http://schemas.microsoft.com/office/drawing/2014/main" id="{2A226687-0704-4CD5-B399-A7B74C5C2D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1131"/>
          <a:stretch/>
        </p:blipFill>
        <p:spPr bwMode="auto">
          <a:xfrm>
            <a:off x="1905000" y="3265716"/>
            <a:ext cx="8382000" cy="117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2">
            <a:extLst>
              <a:ext uri="{FF2B5EF4-FFF2-40B4-BE49-F238E27FC236}">
                <a16:creationId xmlns:a16="http://schemas.microsoft.com/office/drawing/2014/main" id="{C97EAAFA-A6A1-492F-B88E-5898F5628BF9}"/>
              </a:ext>
            </a:extLst>
          </p:cNvPr>
          <p:cNvSpPr txBox="1">
            <a:spLocks noChangeArrowheads="1"/>
          </p:cNvSpPr>
          <p:nvPr/>
        </p:nvSpPr>
        <p:spPr>
          <a:xfrm>
            <a:off x="2019300" y="313509"/>
            <a:ext cx="81534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solidFill>
                  <a:srgbClr val="FF0000"/>
                </a:solidFill>
                <a:latin typeface="+mn-lt"/>
              </a:rPr>
              <a:t>Network: Ring</a:t>
            </a:r>
            <a:endParaRPr lang="en-US" altLang="en-US" dirty="0">
              <a:solidFill>
                <a:srgbClr val="FF0000"/>
              </a:solidFill>
              <a:latin typeface="+mn-lt"/>
            </a:endParaRPr>
          </a:p>
        </p:txBody>
      </p:sp>
      <p:sp>
        <p:nvSpPr>
          <p:cNvPr id="4" name="Content Placeholder 4">
            <a:extLst>
              <a:ext uri="{FF2B5EF4-FFF2-40B4-BE49-F238E27FC236}">
                <a16:creationId xmlns:a16="http://schemas.microsoft.com/office/drawing/2014/main" id="{64B056E9-8033-4EBF-920A-516AD4519F77}"/>
              </a:ext>
            </a:extLst>
          </p:cNvPr>
          <p:cNvSpPr txBox="1">
            <a:spLocks/>
          </p:cNvSpPr>
          <p:nvPr/>
        </p:nvSpPr>
        <p:spPr>
          <a:xfrm>
            <a:off x="1904999" y="1162944"/>
            <a:ext cx="8928463" cy="1885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Cheap</a:t>
            </a:r>
          </a:p>
          <a:p>
            <a:r>
              <a:rPr lang="en-US" sz="2400" dirty="0"/>
              <a:t>Really bad performance</a:t>
            </a:r>
          </a:p>
          <a:p>
            <a:pPr marL="0" indent="0">
              <a:buNone/>
            </a:pPr>
            <a:r>
              <a:rPr lang="en-US" sz="2400" dirty="0"/>
              <a:t>    -- node A to node B: long travel path.</a:t>
            </a:r>
          </a:p>
          <a:p>
            <a:pPr marL="0" indent="0">
              <a:buNone/>
            </a:pPr>
            <a:r>
              <a:rPr lang="en-US" sz="2400" dirty="0"/>
              <a:t>    -- Traffic jam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id="{85550328-BD66-4E77-AAE6-9FBDC7C38F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420"/>
          <a:stretch/>
        </p:blipFill>
        <p:spPr bwMode="auto">
          <a:xfrm>
            <a:off x="2363108" y="1292134"/>
            <a:ext cx="6096000" cy="5301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3491" name="Group 39">
            <a:extLst>
              <a:ext uri="{FF2B5EF4-FFF2-40B4-BE49-F238E27FC236}">
                <a16:creationId xmlns:a16="http://schemas.microsoft.com/office/drawing/2014/main" id="{3194764F-B66A-409F-B5BA-A469D0961397}"/>
              </a:ext>
            </a:extLst>
          </p:cNvPr>
          <p:cNvGrpSpPr>
            <a:grpSpLocks/>
          </p:cNvGrpSpPr>
          <p:nvPr/>
        </p:nvGrpSpPr>
        <p:grpSpPr bwMode="auto">
          <a:xfrm>
            <a:off x="9006841" y="3722915"/>
            <a:ext cx="1192213" cy="1066800"/>
            <a:chOff x="3691" y="2051"/>
            <a:chExt cx="751" cy="627"/>
          </a:xfrm>
        </p:grpSpPr>
        <p:grpSp>
          <p:nvGrpSpPr>
            <p:cNvPr id="63493" name="Group 40">
              <a:extLst>
                <a:ext uri="{FF2B5EF4-FFF2-40B4-BE49-F238E27FC236}">
                  <a16:creationId xmlns:a16="http://schemas.microsoft.com/office/drawing/2014/main" id="{3AD2975B-D6D5-4A91-82E6-BD6C566D5498}"/>
                </a:ext>
              </a:extLst>
            </p:cNvPr>
            <p:cNvGrpSpPr>
              <a:grpSpLocks/>
            </p:cNvGrpSpPr>
            <p:nvPr/>
          </p:nvGrpSpPr>
          <p:grpSpPr bwMode="auto">
            <a:xfrm>
              <a:off x="3734" y="2129"/>
              <a:ext cx="688" cy="531"/>
              <a:chOff x="1673" y="1969"/>
              <a:chExt cx="688" cy="531"/>
            </a:xfrm>
          </p:grpSpPr>
          <p:sp>
            <p:nvSpPr>
              <p:cNvPr id="63524" name="Rectangle 41">
                <a:extLst>
                  <a:ext uri="{FF2B5EF4-FFF2-40B4-BE49-F238E27FC236}">
                    <a16:creationId xmlns:a16="http://schemas.microsoft.com/office/drawing/2014/main" id="{BB5159C8-10BD-4BD5-AE59-901E62FAC2AB}"/>
                  </a:ext>
                </a:extLst>
              </p:cNvPr>
              <p:cNvSpPr>
                <a:spLocks noChangeArrowheads="1"/>
              </p:cNvSpPr>
              <p:nvPr/>
            </p:nvSpPr>
            <p:spPr bwMode="auto">
              <a:xfrm>
                <a:off x="1673" y="1969"/>
                <a:ext cx="172" cy="1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25" name="Rectangle 42">
                <a:extLst>
                  <a:ext uri="{FF2B5EF4-FFF2-40B4-BE49-F238E27FC236}">
                    <a16:creationId xmlns:a16="http://schemas.microsoft.com/office/drawing/2014/main" id="{1337940E-F7BB-4A57-A353-EB9EC611E6EA}"/>
                  </a:ext>
                </a:extLst>
              </p:cNvPr>
              <p:cNvSpPr>
                <a:spLocks noChangeArrowheads="1"/>
              </p:cNvSpPr>
              <p:nvPr/>
            </p:nvSpPr>
            <p:spPr bwMode="auto">
              <a:xfrm>
                <a:off x="1845" y="1969"/>
                <a:ext cx="172" cy="1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a:p>
            </p:txBody>
          </p:sp>
          <p:sp>
            <p:nvSpPr>
              <p:cNvPr id="63526" name="Rectangle 43">
                <a:extLst>
                  <a:ext uri="{FF2B5EF4-FFF2-40B4-BE49-F238E27FC236}">
                    <a16:creationId xmlns:a16="http://schemas.microsoft.com/office/drawing/2014/main" id="{298C8583-E15D-4B73-8D96-9483FC0DA9B0}"/>
                  </a:ext>
                </a:extLst>
              </p:cNvPr>
              <p:cNvSpPr>
                <a:spLocks noChangeArrowheads="1"/>
              </p:cNvSpPr>
              <p:nvPr/>
            </p:nvSpPr>
            <p:spPr bwMode="auto">
              <a:xfrm>
                <a:off x="2017" y="1969"/>
                <a:ext cx="172" cy="1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27" name="Rectangle 44">
                <a:extLst>
                  <a:ext uri="{FF2B5EF4-FFF2-40B4-BE49-F238E27FC236}">
                    <a16:creationId xmlns:a16="http://schemas.microsoft.com/office/drawing/2014/main" id="{A1F6269D-5590-47D2-ACCD-810149903476}"/>
                  </a:ext>
                </a:extLst>
              </p:cNvPr>
              <p:cNvSpPr>
                <a:spLocks noChangeArrowheads="1"/>
              </p:cNvSpPr>
              <p:nvPr/>
            </p:nvSpPr>
            <p:spPr bwMode="auto">
              <a:xfrm>
                <a:off x="2189" y="1969"/>
                <a:ext cx="172" cy="1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28" name="Rectangle 45">
                <a:extLst>
                  <a:ext uri="{FF2B5EF4-FFF2-40B4-BE49-F238E27FC236}">
                    <a16:creationId xmlns:a16="http://schemas.microsoft.com/office/drawing/2014/main" id="{DA58E21E-48EC-4961-8145-52045A9E8F43}"/>
                  </a:ext>
                </a:extLst>
              </p:cNvPr>
              <p:cNvSpPr>
                <a:spLocks noChangeArrowheads="1"/>
              </p:cNvSpPr>
              <p:nvPr/>
            </p:nvSpPr>
            <p:spPr bwMode="auto">
              <a:xfrm>
                <a:off x="1673" y="2146"/>
                <a:ext cx="172" cy="1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29" name="Rectangle 46">
                <a:extLst>
                  <a:ext uri="{FF2B5EF4-FFF2-40B4-BE49-F238E27FC236}">
                    <a16:creationId xmlns:a16="http://schemas.microsoft.com/office/drawing/2014/main" id="{0F46F76D-B6CF-4C75-9271-38AAAA5EDBA2}"/>
                  </a:ext>
                </a:extLst>
              </p:cNvPr>
              <p:cNvSpPr>
                <a:spLocks noChangeArrowheads="1"/>
              </p:cNvSpPr>
              <p:nvPr/>
            </p:nvSpPr>
            <p:spPr bwMode="auto">
              <a:xfrm>
                <a:off x="1845" y="2146"/>
                <a:ext cx="172" cy="1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30" name="Rectangle 47">
                <a:extLst>
                  <a:ext uri="{FF2B5EF4-FFF2-40B4-BE49-F238E27FC236}">
                    <a16:creationId xmlns:a16="http://schemas.microsoft.com/office/drawing/2014/main" id="{F04B908F-EF9B-49B1-A236-9340B000972B}"/>
                  </a:ext>
                </a:extLst>
              </p:cNvPr>
              <p:cNvSpPr>
                <a:spLocks noChangeArrowheads="1"/>
              </p:cNvSpPr>
              <p:nvPr/>
            </p:nvSpPr>
            <p:spPr bwMode="auto">
              <a:xfrm>
                <a:off x="2017" y="2146"/>
                <a:ext cx="172" cy="1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31" name="Rectangle 48">
                <a:extLst>
                  <a:ext uri="{FF2B5EF4-FFF2-40B4-BE49-F238E27FC236}">
                    <a16:creationId xmlns:a16="http://schemas.microsoft.com/office/drawing/2014/main" id="{EEBB9911-229B-450E-A2C9-B661955CC73F}"/>
                  </a:ext>
                </a:extLst>
              </p:cNvPr>
              <p:cNvSpPr>
                <a:spLocks noChangeArrowheads="1"/>
              </p:cNvSpPr>
              <p:nvPr/>
            </p:nvSpPr>
            <p:spPr bwMode="auto">
              <a:xfrm>
                <a:off x="2189" y="2146"/>
                <a:ext cx="172" cy="1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32" name="Rectangle 49">
                <a:extLst>
                  <a:ext uri="{FF2B5EF4-FFF2-40B4-BE49-F238E27FC236}">
                    <a16:creationId xmlns:a16="http://schemas.microsoft.com/office/drawing/2014/main" id="{D617CA0E-37CD-4F81-A7F4-E13772A32EFD}"/>
                  </a:ext>
                </a:extLst>
              </p:cNvPr>
              <p:cNvSpPr>
                <a:spLocks noChangeArrowheads="1"/>
              </p:cNvSpPr>
              <p:nvPr/>
            </p:nvSpPr>
            <p:spPr bwMode="auto">
              <a:xfrm>
                <a:off x="1673" y="2323"/>
                <a:ext cx="172" cy="1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33" name="Rectangle 50">
                <a:extLst>
                  <a:ext uri="{FF2B5EF4-FFF2-40B4-BE49-F238E27FC236}">
                    <a16:creationId xmlns:a16="http://schemas.microsoft.com/office/drawing/2014/main" id="{8368523A-3783-4AFB-B7C8-786F01646279}"/>
                  </a:ext>
                </a:extLst>
              </p:cNvPr>
              <p:cNvSpPr>
                <a:spLocks noChangeArrowheads="1"/>
              </p:cNvSpPr>
              <p:nvPr/>
            </p:nvSpPr>
            <p:spPr bwMode="auto">
              <a:xfrm>
                <a:off x="1845" y="2323"/>
                <a:ext cx="172" cy="1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34" name="Rectangle 51">
                <a:extLst>
                  <a:ext uri="{FF2B5EF4-FFF2-40B4-BE49-F238E27FC236}">
                    <a16:creationId xmlns:a16="http://schemas.microsoft.com/office/drawing/2014/main" id="{E4ED5C0C-D9D9-4CF6-831B-CBE781735EA6}"/>
                  </a:ext>
                </a:extLst>
              </p:cNvPr>
              <p:cNvSpPr>
                <a:spLocks noChangeArrowheads="1"/>
              </p:cNvSpPr>
              <p:nvPr/>
            </p:nvSpPr>
            <p:spPr bwMode="auto">
              <a:xfrm>
                <a:off x="2189" y="2323"/>
                <a:ext cx="172" cy="1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35" name="Rectangle 52">
                <a:extLst>
                  <a:ext uri="{FF2B5EF4-FFF2-40B4-BE49-F238E27FC236}">
                    <a16:creationId xmlns:a16="http://schemas.microsoft.com/office/drawing/2014/main" id="{FEE40002-3CF0-45A2-B385-1C7632DF1232}"/>
                  </a:ext>
                </a:extLst>
              </p:cNvPr>
              <p:cNvSpPr>
                <a:spLocks noChangeArrowheads="1"/>
              </p:cNvSpPr>
              <p:nvPr/>
            </p:nvSpPr>
            <p:spPr bwMode="auto">
              <a:xfrm>
                <a:off x="2017" y="2323"/>
                <a:ext cx="172" cy="1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63494" name="Freeform 53">
              <a:extLst>
                <a:ext uri="{FF2B5EF4-FFF2-40B4-BE49-F238E27FC236}">
                  <a16:creationId xmlns:a16="http://schemas.microsoft.com/office/drawing/2014/main" id="{256185A7-BE38-4CA2-A27C-44F73DAC13DC}"/>
                </a:ext>
              </a:extLst>
            </p:cNvPr>
            <p:cNvSpPr>
              <a:spLocks/>
            </p:cNvSpPr>
            <p:nvPr/>
          </p:nvSpPr>
          <p:spPr bwMode="auto">
            <a:xfrm>
              <a:off x="3736" y="2051"/>
              <a:ext cx="684" cy="77"/>
            </a:xfrm>
            <a:custGeom>
              <a:avLst/>
              <a:gdLst>
                <a:gd name="T0" fmla="*/ 0 w 684"/>
                <a:gd name="T1" fmla="*/ 77 h 77"/>
                <a:gd name="T2" fmla="*/ 344 w 684"/>
                <a:gd name="T3" fmla="*/ 1 h 77"/>
                <a:gd name="T4" fmla="*/ 684 w 684"/>
                <a:gd name="T5" fmla="*/ 73 h 77"/>
                <a:gd name="T6" fmla="*/ 0 60000 65536"/>
                <a:gd name="T7" fmla="*/ 0 60000 65536"/>
                <a:gd name="T8" fmla="*/ 0 60000 65536"/>
                <a:gd name="T9" fmla="*/ 0 w 684"/>
                <a:gd name="T10" fmla="*/ 0 h 77"/>
                <a:gd name="T11" fmla="*/ 684 w 684"/>
                <a:gd name="T12" fmla="*/ 77 h 77"/>
              </a:gdLst>
              <a:ahLst/>
              <a:cxnLst>
                <a:cxn ang="T6">
                  <a:pos x="T0" y="T1"/>
                </a:cxn>
                <a:cxn ang="T7">
                  <a:pos x="T2" y="T3"/>
                </a:cxn>
                <a:cxn ang="T8">
                  <a:pos x="T4" y="T5"/>
                </a:cxn>
              </a:cxnLst>
              <a:rect l="T9" t="T10" r="T11" b="T12"/>
              <a:pathLst>
                <a:path w="684" h="77">
                  <a:moveTo>
                    <a:pt x="0" y="77"/>
                  </a:moveTo>
                  <a:cubicBezTo>
                    <a:pt x="115" y="39"/>
                    <a:pt x="230" y="2"/>
                    <a:pt x="344" y="1"/>
                  </a:cubicBezTo>
                  <a:cubicBezTo>
                    <a:pt x="458" y="0"/>
                    <a:pt x="571" y="36"/>
                    <a:pt x="684" y="73"/>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495" name="Freeform 54">
              <a:extLst>
                <a:ext uri="{FF2B5EF4-FFF2-40B4-BE49-F238E27FC236}">
                  <a16:creationId xmlns:a16="http://schemas.microsoft.com/office/drawing/2014/main" id="{17E2A76E-A8F7-409C-BDB1-0D4A66A0869B}"/>
                </a:ext>
              </a:extLst>
            </p:cNvPr>
            <p:cNvSpPr>
              <a:spLocks/>
            </p:cNvSpPr>
            <p:nvPr/>
          </p:nvSpPr>
          <p:spPr bwMode="auto">
            <a:xfrm>
              <a:off x="3736" y="2235"/>
              <a:ext cx="684" cy="77"/>
            </a:xfrm>
            <a:custGeom>
              <a:avLst/>
              <a:gdLst>
                <a:gd name="T0" fmla="*/ 0 w 684"/>
                <a:gd name="T1" fmla="*/ 77 h 77"/>
                <a:gd name="T2" fmla="*/ 344 w 684"/>
                <a:gd name="T3" fmla="*/ 1 h 77"/>
                <a:gd name="T4" fmla="*/ 684 w 684"/>
                <a:gd name="T5" fmla="*/ 73 h 77"/>
                <a:gd name="T6" fmla="*/ 0 60000 65536"/>
                <a:gd name="T7" fmla="*/ 0 60000 65536"/>
                <a:gd name="T8" fmla="*/ 0 60000 65536"/>
                <a:gd name="T9" fmla="*/ 0 w 684"/>
                <a:gd name="T10" fmla="*/ 0 h 77"/>
                <a:gd name="T11" fmla="*/ 684 w 684"/>
                <a:gd name="T12" fmla="*/ 77 h 77"/>
              </a:gdLst>
              <a:ahLst/>
              <a:cxnLst>
                <a:cxn ang="T6">
                  <a:pos x="T0" y="T1"/>
                </a:cxn>
                <a:cxn ang="T7">
                  <a:pos x="T2" y="T3"/>
                </a:cxn>
                <a:cxn ang="T8">
                  <a:pos x="T4" y="T5"/>
                </a:cxn>
              </a:cxnLst>
              <a:rect l="T9" t="T10" r="T11" b="T12"/>
              <a:pathLst>
                <a:path w="684" h="77">
                  <a:moveTo>
                    <a:pt x="0" y="77"/>
                  </a:moveTo>
                  <a:cubicBezTo>
                    <a:pt x="115" y="39"/>
                    <a:pt x="230" y="2"/>
                    <a:pt x="344" y="1"/>
                  </a:cubicBezTo>
                  <a:cubicBezTo>
                    <a:pt x="458" y="0"/>
                    <a:pt x="571" y="36"/>
                    <a:pt x="684" y="73"/>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496" name="Freeform 55">
              <a:extLst>
                <a:ext uri="{FF2B5EF4-FFF2-40B4-BE49-F238E27FC236}">
                  <a16:creationId xmlns:a16="http://schemas.microsoft.com/office/drawing/2014/main" id="{6A6D35D3-25EE-42BD-ACB9-64E186F796FD}"/>
                </a:ext>
              </a:extLst>
            </p:cNvPr>
            <p:cNvSpPr>
              <a:spLocks/>
            </p:cNvSpPr>
            <p:nvPr/>
          </p:nvSpPr>
          <p:spPr bwMode="auto">
            <a:xfrm>
              <a:off x="3740" y="2399"/>
              <a:ext cx="684" cy="77"/>
            </a:xfrm>
            <a:custGeom>
              <a:avLst/>
              <a:gdLst>
                <a:gd name="T0" fmla="*/ 0 w 684"/>
                <a:gd name="T1" fmla="*/ 77 h 77"/>
                <a:gd name="T2" fmla="*/ 344 w 684"/>
                <a:gd name="T3" fmla="*/ 1 h 77"/>
                <a:gd name="T4" fmla="*/ 684 w 684"/>
                <a:gd name="T5" fmla="*/ 73 h 77"/>
                <a:gd name="T6" fmla="*/ 0 60000 65536"/>
                <a:gd name="T7" fmla="*/ 0 60000 65536"/>
                <a:gd name="T8" fmla="*/ 0 60000 65536"/>
                <a:gd name="T9" fmla="*/ 0 w 684"/>
                <a:gd name="T10" fmla="*/ 0 h 77"/>
                <a:gd name="T11" fmla="*/ 684 w 684"/>
                <a:gd name="T12" fmla="*/ 77 h 77"/>
              </a:gdLst>
              <a:ahLst/>
              <a:cxnLst>
                <a:cxn ang="T6">
                  <a:pos x="T0" y="T1"/>
                </a:cxn>
                <a:cxn ang="T7">
                  <a:pos x="T2" y="T3"/>
                </a:cxn>
                <a:cxn ang="T8">
                  <a:pos x="T4" y="T5"/>
                </a:cxn>
              </a:cxnLst>
              <a:rect l="T9" t="T10" r="T11" b="T12"/>
              <a:pathLst>
                <a:path w="684" h="77">
                  <a:moveTo>
                    <a:pt x="0" y="77"/>
                  </a:moveTo>
                  <a:cubicBezTo>
                    <a:pt x="115" y="39"/>
                    <a:pt x="230" y="2"/>
                    <a:pt x="344" y="1"/>
                  </a:cubicBezTo>
                  <a:cubicBezTo>
                    <a:pt x="458" y="0"/>
                    <a:pt x="571" y="36"/>
                    <a:pt x="684" y="73"/>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497" name="Freeform 56">
              <a:extLst>
                <a:ext uri="{FF2B5EF4-FFF2-40B4-BE49-F238E27FC236}">
                  <a16:creationId xmlns:a16="http://schemas.microsoft.com/office/drawing/2014/main" id="{86BF1D7E-1918-4EC3-91AC-1CC3B479D595}"/>
                </a:ext>
              </a:extLst>
            </p:cNvPr>
            <p:cNvSpPr>
              <a:spLocks/>
            </p:cNvSpPr>
            <p:nvPr/>
          </p:nvSpPr>
          <p:spPr bwMode="auto">
            <a:xfrm>
              <a:off x="3740" y="2579"/>
              <a:ext cx="684" cy="77"/>
            </a:xfrm>
            <a:custGeom>
              <a:avLst/>
              <a:gdLst>
                <a:gd name="T0" fmla="*/ 0 w 684"/>
                <a:gd name="T1" fmla="*/ 77 h 77"/>
                <a:gd name="T2" fmla="*/ 344 w 684"/>
                <a:gd name="T3" fmla="*/ 1 h 77"/>
                <a:gd name="T4" fmla="*/ 684 w 684"/>
                <a:gd name="T5" fmla="*/ 73 h 77"/>
                <a:gd name="T6" fmla="*/ 0 60000 65536"/>
                <a:gd name="T7" fmla="*/ 0 60000 65536"/>
                <a:gd name="T8" fmla="*/ 0 60000 65536"/>
                <a:gd name="T9" fmla="*/ 0 w 684"/>
                <a:gd name="T10" fmla="*/ 0 h 77"/>
                <a:gd name="T11" fmla="*/ 684 w 684"/>
                <a:gd name="T12" fmla="*/ 77 h 77"/>
              </a:gdLst>
              <a:ahLst/>
              <a:cxnLst>
                <a:cxn ang="T6">
                  <a:pos x="T0" y="T1"/>
                </a:cxn>
                <a:cxn ang="T7">
                  <a:pos x="T2" y="T3"/>
                </a:cxn>
                <a:cxn ang="T8">
                  <a:pos x="T4" y="T5"/>
                </a:cxn>
              </a:cxnLst>
              <a:rect l="T9" t="T10" r="T11" b="T12"/>
              <a:pathLst>
                <a:path w="684" h="77">
                  <a:moveTo>
                    <a:pt x="0" y="77"/>
                  </a:moveTo>
                  <a:cubicBezTo>
                    <a:pt x="115" y="39"/>
                    <a:pt x="230" y="2"/>
                    <a:pt x="344" y="1"/>
                  </a:cubicBezTo>
                  <a:cubicBezTo>
                    <a:pt x="458" y="0"/>
                    <a:pt x="571" y="36"/>
                    <a:pt x="684" y="73"/>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498" name="Freeform 57">
              <a:extLst>
                <a:ext uri="{FF2B5EF4-FFF2-40B4-BE49-F238E27FC236}">
                  <a16:creationId xmlns:a16="http://schemas.microsoft.com/office/drawing/2014/main" id="{5F99C00B-E0A8-47AB-84D9-66998766347F}"/>
                </a:ext>
              </a:extLst>
            </p:cNvPr>
            <p:cNvSpPr>
              <a:spLocks/>
            </p:cNvSpPr>
            <p:nvPr/>
          </p:nvSpPr>
          <p:spPr bwMode="auto">
            <a:xfrm>
              <a:off x="3691" y="2124"/>
              <a:ext cx="45" cy="532"/>
            </a:xfrm>
            <a:custGeom>
              <a:avLst/>
              <a:gdLst>
                <a:gd name="T0" fmla="*/ 45 w 45"/>
                <a:gd name="T1" fmla="*/ 0 h 532"/>
                <a:gd name="T2" fmla="*/ 1 w 45"/>
                <a:gd name="T3" fmla="*/ 264 h 532"/>
                <a:gd name="T4" fmla="*/ 41 w 45"/>
                <a:gd name="T5" fmla="*/ 532 h 532"/>
                <a:gd name="T6" fmla="*/ 0 60000 65536"/>
                <a:gd name="T7" fmla="*/ 0 60000 65536"/>
                <a:gd name="T8" fmla="*/ 0 60000 65536"/>
                <a:gd name="T9" fmla="*/ 0 w 45"/>
                <a:gd name="T10" fmla="*/ 0 h 532"/>
                <a:gd name="T11" fmla="*/ 45 w 45"/>
                <a:gd name="T12" fmla="*/ 532 h 532"/>
              </a:gdLst>
              <a:ahLst/>
              <a:cxnLst>
                <a:cxn ang="T6">
                  <a:pos x="T0" y="T1"/>
                </a:cxn>
                <a:cxn ang="T7">
                  <a:pos x="T2" y="T3"/>
                </a:cxn>
                <a:cxn ang="T8">
                  <a:pos x="T4" y="T5"/>
                </a:cxn>
              </a:cxnLst>
              <a:rect l="T9" t="T10" r="T11" b="T12"/>
              <a:pathLst>
                <a:path w="45" h="532">
                  <a:moveTo>
                    <a:pt x="45" y="0"/>
                  </a:moveTo>
                  <a:cubicBezTo>
                    <a:pt x="23" y="87"/>
                    <a:pt x="2" y="175"/>
                    <a:pt x="1" y="264"/>
                  </a:cubicBezTo>
                  <a:cubicBezTo>
                    <a:pt x="0" y="353"/>
                    <a:pt x="20" y="442"/>
                    <a:pt x="41" y="532"/>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499" name="Freeform 58">
              <a:extLst>
                <a:ext uri="{FF2B5EF4-FFF2-40B4-BE49-F238E27FC236}">
                  <a16:creationId xmlns:a16="http://schemas.microsoft.com/office/drawing/2014/main" id="{8521DAE3-8ACF-4C04-ABF6-36030FF1AC86}"/>
                </a:ext>
              </a:extLst>
            </p:cNvPr>
            <p:cNvSpPr>
              <a:spLocks/>
            </p:cNvSpPr>
            <p:nvPr/>
          </p:nvSpPr>
          <p:spPr bwMode="auto">
            <a:xfrm>
              <a:off x="3855" y="2140"/>
              <a:ext cx="45" cy="532"/>
            </a:xfrm>
            <a:custGeom>
              <a:avLst/>
              <a:gdLst>
                <a:gd name="T0" fmla="*/ 45 w 45"/>
                <a:gd name="T1" fmla="*/ 0 h 532"/>
                <a:gd name="T2" fmla="*/ 1 w 45"/>
                <a:gd name="T3" fmla="*/ 264 h 532"/>
                <a:gd name="T4" fmla="*/ 41 w 45"/>
                <a:gd name="T5" fmla="*/ 532 h 532"/>
                <a:gd name="T6" fmla="*/ 0 60000 65536"/>
                <a:gd name="T7" fmla="*/ 0 60000 65536"/>
                <a:gd name="T8" fmla="*/ 0 60000 65536"/>
                <a:gd name="T9" fmla="*/ 0 w 45"/>
                <a:gd name="T10" fmla="*/ 0 h 532"/>
                <a:gd name="T11" fmla="*/ 45 w 45"/>
                <a:gd name="T12" fmla="*/ 532 h 532"/>
              </a:gdLst>
              <a:ahLst/>
              <a:cxnLst>
                <a:cxn ang="T6">
                  <a:pos x="T0" y="T1"/>
                </a:cxn>
                <a:cxn ang="T7">
                  <a:pos x="T2" y="T3"/>
                </a:cxn>
                <a:cxn ang="T8">
                  <a:pos x="T4" y="T5"/>
                </a:cxn>
              </a:cxnLst>
              <a:rect l="T9" t="T10" r="T11" b="T12"/>
              <a:pathLst>
                <a:path w="45" h="532">
                  <a:moveTo>
                    <a:pt x="45" y="0"/>
                  </a:moveTo>
                  <a:cubicBezTo>
                    <a:pt x="23" y="87"/>
                    <a:pt x="2" y="175"/>
                    <a:pt x="1" y="264"/>
                  </a:cubicBezTo>
                  <a:cubicBezTo>
                    <a:pt x="0" y="353"/>
                    <a:pt x="20" y="442"/>
                    <a:pt x="41" y="532"/>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00" name="Freeform 59">
              <a:extLst>
                <a:ext uri="{FF2B5EF4-FFF2-40B4-BE49-F238E27FC236}">
                  <a16:creationId xmlns:a16="http://schemas.microsoft.com/office/drawing/2014/main" id="{28AB790B-120F-4D68-997C-3ACF03387B51}"/>
                </a:ext>
              </a:extLst>
            </p:cNvPr>
            <p:cNvSpPr>
              <a:spLocks/>
            </p:cNvSpPr>
            <p:nvPr/>
          </p:nvSpPr>
          <p:spPr bwMode="auto">
            <a:xfrm>
              <a:off x="4195" y="2124"/>
              <a:ext cx="45" cy="532"/>
            </a:xfrm>
            <a:custGeom>
              <a:avLst/>
              <a:gdLst>
                <a:gd name="T0" fmla="*/ 45 w 45"/>
                <a:gd name="T1" fmla="*/ 0 h 532"/>
                <a:gd name="T2" fmla="*/ 1 w 45"/>
                <a:gd name="T3" fmla="*/ 264 h 532"/>
                <a:gd name="T4" fmla="*/ 41 w 45"/>
                <a:gd name="T5" fmla="*/ 532 h 532"/>
                <a:gd name="T6" fmla="*/ 0 60000 65536"/>
                <a:gd name="T7" fmla="*/ 0 60000 65536"/>
                <a:gd name="T8" fmla="*/ 0 60000 65536"/>
                <a:gd name="T9" fmla="*/ 0 w 45"/>
                <a:gd name="T10" fmla="*/ 0 h 532"/>
                <a:gd name="T11" fmla="*/ 45 w 45"/>
                <a:gd name="T12" fmla="*/ 532 h 532"/>
              </a:gdLst>
              <a:ahLst/>
              <a:cxnLst>
                <a:cxn ang="T6">
                  <a:pos x="T0" y="T1"/>
                </a:cxn>
                <a:cxn ang="T7">
                  <a:pos x="T2" y="T3"/>
                </a:cxn>
                <a:cxn ang="T8">
                  <a:pos x="T4" y="T5"/>
                </a:cxn>
              </a:cxnLst>
              <a:rect l="T9" t="T10" r="T11" b="T12"/>
              <a:pathLst>
                <a:path w="45" h="532">
                  <a:moveTo>
                    <a:pt x="45" y="0"/>
                  </a:moveTo>
                  <a:cubicBezTo>
                    <a:pt x="23" y="87"/>
                    <a:pt x="2" y="175"/>
                    <a:pt x="1" y="264"/>
                  </a:cubicBezTo>
                  <a:cubicBezTo>
                    <a:pt x="0" y="353"/>
                    <a:pt x="20" y="442"/>
                    <a:pt x="41" y="532"/>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01" name="Freeform 60">
              <a:extLst>
                <a:ext uri="{FF2B5EF4-FFF2-40B4-BE49-F238E27FC236}">
                  <a16:creationId xmlns:a16="http://schemas.microsoft.com/office/drawing/2014/main" id="{1A1BEA40-62B6-4881-B1E0-BFCF3B2159EF}"/>
                </a:ext>
              </a:extLst>
            </p:cNvPr>
            <p:cNvSpPr>
              <a:spLocks/>
            </p:cNvSpPr>
            <p:nvPr/>
          </p:nvSpPr>
          <p:spPr bwMode="auto">
            <a:xfrm>
              <a:off x="4027" y="2128"/>
              <a:ext cx="45" cy="532"/>
            </a:xfrm>
            <a:custGeom>
              <a:avLst/>
              <a:gdLst>
                <a:gd name="T0" fmla="*/ 45 w 45"/>
                <a:gd name="T1" fmla="*/ 0 h 532"/>
                <a:gd name="T2" fmla="*/ 1 w 45"/>
                <a:gd name="T3" fmla="*/ 264 h 532"/>
                <a:gd name="T4" fmla="*/ 41 w 45"/>
                <a:gd name="T5" fmla="*/ 532 h 532"/>
                <a:gd name="T6" fmla="*/ 0 60000 65536"/>
                <a:gd name="T7" fmla="*/ 0 60000 65536"/>
                <a:gd name="T8" fmla="*/ 0 60000 65536"/>
                <a:gd name="T9" fmla="*/ 0 w 45"/>
                <a:gd name="T10" fmla="*/ 0 h 532"/>
                <a:gd name="T11" fmla="*/ 45 w 45"/>
                <a:gd name="T12" fmla="*/ 532 h 532"/>
              </a:gdLst>
              <a:ahLst/>
              <a:cxnLst>
                <a:cxn ang="T6">
                  <a:pos x="T0" y="T1"/>
                </a:cxn>
                <a:cxn ang="T7">
                  <a:pos x="T2" y="T3"/>
                </a:cxn>
                <a:cxn ang="T8">
                  <a:pos x="T4" y="T5"/>
                </a:cxn>
              </a:cxnLst>
              <a:rect l="T9" t="T10" r="T11" b="T12"/>
              <a:pathLst>
                <a:path w="45" h="532">
                  <a:moveTo>
                    <a:pt x="45" y="0"/>
                  </a:moveTo>
                  <a:cubicBezTo>
                    <a:pt x="23" y="87"/>
                    <a:pt x="2" y="175"/>
                    <a:pt x="1" y="264"/>
                  </a:cubicBezTo>
                  <a:cubicBezTo>
                    <a:pt x="0" y="353"/>
                    <a:pt x="20" y="442"/>
                    <a:pt x="41" y="532"/>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02" name="Freeform 61">
              <a:extLst>
                <a:ext uri="{FF2B5EF4-FFF2-40B4-BE49-F238E27FC236}">
                  <a16:creationId xmlns:a16="http://schemas.microsoft.com/office/drawing/2014/main" id="{109C65BF-EE74-4333-96EA-14FEF7CE87E2}"/>
                </a:ext>
              </a:extLst>
            </p:cNvPr>
            <p:cNvSpPr>
              <a:spLocks/>
            </p:cNvSpPr>
            <p:nvPr/>
          </p:nvSpPr>
          <p:spPr bwMode="auto">
            <a:xfrm>
              <a:off x="4367" y="2132"/>
              <a:ext cx="45" cy="532"/>
            </a:xfrm>
            <a:custGeom>
              <a:avLst/>
              <a:gdLst>
                <a:gd name="T0" fmla="*/ 45 w 45"/>
                <a:gd name="T1" fmla="*/ 0 h 532"/>
                <a:gd name="T2" fmla="*/ 1 w 45"/>
                <a:gd name="T3" fmla="*/ 264 h 532"/>
                <a:gd name="T4" fmla="*/ 41 w 45"/>
                <a:gd name="T5" fmla="*/ 532 h 532"/>
                <a:gd name="T6" fmla="*/ 0 60000 65536"/>
                <a:gd name="T7" fmla="*/ 0 60000 65536"/>
                <a:gd name="T8" fmla="*/ 0 60000 65536"/>
                <a:gd name="T9" fmla="*/ 0 w 45"/>
                <a:gd name="T10" fmla="*/ 0 h 532"/>
                <a:gd name="T11" fmla="*/ 45 w 45"/>
                <a:gd name="T12" fmla="*/ 532 h 532"/>
              </a:gdLst>
              <a:ahLst/>
              <a:cxnLst>
                <a:cxn ang="T6">
                  <a:pos x="T0" y="T1"/>
                </a:cxn>
                <a:cxn ang="T7">
                  <a:pos x="T2" y="T3"/>
                </a:cxn>
                <a:cxn ang="T8">
                  <a:pos x="T4" y="T5"/>
                </a:cxn>
              </a:cxnLst>
              <a:rect l="T9" t="T10" r="T11" b="T12"/>
              <a:pathLst>
                <a:path w="45" h="532">
                  <a:moveTo>
                    <a:pt x="45" y="0"/>
                  </a:moveTo>
                  <a:cubicBezTo>
                    <a:pt x="23" y="87"/>
                    <a:pt x="2" y="175"/>
                    <a:pt x="1" y="264"/>
                  </a:cubicBezTo>
                  <a:cubicBezTo>
                    <a:pt x="0" y="353"/>
                    <a:pt x="20" y="442"/>
                    <a:pt x="41" y="532"/>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63503" name="Group 62">
              <a:extLst>
                <a:ext uri="{FF2B5EF4-FFF2-40B4-BE49-F238E27FC236}">
                  <a16:creationId xmlns:a16="http://schemas.microsoft.com/office/drawing/2014/main" id="{DDE94647-E8CD-4D87-9AFB-718C3B8A9355}"/>
                </a:ext>
              </a:extLst>
            </p:cNvPr>
            <p:cNvGrpSpPr>
              <a:grpSpLocks/>
            </p:cNvGrpSpPr>
            <p:nvPr/>
          </p:nvGrpSpPr>
          <p:grpSpPr bwMode="auto">
            <a:xfrm>
              <a:off x="3704" y="2104"/>
              <a:ext cx="738" cy="574"/>
              <a:chOff x="1647" y="1944"/>
              <a:chExt cx="738" cy="574"/>
            </a:xfrm>
          </p:grpSpPr>
          <p:sp>
            <p:nvSpPr>
              <p:cNvPr id="63504" name="Rectangle 63">
                <a:extLst>
                  <a:ext uri="{FF2B5EF4-FFF2-40B4-BE49-F238E27FC236}">
                    <a16:creationId xmlns:a16="http://schemas.microsoft.com/office/drawing/2014/main" id="{39778E40-B95C-4B3F-8C3A-B421B91EEF83}"/>
                  </a:ext>
                </a:extLst>
              </p:cNvPr>
              <p:cNvSpPr>
                <a:spLocks noChangeArrowheads="1"/>
              </p:cNvSpPr>
              <p:nvPr/>
            </p:nvSpPr>
            <p:spPr bwMode="auto">
              <a:xfrm>
                <a:off x="1650" y="2121"/>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05" name="Rectangle 64">
                <a:extLst>
                  <a:ext uri="{FF2B5EF4-FFF2-40B4-BE49-F238E27FC236}">
                    <a16:creationId xmlns:a16="http://schemas.microsoft.com/office/drawing/2014/main" id="{A76521B0-0659-4F4E-8490-0BBAF72F8488}"/>
                  </a:ext>
                </a:extLst>
              </p:cNvPr>
              <p:cNvSpPr>
                <a:spLocks noChangeArrowheads="1"/>
              </p:cNvSpPr>
              <p:nvPr/>
            </p:nvSpPr>
            <p:spPr bwMode="auto">
              <a:xfrm>
                <a:off x="1819" y="2118"/>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06" name="Rectangle 65">
                <a:extLst>
                  <a:ext uri="{FF2B5EF4-FFF2-40B4-BE49-F238E27FC236}">
                    <a16:creationId xmlns:a16="http://schemas.microsoft.com/office/drawing/2014/main" id="{B1F7D1DB-FD73-4532-9F72-5F9A8499E794}"/>
                  </a:ext>
                </a:extLst>
              </p:cNvPr>
              <p:cNvSpPr>
                <a:spLocks noChangeArrowheads="1"/>
              </p:cNvSpPr>
              <p:nvPr/>
            </p:nvSpPr>
            <p:spPr bwMode="auto">
              <a:xfrm>
                <a:off x="1991" y="2118"/>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07" name="Rectangle 66">
                <a:extLst>
                  <a:ext uri="{FF2B5EF4-FFF2-40B4-BE49-F238E27FC236}">
                    <a16:creationId xmlns:a16="http://schemas.microsoft.com/office/drawing/2014/main" id="{C9DA60B2-199E-4458-A5D1-79DC55942984}"/>
                  </a:ext>
                </a:extLst>
              </p:cNvPr>
              <p:cNvSpPr>
                <a:spLocks noChangeArrowheads="1"/>
              </p:cNvSpPr>
              <p:nvPr/>
            </p:nvSpPr>
            <p:spPr bwMode="auto">
              <a:xfrm>
                <a:off x="2163" y="2118"/>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08" name="Rectangle 67">
                <a:extLst>
                  <a:ext uri="{FF2B5EF4-FFF2-40B4-BE49-F238E27FC236}">
                    <a16:creationId xmlns:a16="http://schemas.microsoft.com/office/drawing/2014/main" id="{40F500D5-6F1D-4066-860D-332A145413DF}"/>
                  </a:ext>
                </a:extLst>
              </p:cNvPr>
              <p:cNvSpPr>
                <a:spLocks noChangeArrowheads="1"/>
              </p:cNvSpPr>
              <p:nvPr/>
            </p:nvSpPr>
            <p:spPr bwMode="auto">
              <a:xfrm>
                <a:off x="2332" y="2121"/>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09" name="Rectangle 68">
                <a:extLst>
                  <a:ext uri="{FF2B5EF4-FFF2-40B4-BE49-F238E27FC236}">
                    <a16:creationId xmlns:a16="http://schemas.microsoft.com/office/drawing/2014/main" id="{A3848892-8130-4DEB-9E70-4F7B1E76D9C0}"/>
                  </a:ext>
                </a:extLst>
              </p:cNvPr>
              <p:cNvSpPr>
                <a:spLocks noChangeArrowheads="1"/>
              </p:cNvSpPr>
              <p:nvPr/>
            </p:nvSpPr>
            <p:spPr bwMode="auto">
              <a:xfrm>
                <a:off x="1994" y="2293"/>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10" name="Rectangle 69">
                <a:extLst>
                  <a:ext uri="{FF2B5EF4-FFF2-40B4-BE49-F238E27FC236}">
                    <a16:creationId xmlns:a16="http://schemas.microsoft.com/office/drawing/2014/main" id="{965FFB78-F390-4CD0-802B-E557B4E81FD9}"/>
                  </a:ext>
                </a:extLst>
              </p:cNvPr>
              <p:cNvSpPr>
                <a:spLocks noChangeArrowheads="1"/>
              </p:cNvSpPr>
              <p:nvPr/>
            </p:nvSpPr>
            <p:spPr bwMode="auto">
              <a:xfrm>
                <a:off x="2165" y="2468"/>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11" name="Rectangle 70">
                <a:extLst>
                  <a:ext uri="{FF2B5EF4-FFF2-40B4-BE49-F238E27FC236}">
                    <a16:creationId xmlns:a16="http://schemas.microsoft.com/office/drawing/2014/main" id="{A4BF025A-33B5-489A-8F0A-55F0EC64CBD9}"/>
                  </a:ext>
                </a:extLst>
              </p:cNvPr>
              <p:cNvSpPr>
                <a:spLocks noChangeArrowheads="1"/>
              </p:cNvSpPr>
              <p:nvPr/>
            </p:nvSpPr>
            <p:spPr bwMode="auto">
              <a:xfrm>
                <a:off x="2332" y="2471"/>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12" name="Rectangle 71">
                <a:extLst>
                  <a:ext uri="{FF2B5EF4-FFF2-40B4-BE49-F238E27FC236}">
                    <a16:creationId xmlns:a16="http://schemas.microsoft.com/office/drawing/2014/main" id="{873C3D5D-160C-4F8C-BDE9-B6B7AC97A932}"/>
                  </a:ext>
                </a:extLst>
              </p:cNvPr>
              <p:cNvSpPr>
                <a:spLocks noChangeArrowheads="1"/>
              </p:cNvSpPr>
              <p:nvPr/>
            </p:nvSpPr>
            <p:spPr bwMode="auto">
              <a:xfrm>
                <a:off x="1647" y="2293"/>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13" name="Rectangle 72">
                <a:extLst>
                  <a:ext uri="{FF2B5EF4-FFF2-40B4-BE49-F238E27FC236}">
                    <a16:creationId xmlns:a16="http://schemas.microsoft.com/office/drawing/2014/main" id="{6C0743AA-3F83-4388-8B5B-4487F74A15A4}"/>
                  </a:ext>
                </a:extLst>
              </p:cNvPr>
              <p:cNvSpPr>
                <a:spLocks noChangeArrowheads="1"/>
              </p:cNvSpPr>
              <p:nvPr/>
            </p:nvSpPr>
            <p:spPr bwMode="auto">
              <a:xfrm>
                <a:off x="1818" y="2296"/>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14" name="Rectangle 73">
                <a:extLst>
                  <a:ext uri="{FF2B5EF4-FFF2-40B4-BE49-F238E27FC236}">
                    <a16:creationId xmlns:a16="http://schemas.microsoft.com/office/drawing/2014/main" id="{CB1C0F29-BBE4-4CAB-A5EE-A324B54AC98C}"/>
                  </a:ext>
                </a:extLst>
              </p:cNvPr>
              <p:cNvSpPr>
                <a:spLocks noChangeArrowheads="1"/>
              </p:cNvSpPr>
              <p:nvPr/>
            </p:nvSpPr>
            <p:spPr bwMode="auto">
              <a:xfrm>
                <a:off x="2165" y="2293"/>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15" name="Rectangle 74">
                <a:extLst>
                  <a:ext uri="{FF2B5EF4-FFF2-40B4-BE49-F238E27FC236}">
                    <a16:creationId xmlns:a16="http://schemas.microsoft.com/office/drawing/2014/main" id="{2C6B875E-053E-4E2C-92DC-13508227A25C}"/>
                  </a:ext>
                </a:extLst>
              </p:cNvPr>
              <p:cNvSpPr>
                <a:spLocks noChangeArrowheads="1"/>
              </p:cNvSpPr>
              <p:nvPr/>
            </p:nvSpPr>
            <p:spPr bwMode="auto">
              <a:xfrm>
                <a:off x="2338" y="2296"/>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16" name="Rectangle 75">
                <a:extLst>
                  <a:ext uri="{FF2B5EF4-FFF2-40B4-BE49-F238E27FC236}">
                    <a16:creationId xmlns:a16="http://schemas.microsoft.com/office/drawing/2014/main" id="{B83F7449-FDB6-4B0C-ADC3-8819E6D922E2}"/>
                  </a:ext>
                </a:extLst>
              </p:cNvPr>
              <p:cNvSpPr>
                <a:spLocks noChangeArrowheads="1"/>
              </p:cNvSpPr>
              <p:nvPr/>
            </p:nvSpPr>
            <p:spPr bwMode="auto">
              <a:xfrm>
                <a:off x="1988" y="2468"/>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17" name="Rectangle 76">
                <a:extLst>
                  <a:ext uri="{FF2B5EF4-FFF2-40B4-BE49-F238E27FC236}">
                    <a16:creationId xmlns:a16="http://schemas.microsoft.com/office/drawing/2014/main" id="{A1E6CA90-DFFA-4136-8E46-23A02DBA7EB8}"/>
                  </a:ext>
                </a:extLst>
              </p:cNvPr>
              <p:cNvSpPr>
                <a:spLocks noChangeArrowheads="1"/>
              </p:cNvSpPr>
              <p:nvPr/>
            </p:nvSpPr>
            <p:spPr bwMode="auto">
              <a:xfrm>
                <a:off x="1810" y="2471"/>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18" name="Rectangle 77">
                <a:extLst>
                  <a:ext uri="{FF2B5EF4-FFF2-40B4-BE49-F238E27FC236}">
                    <a16:creationId xmlns:a16="http://schemas.microsoft.com/office/drawing/2014/main" id="{DA87898A-AD9B-468D-A065-4377EAB2491E}"/>
                  </a:ext>
                </a:extLst>
              </p:cNvPr>
              <p:cNvSpPr>
                <a:spLocks noChangeArrowheads="1"/>
              </p:cNvSpPr>
              <p:nvPr/>
            </p:nvSpPr>
            <p:spPr bwMode="auto">
              <a:xfrm>
                <a:off x="1647" y="2465"/>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19" name="Rectangle 78">
                <a:extLst>
                  <a:ext uri="{FF2B5EF4-FFF2-40B4-BE49-F238E27FC236}">
                    <a16:creationId xmlns:a16="http://schemas.microsoft.com/office/drawing/2014/main" id="{E6FE3F6D-C4D9-4923-9A2E-6132FDF5EE1B}"/>
                  </a:ext>
                </a:extLst>
              </p:cNvPr>
              <p:cNvSpPr>
                <a:spLocks noChangeArrowheads="1"/>
              </p:cNvSpPr>
              <p:nvPr/>
            </p:nvSpPr>
            <p:spPr bwMode="auto">
              <a:xfrm>
                <a:off x="1653" y="1949"/>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20" name="Rectangle 79">
                <a:extLst>
                  <a:ext uri="{FF2B5EF4-FFF2-40B4-BE49-F238E27FC236}">
                    <a16:creationId xmlns:a16="http://schemas.microsoft.com/office/drawing/2014/main" id="{EE6096D7-C5D2-4684-AA00-6C5FF0CAD843}"/>
                  </a:ext>
                </a:extLst>
              </p:cNvPr>
              <p:cNvSpPr>
                <a:spLocks noChangeArrowheads="1"/>
              </p:cNvSpPr>
              <p:nvPr/>
            </p:nvSpPr>
            <p:spPr bwMode="auto">
              <a:xfrm>
                <a:off x="1822" y="1944"/>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21" name="Rectangle 80">
                <a:extLst>
                  <a:ext uri="{FF2B5EF4-FFF2-40B4-BE49-F238E27FC236}">
                    <a16:creationId xmlns:a16="http://schemas.microsoft.com/office/drawing/2014/main" id="{72D9A32D-5ECA-4840-83B7-07C8BFDE8F91}"/>
                  </a:ext>
                </a:extLst>
              </p:cNvPr>
              <p:cNvSpPr>
                <a:spLocks noChangeArrowheads="1"/>
              </p:cNvSpPr>
              <p:nvPr/>
            </p:nvSpPr>
            <p:spPr bwMode="auto">
              <a:xfrm>
                <a:off x="1990" y="1946"/>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22" name="Rectangle 81">
                <a:extLst>
                  <a:ext uri="{FF2B5EF4-FFF2-40B4-BE49-F238E27FC236}">
                    <a16:creationId xmlns:a16="http://schemas.microsoft.com/office/drawing/2014/main" id="{303D5B35-128E-496B-8CB1-B1CF5BAB531D}"/>
                  </a:ext>
                </a:extLst>
              </p:cNvPr>
              <p:cNvSpPr>
                <a:spLocks noChangeArrowheads="1"/>
              </p:cNvSpPr>
              <p:nvPr/>
            </p:nvSpPr>
            <p:spPr bwMode="auto">
              <a:xfrm>
                <a:off x="2159" y="1946"/>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3523" name="Rectangle 82">
                <a:extLst>
                  <a:ext uri="{FF2B5EF4-FFF2-40B4-BE49-F238E27FC236}">
                    <a16:creationId xmlns:a16="http://schemas.microsoft.com/office/drawing/2014/main" id="{86AB1386-C7AB-4F1C-9E12-04B81C2AF92C}"/>
                  </a:ext>
                </a:extLst>
              </p:cNvPr>
              <p:cNvSpPr>
                <a:spLocks noChangeArrowheads="1"/>
              </p:cNvSpPr>
              <p:nvPr/>
            </p:nvSpPr>
            <p:spPr bwMode="auto">
              <a:xfrm>
                <a:off x="2329" y="1944"/>
                <a:ext cx="47" cy="4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sp>
        <p:nvSpPr>
          <p:cNvPr id="63492" name="Text Box 83">
            <a:extLst>
              <a:ext uri="{FF2B5EF4-FFF2-40B4-BE49-F238E27FC236}">
                <a16:creationId xmlns:a16="http://schemas.microsoft.com/office/drawing/2014/main" id="{74296415-03D9-4E4C-A0F3-3F03D3F8B849}"/>
              </a:ext>
            </a:extLst>
          </p:cNvPr>
          <p:cNvSpPr txBox="1">
            <a:spLocks noChangeArrowheads="1"/>
          </p:cNvSpPr>
          <p:nvPr/>
        </p:nvSpPr>
        <p:spPr bwMode="auto">
          <a:xfrm>
            <a:off x="8930640" y="485004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panose="02020603050405020304" pitchFamily="18" charset="0"/>
              </a:rPr>
              <a:t>Wrapping </a:t>
            </a:r>
          </a:p>
          <a:p>
            <a:pPr eaLnBrk="1" hangingPunct="1"/>
            <a:r>
              <a:rPr lang="en-US" altLang="en-US">
                <a:latin typeface="Times" panose="02020603050405020304" pitchFamily="18" charset="0"/>
              </a:rPr>
              <a:t>produces torus</a:t>
            </a:r>
          </a:p>
        </p:txBody>
      </p:sp>
      <p:sp>
        <p:nvSpPr>
          <p:cNvPr id="48" name="Rectangle 2">
            <a:extLst>
              <a:ext uri="{FF2B5EF4-FFF2-40B4-BE49-F238E27FC236}">
                <a16:creationId xmlns:a16="http://schemas.microsoft.com/office/drawing/2014/main" id="{915899B3-6875-4CA3-9C7E-5F479D62D93C}"/>
              </a:ext>
            </a:extLst>
          </p:cNvPr>
          <p:cNvSpPr txBox="1">
            <a:spLocks noChangeArrowheads="1"/>
          </p:cNvSpPr>
          <p:nvPr/>
        </p:nvSpPr>
        <p:spPr>
          <a:xfrm>
            <a:off x="2019300" y="313509"/>
            <a:ext cx="81534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solidFill>
                  <a:srgbClr val="FF0000"/>
                </a:solidFill>
                <a:latin typeface="+mn-lt"/>
              </a:rPr>
              <a:t>Network: Mesh and Torus</a:t>
            </a:r>
            <a:endParaRPr lang="en-US" altLang="en-US" dirty="0">
              <a:solidFill>
                <a:srgbClr val="FF0000"/>
              </a:solidFill>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DE4E67F5-2BF2-4640-9D0A-122D292ABF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2838"/>
          <a:stretch/>
        </p:blipFill>
        <p:spPr bwMode="auto">
          <a:xfrm>
            <a:off x="2654300" y="1773283"/>
            <a:ext cx="6883400" cy="440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2">
            <a:extLst>
              <a:ext uri="{FF2B5EF4-FFF2-40B4-BE49-F238E27FC236}">
                <a16:creationId xmlns:a16="http://schemas.microsoft.com/office/drawing/2014/main" id="{EA466CA6-2914-45B3-B63E-CA5C151CBC63}"/>
              </a:ext>
            </a:extLst>
          </p:cNvPr>
          <p:cNvSpPr txBox="1">
            <a:spLocks noChangeArrowheads="1"/>
          </p:cNvSpPr>
          <p:nvPr/>
        </p:nvSpPr>
        <p:spPr>
          <a:xfrm>
            <a:off x="2019300" y="313509"/>
            <a:ext cx="81534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solidFill>
                  <a:srgbClr val="FF0000"/>
                </a:solidFill>
                <a:latin typeface="+mn-lt"/>
              </a:rPr>
              <a:t>Network: Tree</a:t>
            </a:r>
            <a:endParaRPr lang="en-US" altLang="en-US" dirty="0">
              <a:solidFill>
                <a:srgbClr val="FF0000"/>
              </a:solidFill>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466CA6-2914-45B3-B63E-CA5C151CBC63}"/>
              </a:ext>
            </a:extLst>
          </p:cNvPr>
          <p:cNvSpPr txBox="1">
            <a:spLocks noChangeArrowheads="1"/>
          </p:cNvSpPr>
          <p:nvPr/>
        </p:nvSpPr>
        <p:spPr>
          <a:xfrm>
            <a:off x="2019300" y="313509"/>
            <a:ext cx="81534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solidFill>
                  <a:srgbClr val="FF0000"/>
                </a:solidFill>
                <a:latin typeface="+mn-lt"/>
              </a:rPr>
              <a:t>Network: Fat Tree</a:t>
            </a:r>
            <a:endParaRPr lang="en-US" altLang="en-US" dirty="0">
              <a:solidFill>
                <a:srgbClr val="FF0000"/>
              </a:solidFill>
              <a:latin typeface="+mn-lt"/>
            </a:endParaRPr>
          </a:p>
        </p:txBody>
      </p:sp>
      <p:pic>
        <p:nvPicPr>
          <p:cNvPr id="4" name="Picture 3" descr="Icon&#10;&#10;Description automatically generated">
            <a:extLst>
              <a:ext uri="{FF2B5EF4-FFF2-40B4-BE49-F238E27FC236}">
                <a16:creationId xmlns:a16="http://schemas.microsoft.com/office/drawing/2014/main" id="{25FC61D0-B6B2-4631-A8FD-7BA06B72C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75" y="1138101"/>
            <a:ext cx="9010650" cy="5406390"/>
          </a:xfrm>
          <a:prstGeom prst="rect">
            <a:avLst/>
          </a:prstGeom>
        </p:spPr>
      </p:pic>
    </p:spTree>
    <p:extLst>
      <p:ext uri="{BB962C8B-B14F-4D97-AF65-F5344CB8AC3E}">
        <p14:creationId xmlns:p14="http://schemas.microsoft.com/office/powerpoint/2010/main" val="1293308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a:extLst>
              <a:ext uri="{FF2B5EF4-FFF2-40B4-BE49-F238E27FC236}">
                <a16:creationId xmlns:a16="http://schemas.microsoft.com/office/drawing/2014/main" id="{8FF99BF4-A70A-4DE5-8480-6D801A879C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278"/>
          <a:stretch/>
        </p:blipFill>
        <p:spPr bwMode="auto">
          <a:xfrm>
            <a:off x="2689225" y="1504042"/>
            <a:ext cx="6813550" cy="471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2">
            <a:extLst>
              <a:ext uri="{FF2B5EF4-FFF2-40B4-BE49-F238E27FC236}">
                <a16:creationId xmlns:a16="http://schemas.microsoft.com/office/drawing/2014/main" id="{55B6F259-822E-4E22-94F7-8D2782832683}"/>
              </a:ext>
            </a:extLst>
          </p:cNvPr>
          <p:cNvSpPr txBox="1">
            <a:spLocks noChangeArrowheads="1"/>
          </p:cNvSpPr>
          <p:nvPr/>
        </p:nvSpPr>
        <p:spPr>
          <a:xfrm>
            <a:off x="2019300" y="313509"/>
            <a:ext cx="81534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solidFill>
                  <a:srgbClr val="FF0000"/>
                </a:solidFill>
                <a:latin typeface="+mn-lt"/>
              </a:rPr>
              <a:t>Network: 3D-Hypercube</a:t>
            </a:r>
            <a:endParaRPr lang="en-US" altLang="en-US" dirty="0">
              <a:solidFill>
                <a:srgbClr val="FF0000"/>
              </a:solidFill>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a:extLst>
              <a:ext uri="{FF2B5EF4-FFF2-40B4-BE49-F238E27FC236}">
                <a16:creationId xmlns:a16="http://schemas.microsoft.com/office/drawing/2014/main" id="{B2594543-3464-49F8-AB86-23A3039F92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898"/>
          <a:stretch/>
        </p:blipFill>
        <p:spPr bwMode="auto">
          <a:xfrm>
            <a:off x="1844040" y="2085704"/>
            <a:ext cx="8382000" cy="372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2">
            <a:extLst>
              <a:ext uri="{FF2B5EF4-FFF2-40B4-BE49-F238E27FC236}">
                <a16:creationId xmlns:a16="http://schemas.microsoft.com/office/drawing/2014/main" id="{E7B4C391-C957-461F-BE61-21E564C0AAFA}"/>
              </a:ext>
            </a:extLst>
          </p:cNvPr>
          <p:cNvSpPr txBox="1">
            <a:spLocks noChangeArrowheads="1"/>
          </p:cNvSpPr>
          <p:nvPr/>
        </p:nvSpPr>
        <p:spPr>
          <a:xfrm>
            <a:off x="2019300" y="313509"/>
            <a:ext cx="81534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solidFill>
                  <a:srgbClr val="FF0000"/>
                </a:solidFill>
                <a:latin typeface="+mn-lt"/>
              </a:rPr>
              <a:t>Network: 4D-Hypercube</a:t>
            </a:r>
            <a:endParaRPr lang="en-US" altLang="en-US" dirty="0">
              <a:solidFill>
                <a:srgbClr val="FF0000"/>
              </a:solidFill>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B4C391-C957-461F-BE61-21E564C0AAFA}"/>
              </a:ext>
            </a:extLst>
          </p:cNvPr>
          <p:cNvSpPr txBox="1">
            <a:spLocks noChangeArrowheads="1"/>
          </p:cNvSpPr>
          <p:nvPr/>
        </p:nvSpPr>
        <p:spPr>
          <a:xfrm>
            <a:off x="2019300" y="313509"/>
            <a:ext cx="81534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solidFill>
                  <a:srgbClr val="FF0000"/>
                </a:solidFill>
                <a:latin typeface="+mn-lt"/>
              </a:rPr>
              <a:t>Network: 5D Torus, IBM BGQ</a:t>
            </a:r>
            <a:endParaRPr lang="en-US" altLang="en-US" dirty="0">
              <a:solidFill>
                <a:srgbClr val="FF0000"/>
              </a:solidFill>
              <a:latin typeface="+mn-lt"/>
            </a:endParaRPr>
          </a:p>
        </p:txBody>
      </p:sp>
      <p:pic>
        <p:nvPicPr>
          <p:cNvPr id="4" name="Picture 3">
            <a:extLst>
              <a:ext uri="{FF2B5EF4-FFF2-40B4-BE49-F238E27FC236}">
                <a16:creationId xmlns:a16="http://schemas.microsoft.com/office/drawing/2014/main" id="{3CAA0CD4-4106-4285-A660-42D0E3EFA829}"/>
              </a:ext>
            </a:extLst>
          </p:cNvPr>
          <p:cNvPicPr>
            <a:picLocks noChangeAspect="1"/>
          </p:cNvPicPr>
          <p:nvPr/>
        </p:nvPicPr>
        <p:blipFill>
          <a:blip r:embed="rId2"/>
          <a:stretch>
            <a:fillRect/>
          </a:stretch>
        </p:blipFill>
        <p:spPr>
          <a:xfrm>
            <a:off x="2882633" y="1175657"/>
            <a:ext cx="6426733" cy="5368834"/>
          </a:xfrm>
          <a:prstGeom prst="rect">
            <a:avLst/>
          </a:prstGeom>
        </p:spPr>
      </p:pic>
    </p:spTree>
    <p:extLst>
      <p:ext uri="{BB962C8B-B14F-4D97-AF65-F5344CB8AC3E}">
        <p14:creationId xmlns:p14="http://schemas.microsoft.com/office/powerpoint/2010/main" val="47033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solidFill>
                  <a:srgbClr val="FF0000"/>
                </a:solidFill>
                <a:latin typeface="+mn-lt"/>
                <a:cs typeface="+mn-lt"/>
              </a:rPr>
              <a:t>Supercomputer: </a:t>
            </a:r>
            <a:r>
              <a:rPr lang="en-US" b="1" dirty="0" err="1">
                <a:solidFill>
                  <a:srgbClr val="FF0000"/>
                </a:solidFill>
                <a:latin typeface="+mn-lt"/>
                <a:cs typeface="+mn-lt"/>
              </a:rPr>
              <a:t>TaihuLight</a:t>
            </a:r>
            <a:r>
              <a:rPr lang="en-US" b="1" dirty="0">
                <a:solidFill>
                  <a:srgbClr val="FF0000"/>
                </a:solidFill>
                <a:latin typeface="+mn-lt"/>
                <a:cs typeface="+mn-lt"/>
              </a:rPr>
              <a:t>, China</a:t>
            </a:r>
            <a:endParaRPr lang="zh-CN" altLang="en-US" b="1" dirty="0">
              <a:solidFill>
                <a:srgbClr val="FF0000"/>
              </a:solidFill>
              <a:latin typeface="+mn-lt"/>
              <a:cs typeface="+mn-lt"/>
            </a:endParaRPr>
          </a:p>
        </p:txBody>
      </p:sp>
      <p:pic>
        <p:nvPicPr>
          <p:cNvPr id="8" name="Picture 7" descr="A picture containing platform, ceiling, station, floor&#10;&#10;Description automatically generated">
            <a:extLst>
              <a:ext uri="{FF2B5EF4-FFF2-40B4-BE49-F238E27FC236}">
                <a16:creationId xmlns:a16="http://schemas.microsoft.com/office/drawing/2014/main" id="{56349876-527C-4603-B317-EA52D4499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6500"/>
            <a:ext cx="9382125" cy="5277445"/>
          </a:xfrm>
          <a:prstGeom prst="rect">
            <a:avLst/>
          </a:prstGeom>
        </p:spPr>
      </p:pic>
      <p:sp>
        <p:nvSpPr>
          <p:cNvPr id="4" name="Content Placeholder 4">
            <a:extLst>
              <a:ext uri="{FF2B5EF4-FFF2-40B4-BE49-F238E27FC236}">
                <a16:creationId xmlns:a16="http://schemas.microsoft.com/office/drawing/2014/main" id="{DAAB1B49-140A-4EB0-A94B-13684C99B990}"/>
              </a:ext>
            </a:extLst>
          </p:cNvPr>
          <p:cNvSpPr txBox="1">
            <a:spLocks/>
          </p:cNvSpPr>
          <p:nvPr/>
        </p:nvSpPr>
        <p:spPr>
          <a:xfrm>
            <a:off x="9466216" y="1206500"/>
            <a:ext cx="2613931" cy="42077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40,960 Chinese-designed SW26010 manycore 64-bit RISC processors</a:t>
            </a:r>
          </a:p>
          <a:p>
            <a:r>
              <a:rPr lang="en-US" sz="2400" dirty="0"/>
              <a:t>10,649,600 CPU cores</a:t>
            </a:r>
          </a:p>
          <a:p>
            <a:r>
              <a:rPr lang="en-US" sz="2400" dirty="0"/>
              <a:t>1.8 billion Yuan (US$273 million)</a:t>
            </a:r>
          </a:p>
        </p:txBody>
      </p:sp>
    </p:spTree>
    <p:extLst>
      <p:ext uri="{BB962C8B-B14F-4D97-AF65-F5344CB8AC3E}">
        <p14:creationId xmlns:p14="http://schemas.microsoft.com/office/powerpoint/2010/main" val="1572650560"/>
      </p:ext>
    </p:extLst>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B4C391-C957-461F-BE61-21E564C0AAFA}"/>
              </a:ext>
            </a:extLst>
          </p:cNvPr>
          <p:cNvSpPr txBox="1">
            <a:spLocks noChangeArrowheads="1"/>
          </p:cNvSpPr>
          <p:nvPr/>
        </p:nvSpPr>
        <p:spPr>
          <a:xfrm>
            <a:off x="2019300" y="313509"/>
            <a:ext cx="81534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solidFill>
                  <a:srgbClr val="FF0000"/>
                </a:solidFill>
                <a:latin typeface="+mn-lt"/>
              </a:rPr>
              <a:t>Network: Cray Aries</a:t>
            </a:r>
            <a:endParaRPr lang="en-US" altLang="en-US" dirty="0">
              <a:solidFill>
                <a:srgbClr val="FF0000"/>
              </a:solidFill>
              <a:latin typeface="+mn-lt"/>
            </a:endParaRPr>
          </a:p>
        </p:txBody>
      </p:sp>
      <p:pic>
        <p:nvPicPr>
          <p:cNvPr id="5" name="Picture 4" descr="A picture containing calendar&#10;&#10;Description automatically generated">
            <a:extLst>
              <a:ext uri="{FF2B5EF4-FFF2-40B4-BE49-F238E27FC236}">
                <a16:creationId xmlns:a16="http://schemas.microsoft.com/office/drawing/2014/main" id="{5253CD63-C4B4-4707-991A-16B7DA301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659" y="1095269"/>
            <a:ext cx="5172681" cy="5641401"/>
          </a:xfrm>
          <a:prstGeom prst="rect">
            <a:avLst/>
          </a:prstGeom>
        </p:spPr>
      </p:pic>
    </p:spTree>
    <p:extLst>
      <p:ext uri="{BB962C8B-B14F-4D97-AF65-F5344CB8AC3E}">
        <p14:creationId xmlns:p14="http://schemas.microsoft.com/office/powerpoint/2010/main" val="567462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B4C391-C957-461F-BE61-21E564C0AAFA}"/>
              </a:ext>
            </a:extLst>
          </p:cNvPr>
          <p:cNvSpPr txBox="1">
            <a:spLocks noChangeArrowheads="1"/>
          </p:cNvSpPr>
          <p:nvPr/>
        </p:nvSpPr>
        <p:spPr>
          <a:xfrm>
            <a:off x="2019300" y="0"/>
            <a:ext cx="81534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solidFill>
                  <a:srgbClr val="FF0000"/>
                </a:solidFill>
                <a:latin typeface="+mn-lt"/>
              </a:rPr>
              <a:t>Network: </a:t>
            </a:r>
            <a:r>
              <a:rPr lang="en-US" altLang="en-US" b="1" dirty="0" err="1">
                <a:solidFill>
                  <a:srgbClr val="FF0000"/>
                </a:solidFill>
                <a:latin typeface="+mn-lt"/>
              </a:rPr>
              <a:t>TaihuLight</a:t>
            </a:r>
            <a:endParaRPr lang="en-US" altLang="en-US" dirty="0">
              <a:solidFill>
                <a:srgbClr val="FF0000"/>
              </a:solidFill>
              <a:latin typeface="+mn-lt"/>
            </a:endParaRPr>
          </a:p>
        </p:txBody>
      </p:sp>
      <p:pic>
        <p:nvPicPr>
          <p:cNvPr id="4" name="Picture 3" descr="Diagram&#10;&#10;Description automatically generated">
            <a:extLst>
              <a:ext uri="{FF2B5EF4-FFF2-40B4-BE49-F238E27FC236}">
                <a16:creationId xmlns:a16="http://schemas.microsoft.com/office/drawing/2014/main" id="{995CAC0C-CAFC-4637-9ABE-CB6743BC7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14375"/>
            <a:ext cx="6297212" cy="3810000"/>
          </a:xfrm>
          <a:prstGeom prst="rect">
            <a:avLst/>
          </a:prstGeom>
        </p:spPr>
      </p:pic>
      <p:pic>
        <p:nvPicPr>
          <p:cNvPr id="7" name="Picture 6" descr="Diagram&#10;&#10;Description automatically generated">
            <a:extLst>
              <a:ext uri="{FF2B5EF4-FFF2-40B4-BE49-F238E27FC236}">
                <a16:creationId xmlns:a16="http://schemas.microsoft.com/office/drawing/2014/main" id="{5998AFF7-265C-47CB-B134-C01658973CDA}"/>
              </a:ext>
            </a:extLst>
          </p:cNvPr>
          <p:cNvPicPr>
            <a:picLocks noChangeAspect="1"/>
          </p:cNvPicPr>
          <p:nvPr/>
        </p:nvPicPr>
        <p:blipFill rotWithShape="1">
          <a:blip r:embed="rId3">
            <a:extLst>
              <a:ext uri="{28A0092B-C50C-407E-A947-70E740481C1C}">
                <a14:useLocalDpi xmlns:a14="http://schemas.microsoft.com/office/drawing/2010/main" val="0"/>
              </a:ext>
            </a:extLst>
          </a:blip>
          <a:srcRect l="7925" t="5983" r="2990" b="6795"/>
          <a:stretch/>
        </p:blipFill>
        <p:spPr>
          <a:xfrm>
            <a:off x="6619877" y="714374"/>
            <a:ext cx="5353048" cy="5981699"/>
          </a:xfrm>
          <a:prstGeom prst="rect">
            <a:avLst/>
          </a:prstGeom>
        </p:spPr>
      </p:pic>
      <p:pic>
        <p:nvPicPr>
          <p:cNvPr id="8" name="Picture 7" descr="Diagram&#10;&#10;Description automatically generated">
            <a:extLst>
              <a:ext uri="{FF2B5EF4-FFF2-40B4-BE49-F238E27FC236}">
                <a16:creationId xmlns:a16="http://schemas.microsoft.com/office/drawing/2014/main" id="{6798CAB0-44AF-4E8F-972F-9FAD46F0FF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4629150"/>
            <a:ext cx="6000750" cy="2228850"/>
          </a:xfrm>
          <a:prstGeom prst="rect">
            <a:avLst/>
          </a:prstGeom>
        </p:spPr>
      </p:pic>
    </p:spTree>
    <p:extLst>
      <p:ext uri="{BB962C8B-B14F-4D97-AF65-F5344CB8AC3E}">
        <p14:creationId xmlns:p14="http://schemas.microsoft.com/office/powerpoint/2010/main" val="1388532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28385" y="612088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pic>
        <p:nvPicPr>
          <p:cNvPr id="4" name="图片 3" descr="叶子"/>
          <p:cNvPicPr>
            <a:picLocks noChangeAspect="1"/>
          </p:cNvPicPr>
          <p:nvPr/>
        </p:nvPicPr>
        <p:blipFill>
          <a:blip r:embed="rId3" cstate="screen"/>
          <a:stretch>
            <a:fillRect/>
          </a:stretch>
        </p:blipFill>
        <p:spPr>
          <a:xfrm>
            <a:off x="10050975" y="0"/>
            <a:ext cx="2141025" cy="1593669"/>
          </a:xfrm>
          <a:prstGeom prst="rect">
            <a:avLst/>
          </a:prstGeom>
        </p:spPr>
      </p:pic>
      <p:sp>
        <p:nvSpPr>
          <p:cNvPr id="2" name="文本框 1"/>
          <p:cNvSpPr txBox="1"/>
          <p:nvPr/>
        </p:nvSpPr>
        <p:spPr>
          <a:xfrm>
            <a:off x="2559367" y="2767965"/>
            <a:ext cx="7073265" cy="1322070"/>
          </a:xfrm>
          <a:prstGeom prst="rect">
            <a:avLst/>
          </a:prstGeom>
          <a:noFill/>
        </p:spPr>
        <p:txBody>
          <a:bodyPr wrap="square" rtlCol="0">
            <a:spAutoFit/>
          </a:bodyPr>
          <a:lstStyle/>
          <a:p>
            <a:pPr algn="ctr"/>
            <a:r>
              <a:rPr lang="en-US" altLang="zh-CN" sz="8000" b="1" dirty="0">
                <a:solidFill>
                  <a:srgbClr val="8CAA5B"/>
                </a:solidFill>
                <a:latin typeface="微软雅黑" panose="020B0503020204020204" charset="-122"/>
                <a:ea typeface="微软雅黑" panose="020B0503020204020204" charset="-122"/>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solidFill>
                  <a:srgbClr val="FF0000"/>
                </a:solidFill>
                <a:latin typeface="+mn-lt"/>
                <a:cs typeface="+mn-lt"/>
              </a:rPr>
              <a:t>Supercomputer: Summit, US</a:t>
            </a:r>
            <a:endParaRPr lang="zh-CN" altLang="en-US" b="1" dirty="0">
              <a:solidFill>
                <a:srgbClr val="FF0000"/>
              </a:solidFill>
              <a:latin typeface="+mn-lt"/>
              <a:cs typeface="+mn-lt"/>
            </a:endParaRPr>
          </a:p>
        </p:txBody>
      </p:sp>
      <p:pic>
        <p:nvPicPr>
          <p:cNvPr id="4" name="Picture 3" descr="A picture containing text, train&#10;&#10;Description automatically generated">
            <a:extLst>
              <a:ext uri="{FF2B5EF4-FFF2-40B4-BE49-F238E27FC236}">
                <a16:creationId xmlns:a16="http://schemas.microsoft.com/office/drawing/2014/main" id="{7F60256E-410A-4521-B2EE-CD6F11383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6501"/>
            <a:ext cx="9404612" cy="5290094"/>
          </a:xfrm>
          <a:prstGeom prst="rect">
            <a:avLst/>
          </a:prstGeom>
        </p:spPr>
      </p:pic>
      <p:sp>
        <p:nvSpPr>
          <p:cNvPr id="5" name="Content Placeholder 4">
            <a:extLst>
              <a:ext uri="{FF2B5EF4-FFF2-40B4-BE49-F238E27FC236}">
                <a16:creationId xmlns:a16="http://schemas.microsoft.com/office/drawing/2014/main" id="{FB575418-990F-44E0-A051-48E4ED128D14}"/>
              </a:ext>
            </a:extLst>
          </p:cNvPr>
          <p:cNvSpPr txBox="1">
            <a:spLocks/>
          </p:cNvSpPr>
          <p:nvPr/>
        </p:nvSpPr>
        <p:spPr>
          <a:xfrm>
            <a:off x="9466216" y="1206499"/>
            <a:ext cx="2613931" cy="5290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4608 nodes</a:t>
            </a:r>
          </a:p>
          <a:p>
            <a:r>
              <a:rPr lang="en-US" sz="2000" dirty="0"/>
              <a:t>Each node has 2  IBM POWER 9 CPUs and 6 NVIDIA Volta GPUs.</a:t>
            </a:r>
          </a:p>
          <a:p>
            <a:r>
              <a:rPr lang="en-US" sz="2000" dirty="0"/>
              <a:t>9216 CPUs and 27648 GPUs.</a:t>
            </a:r>
          </a:p>
          <a:p>
            <a:r>
              <a:rPr lang="en-US" sz="2000" dirty="0"/>
              <a:t>Each CPU has 22 cores.</a:t>
            </a:r>
          </a:p>
          <a:p>
            <a:r>
              <a:rPr lang="en-US" sz="2000" dirty="0"/>
              <a:t>Each GPU has 5760 cores.</a:t>
            </a:r>
          </a:p>
          <a:p>
            <a:r>
              <a:rPr lang="en-US" sz="2000" dirty="0"/>
              <a:t>202,752 CPU cores and 159,252,480 GPU cores</a:t>
            </a:r>
          </a:p>
          <a:p>
            <a:r>
              <a:rPr lang="en-US" sz="2000" dirty="0"/>
              <a:t>$200 million</a:t>
            </a:r>
          </a:p>
        </p:txBody>
      </p:sp>
    </p:spTree>
    <p:extLst>
      <p:ext uri="{BB962C8B-B14F-4D97-AF65-F5344CB8AC3E}">
        <p14:creationId xmlns:p14="http://schemas.microsoft.com/office/powerpoint/2010/main" val="3823790956"/>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solidFill>
                  <a:srgbClr val="FF0000"/>
                </a:solidFill>
                <a:latin typeface="+mn-lt"/>
                <a:cs typeface="+mn-lt"/>
              </a:rPr>
              <a:t>Supercomputer: </a:t>
            </a:r>
            <a:r>
              <a:rPr lang="en-US" b="1" dirty="0" err="1">
                <a:solidFill>
                  <a:srgbClr val="FF0000"/>
                </a:solidFill>
                <a:latin typeface="+mn-lt"/>
                <a:cs typeface="+mn-lt"/>
              </a:rPr>
              <a:t>Fugaku</a:t>
            </a:r>
            <a:r>
              <a:rPr lang="en-US" b="1" dirty="0">
                <a:solidFill>
                  <a:srgbClr val="FF0000"/>
                </a:solidFill>
                <a:latin typeface="+mn-lt"/>
                <a:cs typeface="+mn-lt"/>
              </a:rPr>
              <a:t>, Japan</a:t>
            </a:r>
            <a:endParaRPr lang="zh-CN" altLang="en-US" b="1" dirty="0">
              <a:solidFill>
                <a:srgbClr val="FF0000"/>
              </a:solidFill>
              <a:latin typeface="+mn-lt"/>
              <a:cs typeface="+mn-lt"/>
            </a:endParaRPr>
          </a:p>
        </p:txBody>
      </p:sp>
      <p:pic>
        <p:nvPicPr>
          <p:cNvPr id="4" name="Picture 3" descr="Text&#10;&#10;Description automatically generated">
            <a:extLst>
              <a:ext uri="{FF2B5EF4-FFF2-40B4-BE49-F238E27FC236}">
                <a16:creationId xmlns:a16="http://schemas.microsoft.com/office/drawing/2014/main" id="{F8C111A6-26DE-466F-A340-EC6F96C1E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06500"/>
            <a:ext cx="9361714" cy="5169490"/>
          </a:xfrm>
          <a:prstGeom prst="rect">
            <a:avLst/>
          </a:prstGeom>
        </p:spPr>
      </p:pic>
      <p:sp>
        <p:nvSpPr>
          <p:cNvPr id="5" name="Content Placeholder 4">
            <a:extLst>
              <a:ext uri="{FF2B5EF4-FFF2-40B4-BE49-F238E27FC236}">
                <a16:creationId xmlns:a16="http://schemas.microsoft.com/office/drawing/2014/main" id="{50E56FC2-FED4-4E0B-9295-04E9D622FF13}"/>
              </a:ext>
            </a:extLst>
          </p:cNvPr>
          <p:cNvSpPr txBox="1">
            <a:spLocks/>
          </p:cNvSpPr>
          <p:nvPr/>
        </p:nvSpPr>
        <p:spPr>
          <a:xfrm>
            <a:off x="9466216" y="1206499"/>
            <a:ext cx="2613931" cy="5290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158,976 nodes (CPU)</a:t>
            </a:r>
          </a:p>
          <a:p>
            <a:r>
              <a:rPr lang="en-US" sz="2000" dirty="0"/>
              <a:t>Each CPU has 62 cores.</a:t>
            </a:r>
          </a:p>
          <a:p>
            <a:r>
              <a:rPr lang="en-US" sz="2000" dirty="0"/>
              <a:t>9,856,512 cores</a:t>
            </a:r>
          </a:p>
          <a:p>
            <a:r>
              <a:rPr lang="en-US" sz="2000" dirty="0"/>
              <a:t>$1 billion</a:t>
            </a:r>
          </a:p>
          <a:p>
            <a:r>
              <a:rPr lang="en-US" sz="2000" dirty="0"/>
              <a:t>The fastest supercomputer in the world now.</a:t>
            </a:r>
          </a:p>
        </p:txBody>
      </p:sp>
    </p:spTree>
    <p:extLst>
      <p:ext uri="{BB962C8B-B14F-4D97-AF65-F5344CB8AC3E}">
        <p14:creationId xmlns:p14="http://schemas.microsoft.com/office/powerpoint/2010/main" val="1578991554"/>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42875"/>
            <a:ext cx="11040533" cy="908050"/>
          </a:xfrm>
        </p:spPr>
        <p:txBody>
          <a:bodyPr/>
          <a:lstStyle/>
          <a:p>
            <a:pPr algn="ctr"/>
            <a:r>
              <a:rPr lang="en-US" b="1" dirty="0">
                <a:solidFill>
                  <a:srgbClr val="FF0000"/>
                </a:solidFill>
                <a:latin typeface="+mn-lt"/>
                <a:cs typeface="+mn-lt"/>
              </a:rPr>
              <a:t>Supercomputer: HPC5, Italy</a:t>
            </a:r>
            <a:endParaRPr lang="zh-CN" altLang="en-US" b="1" dirty="0">
              <a:solidFill>
                <a:srgbClr val="FF0000"/>
              </a:solidFill>
              <a:latin typeface="+mn-lt"/>
              <a:cs typeface="+mn-lt"/>
            </a:endParaRPr>
          </a:p>
        </p:txBody>
      </p:sp>
      <p:pic>
        <p:nvPicPr>
          <p:cNvPr id="6" name="Picture 5" descr="Rows of computer servers&#10;&#10;Description automatically generated">
            <a:extLst>
              <a:ext uri="{FF2B5EF4-FFF2-40B4-BE49-F238E27FC236}">
                <a16:creationId xmlns:a16="http://schemas.microsoft.com/office/drawing/2014/main" id="{99599AE8-E1AC-4DA5-AA0B-BF25B025F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0150"/>
            <a:ext cx="9248503" cy="5657850"/>
          </a:xfrm>
          <a:prstGeom prst="rect">
            <a:avLst/>
          </a:prstGeom>
        </p:spPr>
      </p:pic>
      <p:sp>
        <p:nvSpPr>
          <p:cNvPr id="4" name="Content Placeholder 4">
            <a:extLst>
              <a:ext uri="{FF2B5EF4-FFF2-40B4-BE49-F238E27FC236}">
                <a16:creationId xmlns:a16="http://schemas.microsoft.com/office/drawing/2014/main" id="{01C01187-1709-4742-B789-AC593B5C346A}"/>
              </a:ext>
            </a:extLst>
          </p:cNvPr>
          <p:cNvSpPr txBox="1">
            <a:spLocks/>
          </p:cNvSpPr>
          <p:nvPr/>
        </p:nvSpPr>
        <p:spPr>
          <a:xfrm>
            <a:off x="9466216" y="1206499"/>
            <a:ext cx="2613931" cy="5290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1820 nodes</a:t>
            </a:r>
          </a:p>
          <a:p>
            <a:r>
              <a:rPr lang="en-US" sz="2000" dirty="0"/>
              <a:t>Each node has 2 Intel Gold 6252 24-core CPUs and 4 NVIDIA V100 GPUs.</a:t>
            </a:r>
          </a:p>
          <a:p>
            <a:r>
              <a:rPr lang="en-US" sz="2000" dirty="0"/>
              <a:t>3640 CPUs</a:t>
            </a:r>
          </a:p>
          <a:p>
            <a:r>
              <a:rPr lang="en-US" sz="2000" dirty="0"/>
              <a:t>7280 GPUs</a:t>
            </a:r>
          </a:p>
          <a:p>
            <a:r>
              <a:rPr lang="en-US" sz="2000" dirty="0"/>
              <a:t>87,360 CPU cores</a:t>
            </a:r>
          </a:p>
          <a:p>
            <a:r>
              <a:rPr lang="en-US" sz="2000" dirty="0"/>
              <a:t>41,932,800 GPU cores</a:t>
            </a:r>
          </a:p>
          <a:p>
            <a:endParaRPr lang="en-US" sz="2000" dirty="0"/>
          </a:p>
        </p:txBody>
      </p:sp>
    </p:spTree>
    <p:extLst>
      <p:ext uri="{BB962C8B-B14F-4D97-AF65-F5344CB8AC3E}">
        <p14:creationId xmlns:p14="http://schemas.microsoft.com/office/powerpoint/2010/main" val="441095269"/>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solidFill>
                  <a:srgbClr val="FF0000"/>
                </a:solidFill>
                <a:latin typeface="+mn-lt"/>
                <a:cs typeface="+mn-lt"/>
              </a:rPr>
              <a:t>Supercomputer/ Parallel Computer</a:t>
            </a:r>
            <a:endParaRPr lang="zh-CN" altLang="en-US" b="1" dirty="0">
              <a:solidFill>
                <a:srgbClr val="FF0000"/>
              </a:solidFill>
              <a:latin typeface="+mn-lt"/>
              <a:cs typeface="+mn-lt"/>
            </a:endParaRPr>
          </a:p>
        </p:txBody>
      </p:sp>
      <p:pic>
        <p:nvPicPr>
          <p:cNvPr id="4" name="Picture 3" descr="A circuit board&#10;&#10;Description automatically generated">
            <a:extLst>
              <a:ext uri="{FF2B5EF4-FFF2-40B4-BE49-F238E27FC236}">
                <a16:creationId xmlns:a16="http://schemas.microsoft.com/office/drawing/2014/main" id="{E86F6509-242D-44C3-8B85-8BED461E9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5471"/>
            <a:ext cx="8350898" cy="5692529"/>
          </a:xfrm>
          <a:prstGeom prst="rect">
            <a:avLst/>
          </a:prstGeom>
        </p:spPr>
      </p:pic>
      <p:sp>
        <p:nvSpPr>
          <p:cNvPr id="5" name="Content Placeholder 4">
            <a:extLst>
              <a:ext uri="{FF2B5EF4-FFF2-40B4-BE49-F238E27FC236}">
                <a16:creationId xmlns:a16="http://schemas.microsoft.com/office/drawing/2014/main" id="{784DBC3A-4682-496D-9C01-CF38E2730568}"/>
              </a:ext>
            </a:extLst>
          </p:cNvPr>
          <p:cNvSpPr>
            <a:spLocks noGrp="1"/>
          </p:cNvSpPr>
          <p:nvPr>
            <p:ph idx="1"/>
          </p:nvPr>
        </p:nvSpPr>
        <p:spPr>
          <a:xfrm>
            <a:off x="8518850" y="1165471"/>
            <a:ext cx="3561298" cy="5512165"/>
          </a:xfrm>
        </p:spPr>
        <p:txBody>
          <a:bodyPr/>
          <a:lstStyle/>
          <a:p>
            <a:r>
              <a:rPr lang="en-US" sz="2400" dirty="0"/>
              <a:t>IBM Blue Gene/Q</a:t>
            </a:r>
          </a:p>
          <a:p>
            <a:r>
              <a:rPr lang="en-US" sz="2400" dirty="0"/>
              <a:t>2 CPUs per chip, 18 cores</a:t>
            </a:r>
          </a:p>
          <a:p>
            <a:r>
              <a:rPr lang="en-US" sz="2400" dirty="0"/>
              <a:t>2 chips per card</a:t>
            </a:r>
          </a:p>
          <a:p>
            <a:r>
              <a:rPr lang="en-US" sz="2400" dirty="0"/>
              <a:t>16 cards per node</a:t>
            </a:r>
          </a:p>
          <a:p>
            <a:r>
              <a:rPr lang="en-US" sz="2400" dirty="0"/>
              <a:t>8 nodes per midplane</a:t>
            </a:r>
          </a:p>
          <a:p>
            <a:r>
              <a:rPr lang="en-US" sz="2400" dirty="0"/>
              <a:t>2 midplanes per cabinet</a:t>
            </a:r>
          </a:p>
        </p:txBody>
      </p:sp>
    </p:spTree>
    <p:extLst>
      <p:ext uri="{BB962C8B-B14F-4D97-AF65-F5344CB8AC3E}">
        <p14:creationId xmlns:p14="http://schemas.microsoft.com/office/powerpoint/2010/main" val="485557976"/>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solidFill>
                  <a:srgbClr val="FF0000"/>
                </a:solidFill>
                <a:latin typeface="+mn-lt"/>
                <a:cs typeface="+mn-lt"/>
              </a:rPr>
              <a:t>Supercomputer/ Parallel Computer</a:t>
            </a:r>
            <a:endParaRPr lang="zh-CN" altLang="en-US" b="1" dirty="0">
              <a:solidFill>
                <a:srgbClr val="FF0000"/>
              </a:solidFill>
              <a:latin typeface="+mn-lt"/>
              <a:cs typeface="+mn-lt"/>
            </a:endParaRPr>
          </a:p>
        </p:txBody>
      </p:sp>
      <p:pic>
        <p:nvPicPr>
          <p:cNvPr id="8" name="Picture 7">
            <a:extLst>
              <a:ext uri="{FF2B5EF4-FFF2-40B4-BE49-F238E27FC236}">
                <a16:creationId xmlns:a16="http://schemas.microsoft.com/office/drawing/2014/main" id="{392A3B6B-99F3-41CA-B5C5-6F7FDC158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910" y="1031236"/>
            <a:ext cx="9934180" cy="5528314"/>
          </a:xfrm>
          <a:prstGeom prst="rect">
            <a:avLst/>
          </a:prstGeom>
        </p:spPr>
      </p:pic>
    </p:spTree>
    <p:extLst>
      <p:ext uri="{BB962C8B-B14F-4D97-AF65-F5344CB8AC3E}">
        <p14:creationId xmlns:p14="http://schemas.microsoft.com/office/powerpoint/2010/main" val="3567079316"/>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solidFill>
                  <a:srgbClr val="FF0000"/>
                </a:solidFill>
                <a:latin typeface="+mn-lt"/>
                <a:cs typeface="+mn-lt"/>
              </a:rPr>
              <a:t>Supercomputer/ Parallel Computer</a:t>
            </a:r>
            <a:endParaRPr lang="zh-CN" altLang="en-US" b="1" dirty="0">
              <a:solidFill>
                <a:srgbClr val="FF0000"/>
              </a:solidFill>
              <a:latin typeface="+mn-lt"/>
              <a:cs typeface="+mn-lt"/>
            </a:endParaRPr>
          </a:p>
        </p:txBody>
      </p:sp>
      <p:pic>
        <p:nvPicPr>
          <p:cNvPr id="5" name="Picture 4" descr="Diagram&#10;&#10;Description automatically generated">
            <a:extLst>
              <a:ext uri="{FF2B5EF4-FFF2-40B4-BE49-F238E27FC236}">
                <a16:creationId xmlns:a16="http://schemas.microsoft.com/office/drawing/2014/main" id="{A3241DF3-07B8-49F1-9DC2-85025C407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7948"/>
            <a:ext cx="12192000" cy="4528457"/>
          </a:xfrm>
          <a:prstGeom prst="rect">
            <a:avLst/>
          </a:prstGeom>
        </p:spPr>
      </p:pic>
    </p:spTree>
    <p:extLst>
      <p:ext uri="{BB962C8B-B14F-4D97-AF65-F5344CB8AC3E}">
        <p14:creationId xmlns:p14="http://schemas.microsoft.com/office/powerpoint/2010/main" val="3135784026"/>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descr="K computer03.jpg">
            <a:extLst>
              <a:ext uri="{FF2B5EF4-FFF2-40B4-BE49-F238E27FC236}">
                <a16:creationId xmlns:a16="http://schemas.microsoft.com/office/drawing/2014/main" id="{816CC856-B64E-455C-9710-D4A86839B1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8900"/>
            <a:ext cx="9144000" cy="668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1595</Words>
  <Application>Microsoft Office PowerPoint</Application>
  <PresentationFormat>Widescreen</PresentationFormat>
  <Paragraphs>114</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等线</vt:lpstr>
      <vt:lpstr>微软雅黑</vt:lpstr>
      <vt:lpstr>Arial</vt:lpstr>
      <vt:lpstr>Calibri</vt:lpstr>
      <vt:lpstr>Calibri Light</vt:lpstr>
      <vt:lpstr>Times</vt:lpstr>
      <vt:lpstr>第一PPT，www.1ppt.com</vt:lpstr>
      <vt:lpstr>PowerPoint Presentation</vt:lpstr>
      <vt:lpstr>Supercomputer: TaihuLight, China</vt:lpstr>
      <vt:lpstr>Supercomputer: Summit, US</vt:lpstr>
      <vt:lpstr>Supercomputer: Fugaku, Japan</vt:lpstr>
      <vt:lpstr>Supercomputer: HPC5, Italy</vt:lpstr>
      <vt:lpstr>Supercomputer/ Parallel Computer</vt:lpstr>
      <vt:lpstr>Supercomputer/ Parallel Computer</vt:lpstr>
      <vt:lpstr>Supercomputer/ Parallel Computer</vt:lpstr>
      <vt:lpstr>PowerPoint Presentation</vt:lpstr>
      <vt:lpstr>Simplistic Architecture</vt:lpstr>
      <vt:lpstr>Network Topology</vt:lpstr>
      <vt:lpstr>Types of interconnects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Liu</dc:creator>
  <cp:lastModifiedBy>Hui Liu</cp:lastModifiedBy>
  <cp:revision>65</cp:revision>
  <dcterms:created xsi:type="dcterms:W3CDTF">2019-03-21T04:06:00Z</dcterms:created>
  <dcterms:modified xsi:type="dcterms:W3CDTF">2021-01-15T04:49:08Z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