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76" r:id="rId2"/>
    <p:sldId id="482" r:id="rId3"/>
    <p:sldId id="369" r:id="rId4"/>
    <p:sldId id="483" r:id="rId5"/>
    <p:sldId id="373" r:id="rId6"/>
    <p:sldId id="375" r:id="rId7"/>
    <p:sldId id="378" r:id="rId8"/>
    <p:sldId id="379" r:id="rId9"/>
    <p:sldId id="380" r:id="rId10"/>
    <p:sldId id="332" r:id="rId11"/>
    <p:sldId id="335" r:id="rId12"/>
    <p:sldId id="341" r:id="rId13"/>
    <p:sldId id="475" r:id="rId14"/>
    <p:sldId id="262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19ABA-689C-4FA6-9C7C-CCC8138B1526}"/>
              </a:ext>
            </a:extLst>
          </p:cNvPr>
          <p:cNvSpPr txBox="1"/>
          <p:nvPr/>
        </p:nvSpPr>
        <p:spPr>
          <a:xfrm>
            <a:off x="322217" y="2035798"/>
            <a:ext cx="11451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Parallel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5BA16-0921-4574-96EF-31F7C04EEAE4}"/>
              </a:ext>
            </a:extLst>
          </p:cNvPr>
          <p:cNvSpPr txBox="1"/>
          <p:nvPr/>
        </p:nvSpPr>
        <p:spPr>
          <a:xfrm>
            <a:off x="0" y="0"/>
            <a:ext cx="103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1.7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3BBD-C8F8-43B7-8441-8B2FFDD69E87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 Using OpenMP, by Hui Liu</a:t>
            </a:r>
          </a:p>
        </p:txBody>
      </p:sp>
    </p:spTree>
    <p:extLst>
      <p:ext uri="{BB962C8B-B14F-4D97-AF65-F5344CB8AC3E}">
        <p14:creationId xmlns:p14="http://schemas.microsoft.com/office/powerpoint/2010/main" val="126408817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BBB5F-6383-4D09-B218-70CD5A92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1400">
                <a:solidFill>
                  <a:srgbClr val="898989"/>
                </a:solidFill>
                <a:latin typeface="Calibri" panose="020F0502020204030204" pitchFamily="34" charset="0"/>
              </a:rPr>
              <a:t>	 						</a:t>
            </a:r>
            <a:fld id="{84F8B8AA-6A9F-4DBA-B92A-EF47DA1F2565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52610" name="Rectangle 2">
            <a:extLst>
              <a:ext uri="{FF2B5EF4-FFF2-40B4-BE49-F238E27FC236}">
                <a16:creationId xmlns:a16="http://schemas.microsoft.com/office/drawing/2014/main" id="{85353481-0BCC-4EEE-A28E-6B211601F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Single Program, Multiple Data (SPMD)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C42CBAC-3360-4BE7-9D65-A31673722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00" y="1485900"/>
            <a:ext cx="11091333" cy="2772591"/>
          </a:xfrm>
        </p:spPr>
        <p:txBody>
          <a:bodyPr/>
          <a:lstStyle/>
          <a:p>
            <a:pPr eaLnBrk="1" hangingPunct="1"/>
            <a:r>
              <a:rPr lang="en-US" altLang="en-US" dirty="0"/>
              <a:t>SPMD: dominant programming </a:t>
            </a:r>
            <a:r>
              <a:rPr lang="en-US" altLang="en-US" i="1" dirty="0"/>
              <a:t>model</a:t>
            </a:r>
            <a:r>
              <a:rPr lang="en-US" altLang="en-US" dirty="0"/>
              <a:t> for shared and distributed memory machines.</a:t>
            </a:r>
          </a:p>
          <a:p>
            <a:pPr lvl="1" eaLnBrk="1" hangingPunct="1"/>
            <a:r>
              <a:rPr lang="en-US" altLang="en-US" dirty="0"/>
              <a:t>One source code is written</a:t>
            </a:r>
          </a:p>
          <a:p>
            <a:pPr lvl="1" eaLnBrk="1" hangingPunct="1"/>
            <a:r>
              <a:rPr lang="en-US" altLang="en-US" dirty="0"/>
              <a:t>Code can have conditional execution based on which processor is executing the copy</a:t>
            </a:r>
          </a:p>
          <a:p>
            <a:pPr lvl="1" eaLnBrk="1" hangingPunct="1"/>
            <a:r>
              <a:rPr lang="en-US" altLang="en-US" dirty="0"/>
              <a:t>All copies of code are started simultaneously and communicate and synch with each other periodically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E900B4-E2E8-4EFC-BC3C-5B6435ECE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703" y="4177241"/>
            <a:ext cx="4837526" cy="2617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BB124-0F65-4B2A-A0D9-B3E95BD9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1400">
                <a:solidFill>
                  <a:srgbClr val="898989"/>
                </a:solidFill>
                <a:latin typeface="Calibri" panose="020F0502020204030204" pitchFamily="34" charset="0"/>
              </a:rPr>
              <a:t>	 						</a:t>
            </a:r>
            <a:fld id="{0D736572-A8C3-41E8-89F6-B6B785CEEB91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0D695767-A188-404A-A577-1E7FA7485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Shared Memory Programming: OpenMP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041362EB-D605-4162-A1D5-17257F6D9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Shared memory systems (SMPs, cc-NUMAs) have a single address space:</a:t>
            </a:r>
          </a:p>
          <a:p>
            <a:pPr lvl="1">
              <a:defRPr/>
            </a:pPr>
            <a:r>
              <a:rPr lang="en-US" dirty="0"/>
              <a:t>applications can be developed in which loop iterations (with no dependencies) are executed by different processors</a:t>
            </a:r>
          </a:p>
          <a:p>
            <a:pPr lvl="1">
              <a:defRPr/>
            </a:pPr>
            <a:r>
              <a:rPr lang="en-US" dirty="0"/>
              <a:t>shared memory codes are mostly data parallel, ‘SIMD’ kinds of codes</a:t>
            </a:r>
          </a:p>
          <a:p>
            <a:pPr lvl="1">
              <a:defRPr/>
            </a:pPr>
            <a:r>
              <a:rPr lang="en-US" dirty="0" err="1"/>
              <a:t>OpenMP</a:t>
            </a:r>
            <a:r>
              <a:rPr lang="en-US" dirty="0"/>
              <a:t> is a good standard for shared memory programming (compiler directives)</a:t>
            </a:r>
          </a:p>
          <a:p>
            <a:pPr lvl="1">
              <a:defRPr/>
            </a:pPr>
            <a:r>
              <a:rPr lang="en-US" dirty="0"/>
              <a:t>Vendors offer native compiler directives</a:t>
            </a:r>
          </a:p>
        </p:txBody>
      </p: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A388-2E3B-4FE3-A8C0-5161618C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1400">
                <a:solidFill>
                  <a:srgbClr val="898989"/>
                </a:solidFill>
                <a:latin typeface="Calibri" panose="020F0502020204030204" pitchFamily="34" charset="0"/>
              </a:rPr>
              <a:t>	 						</a:t>
            </a:r>
            <a:fld id="{F2E3C734-DD72-4604-BB20-609BBCAEF7F9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7E1D0355-5D68-4DFA-B74E-8E922ED95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Distributed Memory Programming: MPI</a:t>
            </a: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A526D407-B49B-431A-9BDD-572C6BE46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1" y="1485900"/>
            <a:ext cx="10398034" cy="50673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Distributed memory systems have separate address spaces for each processor</a:t>
            </a:r>
          </a:p>
          <a:p>
            <a:pPr lvl="1">
              <a:defRPr/>
            </a:pPr>
            <a:r>
              <a:rPr lang="en-US" dirty="0"/>
              <a:t>Local memory accessed faster than remote memory</a:t>
            </a:r>
          </a:p>
          <a:p>
            <a:pPr lvl="1">
              <a:defRPr/>
            </a:pPr>
            <a:r>
              <a:rPr lang="en-US" dirty="0"/>
              <a:t>Data must be manually decomposed</a:t>
            </a:r>
          </a:p>
          <a:p>
            <a:pPr lvl="1">
              <a:defRPr/>
            </a:pPr>
            <a:r>
              <a:rPr lang="en-US" dirty="0"/>
              <a:t>MPI is the standard for distributed memory programming (library of subprogram calls)</a:t>
            </a:r>
          </a:p>
          <a:p>
            <a:pPr lvl="1">
              <a:defRPr/>
            </a:pPr>
            <a:r>
              <a:rPr lang="en-US" dirty="0"/>
              <a:t>Older message passing libraries include PVM and P4; all vendors have native libraries such as SHMEM (T3E) and LAPI (IBM)</a:t>
            </a:r>
          </a:p>
        </p:txBody>
      </p:sp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Hybrid Parallel Computing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55B40-37A3-45BA-8EF0-9A46C722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CPUs + high speed network</a:t>
            </a:r>
          </a:p>
          <a:p>
            <a:pPr marL="0" indent="0">
              <a:buNone/>
            </a:pPr>
            <a:r>
              <a:rPr lang="en-US" dirty="0"/>
              <a:t>     -- Relatively easy to program</a:t>
            </a:r>
          </a:p>
          <a:p>
            <a:pPr marL="0" indent="0">
              <a:buNone/>
            </a:pPr>
            <a:r>
              <a:rPr lang="en-US" dirty="0"/>
              <a:t>     -- OpenMP + MPI</a:t>
            </a:r>
          </a:p>
          <a:p>
            <a:r>
              <a:rPr lang="en-US" dirty="0"/>
              <a:t>CPUs + Accelerators + high speed network</a:t>
            </a:r>
          </a:p>
          <a:p>
            <a:pPr marL="0" indent="0">
              <a:buNone/>
            </a:pPr>
            <a:r>
              <a:rPr lang="en-US" dirty="0"/>
              <a:t>     -- Great performance</a:t>
            </a:r>
          </a:p>
          <a:p>
            <a:pPr marL="0" indent="0">
              <a:buNone/>
            </a:pPr>
            <a:r>
              <a:rPr lang="en-US" dirty="0"/>
              <a:t>     -- Hard to program: OpenMP + MPI + CUDA (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-- Mixed programming for CPU and accelerator</a:t>
            </a:r>
          </a:p>
          <a:p>
            <a:pPr marL="0" indent="0">
              <a:buNone/>
            </a:pPr>
            <a:r>
              <a:rPr lang="en-US" dirty="0"/>
              <a:t>     -- More scalable than pure CPU parallel computers</a:t>
            </a:r>
          </a:p>
          <a:p>
            <a:pPr marL="0" indent="0">
              <a:buNone/>
            </a:pPr>
            <a:r>
              <a:rPr lang="en-US" dirty="0"/>
              <a:t>     -- More and more popular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8BBB1-E5F8-4D4E-A87B-7F65017D9693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52386134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050975" y="0"/>
            <a:ext cx="2141025" cy="15936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367" y="2767965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733" y="63319"/>
            <a:ext cx="11040533" cy="74657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Uniform Memory Access Architecture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7" name="Shape 77">
            <a:extLst>
              <a:ext uri="{FF2B5EF4-FFF2-40B4-BE49-F238E27FC236}">
                <a16:creationId xmlns:a16="http://schemas.microsoft.com/office/drawing/2014/main" id="{E0043185-4BCD-465E-A51D-CA674E31943A}"/>
              </a:ext>
            </a:extLst>
          </p:cNvPr>
          <p:cNvSpPr/>
          <p:nvPr/>
        </p:nvSpPr>
        <p:spPr>
          <a:xfrm>
            <a:off x="341745" y="809897"/>
            <a:ext cx="6154849" cy="579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Processors of Bus-based multiprocessors that experience the same (uniform) access time to any memory module in the system are often referred to as Uniform Memory Access (UMA) systems or Symmetric Multi-Processors (SMPs). 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Easy to program: each core accesses the memory at the same cost. </a:t>
            </a:r>
            <a:endParaRPr sz="28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0628D63-8451-4F5A-9618-82311C4CF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54" y="809897"/>
            <a:ext cx="5529146" cy="4126995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1EBDDAEC-6E2E-4F7B-B84E-CC0F0210673C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889241358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B89D0B5-1C98-4B8B-8E73-654CBEC10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UMA - Memory Access Problems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63A0AC5-F976-4CE5-91DD-180E5EB3B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57300"/>
            <a:ext cx="9144000" cy="4343400"/>
          </a:xfrm>
        </p:spPr>
        <p:txBody>
          <a:bodyPr/>
          <a:lstStyle/>
          <a:p>
            <a:r>
              <a:rPr lang="en-US" altLang="en-US" dirty="0"/>
              <a:t>Conventional wisdom is that systems do not scale well</a:t>
            </a:r>
          </a:p>
          <a:p>
            <a:pPr lvl="1"/>
            <a:r>
              <a:rPr lang="en-US" altLang="en-US" dirty="0"/>
              <a:t>Bus based systems can become saturated</a:t>
            </a:r>
          </a:p>
          <a:p>
            <a:pPr lvl="1"/>
            <a:r>
              <a:rPr lang="en-US" altLang="en-US" dirty="0"/>
              <a:t>Fast large crossbars are expensive</a:t>
            </a:r>
          </a:p>
          <a:p>
            <a:r>
              <a:rPr lang="en-US" altLang="en-US" dirty="0"/>
              <a:t>Cache coherence problem</a:t>
            </a:r>
          </a:p>
          <a:p>
            <a:pPr lvl="1"/>
            <a:r>
              <a:rPr lang="en-US" altLang="en-US" dirty="0"/>
              <a:t>Copies of a variable can be present in multiple caches</a:t>
            </a:r>
          </a:p>
          <a:p>
            <a:pPr lvl="1"/>
            <a:r>
              <a:rPr lang="en-US" altLang="en-US" dirty="0"/>
              <a:t>A write by one processor my not become visible to others</a:t>
            </a:r>
          </a:p>
          <a:p>
            <a:pPr lvl="1"/>
            <a:r>
              <a:rPr lang="en-US" altLang="en-US" dirty="0"/>
              <a:t>They'll keep accessing stale value in their caches</a:t>
            </a:r>
          </a:p>
          <a:p>
            <a:pPr lvl="1"/>
            <a:r>
              <a:rPr lang="en-US" altLang="en-US" dirty="0"/>
              <a:t>Need to take actions to ensure visibility or cache coherence</a:t>
            </a:r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733" y="63319"/>
            <a:ext cx="11040533" cy="74657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Non-Uniform Memory Access Architecture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7" name="Shape 77">
            <a:extLst>
              <a:ext uri="{FF2B5EF4-FFF2-40B4-BE49-F238E27FC236}">
                <a16:creationId xmlns:a16="http://schemas.microsoft.com/office/drawing/2014/main" id="{E0043185-4BCD-465E-A51D-CA674E31943A}"/>
              </a:ext>
            </a:extLst>
          </p:cNvPr>
          <p:cNvSpPr/>
          <p:nvPr/>
        </p:nvSpPr>
        <p:spPr>
          <a:xfrm>
            <a:off x="341745" y="809897"/>
            <a:ext cx="11508509" cy="2412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To improve scalability and performance three critical changes are made to the shared-memory multiprocessors architecture: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-- Non-Uniform Memory Access organization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-- Point-to-Point interconnect topology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800" dirty="0"/>
              <a:t>   -- Scalable cache coherence solutions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BD7879-7F49-4D62-82EF-9F267BC3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3429000"/>
            <a:ext cx="7143750" cy="2809875"/>
          </a:xfrm>
          <a:prstGeom prst="rect">
            <a:avLst/>
          </a:prstGeom>
        </p:spPr>
      </p:pic>
      <p:sp>
        <p:nvSpPr>
          <p:cNvPr id="8" name="Shape 77">
            <a:extLst>
              <a:ext uri="{FF2B5EF4-FFF2-40B4-BE49-F238E27FC236}">
                <a16:creationId xmlns:a16="http://schemas.microsoft.com/office/drawing/2014/main" id="{1398DC79-5FC2-4564-BF2C-D92D504EC700}"/>
              </a:ext>
            </a:extLst>
          </p:cNvPr>
          <p:cNvSpPr/>
          <p:nvPr/>
        </p:nvSpPr>
        <p:spPr>
          <a:xfrm>
            <a:off x="7890933" y="2072640"/>
            <a:ext cx="4179148" cy="416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Accessing local memory is cheap but accessing remote memory is expensive.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Hard to code and the algorithm should consider local memory and remote memory.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68F41F1-A4F3-42B3-AB94-025B4F20D706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1784644762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BB96398-769E-4CB3-9A8F-8B546A9AC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96043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Programming Methodologies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ACCCFA1-289B-43AB-B476-1061EB97B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0051" y="1347652"/>
            <a:ext cx="9191897" cy="4525963"/>
          </a:xfrm>
        </p:spPr>
        <p:txBody>
          <a:bodyPr/>
          <a:lstStyle/>
          <a:p>
            <a:r>
              <a:rPr lang="en-US" altLang="en-US" dirty="0"/>
              <a:t>Standard Fortran or C/C++ and let the compiler do it for you</a:t>
            </a:r>
          </a:p>
          <a:p>
            <a:r>
              <a:rPr lang="en-US" altLang="en-US" dirty="0"/>
              <a:t>Directive can give hints to compiler (OpenMP)</a:t>
            </a:r>
          </a:p>
          <a:p>
            <a:r>
              <a:rPr lang="en-US" altLang="en-US" dirty="0"/>
              <a:t>Libraries</a:t>
            </a:r>
          </a:p>
          <a:p>
            <a:r>
              <a:rPr lang="en-US" altLang="en-US" dirty="0"/>
              <a:t>Threads like methods</a:t>
            </a:r>
          </a:p>
          <a:p>
            <a:pPr lvl="1"/>
            <a:r>
              <a:rPr lang="en-US" altLang="en-US" dirty="0"/>
              <a:t>Explicitly Start multiple tasks</a:t>
            </a:r>
          </a:p>
          <a:p>
            <a:pPr lvl="1"/>
            <a:r>
              <a:rPr lang="en-US" altLang="en-US" dirty="0"/>
              <a:t>Each given own section of memory</a:t>
            </a:r>
          </a:p>
          <a:p>
            <a:pPr lvl="1"/>
            <a:r>
              <a:rPr lang="en-US" altLang="en-US" dirty="0"/>
              <a:t>Use shared variables for communication</a:t>
            </a:r>
          </a:p>
          <a:p>
            <a:r>
              <a:rPr lang="en-US" altLang="en-US" dirty="0"/>
              <a:t>Message passing can also be used but is not common</a:t>
            </a:r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EB26094-B4AF-49BF-ABCC-7FC13C2A2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Memory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7515B10-67A6-4F60-A53B-9CD0F7575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00" y="1485900"/>
            <a:ext cx="11091333" cy="3730534"/>
          </a:xfrm>
        </p:spPr>
        <p:txBody>
          <a:bodyPr/>
          <a:lstStyle/>
          <a:p>
            <a:r>
              <a:rPr lang="en-US" altLang="en-US" dirty="0"/>
              <a:t>Easier to build because of slower access to remote memory</a:t>
            </a:r>
          </a:p>
          <a:p>
            <a:r>
              <a:rPr lang="en-US" altLang="en-US" dirty="0"/>
              <a:t>Similar cache problems</a:t>
            </a:r>
          </a:p>
          <a:p>
            <a:r>
              <a:rPr lang="en-US" altLang="en-US" dirty="0"/>
              <a:t>Code writers should be aware of data distribution</a:t>
            </a:r>
          </a:p>
          <a:p>
            <a:pPr lvl="1"/>
            <a:r>
              <a:rPr lang="en-US" altLang="en-US" dirty="0"/>
              <a:t>Load balance</a:t>
            </a:r>
          </a:p>
          <a:p>
            <a:pPr lvl="1"/>
            <a:r>
              <a:rPr lang="en-US" altLang="en-US" dirty="0"/>
              <a:t>Minimize access of "far" memory</a:t>
            </a:r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76C5145-5A21-431D-B1ED-FB7DD4170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Distributed Memory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D6607AB-0B53-4482-8B8A-FE364E668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of N processors has its own memory</a:t>
            </a:r>
          </a:p>
          <a:p>
            <a:r>
              <a:rPr lang="en-US" altLang="en-US"/>
              <a:t>Memory is not shared</a:t>
            </a:r>
          </a:p>
          <a:p>
            <a:r>
              <a:rPr lang="en-US" altLang="en-US"/>
              <a:t>Communication occurs using messages</a:t>
            </a:r>
          </a:p>
        </p:txBody>
      </p:sp>
      <p:pic>
        <p:nvPicPr>
          <p:cNvPr id="55300" name="Picture 166">
            <a:extLst>
              <a:ext uri="{FF2B5EF4-FFF2-40B4-BE49-F238E27FC236}">
                <a16:creationId xmlns:a16="http://schemas.microsoft.com/office/drawing/2014/main" id="{5514F894-D895-4DC5-9A23-150BCD9F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90900"/>
            <a:ext cx="31242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F999192-A295-41BD-AE6B-721C17063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Programming Methodology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BEEA139-64D3-4A2D-B30D-0EF2170FC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1247" y="1529443"/>
            <a:ext cx="6904446" cy="3425734"/>
          </a:xfrm>
        </p:spPr>
        <p:txBody>
          <a:bodyPr/>
          <a:lstStyle/>
          <a:p>
            <a:r>
              <a:rPr lang="en-US" altLang="en-US" dirty="0"/>
              <a:t>Mostly message passing using MPI</a:t>
            </a:r>
          </a:p>
          <a:p>
            <a:r>
              <a:rPr lang="en-US" altLang="en-US" dirty="0"/>
              <a:t>Data distribution languages</a:t>
            </a:r>
          </a:p>
          <a:p>
            <a:pPr lvl="1"/>
            <a:r>
              <a:rPr lang="en-US" altLang="en-US" dirty="0"/>
              <a:t>Simulate global name space</a:t>
            </a:r>
          </a:p>
          <a:p>
            <a:pPr lvl="1"/>
            <a:r>
              <a:rPr lang="en-US" altLang="en-US" dirty="0"/>
              <a:t>Examples</a:t>
            </a:r>
          </a:p>
          <a:p>
            <a:pPr lvl="2"/>
            <a:r>
              <a:rPr lang="en-US" altLang="en-US" dirty="0"/>
              <a:t>High Performance Fortran</a:t>
            </a:r>
          </a:p>
          <a:p>
            <a:pPr lvl="2"/>
            <a:r>
              <a:rPr lang="en-US" altLang="en-US" dirty="0"/>
              <a:t>Split C</a:t>
            </a:r>
          </a:p>
          <a:p>
            <a:pPr lvl="2"/>
            <a:r>
              <a:rPr lang="en-US" altLang="en-US" dirty="0"/>
              <a:t>Co-array Fortran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20D28-C838-4C9D-962F-95CDD22C3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62" y="3819773"/>
            <a:ext cx="6631071" cy="2270807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99891E5-80D3-4F0A-B440-F29B052A3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8423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Hybrid Machines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5140B02-425C-448D-975B-8A5A70E81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3143" y="1143001"/>
            <a:ext cx="9557657" cy="4525963"/>
          </a:xfrm>
        </p:spPr>
        <p:txBody>
          <a:bodyPr/>
          <a:lstStyle/>
          <a:p>
            <a:r>
              <a:rPr lang="en-US" altLang="en-US" dirty="0"/>
              <a:t>SMP nodes (clumps) with interconnect between clumps</a:t>
            </a:r>
          </a:p>
          <a:p>
            <a:r>
              <a:rPr lang="en-US" altLang="en-US" dirty="0"/>
              <a:t>Machines</a:t>
            </a:r>
          </a:p>
          <a:p>
            <a:pPr lvl="1"/>
            <a:r>
              <a:rPr lang="en-US" altLang="en-US" dirty="0"/>
              <a:t>Cray XT3/4</a:t>
            </a:r>
          </a:p>
          <a:p>
            <a:pPr lvl="1"/>
            <a:r>
              <a:rPr lang="en-US" altLang="en-US" dirty="0"/>
              <a:t>IBM Power4/Power5</a:t>
            </a:r>
          </a:p>
          <a:p>
            <a:pPr lvl="1"/>
            <a:r>
              <a:rPr lang="en-US" altLang="en-US" dirty="0"/>
              <a:t>Sun, other vendor machines</a:t>
            </a:r>
          </a:p>
          <a:p>
            <a:r>
              <a:rPr lang="en-US" altLang="en-US" dirty="0"/>
              <a:t>Programming</a:t>
            </a:r>
          </a:p>
          <a:p>
            <a:pPr lvl="1"/>
            <a:r>
              <a:rPr lang="en-US" altLang="en-US" dirty="0"/>
              <a:t>SMP methods on clumps or message passing</a:t>
            </a:r>
          </a:p>
          <a:p>
            <a:pPr lvl="1"/>
            <a:r>
              <a:rPr lang="en-US" altLang="en-US" dirty="0"/>
              <a:t>Message passing between all processors</a:t>
            </a:r>
          </a:p>
          <a:p>
            <a:pPr lvl="1"/>
            <a:endParaRPr lang="en-US" altLang="en-US" dirty="0"/>
          </a:p>
        </p:txBody>
      </p:sp>
      <p:grpSp>
        <p:nvGrpSpPr>
          <p:cNvPr id="57348" name="Group 6">
            <a:extLst>
              <a:ext uri="{FF2B5EF4-FFF2-40B4-BE49-F238E27FC236}">
                <a16:creationId xmlns:a16="http://schemas.microsoft.com/office/drawing/2014/main" id="{826F91D3-FDBE-4237-B942-F5CF343A5B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56862" y="2272937"/>
            <a:ext cx="4076700" cy="2070100"/>
            <a:chOff x="2928" y="1536"/>
            <a:chExt cx="2568" cy="1304"/>
          </a:xfrm>
        </p:grpSpPr>
        <p:sp>
          <p:nvSpPr>
            <p:cNvPr id="57349" name="AutoShape 5">
              <a:extLst>
                <a:ext uri="{FF2B5EF4-FFF2-40B4-BE49-F238E27FC236}">
                  <a16:creationId xmlns:a16="http://schemas.microsoft.com/office/drawing/2014/main" id="{9383FD72-3E35-4551-A487-931F5EDAB2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28" y="1536"/>
              <a:ext cx="2568" cy="1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57350" name="Group 55">
              <a:extLst>
                <a:ext uri="{FF2B5EF4-FFF2-40B4-BE49-F238E27FC236}">
                  <a16:creationId xmlns:a16="http://schemas.microsoft.com/office/drawing/2014/main" id="{F73E1038-540E-4924-BF80-BE3D84C473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2" y="1560"/>
              <a:ext cx="2520" cy="784"/>
              <a:chOff x="2952" y="1560"/>
              <a:chExt cx="2520" cy="784"/>
            </a:xfrm>
          </p:grpSpPr>
          <p:grpSp>
            <p:nvGrpSpPr>
              <p:cNvPr id="57356" name="Group 30">
                <a:extLst>
                  <a:ext uri="{FF2B5EF4-FFF2-40B4-BE49-F238E27FC236}">
                    <a16:creationId xmlns:a16="http://schemas.microsoft.com/office/drawing/2014/main" id="{59858566-D3E5-4D74-95C0-9E99AB72E4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2" y="1560"/>
                <a:ext cx="1096" cy="776"/>
                <a:chOff x="2952" y="1560"/>
                <a:chExt cx="1096" cy="776"/>
              </a:xfrm>
            </p:grpSpPr>
            <p:sp>
              <p:nvSpPr>
                <p:cNvPr id="57381" name="Rectangle 7">
                  <a:extLst>
                    <a:ext uri="{FF2B5EF4-FFF2-40B4-BE49-F238E27FC236}">
                      <a16:creationId xmlns:a16="http://schemas.microsoft.com/office/drawing/2014/main" id="{2A506CED-CB36-48EF-BE08-BF0B993CB1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2" y="2168"/>
                  <a:ext cx="1096" cy="168"/>
                </a:xfrm>
                <a:prstGeom prst="rect">
                  <a:avLst/>
                </a:prstGeom>
                <a:solidFill>
                  <a:srgbClr val="003399"/>
                </a:solidFill>
                <a:ln w="8">
                  <a:solidFill>
                    <a:srgbClr val="0033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7382" name="Rectangle 8">
                  <a:extLst>
                    <a:ext uri="{FF2B5EF4-FFF2-40B4-BE49-F238E27FC236}">
                      <a16:creationId xmlns:a16="http://schemas.microsoft.com/office/drawing/2014/main" id="{D115010C-6A9C-42DD-B17A-5543B1ED2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6" y="2176"/>
                  <a:ext cx="528" cy="144"/>
                </a:xfrm>
                <a:prstGeom prst="rect">
                  <a:avLst/>
                </a:prstGeom>
                <a:solidFill>
                  <a:srgbClr val="0033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7383" name="Rectangle 9">
                  <a:extLst>
                    <a:ext uri="{FF2B5EF4-FFF2-40B4-BE49-F238E27FC236}">
                      <a16:creationId xmlns:a16="http://schemas.microsoft.com/office/drawing/2014/main" id="{7D5DE2E5-0A51-45D6-B941-F707B8CFC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6" y="2152"/>
                  <a:ext cx="525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000000"/>
                      </a:solidFill>
                      <a:latin typeface="Helvetica" panose="020B0604020202020204" pitchFamily="34" charset="0"/>
                    </a:rPr>
                    <a:t>Memory</a:t>
                  </a:r>
                  <a:endParaRPr lang="en-US" altLang="en-US"/>
                </a:p>
              </p:txBody>
            </p:sp>
            <p:sp>
              <p:nvSpPr>
                <p:cNvPr id="57384" name="Rectangle 10">
                  <a:extLst>
                    <a:ext uri="{FF2B5EF4-FFF2-40B4-BE49-F238E27FC236}">
                      <a16:creationId xmlns:a16="http://schemas.microsoft.com/office/drawing/2014/main" id="{A8985EB8-7FEF-410F-A36B-C7F40D54A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6" y="2176"/>
                  <a:ext cx="536" cy="152"/>
                </a:xfrm>
                <a:prstGeom prst="rect">
                  <a:avLst/>
                </a:prstGeom>
                <a:noFill/>
                <a:ln w="8">
                  <a:solidFill>
                    <a:srgbClr val="00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7385" name="Group 13">
                  <a:extLst>
                    <a:ext uri="{FF2B5EF4-FFF2-40B4-BE49-F238E27FC236}">
                      <a16:creationId xmlns:a16="http://schemas.microsoft.com/office/drawing/2014/main" id="{113938FA-2499-4052-8022-A249E8BBF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52" y="1560"/>
                  <a:ext cx="216" cy="216"/>
                  <a:chOff x="2952" y="1560"/>
                  <a:chExt cx="216" cy="216"/>
                </a:xfrm>
              </p:grpSpPr>
              <p:sp>
                <p:nvSpPr>
                  <p:cNvPr id="57402" name="Rectangle 11">
                    <a:extLst>
                      <a:ext uri="{FF2B5EF4-FFF2-40B4-BE49-F238E27FC236}">
                        <a16:creationId xmlns:a16="http://schemas.microsoft.com/office/drawing/2014/main" id="{B9241346-940B-41E6-9BAE-C6B8482507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52" y="1560"/>
                    <a:ext cx="216" cy="216"/>
                  </a:xfrm>
                  <a:prstGeom prst="rect">
                    <a:avLst/>
                  </a:prstGeom>
                  <a:solidFill>
                    <a:srgbClr val="FFFFFF"/>
                  </a:solidFill>
                  <a:ln w="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7403" name="Rectangle 12">
                    <a:extLst>
                      <a:ext uri="{FF2B5EF4-FFF2-40B4-BE49-F238E27FC236}">
                        <a16:creationId xmlns:a16="http://schemas.microsoft.com/office/drawing/2014/main" id="{B129FE76-408B-4529-BC6E-6EEAE36053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8" y="1568"/>
                    <a:ext cx="9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0000"/>
                        </a:solidFill>
                        <a:latin typeface="Helvetica" panose="020B0604020202020204" pitchFamily="34" charset="0"/>
                      </a:rPr>
                      <a:t>P</a:t>
                    </a:r>
                    <a:endParaRPr lang="en-US" altLang="en-US"/>
                  </a:p>
                </p:txBody>
              </p:sp>
            </p:grpSp>
            <p:grpSp>
              <p:nvGrpSpPr>
                <p:cNvPr id="57386" name="Group 16">
                  <a:extLst>
                    <a:ext uri="{FF2B5EF4-FFF2-40B4-BE49-F238E27FC236}">
                      <a16:creationId xmlns:a16="http://schemas.microsoft.com/office/drawing/2014/main" id="{B32C2D74-96AA-4FE2-A9EE-66CB5B279B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16" y="1560"/>
                  <a:ext cx="216" cy="216"/>
                  <a:chOff x="3816" y="1560"/>
                  <a:chExt cx="216" cy="216"/>
                </a:xfrm>
              </p:grpSpPr>
              <p:sp>
                <p:nvSpPr>
                  <p:cNvPr id="57400" name="Rectangle 14">
                    <a:extLst>
                      <a:ext uri="{FF2B5EF4-FFF2-40B4-BE49-F238E27FC236}">
                        <a16:creationId xmlns:a16="http://schemas.microsoft.com/office/drawing/2014/main" id="{3738B163-22B7-42F9-9084-AA394E7BE3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16" y="1560"/>
                    <a:ext cx="216" cy="216"/>
                  </a:xfrm>
                  <a:prstGeom prst="rect">
                    <a:avLst/>
                  </a:prstGeom>
                  <a:solidFill>
                    <a:srgbClr val="FFFFFF"/>
                  </a:solidFill>
                  <a:ln w="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7401" name="Rectangle 15">
                    <a:extLst>
                      <a:ext uri="{FF2B5EF4-FFF2-40B4-BE49-F238E27FC236}">
                        <a16:creationId xmlns:a16="http://schemas.microsoft.com/office/drawing/2014/main" id="{C80A299A-992C-4438-9A6D-6B1A58C903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2" y="1568"/>
                    <a:ext cx="9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0000"/>
                        </a:solidFill>
                        <a:latin typeface="Helvetica" panose="020B0604020202020204" pitchFamily="34" charset="0"/>
                      </a:rPr>
                      <a:t>P</a:t>
                    </a:r>
                    <a:endParaRPr lang="en-US" altLang="en-US"/>
                  </a:p>
                </p:txBody>
              </p:sp>
            </p:grpSp>
            <p:grpSp>
              <p:nvGrpSpPr>
                <p:cNvPr id="57387" name="Group 19">
                  <a:extLst>
                    <a:ext uri="{FF2B5EF4-FFF2-40B4-BE49-F238E27FC236}">
                      <a16:creationId xmlns:a16="http://schemas.microsoft.com/office/drawing/2014/main" id="{FC1E0707-506C-4480-9E71-D00B697D88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28" y="1560"/>
                  <a:ext cx="216" cy="216"/>
                  <a:chOff x="3528" y="1560"/>
                  <a:chExt cx="216" cy="216"/>
                </a:xfrm>
              </p:grpSpPr>
              <p:sp>
                <p:nvSpPr>
                  <p:cNvPr id="57398" name="Rectangle 17">
                    <a:extLst>
                      <a:ext uri="{FF2B5EF4-FFF2-40B4-BE49-F238E27FC236}">
                        <a16:creationId xmlns:a16="http://schemas.microsoft.com/office/drawing/2014/main" id="{DC974AAD-92FD-44BB-879D-8AF0BE29E4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28" y="1560"/>
                    <a:ext cx="216" cy="216"/>
                  </a:xfrm>
                  <a:prstGeom prst="rect">
                    <a:avLst/>
                  </a:prstGeom>
                  <a:solidFill>
                    <a:srgbClr val="FFFFFF"/>
                  </a:solidFill>
                  <a:ln w="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7399" name="Rectangle 18">
                    <a:extLst>
                      <a:ext uri="{FF2B5EF4-FFF2-40B4-BE49-F238E27FC236}">
                        <a16:creationId xmlns:a16="http://schemas.microsoft.com/office/drawing/2014/main" id="{D3A6B030-6049-439E-8EBA-ECE702AFD6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4" y="1568"/>
                    <a:ext cx="9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0000"/>
                        </a:solidFill>
                        <a:latin typeface="Helvetica" panose="020B0604020202020204" pitchFamily="34" charset="0"/>
                      </a:rPr>
                      <a:t>P</a:t>
                    </a:r>
                    <a:endParaRPr lang="en-US" altLang="en-US"/>
                  </a:p>
                </p:txBody>
              </p:sp>
            </p:grpSp>
            <p:grpSp>
              <p:nvGrpSpPr>
                <p:cNvPr id="57388" name="Group 22">
                  <a:extLst>
                    <a:ext uri="{FF2B5EF4-FFF2-40B4-BE49-F238E27FC236}">
                      <a16:creationId xmlns:a16="http://schemas.microsoft.com/office/drawing/2014/main" id="{EDF8000E-BE33-4857-9222-109149A3A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40" y="1560"/>
                  <a:ext cx="216" cy="216"/>
                  <a:chOff x="3240" y="1560"/>
                  <a:chExt cx="216" cy="216"/>
                </a:xfrm>
              </p:grpSpPr>
              <p:sp>
                <p:nvSpPr>
                  <p:cNvPr id="57396" name="Rectangle 20">
                    <a:extLst>
                      <a:ext uri="{FF2B5EF4-FFF2-40B4-BE49-F238E27FC236}">
                        <a16:creationId xmlns:a16="http://schemas.microsoft.com/office/drawing/2014/main" id="{5A4A4120-D6C7-49EF-A1A8-6C9C7CF22E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560"/>
                    <a:ext cx="216" cy="216"/>
                  </a:xfrm>
                  <a:prstGeom prst="rect">
                    <a:avLst/>
                  </a:prstGeom>
                  <a:solidFill>
                    <a:srgbClr val="FFFFFF"/>
                  </a:solidFill>
                  <a:ln w="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7397" name="Rectangle 21">
                    <a:extLst>
                      <a:ext uri="{FF2B5EF4-FFF2-40B4-BE49-F238E27FC236}">
                        <a16:creationId xmlns:a16="http://schemas.microsoft.com/office/drawing/2014/main" id="{57C94794-68DD-408D-959F-8972CA7746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96" y="1568"/>
                    <a:ext cx="9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0000"/>
                        </a:solidFill>
                        <a:latin typeface="Helvetica" panose="020B0604020202020204" pitchFamily="34" charset="0"/>
                      </a:rPr>
                      <a:t>P</a:t>
                    </a:r>
                    <a:endParaRPr lang="en-US" altLang="en-US"/>
                  </a:p>
                </p:txBody>
              </p:sp>
            </p:grpSp>
            <p:sp>
              <p:nvSpPr>
                <p:cNvPr id="57389" name="Rectangle 23">
                  <a:extLst>
                    <a:ext uri="{FF2B5EF4-FFF2-40B4-BE49-F238E27FC236}">
                      <a16:creationId xmlns:a16="http://schemas.microsoft.com/office/drawing/2014/main" id="{D265C599-F4D6-442B-840C-D4721927F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2" y="1952"/>
                  <a:ext cx="1080" cy="144"/>
                </a:xfrm>
                <a:prstGeom prst="rect">
                  <a:avLst/>
                </a:prstGeom>
                <a:solidFill>
                  <a:srgbClr val="FFFFFF"/>
                </a:solidFill>
                <a:ln w="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7390" name="Rectangle 24">
                  <a:extLst>
                    <a:ext uri="{FF2B5EF4-FFF2-40B4-BE49-F238E27FC236}">
                      <a16:creationId xmlns:a16="http://schemas.microsoft.com/office/drawing/2014/main" id="{6489EC7E-9E9C-416C-AF77-5FCC4AD0FE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8" y="1928"/>
                  <a:ext cx="25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000000"/>
                      </a:solidFill>
                      <a:latin typeface="Helvetica" panose="020B0604020202020204" pitchFamily="34" charset="0"/>
                    </a:rPr>
                    <a:t>Bus</a:t>
                  </a:r>
                  <a:endParaRPr lang="en-US" altLang="en-US"/>
                </a:p>
              </p:txBody>
            </p:sp>
            <p:sp>
              <p:nvSpPr>
                <p:cNvPr id="57391" name="Line 25">
                  <a:extLst>
                    <a:ext uri="{FF2B5EF4-FFF2-40B4-BE49-F238E27FC236}">
                      <a16:creationId xmlns:a16="http://schemas.microsoft.com/office/drawing/2014/main" id="{48323D78-14D5-4157-9E49-D18834241A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6" y="1776"/>
                  <a:ext cx="1" cy="144"/>
                </a:xfrm>
                <a:prstGeom prst="line">
                  <a:avLst/>
                </a:prstGeom>
                <a:noFill/>
                <a:ln w="4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2" name="Line 26">
                  <a:extLst>
                    <a:ext uri="{FF2B5EF4-FFF2-40B4-BE49-F238E27FC236}">
                      <a16:creationId xmlns:a16="http://schemas.microsoft.com/office/drawing/2014/main" id="{B7105DDC-EA2B-4FF5-9A45-101194D22C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4" y="1776"/>
                  <a:ext cx="1" cy="144"/>
                </a:xfrm>
                <a:prstGeom prst="line">
                  <a:avLst/>
                </a:prstGeom>
                <a:noFill/>
                <a:ln w="4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3" name="Line 27">
                  <a:extLst>
                    <a:ext uri="{FF2B5EF4-FFF2-40B4-BE49-F238E27FC236}">
                      <a16:creationId xmlns:a16="http://schemas.microsoft.com/office/drawing/2014/main" id="{3C6F992D-6127-4AEF-BFBA-F03A7AFB6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1776"/>
                  <a:ext cx="1" cy="144"/>
                </a:xfrm>
                <a:prstGeom prst="line">
                  <a:avLst/>
                </a:prstGeom>
                <a:noFill/>
                <a:ln w="4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4" name="Line 28">
                  <a:extLst>
                    <a:ext uri="{FF2B5EF4-FFF2-40B4-BE49-F238E27FC236}">
                      <a16:creationId xmlns:a16="http://schemas.microsoft.com/office/drawing/2014/main" id="{646271AF-EDBE-4E17-96F1-4A3A88AA64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0" y="1776"/>
                  <a:ext cx="1" cy="144"/>
                </a:xfrm>
                <a:prstGeom prst="line">
                  <a:avLst/>
                </a:prstGeom>
                <a:noFill/>
                <a:ln w="4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5" name="Line 29">
                  <a:extLst>
                    <a:ext uri="{FF2B5EF4-FFF2-40B4-BE49-F238E27FC236}">
                      <a16:creationId xmlns:a16="http://schemas.microsoft.com/office/drawing/2014/main" id="{7115BDC0-9487-4184-8A88-8E534359B8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80" y="2104"/>
                  <a:ext cx="1" cy="48"/>
                </a:xfrm>
                <a:prstGeom prst="line">
                  <a:avLst/>
                </a:prstGeom>
                <a:noFill/>
                <a:ln w="4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57357" name="Group 54">
                <a:extLst>
                  <a:ext uri="{FF2B5EF4-FFF2-40B4-BE49-F238E27FC236}">
                    <a16:creationId xmlns:a16="http://schemas.microsoft.com/office/drawing/2014/main" id="{CFF7C35F-50E5-4C17-8A8C-8C62CC6708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6" y="1568"/>
                <a:ext cx="1096" cy="776"/>
                <a:chOff x="4376" y="1568"/>
                <a:chExt cx="1096" cy="776"/>
              </a:xfrm>
            </p:grpSpPr>
            <p:sp>
              <p:nvSpPr>
                <p:cNvPr id="57358" name="Rectangle 31">
                  <a:extLst>
                    <a:ext uri="{FF2B5EF4-FFF2-40B4-BE49-F238E27FC236}">
                      <a16:creationId xmlns:a16="http://schemas.microsoft.com/office/drawing/2014/main" id="{71A536F2-963C-4C82-A1F7-9EAFE915C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6" y="2176"/>
                  <a:ext cx="1096" cy="168"/>
                </a:xfrm>
                <a:prstGeom prst="rect">
                  <a:avLst/>
                </a:prstGeom>
                <a:solidFill>
                  <a:srgbClr val="003399"/>
                </a:solidFill>
                <a:ln w="8">
                  <a:solidFill>
                    <a:srgbClr val="0033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7359" name="Rectangle 32">
                  <a:extLst>
                    <a:ext uri="{FF2B5EF4-FFF2-40B4-BE49-F238E27FC236}">
                      <a16:creationId xmlns:a16="http://schemas.microsoft.com/office/drawing/2014/main" id="{02AB67EE-10DC-4C89-A4E3-1498E7095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0" y="2184"/>
                  <a:ext cx="528" cy="144"/>
                </a:xfrm>
                <a:prstGeom prst="rect">
                  <a:avLst/>
                </a:prstGeom>
                <a:solidFill>
                  <a:srgbClr val="0033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7360" name="Rectangle 33">
                  <a:extLst>
                    <a:ext uri="{FF2B5EF4-FFF2-40B4-BE49-F238E27FC236}">
                      <a16:creationId xmlns:a16="http://schemas.microsoft.com/office/drawing/2014/main" id="{C74DFAA0-A6E3-4FC8-B30E-089BC5BB22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0" y="2160"/>
                  <a:ext cx="525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000000"/>
                      </a:solidFill>
                      <a:latin typeface="Helvetica" panose="020B0604020202020204" pitchFamily="34" charset="0"/>
                    </a:rPr>
                    <a:t>Memory</a:t>
                  </a:r>
                  <a:endParaRPr lang="en-US" altLang="en-US"/>
                </a:p>
              </p:txBody>
            </p:sp>
            <p:sp>
              <p:nvSpPr>
                <p:cNvPr id="57361" name="Rectangle 34">
                  <a:extLst>
                    <a:ext uri="{FF2B5EF4-FFF2-40B4-BE49-F238E27FC236}">
                      <a16:creationId xmlns:a16="http://schemas.microsoft.com/office/drawing/2014/main" id="{B7457AFD-DBD1-4DE9-B406-049FE5EDD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0" y="2184"/>
                  <a:ext cx="536" cy="152"/>
                </a:xfrm>
                <a:prstGeom prst="rect">
                  <a:avLst/>
                </a:prstGeom>
                <a:noFill/>
                <a:ln w="8">
                  <a:solidFill>
                    <a:srgbClr val="00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7362" name="Group 37">
                  <a:extLst>
                    <a:ext uri="{FF2B5EF4-FFF2-40B4-BE49-F238E27FC236}">
                      <a16:creationId xmlns:a16="http://schemas.microsoft.com/office/drawing/2014/main" id="{2C550A13-AB29-4D10-B319-82EA755E36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76" y="1568"/>
                  <a:ext cx="216" cy="216"/>
                  <a:chOff x="4376" y="1568"/>
                  <a:chExt cx="216" cy="216"/>
                </a:xfrm>
              </p:grpSpPr>
              <p:sp>
                <p:nvSpPr>
                  <p:cNvPr id="57379" name="Rectangle 35">
                    <a:extLst>
                      <a:ext uri="{FF2B5EF4-FFF2-40B4-BE49-F238E27FC236}">
                        <a16:creationId xmlns:a16="http://schemas.microsoft.com/office/drawing/2014/main" id="{576139B0-6640-4F77-8701-831A3D8765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76" y="1568"/>
                    <a:ext cx="216" cy="216"/>
                  </a:xfrm>
                  <a:prstGeom prst="rect">
                    <a:avLst/>
                  </a:prstGeom>
                  <a:solidFill>
                    <a:srgbClr val="FFFFFF"/>
                  </a:solidFill>
                  <a:ln w="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7380" name="Rectangle 36">
                    <a:extLst>
                      <a:ext uri="{FF2B5EF4-FFF2-40B4-BE49-F238E27FC236}">
                        <a16:creationId xmlns:a16="http://schemas.microsoft.com/office/drawing/2014/main" id="{77DC7E7C-B0E1-40AF-843F-8E22F260BD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1576"/>
                    <a:ext cx="9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0000"/>
                        </a:solidFill>
                        <a:latin typeface="Helvetica" panose="020B0604020202020204" pitchFamily="34" charset="0"/>
                      </a:rPr>
                      <a:t>P</a:t>
                    </a:r>
                    <a:endParaRPr lang="en-US" altLang="en-US"/>
                  </a:p>
                </p:txBody>
              </p:sp>
            </p:grpSp>
            <p:grpSp>
              <p:nvGrpSpPr>
                <p:cNvPr id="57363" name="Group 40">
                  <a:extLst>
                    <a:ext uri="{FF2B5EF4-FFF2-40B4-BE49-F238E27FC236}">
                      <a16:creationId xmlns:a16="http://schemas.microsoft.com/office/drawing/2014/main" id="{BD304BA4-0960-486E-90BE-5B6F52ACFF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40" y="1568"/>
                  <a:ext cx="216" cy="216"/>
                  <a:chOff x="5240" y="1568"/>
                  <a:chExt cx="216" cy="216"/>
                </a:xfrm>
              </p:grpSpPr>
              <p:sp>
                <p:nvSpPr>
                  <p:cNvPr id="57377" name="Rectangle 38">
                    <a:extLst>
                      <a:ext uri="{FF2B5EF4-FFF2-40B4-BE49-F238E27FC236}">
                        <a16:creationId xmlns:a16="http://schemas.microsoft.com/office/drawing/2014/main" id="{794C6C8B-0366-4C2A-95D8-D2F2500394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" y="1568"/>
                    <a:ext cx="216" cy="216"/>
                  </a:xfrm>
                  <a:prstGeom prst="rect">
                    <a:avLst/>
                  </a:prstGeom>
                  <a:solidFill>
                    <a:srgbClr val="FFFFFF"/>
                  </a:solidFill>
                  <a:ln w="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7378" name="Rectangle 39">
                    <a:extLst>
                      <a:ext uri="{FF2B5EF4-FFF2-40B4-BE49-F238E27FC236}">
                        <a16:creationId xmlns:a16="http://schemas.microsoft.com/office/drawing/2014/main" id="{3EBB26A9-95F7-4A22-B9E2-6D8ADC09AB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6" y="1576"/>
                    <a:ext cx="9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0000"/>
                        </a:solidFill>
                        <a:latin typeface="Helvetica" panose="020B0604020202020204" pitchFamily="34" charset="0"/>
                      </a:rPr>
                      <a:t>P</a:t>
                    </a:r>
                    <a:endParaRPr lang="en-US" altLang="en-US"/>
                  </a:p>
                </p:txBody>
              </p:sp>
            </p:grpSp>
            <p:grpSp>
              <p:nvGrpSpPr>
                <p:cNvPr id="57364" name="Group 43">
                  <a:extLst>
                    <a:ext uri="{FF2B5EF4-FFF2-40B4-BE49-F238E27FC236}">
                      <a16:creationId xmlns:a16="http://schemas.microsoft.com/office/drawing/2014/main" id="{FEC8C93C-9566-4BC5-ABC2-256A541B54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2" y="1568"/>
                  <a:ext cx="216" cy="216"/>
                  <a:chOff x="4952" y="1568"/>
                  <a:chExt cx="216" cy="216"/>
                </a:xfrm>
              </p:grpSpPr>
              <p:sp>
                <p:nvSpPr>
                  <p:cNvPr id="57375" name="Rectangle 41">
                    <a:extLst>
                      <a:ext uri="{FF2B5EF4-FFF2-40B4-BE49-F238E27FC236}">
                        <a16:creationId xmlns:a16="http://schemas.microsoft.com/office/drawing/2014/main" id="{97B3C193-21A9-4F91-8143-4E729B2B56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52" y="1568"/>
                    <a:ext cx="216" cy="216"/>
                  </a:xfrm>
                  <a:prstGeom prst="rect">
                    <a:avLst/>
                  </a:prstGeom>
                  <a:solidFill>
                    <a:srgbClr val="FFFFFF"/>
                  </a:solidFill>
                  <a:ln w="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7376" name="Rectangle 42">
                    <a:extLst>
                      <a:ext uri="{FF2B5EF4-FFF2-40B4-BE49-F238E27FC236}">
                        <a16:creationId xmlns:a16="http://schemas.microsoft.com/office/drawing/2014/main" id="{FF63243C-963C-4C90-95E0-226842EFB3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08" y="1576"/>
                    <a:ext cx="9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0000"/>
                        </a:solidFill>
                        <a:latin typeface="Helvetica" panose="020B0604020202020204" pitchFamily="34" charset="0"/>
                      </a:rPr>
                      <a:t>P</a:t>
                    </a:r>
                    <a:endParaRPr lang="en-US" altLang="en-US"/>
                  </a:p>
                </p:txBody>
              </p:sp>
            </p:grpSp>
            <p:grpSp>
              <p:nvGrpSpPr>
                <p:cNvPr id="57365" name="Group 46">
                  <a:extLst>
                    <a:ext uri="{FF2B5EF4-FFF2-40B4-BE49-F238E27FC236}">
                      <a16:creationId xmlns:a16="http://schemas.microsoft.com/office/drawing/2014/main" id="{5C3CB9BF-1252-4864-BEF9-B1A2C5FFED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4" y="1568"/>
                  <a:ext cx="216" cy="216"/>
                  <a:chOff x="4664" y="1568"/>
                  <a:chExt cx="216" cy="216"/>
                </a:xfrm>
              </p:grpSpPr>
              <p:sp>
                <p:nvSpPr>
                  <p:cNvPr id="57373" name="Rectangle 44">
                    <a:extLst>
                      <a:ext uri="{FF2B5EF4-FFF2-40B4-BE49-F238E27FC236}">
                        <a16:creationId xmlns:a16="http://schemas.microsoft.com/office/drawing/2014/main" id="{749A37BE-9426-44E5-927C-BC936C1F49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4" y="1568"/>
                    <a:ext cx="216" cy="216"/>
                  </a:xfrm>
                  <a:prstGeom prst="rect">
                    <a:avLst/>
                  </a:prstGeom>
                  <a:solidFill>
                    <a:srgbClr val="FFFFFF"/>
                  </a:solidFill>
                  <a:ln w="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7374" name="Rectangle 45">
                    <a:extLst>
                      <a:ext uri="{FF2B5EF4-FFF2-40B4-BE49-F238E27FC236}">
                        <a16:creationId xmlns:a16="http://schemas.microsoft.com/office/drawing/2014/main" id="{44ABE8A1-4065-4091-9291-9AB537DF1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20" y="1576"/>
                    <a:ext cx="9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0000"/>
                        </a:solidFill>
                        <a:latin typeface="Helvetica" panose="020B0604020202020204" pitchFamily="34" charset="0"/>
                      </a:rPr>
                      <a:t>P</a:t>
                    </a:r>
                    <a:endParaRPr lang="en-US" altLang="en-US"/>
                  </a:p>
                </p:txBody>
              </p:sp>
            </p:grpSp>
            <p:sp>
              <p:nvSpPr>
                <p:cNvPr id="57366" name="Rectangle 47">
                  <a:extLst>
                    <a:ext uri="{FF2B5EF4-FFF2-40B4-BE49-F238E27FC236}">
                      <a16:creationId xmlns:a16="http://schemas.microsoft.com/office/drawing/2014/main" id="{41917B43-C8AE-4D29-927D-9325728A6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6" y="1960"/>
                  <a:ext cx="1080" cy="144"/>
                </a:xfrm>
                <a:prstGeom prst="rect">
                  <a:avLst/>
                </a:prstGeom>
                <a:solidFill>
                  <a:srgbClr val="FFFFFF"/>
                </a:solidFill>
                <a:ln w="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7367" name="Rectangle 48">
                  <a:extLst>
                    <a:ext uri="{FF2B5EF4-FFF2-40B4-BE49-F238E27FC236}">
                      <a16:creationId xmlns:a16="http://schemas.microsoft.com/office/drawing/2014/main" id="{DEE17F38-E8F4-4D15-A7AD-E87898B1B2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2" y="1936"/>
                  <a:ext cx="25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000000"/>
                      </a:solidFill>
                      <a:latin typeface="Helvetica" panose="020B0604020202020204" pitchFamily="34" charset="0"/>
                    </a:rPr>
                    <a:t>Bus</a:t>
                  </a:r>
                  <a:endParaRPr lang="en-US" altLang="en-US"/>
                </a:p>
              </p:txBody>
            </p:sp>
            <p:sp>
              <p:nvSpPr>
                <p:cNvPr id="57368" name="Line 49">
                  <a:extLst>
                    <a:ext uri="{FF2B5EF4-FFF2-40B4-BE49-F238E27FC236}">
                      <a16:creationId xmlns:a16="http://schemas.microsoft.com/office/drawing/2014/main" id="{BF0282A9-3290-4202-A74B-E26344907B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20" y="1784"/>
                  <a:ext cx="1" cy="144"/>
                </a:xfrm>
                <a:prstGeom prst="line">
                  <a:avLst/>
                </a:prstGeom>
                <a:noFill/>
                <a:ln w="4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69" name="Line 50">
                  <a:extLst>
                    <a:ext uri="{FF2B5EF4-FFF2-40B4-BE49-F238E27FC236}">
                      <a16:creationId xmlns:a16="http://schemas.microsoft.com/office/drawing/2014/main" id="{68DB9864-B818-4048-B2C4-549F6893AB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8" y="1784"/>
                  <a:ext cx="1" cy="144"/>
                </a:xfrm>
                <a:prstGeom prst="line">
                  <a:avLst/>
                </a:prstGeom>
                <a:noFill/>
                <a:ln w="4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70" name="Line 51">
                  <a:extLst>
                    <a:ext uri="{FF2B5EF4-FFF2-40B4-BE49-F238E27FC236}">
                      <a16:creationId xmlns:a16="http://schemas.microsoft.com/office/drawing/2014/main" id="{B2E193EC-811C-4346-B29C-E9CA35C46F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96" y="1784"/>
                  <a:ext cx="1" cy="144"/>
                </a:xfrm>
                <a:prstGeom prst="line">
                  <a:avLst/>
                </a:prstGeom>
                <a:noFill/>
                <a:ln w="4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71" name="Line 52">
                  <a:extLst>
                    <a:ext uri="{FF2B5EF4-FFF2-40B4-BE49-F238E27FC236}">
                      <a16:creationId xmlns:a16="http://schemas.microsoft.com/office/drawing/2014/main" id="{9DA6D756-5377-4BB2-9024-F1039AB2E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84" y="1784"/>
                  <a:ext cx="1" cy="144"/>
                </a:xfrm>
                <a:prstGeom prst="line">
                  <a:avLst/>
                </a:prstGeom>
                <a:noFill/>
                <a:ln w="4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72" name="Line 53">
                  <a:extLst>
                    <a:ext uri="{FF2B5EF4-FFF2-40B4-BE49-F238E27FC236}">
                      <a16:creationId xmlns:a16="http://schemas.microsoft.com/office/drawing/2014/main" id="{9EB2CC98-49D1-4891-9663-A080427F6E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04" y="2112"/>
                  <a:ext cx="1" cy="48"/>
                </a:xfrm>
                <a:prstGeom prst="line">
                  <a:avLst/>
                </a:prstGeom>
                <a:noFill/>
                <a:ln w="4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</p:grpSp>
        <p:grpSp>
          <p:nvGrpSpPr>
            <p:cNvPr id="57351" name="Group 58">
              <a:extLst>
                <a:ext uri="{FF2B5EF4-FFF2-40B4-BE49-F238E27FC236}">
                  <a16:creationId xmlns:a16="http://schemas.microsoft.com/office/drawing/2014/main" id="{74A6BE87-7BBD-4EB8-B43D-B6DE82AA9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4" y="2528"/>
              <a:ext cx="1328" cy="312"/>
              <a:chOff x="3544" y="2528"/>
              <a:chExt cx="1328" cy="312"/>
            </a:xfrm>
          </p:grpSpPr>
          <p:sp>
            <p:nvSpPr>
              <p:cNvPr id="57354" name="Rectangle 56">
                <a:extLst>
                  <a:ext uri="{FF2B5EF4-FFF2-40B4-BE49-F238E27FC236}">
                    <a16:creationId xmlns:a16="http://schemas.microsoft.com/office/drawing/2014/main" id="{E315DD2D-ED37-4E3C-8A10-887CD017A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528"/>
                <a:ext cx="1328" cy="312"/>
              </a:xfrm>
              <a:prstGeom prst="rect">
                <a:avLst/>
              </a:prstGeom>
              <a:solidFill>
                <a:srgbClr val="FFFFFF"/>
              </a:solidFill>
              <a:ln w="4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7355" name="Rectangle 57">
                <a:extLst>
                  <a:ext uri="{FF2B5EF4-FFF2-40B4-BE49-F238E27FC236}">
                    <a16:creationId xmlns:a16="http://schemas.microsoft.com/office/drawing/2014/main" id="{B88A97EC-3E92-4CD6-9F35-A5DE4A3FA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584"/>
                <a:ext cx="80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Interconnect</a:t>
                </a:r>
                <a:endParaRPr lang="en-US" altLang="en-US"/>
              </a:p>
            </p:txBody>
          </p:sp>
        </p:grpSp>
        <p:sp>
          <p:nvSpPr>
            <p:cNvPr id="57352" name="Line 59">
              <a:extLst>
                <a:ext uri="{FF2B5EF4-FFF2-40B4-BE49-F238E27FC236}">
                  <a16:creationId xmlns:a16="http://schemas.microsoft.com/office/drawing/2014/main" id="{89AEDA81-0B2F-44E4-BA6E-2B11785E3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144" cy="160"/>
            </a:xfrm>
            <a:prstGeom prst="line">
              <a:avLst/>
            </a:prstGeom>
            <a:noFill/>
            <a:ln w="6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7353" name="Line 60">
              <a:extLst>
                <a:ext uri="{FF2B5EF4-FFF2-40B4-BE49-F238E27FC236}">
                  <a16:creationId xmlns:a16="http://schemas.microsoft.com/office/drawing/2014/main" id="{6F5C67F1-DAE6-4555-9656-4B3C9E9D7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2" y="2360"/>
              <a:ext cx="144" cy="160"/>
            </a:xfrm>
            <a:prstGeom prst="line">
              <a:avLst/>
            </a:prstGeom>
            <a:noFill/>
            <a:ln w="6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897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Calibri Light</vt:lpstr>
      <vt:lpstr>Helvetica</vt:lpstr>
      <vt:lpstr>第一PPT，www.1ppt.com</vt:lpstr>
      <vt:lpstr>PowerPoint Presentation</vt:lpstr>
      <vt:lpstr>Uniform Memory Access Architecture</vt:lpstr>
      <vt:lpstr>UMA - Memory Access Problems</vt:lpstr>
      <vt:lpstr>Non-Uniform Memory Access Architecture</vt:lpstr>
      <vt:lpstr>Programming Methodologies</vt:lpstr>
      <vt:lpstr>Memory</vt:lpstr>
      <vt:lpstr>Distributed Memory</vt:lpstr>
      <vt:lpstr>Programming Methodology</vt:lpstr>
      <vt:lpstr>Hybrid Machines</vt:lpstr>
      <vt:lpstr>Single Program, Multiple Data (SPMD)</vt:lpstr>
      <vt:lpstr>Shared Memory Programming: OpenMP</vt:lpstr>
      <vt:lpstr>Distributed Memory Programming: MPI</vt:lpstr>
      <vt:lpstr>Hybrid Parallel Computing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Liu</dc:creator>
  <cp:lastModifiedBy>Hui Liu</cp:lastModifiedBy>
  <cp:revision>66</cp:revision>
  <dcterms:created xsi:type="dcterms:W3CDTF">2019-03-21T04:06:00Z</dcterms:created>
  <dcterms:modified xsi:type="dcterms:W3CDTF">2021-01-15T04:49:03Z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