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76" r:id="rId2"/>
    <p:sldId id="258" r:id="rId3"/>
    <p:sldId id="478" r:id="rId4"/>
    <p:sldId id="259" r:id="rId5"/>
    <p:sldId id="260" r:id="rId6"/>
    <p:sldId id="261" r:id="rId7"/>
    <p:sldId id="263" r:id="rId8"/>
    <p:sldId id="466" r:id="rId9"/>
    <p:sldId id="264" r:id="rId10"/>
    <p:sldId id="467" r:id="rId11"/>
    <p:sldId id="265" r:id="rId12"/>
    <p:sldId id="266" r:id="rId13"/>
    <p:sldId id="262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9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A6D69-412F-48A0-B411-2ECBC2706C1B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97CF1-82F9-4FE5-99E9-B7E9B74F2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987814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7961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77130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97CF1-82F9-4FE5-99E9-B7E9B74F25E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SMP ? </a:t>
            </a:r>
          </a:p>
          <a:p>
            <a:endParaRPr lang="en-US" dirty="0"/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3211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16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6406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89395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51413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1482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0331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DCDF511C-5B8D-4E17-81B7-3BB1FC9738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01C72F96-7908-4B34-9AC5-657EF1D5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114DE3AD-015D-4FD5-AFA1-E5FE52135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361C98-2CC6-4E31-AB70-01C1A95C0AC0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98450"/>
            <a:ext cx="11040533" cy="9080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485900"/>
            <a:ext cx="11091333" cy="506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ADAD771-6A1D-4BA0-ADCB-3A3932CAF8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906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22474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08C60B-9A00-4515-93B1-76AC8AAAA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4EBE90-C217-4DD4-AFA8-AFDA00A42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F24BD-B3FE-4F80-B708-2689832C1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3DFA5-B964-4F9E-B316-916CF83D9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6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119ABA-689C-4FA6-9C7C-CCC8138B1526}"/>
              </a:ext>
            </a:extLst>
          </p:cNvPr>
          <p:cNvSpPr txBox="1"/>
          <p:nvPr/>
        </p:nvSpPr>
        <p:spPr>
          <a:xfrm>
            <a:off x="1593846" y="2035798"/>
            <a:ext cx="900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What is OpenMP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E52FF-5E50-4E46-BB0A-2B6D0131C968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C33F8-EBA9-4E40-AC71-EC7BA52839C2}"/>
              </a:ext>
            </a:extLst>
          </p:cNvPr>
          <p:cNvSpPr txBox="1"/>
          <p:nvPr/>
        </p:nvSpPr>
        <p:spPr>
          <a:xfrm>
            <a:off x="0" y="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2.1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08817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7B76F51-C2EB-4D4E-9BA1-AA1D81665D77}"/>
              </a:ext>
            </a:extLst>
          </p:cNvPr>
          <p:cNvGrpSpPr/>
          <p:nvPr/>
        </p:nvGrpSpPr>
        <p:grpSpPr>
          <a:xfrm>
            <a:off x="587230" y="1300293"/>
            <a:ext cx="8134874" cy="5089585"/>
            <a:chOff x="2857500" y="2511485"/>
            <a:chExt cx="6477000" cy="4406900"/>
          </a:xfrm>
        </p:grpSpPr>
        <p:pic>
          <p:nvPicPr>
            <p:cNvPr id="20483" name="Picture 3" descr="shared">
              <a:extLst>
                <a:ext uri="{FF2B5EF4-FFF2-40B4-BE49-F238E27FC236}">
                  <a16:creationId xmlns:a16="http://schemas.microsoft.com/office/drawing/2014/main" id="{879D553A-23AE-4C4C-8401-F4637886A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3" t="14001" r="14183" b="23712"/>
            <a:stretch>
              <a:fillRect/>
            </a:stretch>
          </p:blipFill>
          <p:spPr bwMode="auto">
            <a:xfrm>
              <a:off x="2857500" y="2511485"/>
              <a:ext cx="6477000" cy="440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4" name="Text Box 4">
              <a:extLst>
                <a:ext uri="{FF2B5EF4-FFF2-40B4-BE49-F238E27FC236}">
                  <a16:creationId xmlns:a16="http://schemas.microsoft.com/office/drawing/2014/main" id="{9FAEA511-D428-4E8B-AB27-F0208259F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1" y="2603501"/>
              <a:ext cx="1198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chemeClr val="hlink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Thread 0</a:t>
              </a:r>
            </a:p>
          </p:txBody>
        </p:sp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5D55D48A-47E9-455E-9D0A-93AADCCE0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2603501"/>
              <a:ext cx="1198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hlink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Thread 1</a:t>
              </a:r>
            </a:p>
          </p:txBody>
        </p:sp>
        <p:sp>
          <p:nvSpPr>
            <p:cNvPr id="20486" name="Text Box 6">
              <a:extLst>
                <a:ext uri="{FF2B5EF4-FFF2-40B4-BE49-F238E27FC236}">
                  <a16:creationId xmlns:a16="http://schemas.microsoft.com/office/drawing/2014/main" id="{15D54203-9737-4FCC-B8B9-4CE1792B2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1" y="2603501"/>
              <a:ext cx="1198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hlink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Thread 2</a:t>
              </a:r>
            </a:p>
          </p:txBody>
        </p:sp>
        <p:sp>
          <p:nvSpPr>
            <p:cNvPr id="20487" name="Text Box 7">
              <a:extLst>
                <a:ext uri="{FF2B5EF4-FFF2-40B4-BE49-F238E27FC236}">
                  <a16:creationId xmlns:a16="http://schemas.microsoft.com/office/drawing/2014/main" id="{461D08E0-5D00-4C0E-9AEE-9AE60CAE8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1" y="2603501"/>
              <a:ext cx="11985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hlink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Thread </a:t>
              </a:r>
              <a:r>
                <a:rPr lang="en-US" altLang="en-US" sz="1800" b="1" i="1">
                  <a:solidFill>
                    <a:schemeClr val="hlink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5" name="Shape 149">
            <a:extLst>
              <a:ext uri="{FF2B5EF4-FFF2-40B4-BE49-F238E27FC236}">
                <a16:creationId xmlns:a16="http://schemas.microsoft.com/office/drawing/2014/main" id="{5955777B-1DE6-4FC7-8A68-1022D322F92C}"/>
              </a:ext>
            </a:extLst>
          </p:cNvPr>
          <p:cNvSpPr/>
          <p:nvPr/>
        </p:nvSpPr>
        <p:spPr>
          <a:xfrm>
            <a:off x="1943695" y="-17859"/>
            <a:ext cx="8643938" cy="90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r">
              <a:defRPr sz="8400"/>
            </a:lvl1pPr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</a:rPr>
              <a:t>Memory Model</a:t>
            </a:r>
            <a:endParaRPr sz="4800" b="1" dirty="0">
              <a:solidFill>
                <a:srgbClr val="FF0000"/>
              </a:solidFill>
            </a:endParaRPr>
          </a:p>
        </p:txBody>
      </p:sp>
      <p:sp>
        <p:nvSpPr>
          <p:cNvPr id="7" name="Shape 127">
            <a:extLst>
              <a:ext uri="{FF2B5EF4-FFF2-40B4-BE49-F238E27FC236}">
                <a16:creationId xmlns:a16="http://schemas.microsoft.com/office/drawing/2014/main" id="{44D6AEB0-5789-4507-AB95-F45C4EF14C0A}"/>
              </a:ext>
            </a:extLst>
          </p:cNvPr>
          <p:cNvSpPr/>
          <p:nvPr/>
        </p:nvSpPr>
        <p:spPr>
          <a:xfrm>
            <a:off x="9115112" y="1404969"/>
            <a:ext cx="2902590" cy="2483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400" dirty="0"/>
              <a:t> All threads share main memory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NUMA</a:t>
            </a:r>
            <a:r>
              <a:rPr lang="en-US" sz="2400" dirty="0"/>
              <a:t>: Non-Uniform Memory Access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672" dirty="0"/>
              <a:t> </a:t>
            </a:r>
            <a:r>
              <a:rPr lang="en-CA" sz="2672" dirty="0">
                <a:solidFill>
                  <a:srgbClr val="FF0000"/>
                </a:solidFill>
              </a:rPr>
              <a:t>First touch</a:t>
            </a:r>
            <a:endParaRPr sz="2672" dirty="0">
              <a:solidFill>
                <a:srgbClr val="FF0000"/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74D3556-A6C3-4DD2-B785-1E3C793848FD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1943695" y="254741"/>
            <a:ext cx="8643938" cy="62036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The API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7098261" y="1848899"/>
            <a:ext cx="4067042" cy="265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/>
            </a:pPr>
            <a:r>
              <a:rPr sz="2800" dirty="0"/>
              <a:t>The OpenMP API provides directives, library functions and environment variables to create and control the execution of parallel programs.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435D71-B402-4277-9D74-1A9B0CA7DCF2}"/>
              </a:ext>
            </a:extLst>
          </p:cNvPr>
          <p:cNvGrpSpPr/>
          <p:nvPr/>
        </p:nvGrpSpPr>
        <p:grpSpPr>
          <a:xfrm>
            <a:off x="1265386" y="1045309"/>
            <a:ext cx="5365671" cy="5375086"/>
            <a:chOff x="2110770" y="1045309"/>
            <a:chExt cx="5365671" cy="5375086"/>
          </a:xfrm>
        </p:grpSpPr>
        <p:sp>
          <p:nvSpPr>
            <p:cNvPr id="155" name="Shape 155"/>
            <p:cNvSpPr/>
            <p:nvPr/>
          </p:nvSpPr>
          <p:spPr>
            <a:xfrm>
              <a:off x="2110770" y="1045309"/>
              <a:ext cx="5365671" cy="536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rgbClr val="FF26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pic>
          <p:nvPicPr>
            <p:cNvPr id="156" name="Picture 155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19783248">
              <a:off x="4656689" y="3150840"/>
              <a:ext cx="2713428" cy="53579"/>
            </a:xfrm>
            <a:prstGeom prst="rect">
              <a:avLst/>
            </a:prstGeom>
          </p:spPr>
        </p:pic>
        <p:pic>
          <p:nvPicPr>
            <p:cNvPr id="158" name="Picture 157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3567882" y="5099807"/>
              <a:ext cx="2587597" cy="53579"/>
            </a:xfrm>
            <a:prstGeom prst="rect">
              <a:avLst/>
            </a:prstGeom>
          </p:spPr>
        </p:pic>
        <p:pic>
          <p:nvPicPr>
            <p:cNvPr id="160" name="Picture 159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2167714">
              <a:off x="2320732" y="3020057"/>
              <a:ext cx="2839648" cy="53579"/>
            </a:xfrm>
            <a:prstGeom prst="rect">
              <a:avLst/>
            </a:prstGeom>
          </p:spPr>
        </p:pic>
        <p:sp>
          <p:nvSpPr>
            <p:cNvPr id="162" name="Shape 162"/>
            <p:cNvSpPr/>
            <p:nvPr/>
          </p:nvSpPr>
          <p:spPr>
            <a:xfrm>
              <a:off x="3468558" y="1690706"/>
              <a:ext cx="3009863" cy="12728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2601" dirty="0"/>
                <a:t>Language Extensions/</a:t>
              </a:r>
            </a:p>
            <a:p>
              <a:pPr lvl="0">
                <a:defRPr sz="1800"/>
              </a:pPr>
              <a:r>
                <a:rPr sz="2601" dirty="0"/>
                <a:t>Compiler </a:t>
              </a:r>
              <a:r>
                <a:rPr sz="2601" dirty="0">
                  <a:solidFill>
                    <a:srgbClr val="FF0000"/>
                  </a:solidFill>
                </a:rPr>
                <a:t>directives</a:t>
              </a:r>
              <a:r>
                <a:rPr sz="2601" dirty="0"/>
                <a:t>/</a:t>
              </a:r>
            </a:p>
            <a:p>
              <a:pPr lvl="0">
                <a:defRPr sz="1800"/>
              </a:pPr>
              <a:r>
                <a:rPr sz="2601" dirty="0">
                  <a:solidFill>
                    <a:srgbClr val="FF0000"/>
                  </a:solidFill>
                </a:rPr>
                <a:t>Constructs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2376226" y="3543973"/>
              <a:ext cx="2176735" cy="12728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3700"/>
              </a:lvl1pPr>
            </a:lstStyle>
            <a:p>
              <a:pPr lvl="0">
                <a:defRPr sz="1800"/>
              </a:pPr>
              <a:r>
                <a:rPr sz="2601" dirty="0"/>
                <a:t>User-level </a:t>
              </a:r>
              <a:r>
                <a:rPr sz="2601" dirty="0">
                  <a:solidFill>
                    <a:srgbClr val="FF0000"/>
                  </a:solidFill>
                </a:rPr>
                <a:t>runtime routines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3181794" y="5208644"/>
              <a:ext cx="1584890" cy="5913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1687"/>
                <a:t> header file &lt;omp.h&gt;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5007633" y="3936671"/>
              <a:ext cx="2176734" cy="87261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2601" dirty="0">
                  <a:solidFill>
                    <a:srgbClr val="FF0000"/>
                  </a:solidFill>
                </a:rPr>
                <a:t>Environment</a:t>
              </a:r>
            </a:p>
            <a:p>
              <a:pPr lvl="0">
                <a:defRPr sz="1800"/>
              </a:pPr>
              <a:r>
                <a:rPr sz="2601" dirty="0">
                  <a:solidFill>
                    <a:srgbClr val="FF0000"/>
                  </a:solidFill>
                </a:rPr>
                <a:t>Variables</a:t>
              </a:r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7EDBA9B4-94EA-4C54-BE6C-25456CA67E71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1943695" y="-2678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Core Elements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1207698" y="813729"/>
            <a:ext cx="10291306" cy="11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/>
            </a:pPr>
            <a:r>
              <a:rPr sz="2400" dirty="0"/>
              <a:t>The core elements of OpenMP are the constructs for thread creation, workload distribution (work sharing), data environment variables, thread synchronization, user-level runtime routines and environment variables.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4DEA3-B0D5-4DF0-9520-50CF5B489940}"/>
              </a:ext>
            </a:extLst>
          </p:cNvPr>
          <p:cNvGrpSpPr/>
          <p:nvPr/>
        </p:nvGrpSpPr>
        <p:grpSpPr>
          <a:xfrm>
            <a:off x="1207698" y="2191122"/>
            <a:ext cx="10291313" cy="4283471"/>
            <a:chOff x="1684999" y="2191122"/>
            <a:chExt cx="8843672" cy="4283471"/>
          </a:xfrm>
        </p:grpSpPr>
        <p:sp>
          <p:nvSpPr>
            <p:cNvPr id="171" name="Shape 171"/>
            <p:cNvSpPr/>
            <p:nvPr/>
          </p:nvSpPr>
          <p:spPr>
            <a:xfrm>
              <a:off x="4676365" y="2191122"/>
              <a:ext cx="2589556" cy="447303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2800"/>
              </a:lvl1pPr>
            </a:lstStyle>
            <a:p>
              <a:pPr lvl="0">
                <a:defRPr sz="1800"/>
              </a:pPr>
              <a:r>
                <a:rPr sz="1969"/>
                <a:t>OpenMP Core Elements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1724642" y="3557072"/>
              <a:ext cx="1466300" cy="663516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687"/>
                <a:t>parallel control</a:t>
              </a:r>
            </a:p>
            <a:p>
              <a:pPr lvl="0">
                <a:defRPr sz="1800"/>
              </a:pPr>
              <a:r>
                <a:rPr sz="1687"/>
                <a:t>structures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3666554" y="3544009"/>
              <a:ext cx="1277210" cy="403894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1687"/>
                <a:t>work sharing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5368285" y="3557072"/>
              <a:ext cx="1273363" cy="663516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687"/>
                <a:t>data</a:t>
              </a:r>
            </a:p>
            <a:p>
              <a:pPr lvl="0">
                <a:defRPr sz="1800"/>
              </a:pPr>
              <a:r>
                <a:rPr sz="1687"/>
                <a:t>environment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6981062" y="3544009"/>
              <a:ext cx="1524329" cy="403894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>
              <a:lvl1pPr>
                <a:defRPr sz="2400"/>
              </a:lvl1pPr>
            </a:lstStyle>
            <a:p>
              <a:pPr lvl="0">
                <a:defRPr sz="1800"/>
              </a:pPr>
              <a:r>
                <a:rPr sz="1687"/>
                <a:t>synchronization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8707358" y="3557072"/>
              <a:ext cx="1770935" cy="663516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687"/>
                <a:t>runtime functions,</a:t>
              </a:r>
            </a:p>
            <a:p>
              <a:pPr lvl="0">
                <a:defRPr sz="1800"/>
              </a:pPr>
              <a:r>
                <a:rPr sz="1687"/>
                <a:t>env variables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1684999" y="4977653"/>
              <a:ext cx="1621994" cy="923459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266"/>
                <a:t>governs flow of control in the program</a:t>
              </a:r>
            </a:p>
            <a:p>
              <a:pPr lvl="0">
                <a:defRPr sz="1800"/>
              </a:pPr>
              <a:endParaRPr sz="1266"/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parallel</a:t>
              </a:r>
              <a:r>
                <a:rPr sz="1266"/>
                <a:t> directive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3506820" y="4970380"/>
              <a:ext cx="1621995" cy="1313053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266"/>
                <a:t>distributes work among threads</a:t>
              </a:r>
            </a:p>
            <a:p>
              <a:pPr lvl="0">
                <a:defRPr sz="1800"/>
              </a:pPr>
              <a:endParaRPr sz="1266"/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do/parallel do</a:t>
              </a:r>
            </a:p>
            <a:p>
              <a:pPr lvl="0">
                <a:defRPr sz="1800"/>
              </a:pPr>
              <a:r>
                <a:rPr sz="1266"/>
                <a:t>and</a:t>
              </a:r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section directives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5352805" y="4974016"/>
              <a:ext cx="1368577" cy="1118256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266"/>
                <a:t>scopes</a:t>
              </a:r>
            </a:p>
            <a:p>
              <a:pPr lvl="0">
                <a:defRPr sz="1800"/>
              </a:pPr>
              <a:r>
                <a:rPr sz="1266"/>
                <a:t>variables</a:t>
              </a:r>
            </a:p>
            <a:p>
              <a:pPr lvl="0">
                <a:defRPr sz="1800"/>
              </a:pPr>
              <a:endParaRPr sz="1266"/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shared</a:t>
              </a:r>
              <a:r>
                <a:rPr sz="1266"/>
                <a:t> and </a:t>
              </a:r>
              <a:r>
                <a:rPr sz="1266">
                  <a:solidFill>
                    <a:srgbClr val="0433FF"/>
                  </a:solidFill>
                </a:rPr>
                <a:t>private</a:t>
              </a:r>
              <a:r>
                <a:rPr sz="1266"/>
                <a:t> clauses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7004188" y="4974017"/>
              <a:ext cx="1480201" cy="1118256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266"/>
                <a:t>coordinates thread execution</a:t>
              </a:r>
            </a:p>
            <a:p>
              <a:pPr lvl="0">
                <a:defRPr sz="1800"/>
              </a:pPr>
              <a:endParaRPr sz="1266"/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critical</a:t>
              </a:r>
              <a:r>
                <a:rPr sz="1266"/>
                <a:t>, </a:t>
              </a:r>
              <a:r>
                <a:rPr sz="1266">
                  <a:solidFill>
                    <a:srgbClr val="0433FF"/>
                  </a:solidFill>
                </a:rPr>
                <a:t>atomic</a:t>
              </a:r>
              <a:r>
                <a:rPr sz="1266"/>
                <a:t> and </a:t>
              </a:r>
              <a:r>
                <a:rPr sz="1266">
                  <a:solidFill>
                    <a:srgbClr val="0433FF"/>
                  </a:solidFill>
                </a:rPr>
                <a:t>barrier</a:t>
              </a:r>
              <a:r>
                <a:rPr sz="1266"/>
                <a:t> directives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8695178" y="4966743"/>
              <a:ext cx="1833493" cy="1507850"/>
            </a:xfrm>
            <a:prstGeom prst="rect">
              <a:avLst/>
            </a:prstGeom>
            <a:ln w="25400">
              <a:solidFill>
                <a:srgbClr val="FF9300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71438" tIns="71438" rIns="71438" bIns="71438" anchor="ctr">
              <a:spAutoFit/>
            </a:bodyPr>
            <a:lstStyle/>
            <a:p>
              <a:pPr lvl="0">
                <a:defRPr sz="1800"/>
              </a:pPr>
              <a:r>
                <a:rPr sz="1266"/>
                <a:t>runtime environment</a:t>
              </a:r>
            </a:p>
            <a:p>
              <a:pPr lvl="0">
                <a:defRPr sz="1800"/>
              </a:pPr>
              <a:endParaRPr sz="1266"/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omp_set_num_threads()</a:t>
              </a:r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omp_get_thread_num()</a:t>
              </a:r>
            </a:p>
            <a:p>
              <a:pPr lvl="0">
                <a:defRPr sz="1800"/>
              </a:pPr>
              <a:endParaRPr sz="1266">
                <a:solidFill>
                  <a:srgbClr val="0433FF"/>
                </a:solidFill>
              </a:endParaRPr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OMP_NUM_THREADS</a:t>
              </a:r>
            </a:p>
            <a:p>
              <a:pPr lvl="0">
                <a:defRPr sz="1800"/>
              </a:pPr>
              <a:r>
                <a:rPr sz="1266">
                  <a:solidFill>
                    <a:srgbClr val="0433FF"/>
                  </a:solidFill>
                </a:rPr>
                <a:t>OMP_SCHEDULE</a:t>
              </a:r>
            </a:p>
          </p:txBody>
        </p:sp>
        <p:sp>
          <p:nvSpPr>
            <p:cNvPr id="182" name="Shape 182"/>
            <p:cNvSpPr/>
            <p:nvPr/>
          </p:nvSpPr>
          <p:spPr>
            <a:xfrm flipV="1">
              <a:off x="5971995" y="2650062"/>
              <a:ext cx="1" cy="901899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3" name="Shape 183"/>
            <p:cNvSpPr/>
            <p:nvPr/>
          </p:nvSpPr>
          <p:spPr>
            <a:xfrm>
              <a:off x="2505376" y="3041720"/>
              <a:ext cx="7063436" cy="1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4" name="Shape 184"/>
            <p:cNvSpPr/>
            <p:nvPr/>
          </p:nvSpPr>
          <p:spPr>
            <a:xfrm flipV="1">
              <a:off x="2495995" y="3025109"/>
              <a:ext cx="1" cy="526852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5" name="Shape 185"/>
            <p:cNvSpPr/>
            <p:nvPr/>
          </p:nvSpPr>
          <p:spPr>
            <a:xfrm flipV="1">
              <a:off x="4317817" y="3024559"/>
              <a:ext cx="1" cy="526852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6" name="Shape 186"/>
            <p:cNvSpPr/>
            <p:nvPr/>
          </p:nvSpPr>
          <p:spPr>
            <a:xfrm flipV="1">
              <a:off x="7746399" y="3027721"/>
              <a:ext cx="1" cy="526852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7" name="Shape 187"/>
            <p:cNvSpPr/>
            <p:nvPr/>
          </p:nvSpPr>
          <p:spPr>
            <a:xfrm flipV="1">
              <a:off x="9574500" y="3024559"/>
              <a:ext cx="1" cy="526852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8" name="Shape 188"/>
            <p:cNvSpPr/>
            <p:nvPr/>
          </p:nvSpPr>
          <p:spPr>
            <a:xfrm flipV="1">
              <a:off x="2495996" y="4212204"/>
              <a:ext cx="1" cy="678657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89" name="Shape 189"/>
            <p:cNvSpPr/>
            <p:nvPr/>
          </p:nvSpPr>
          <p:spPr>
            <a:xfrm flipV="1">
              <a:off x="4317817" y="3940701"/>
              <a:ext cx="1" cy="1053904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6000063" y="4224846"/>
              <a:ext cx="1" cy="753505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91" name="Shape 191"/>
            <p:cNvSpPr/>
            <p:nvPr/>
          </p:nvSpPr>
          <p:spPr>
            <a:xfrm flipV="1">
              <a:off x="7747440" y="3940701"/>
              <a:ext cx="1" cy="1053905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9574500" y="4231568"/>
              <a:ext cx="1" cy="740062"/>
            </a:xfrm>
            <a:prstGeom prst="line">
              <a:avLst/>
            </a:prstGeom>
            <a:ln w="25400">
              <a:solidFill>
                <a:srgbClr val="FF9300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5EAE0136-0D94-4F87-8EE6-2E8C249D244E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28385" y="61208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9050" y="2242820"/>
            <a:ext cx="70732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>
                <a:solidFill>
                  <a:srgbClr val="8CAA5B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pic>
        <p:nvPicPr>
          <p:cNvPr id="5" name="图片 3" descr="叶子">
            <a:extLst>
              <a:ext uri="{FF2B5EF4-FFF2-40B4-BE49-F238E27FC236}">
                <a16:creationId xmlns:a16="http://schemas.microsoft.com/office/drawing/2014/main" id="{CE19C0D9-FABE-459E-8F6D-B3791F356EF7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840018" y="0"/>
            <a:ext cx="2351982" cy="1750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BC54D-D727-4E63-A780-8D1113E4361A}"/>
              </a:ext>
            </a:extLst>
          </p:cNvPr>
          <p:cNvSpPr txBox="1"/>
          <p:nvPr/>
        </p:nvSpPr>
        <p:spPr>
          <a:xfrm>
            <a:off x="5991496" y="6488668"/>
            <a:ext cx="620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Introduction to Parallel  Programming Using OpenMP, by Hui Liu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8409" y="16669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What is </a:t>
            </a: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77" name="Shape 77"/>
          <p:cNvSpPr/>
          <p:nvPr/>
        </p:nvSpPr>
        <p:spPr>
          <a:xfrm>
            <a:off x="341745" y="1542056"/>
            <a:ext cx="11508509" cy="390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OpenMP stands for Open Multi-Processing.</a:t>
            </a:r>
            <a:endParaRPr lang="en-US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It is an API that supports </a:t>
            </a:r>
            <a:r>
              <a:rPr sz="2800" dirty="0">
                <a:solidFill>
                  <a:srgbClr val="FF0000"/>
                </a:solidFill>
              </a:rPr>
              <a:t>shared memory</a:t>
            </a:r>
            <a:r>
              <a:rPr sz="2800" dirty="0"/>
              <a:t> multiprocessing programming</a:t>
            </a:r>
            <a:r>
              <a:rPr lang="en-CA" sz="2800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C, C++ and Fortran.</a:t>
            </a: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800" dirty="0"/>
              <a:t> </a:t>
            </a:r>
            <a:r>
              <a:rPr sz="2800" dirty="0"/>
              <a:t>OpenMP was defined by the OpenMP Architecture Review Board (OpenMP ARB)</a:t>
            </a:r>
            <a:r>
              <a:rPr lang="en-CA" sz="2800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 </a:t>
            </a:r>
            <a:r>
              <a:rPr lang="en-CA" sz="2800" dirty="0"/>
              <a:t>A</a:t>
            </a:r>
            <a:r>
              <a:rPr sz="2800" dirty="0"/>
              <a:t> group of vendors joined during the latter half of the 1990s to provide a common means for programming a broad range of SMP architectures.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8592D-D993-4F8F-AE87-0B9FD9B4CAD3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1638409" y="166699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What is </a:t>
            </a: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77" name="Shape 77"/>
          <p:cNvSpPr/>
          <p:nvPr/>
        </p:nvSpPr>
        <p:spPr>
          <a:xfrm>
            <a:off x="844491" y="1515495"/>
            <a:ext cx="10503017" cy="382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800" dirty="0"/>
              <a:t> </a:t>
            </a:r>
            <a:r>
              <a:rPr sz="2800" dirty="0"/>
              <a:t>OpenMP is not a new programming language!</a:t>
            </a: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 It can be considered as a “notation” that can be added to a sequential program in Fortran, C or C++ to describe how the work is to be shared among threads</a:t>
            </a:r>
            <a:r>
              <a:rPr lang="en-CA" sz="2800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lang="en-CA" sz="2800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sz="2800" dirty="0"/>
              <a:t> </a:t>
            </a:r>
            <a:r>
              <a:rPr lang="en-CA" sz="2800" dirty="0"/>
              <a:t>Those threads</a:t>
            </a:r>
            <a:r>
              <a:rPr sz="2800" dirty="0"/>
              <a:t> will execute on different processors/cores, and to order accesses to shared data as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535C4-79DD-4BB6-BD92-09788C0454E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  <p:extLst>
      <p:ext uri="{BB962C8B-B14F-4D97-AF65-F5344CB8AC3E}">
        <p14:creationId xmlns:p14="http://schemas.microsoft.com/office/powerpoint/2010/main" val="27139068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1893361" y="351257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sz="4800" b="1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  <p:sp>
        <p:nvSpPr>
          <p:cNvPr id="82" name="Shape 82"/>
          <p:cNvSpPr/>
          <p:nvPr/>
        </p:nvSpPr>
        <p:spPr>
          <a:xfrm>
            <a:off x="1008077" y="1470785"/>
            <a:ext cx="10175845" cy="366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The OpenMP Application Programming Interface (API) was developed to enable portable shared memory parallel programming. </a:t>
            </a:r>
            <a:endParaRPr lang="en-US"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An OpenMP </a:t>
            </a:r>
            <a:r>
              <a:rPr sz="2672" dirty="0">
                <a:solidFill>
                  <a:srgbClr val="FF0000"/>
                </a:solidFill>
              </a:rPr>
              <a:t>directive</a:t>
            </a:r>
            <a:r>
              <a:rPr sz="2672" dirty="0"/>
              <a:t> is an instruction in a special format that is only understood by OpenMP-aware compilers.</a:t>
            </a:r>
            <a:endParaRPr lang="en-US"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OpenMP offers a shared memory programing model, where most variables are visible to all threads by default</a:t>
            </a:r>
            <a:r>
              <a:rPr lang="en-US" sz="2672" dirty="0"/>
              <a:t>.</a:t>
            </a:r>
            <a:endParaRPr sz="267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AD3BD-ED7E-4A66-92AA-7B81A35E0ED3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619" y="519405"/>
            <a:ext cx="8643938" cy="901898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History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EE02A-36BF-4108-B7E2-02A3509A4277}"/>
              </a:ext>
            </a:extLst>
          </p:cNvPr>
          <p:cNvGrpSpPr/>
          <p:nvPr/>
        </p:nvGrpSpPr>
        <p:grpSpPr>
          <a:xfrm>
            <a:off x="1126435" y="1726510"/>
            <a:ext cx="9939129" cy="4347119"/>
            <a:chOff x="1490211" y="1709732"/>
            <a:chExt cx="9262650" cy="3822169"/>
          </a:xfrm>
        </p:grpSpPr>
        <p:sp>
          <p:nvSpPr>
            <p:cNvPr id="89" name="Shape 89"/>
            <p:cNvSpPr/>
            <p:nvPr/>
          </p:nvSpPr>
          <p:spPr>
            <a:xfrm>
              <a:off x="1782668" y="4620157"/>
              <a:ext cx="8733637" cy="339329"/>
            </a:xfrm>
            <a:prstGeom prst="rightArrow">
              <a:avLst>
                <a:gd name="adj1" fmla="val 26356"/>
                <a:gd name="adj2" fmla="val 69469"/>
              </a:avLst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90" name="Shape 90"/>
            <p:cNvSpPr/>
            <p:nvPr/>
          </p:nvSpPr>
          <p:spPr>
            <a:xfrm rot="16200000">
              <a:off x="1545623" y="5053690"/>
              <a:ext cx="530594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10/97</a:t>
              </a:r>
            </a:p>
          </p:txBody>
        </p:sp>
        <p:sp>
          <p:nvSpPr>
            <p:cNvPr id="91" name="Shape 91"/>
            <p:cNvSpPr/>
            <p:nvPr/>
          </p:nvSpPr>
          <p:spPr>
            <a:xfrm rot="16200000">
              <a:off x="10374712" y="4609312"/>
              <a:ext cx="456856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 dirty="0"/>
                <a:t>201</a:t>
              </a:r>
              <a:r>
                <a:rPr lang="en-US" sz="1477" dirty="0"/>
                <a:t>5</a:t>
              </a:r>
              <a:endParaRPr sz="1477"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756092" y="3622657"/>
              <a:ext cx="1094531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C, C++ v1.0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1490211" y="2711854"/>
              <a:ext cx="1094531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Fortran v1.0</a:t>
              </a:r>
            </a:p>
          </p:txBody>
        </p:sp>
        <p:sp>
          <p:nvSpPr>
            <p:cNvPr id="94" name="Shape 94"/>
            <p:cNvSpPr/>
            <p:nvPr/>
          </p:nvSpPr>
          <p:spPr>
            <a:xfrm flipV="1">
              <a:off x="1796117" y="3290468"/>
              <a:ext cx="1" cy="1564000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95" name="Shape 95"/>
            <p:cNvSpPr/>
            <p:nvPr/>
          </p:nvSpPr>
          <p:spPr>
            <a:xfrm flipV="1">
              <a:off x="2124408" y="4177375"/>
              <a:ext cx="1" cy="677093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96" name="Shape 96"/>
            <p:cNvSpPr/>
            <p:nvPr/>
          </p:nvSpPr>
          <p:spPr>
            <a:xfrm rot="16200000">
              <a:off x="1859112" y="5053690"/>
              <a:ext cx="530594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10/98</a:t>
              </a:r>
            </a:p>
          </p:txBody>
        </p:sp>
        <p:sp>
          <p:nvSpPr>
            <p:cNvPr id="97" name="Shape 97"/>
            <p:cNvSpPr/>
            <p:nvPr/>
          </p:nvSpPr>
          <p:spPr>
            <a:xfrm rot="16200000">
              <a:off x="2919649" y="5027365"/>
              <a:ext cx="456856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2000</a:t>
              </a:r>
            </a:p>
          </p:txBody>
        </p:sp>
        <p:sp>
          <p:nvSpPr>
            <p:cNvPr id="98" name="Shape 98"/>
            <p:cNvSpPr/>
            <p:nvPr/>
          </p:nvSpPr>
          <p:spPr>
            <a:xfrm>
              <a:off x="3504916" y="3622658"/>
              <a:ext cx="1094531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C, C++ v2.0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2827369" y="2711854"/>
              <a:ext cx="1094531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Fortran v2.0</a:t>
              </a:r>
            </a:p>
          </p:txBody>
        </p:sp>
        <p:sp>
          <p:nvSpPr>
            <p:cNvPr id="100" name="Shape 100"/>
            <p:cNvSpPr/>
            <p:nvPr/>
          </p:nvSpPr>
          <p:spPr>
            <a:xfrm flipV="1">
              <a:off x="3133275" y="3290468"/>
              <a:ext cx="1" cy="1564000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01" name="Shape 101"/>
            <p:cNvSpPr/>
            <p:nvPr/>
          </p:nvSpPr>
          <p:spPr>
            <a:xfrm flipV="1">
              <a:off x="4013574" y="4177375"/>
              <a:ext cx="1" cy="677093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02" name="Shape 102"/>
            <p:cNvSpPr/>
            <p:nvPr/>
          </p:nvSpPr>
          <p:spPr>
            <a:xfrm rot="16200000">
              <a:off x="3785146" y="5027365"/>
              <a:ext cx="456856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2002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4555807" y="1709732"/>
              <a:ext cx="1649747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 dirty="0"/>
                <a:t>Specification</a:t>
              </a:r>
            </a:p>
            <a:p>
              <a:pPr lvl="0">
                <a:defRPr sz="1800"/>
              </a:pPr>
              <a:r>
                <a:rPr sz="1547" dirty="0"/>
                <a:t>Fortran, C, C++ v2.5</a:t>
              </a:r>
            </a:p>
          </p:txBody>
        </p:sp>
        <p:sp>
          <p:nvSpPr>
            <p:cNvPr id="104" name="Shape 104"/>
            <p:cNvSpPr/>
            <p:nvPr/>
          </p:nvSpPr>
          <p:spPr>
            <a:xfrm flipV="1">
              <a:off x="5422620" y="2359347"/>
              <a:ext cx="1" cy="2495121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05" name="Shape 105"/>
            <p:cNvSpPr/>
            <p:nvPr/>
          </p:nvSpPr>
          <p:spPr>
            <a:xfrm rot="16200000">
              <a:off x="5194192" y="5027365"/>
              <a:ext cx="456856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2005</a:t>
              </a:r>
            </a:p>
          </p:txBody>
        </p:sp>
        <p:sp>
          <p:nvSpPr>
            <p:cNvPr id="106" name="Shape 106"/>
            <p:cNvSpPr/>
            <p:nvPr/>
          </p:nvSpPr>
          <p:spPr>
            <a:xfrm flipV="1">
              <a:off x="7017987" y="2723092"/>
              <a:ext cx="1" cy="2131376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07" name="Shape 107"/>
            <p:cNvSpPr/>
            <p:nvPr/>
          </p:nvSpPr>
          <p:spPr>
            <a:xfrm rot="16200000">
              <a:off x="6793831" y="5006809"/>
              <a:ext cx="434414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5/08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7790248" y="1709732"/>
              <a:ext cx="1559979" cy="5482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Fortran, C, C++ 3.1</a:t>
              </a:r>
            </a:p>
          </p:txBody>
        </p:sp>
        <p:sp>
          <p:nvSpPr>
            <p:cNvPr id="109" name="Shape 109"/>
            <p:cNvSpPr/>
            <p:nvPr/>
          </p:nvSpPr>
          <p:spPr>
            <a:xfrm flipV="1">
              <a:off x="8623394" y="2315427"/>
              <a:ext cx="1" cy="2539041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144226" y="2275772"/>
              <a:ext cx="1577611" cy="47615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Fortran, C, C++ v3.0</a:t>
              </a:r>
            </a:p>
          </p:txBody>
        </p:sp>
        <p:sp>
          <p:nvSpPr>
            <p:cNvPr id="111" name="Shape 111"/>
            <p:cNvSpPr/>
            <p:nvPr/>
          </p:nvSpPr>
          <p:spPr>
            <a:xfrm rot="16200000">
              <a:off x="8321229" y="5080014"/>
              <a:ext cx="604333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7/9/11</a:t>
              </a:r>
            </a:p>
          </p:txBody>
        </p:sp>
        <p:sp>
          <p:nvSpPr>
            <p:cNvPr id="112" name="Shape 112"/>
            <p:cNvSpPr/>
            <p:nvPr/>
          </p:nvSpPr>
          <p:spPr>
            <a:xfrm flipV="1">
              <a:off x="9887168" y="2723092"/>
              <a:ext cx="1" cy="2131376"/>
            </a:xfrm>
            <a:prstGeom prst="line">
              <a:avLst/>
            </a:prstGeom>
            <a:ln w="25400">
              <a:solidFill/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/>
            </a:p>
          </p:txBody>
        </p:sp>
        <p:sp>
          <p:nvSpPr>
            <p:cNvPr id="113" name="Shape 113"/>
            <p:cNvSpPr/>
            <p:nvPr/>
          </p:nvSpPr>
          <p:spPr>
            <a:xfrm rot="16200000">
              <a:off x="9614922" y="5053690"/>
              <a:ext cx="530594" cy="2994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2100"/>
              </a:lvl1pPr>
            </a:lstStyle>
            <a:p>
              <a:pPr lvl="0">
                <a:defRPr sz="1800"/>
              </a:pPr>
              <a:r>
                <a:rPr sz="1477"/>
                <a:t>07/13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9013406" y="2275772"/>
              <a:ext cx="1577611" cy="476156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lvl="0">
                <a:defRPr sz="1800"/>
              </a:pPr>
              <a:r>
                <a:rPr sz="1547"/>
                <a:t>Specification</a:t>
              </a:r>
            </a:p>
            <a:p>
              <a:pPr lvl="0">
                <a:defRPr sz="1800"/>
              </a:pPr>
              <a:r>
                <a:rPr sz="1547"/>
                <a:t>Fortran, C, C++ v4.0</a:t>
              </a:r>
            </a:p>
          </p:txBody>
        </p:sp>
      </p:grpSp>
      <p:sp>
        <p:nvSpPr>
          <p:cNvPr id="30" name="TextBox 3">
            <a:extLst>
              <a:ext uri="{FF2B5EF4-FFF2-40B4-BE49-F238E27FC236}">
                <a16:creationId xmlns:a16="http://schemas.microsoft.com/office/drawing/2014/main" id="{6CD1005A-AEF7-4381-B15D-5DB06D4ED76C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943695" y="360726"/>
            <a:ext cx="8643938" cy="749815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Goals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71055" y="1363441"/>
            <a:ext cx="11351489" cy="4491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OpenMP is designed to be a </a:t>
            </a:r>
            <a:r>
              <a:rPr sz="2672" dirty="0">
                <a:solidFill>
                  <a:srgbClr val="FF0000"/>
                </a:solidFill>
              </a:rPr>
              <a:t>portable</a:t>
            </a:r>
            <a:r>
              <a:rPr sz="2672" dirty="0"/>
              <a:t>, </a:t>
            </a:r>
            <a:r>
              <a:rPr sz="2672" dirty="0">
                <a:solidFill>
                  <a:srgbClr val="FF0000"/>
                </a:solidFill>
              </a:rPr>
              <a:t>scalable</a:t>
            </a:r>
            <a:r>
              <a:rPr sz="2672" dirty="0"/>
              <a:t> model that gives programmers a simple and flexible interface for developing parallel applications.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The API is designed to permit </a:t>
            </a:r>
            <a:r>
              <a:rPr sz="2672" dirty="0">
                <a:solidFill>
                  <a:srgbClr val="FF0000"/>
                </a:solidFill>
              </a:rPr>
              <a:t>incremental</a:t>
            </a:r>
            <a:r>
              <a:rPr sz="2672" dirty="0"/>
              <a:t> approach to parallelizing an existing code, possibly in successive steps. (Different to a</a:t>
            </a:r>
            <a:r>
              <a:rPr lang="en-CA" sz="2672" dirty="0"/>
              <a:t>n</a:t>
            </a:r>
            <a:r>
              <a:rPr sz="2672" dirty="0"/>
              <a:t> </a:t>
            </a:r>
            <a:r>
              <a:rPr sz="2672" dirty="0">
                <a:solidFill>
                  <a:srgbClr val="FF0000"/>
                </a:solidFill>
              </a:rPr>
              <a:t>all-or-nothing</a:t>
            </a:r>
            <a:r>
              <a:rPr sz="2672" dirty="0"/>
              <a:t> conversion as MPI).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The impact of OpenMP parallelization is frequently localized, i.e. modifications are often needed in few places.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It is possible to write the code such that the original sequential version is preserved.</a:t>
            </a:r>
            <a:r>
              <a:rPr lang="en-CA" sz="2672" dirty="0"/>
              <a:t> (</a:t>
            </a:r>
            <a:r>
              <a:rPr lang="en-CA" sz="2672" dirty="0">
                <a:solidFill>
                  <a:srgbClr val="FF0000"/>
                </a:solidFill>
              </a:rPr>
              <a:t>NOT THE BEST IDEA!</a:t>
            </a:r>
            <a:r>
              <a:rPr lang="en-CA" sz="2672" dirty="0"/>
              <a:t>)</a:t>
            </a: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Each thread execute a parallelized section of code independently.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E125-CD08-4E22-861D-E39EE6073647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75733" y="206087"/>
            <a:ext cx="11040533" cy="908050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Threads vs Processes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60218" y="1577868"/>
            <a:ext cx="11369964" cy="4157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lang="en-US" sz="2672" dirty="0">
                <a:solidFill>
                  <a:srgbClr val="FF0000"/>
                </a:solidFill>
              </a:rPr>
              <a:t>Process</a:t>
            </a:r>
            <a:r>
              <a:rPr lang="en-US" sz="2672" dirty="0"/>
              <a:t> can be understood as an application.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A </a:t>
            </a:r>
            <a:r>
              <a:rPr lang="en-US" sz="2672" dirty="0">
                <a:solidFill>
                  <a:srgbClr val="FF0000"/>
                </a:solidFill>
              </a:rPr>
              <a:t>process</a:t>
            </a:r>
            <a:r>
              <a:rPr lang="en-US" sz="2672" dirty="0"/>
              <a:t> may have multiple </a:t>
            </a:r>
            <a:r>
              <a:rPr lang="en-US" sz="2672" dirty="0">
                <a:solidFill>
                  <a:srgbClr val="FF0000"/>
                </a:solidFill>
              </a:rPr>
              <a:t>threads</a:t>
            </a:r>
            <a:r>
              <a:rPr lang="en-US" sz="2672" dirty="0"/>
              <a:t>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An OpenMP directive is an instruction in a special format that is only understood by </a:t>
            </a:r>
            <a:r>
              <a:rPr sz="2672" dirty="0">
                <a:solidFill>
                  <a:srgbClr val="FF0000"/>
                </a:solidFill>
              </a:rPr>
              <a:t>OpenMP-aware</a:t>
            </a:r>
            <a:r>
              <a:rPr sz="2672" dirty="0"/>
              <a:t> compilers.</a:t>
            </a:r>
            <a:endParaRPr lang="en-CA"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672" dirty="0"/>
              <a:t> </a:t>
            </a:r>
            <a:r>
              <a:rPr sz="2672" dirty="0"/>
              <a:t>The main approach is based in identifying the parallelism in the program, and not in reprogramming the code to implement the parallelism.</a:t>
            </a:r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It is possible to write the code such that the original sequential version is preserved</a:t>
            </a:r>
            <a:r>
              <a:rPr lang="en-US" sz="2672" dirty="0"/>
              <a:t>.</a:t>
            </a:r>
            <a:endParaRPr sz="2672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991CD-CE05-4F50-B71F-0E9F7CABE640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1774030" y="226503"/>
            <a:ext cx="8643938" cy="798202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  <a:latin typeface="+mn-lt"/>
              </a:rPr>
              <a:t>How OpenMP works</a:t>
            </a:r>
            <a:endParaRPr sz="4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146495" y="1684969"/>
            <a:ext cx="9899009" cy="4080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672" dirty="0"/>
              <a:t> </a:t>
            </a:r>
            <a:r>
              <a:rPr sz="2672" dirty="0"/>
              <a:t>The main approach is based in </a:t>
            </a:r>
            <a:r>
              <a:rPr sz="2672" dirty="0">
                <a:solidFill>
                  <a:srgbClr val="FF0000"/>
                </a:solidFill>
              </a:rPr>
              <a:t>identifying</a:t>
            </a:r>
            <a:r>
              <a:rPr sz="2672" dirty="0"/>
              <a:t> the parallelism in the program, and not in </a:t>
            </a:r>
            <a:r>
              <a:rPr sz="2672" dirty="0">
                <a:solidFill>
                  <a:srgbClr val="FF0000"/>
                </a:solidFill>
              </a:rPr>
              <a:t>reprogramming</a:t>
            </a:r>
            <a:r>
              <a:rPr sz="2672" dirty="0"/>
              <a:t> the code to implement the parallelism.</a:t>
            </a:r>
            <a:endParaRPr lang="en-CA"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US" sz="2672" dirty="0"/>
              <a:t> </a:t>
            </a:r>
            <a:r>
              <a:rPr sz="2672" dirty="0"/>
              <a:t>The section of code that is meant to run in parallel is marked with a preprocessor directive.</a:t>
            </a:r>
            <a:endParaRPr lang="en-CA"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endParaRPr sz="2672" dirty="0"/>
          </a:p>
          <a:p>
            <a:pPr marL="178587" indent="-178587">
              <a:spcBef>
                <a:spcPts val="562"/>
              </a:spcBef>
              <a:buSzPct val="125000"/>
              <a:buChar char="•"/>
              <a:defRPr sz="1800"/>
            </a:pPr>
            <a:r>
              <a:rPr lang="en-CA" sz="2672" dirty="0"/>
              <a:t> </a:t>
            </a:r>
            <a:r>
              <a:rPr sz="2672" dirty="0"/>
              <a:t>Both task and data parallelism can be achieved using OpenMP by using work-sharing constructs to divide a task.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74CB9-44D6-4524-9912-576C69047467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943695" y="-17859"/>
            <a:ext cx="8643938" cy="901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r">
              <a:defRPr sz="8400"/>
            </a:lvl1pPr>
          </a:lstStyle>
          <a:p>
            <a:pPr lvl="0" algn="ctr">
              <a:defRPr sz="1800"/>
            </a:pPr>
            <a:r>
              <a:rPr lang="en-US" sz="4800" b="1" dirty="0">
                <a:solidFill>
                  <a:srgbClr val="FF0000"/>
                </a:solidFill>
              </a:rPr>
              <a:t>Fork/Join Model</a:t>
            </a:r>
            <a:endParaRPr sz="4800" b="1" dirty="0">
              <a:solidFill>
                <a:srgbClr val="FF0000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D49C6B0-967F-44AF-8208-9CE7F174E61D}"/>
              </a:ext>
            </a:extLst>
          </p:cNvPr>
          <p:cNvSpPr txBox="1"/>
          <p:nvPr/>
        </p:nvSpPr>
        <p:spPr>
          <a:xfrm>
            <a:off x="10282347" y="6611779"/>
            <a:ext cx="1909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/>
              <a:t>OpenMP Programming by Hui Liu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43ACCB-943B-4D3D-8F34-B534E399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867"/>
            <a:ext cx="8261016" cy="5657459"/>
          </a:xfrm>
          <a:prstGeom prst="rect">
            <a:avLst/>
          </a:prstGeom>
        </p:spPr>
      </p:pic>
      <p:sp>
        <p:nvSpPr>
          <p:cNvPr id="24" name="Shape 122">
            <a:extLst>
              <a:ext uri="{FF2B5EF4-FFF2-40B4-BE49-F238E27FC236}">
                <a16:creationId xmlns:a16="http://schemas.microsoft.com/office/drawing/2014/main" id="{066CD093-14FB-43AE-AC02-AFA489128351}"/>
              </a:ext>
            </a:extLst>
          </p:cNvPr>
          <p:cNvSpPr/>
          <p:nvPr/>
        </p:nvSpPr>
        <p:spPr>
          <a:xfrm>
            <a:off x="8385465" y="1224593"/>
            <a:ext cx="3621807" cy="465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342900" indent="-342900">
              <a:spcBef>
                <a:spcPts val="562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r>
              <a:rPr sz="2400" dirty="0"/>
              <a:t>OpenMP is an implementation of multithreading,  where a </a:t>
            </a:r>
            <a:r>
              <a:rPr sz="2400" dirty="0">
                <a:solidFill>
                  <a:srgbClr val="FF0000"/>
                </a:solidFill>
              </a:rPr>
              <a:t>master</a:t>
            </a:r>
            <a:r>
              <a:rPr sz="2400" dirty="0"/>
              <a:t> thread forks a specified number of slave threads and a task is divided among them.</a:t>
            </a:r>
            <a:endParaRPr lang="en-CA" sz="2400" dirty="0"/>
          </a:p>
          <a:p>
            <a:pPr marL="342900" indent="-342900">
              <a:spcBef>
                <a:spcPts val="562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endParaRPr sz="2400" dirty="0"/>
          </a:p>
          <a:p>
            <a:pPr marL="342900" indent="-342900">
              <a:spcBef>
                <a:spcPts val="562"/>
              </a:spcBef>
              <a:buSzPct val="125000"/>
              <a:buFont typeface="Wingdings" panose="05000000000000000000" pitchFamily="2" charset="2"/>
              <a:buChar char="§"/>
              <a:defRPr sz="1800"/>
            </a:pPr>
            <a:r>
              <a:rPr sz="2400" dirty="0"/>
              <a:t>Each thread has a unique identifier called a </a:t>
            </a:r>
            <a:r>
              <a:rPr sz="2400" dirty="0">
                <a:solidFill>
                  <a:srgbClr val="FF0000"/>
                </a:solidFill>
              </a:rPr>
              <a:t>thread id</a:t>
            </a:r>
            <a:r>
              <a:rPr sz="2400" dirty="0"/>
              <a:t>, where the </a:t>
            </a:r>
            <a:r>
              <a:rPr sz="2400" dirty="0">
                <a:solidFill>
                  <a:srgbClr val="FF0000"/>
                </a:solidFill>
              </a:rPr>
              <a:t>master thread has an id of 0</a:t>
            </a:r>
            <a:r>
              <a:rPr sz="2400" dirty="0"/>
              <a:t>.</a:t>
            </a:r>
            <a:endParaRPr lang="en-CA" sz="2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1061</Words>
  <Application>Microsoft Office PowerPoint</Application>
  <PresentationFormat>Widescreen</PresentationFormat>
  <Paragraphs>160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Arial</vt:lpstr>
      <vt:lpstr>Calibri</vt:lpstr>
      <vt:lpstr>Calibri Light</vt:lpstr>
      <vt:lpstr>Tahoma</vt:lpstr>
      <vt:lpstr>Wingdings</vt:lpstr>
      <vt:lpstr>第一PPT，www.1ppt.com</vt:lpstr>
      <vt:lpstr>PowerPoint Presentation</vt:lpstr>
      <vt:lpstr>What is OpenMP</vt:lpstr>
      <vt:lpstr>What is OpenMP</vt:lpstr>
      <vt:lpstr>OpenMP</vt:lpstr>
      <vt:lpstr>History</vt:lpstr>
      <vt:lpstr>Goals</vt:lpstr>
      <vt:lpstr>Threads vs Processes</vt:lpstr>
      <vt:lpstr>How OpenMP works</vt:lpstr>
      <vt:lpstr>PowerPoint Presentation</vt:lpstr>
      <vt:lpstr>PowerPoint Presentation</vt:lpstr>
      <vt:lpstr>The API</vt:lpstr>
      <vt:lpstr>Core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Liu</dc:creator>
  <cp:lastModifiedBy>Hui Liu</cp:lastModifiedBy>
  <cp:revision>61</cp:revision>
  <dcterms:created xsi:type="dcterms:W3CDTF">2019-03-21T04:06:00Z</dcterms:created>
  <dcterms:modified xsi:type="dcterms:W3CDTF">2021-01-15T04:48:58Z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