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476" r:id="rId2"/>
    <p:sldId id="258" r:id="rId3"/>
    <p:sldId id="478" r:id="rId4"/>
    <p:sldId id="479" r:id="rId5"/>
    <p:sldId id="480" r:id="rId6"/>
    <p:sldId id="262" r:id="rId7"/>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D98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4" d="100"/>
          <a:sy n="104" d="100"/>
        </p:scale>
        <p:origin x="816" y="114"/>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9D8A6D69-412F-48A0-B411-2ECBC2706C1B}" type="datetimeFigureOut">
              <a:rPr lang="zh-CN" altLang="en-US" smtClean="0"/>
              <a:t>2021/1/14</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60997CF1-82F9-4FE5-99E9-B7E9B74F25E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SMP ? </a:t>
            </a:r>
          </a:p>
          <a:p>
            <a:endParaRPr lang="en-US" dirty="0"/>
          </a:p>
          <a:p>
            <a:r>
              <a:rPr lang="en-US" dirty="0"/>
              <a:t>DONE</a:t>
            </a:r>
          </a:p>
        </p:txBody>
      </p:sp>
    </p:spTree>
    <p:extLst>
      <p:ext uri="{BB962C8B-B14F-4D97-AF65-F5344CB8AC3E}">
        <p14:creationId xmlns:p14="http://schemas.microsoft.com/office/powerpoint/2010/main" val="1987814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SMP ? </a:t>
            </a:r>
          </a:p>
          <a:p>
            <a:endParaRPr lang="en-US" dirty="0"/>
          </a:p>
          <a:p>
            <a:r>
              <a:rPr lang="en-US" dirty="0"/>
              <a:t>DONE</a:t>
            </a:r>
          </a:p>
        </p:txBody>
      </p:sp>
    </p:spTree>
    <p:extLst>
      <p:ext uri="{BB962C8B-B14F-4D97-AF65-F5344CB8AC3E}">
        <p14:creationId xmlns:p14="http://schemas.microsoft.com/office/powerpoint/2010/main" val="513691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SMP ? </a:t>
            </a:r>
          </a:p>
          <a:p>
            <a:endParaRPr lang="en-US" dirty="0"/>
          </a:p>
          <a:p>
            <a:r>
              <a:rPr lang="en-US" dirty="0"/>
              <a:t>DONE</a:t>
            </a:r>
          </a:p>
        </p:txBody>
      </p:sp>
    </p:spTree>
    <p:extLst>
      <p:ext uri="{BB962C8B-B14F-4D97-AF65-F5344CB8AC3E}">
        <p14:creationId xmlns:p14="http://schemas.microsoft.com/office/powerpoint/2010/main" val="425934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SMP ? </a:t>
            </a:r>
          </a:p>
          <a:p>
            <a:endParaRPr lang="en-US" dirty="0"/>
          </a:p>
          <a:p>
            <a:r>
              <a:rPr lang="en-US" dirty="0"/>
              <a:t>DONE</a:t>
            </a:r>
          </a:p>
        </p:txBody>
      </p:sp>
    </p:spTree>
    <p:extLst>
      <p:ext uri="{BB962C8B-B14F-4D97-AF65-F5344CB8AC3E}">
        <p14:creationId xmlns:p14="http://schemas.microsoft.com/office/powerpoint/2010/main" val="3484354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997CF1-82F9-4FE5-99E9-B7E9B74F25E7}" type="slidenum">
              <a:rPr lang="zh-CN" altLang="en-US" smtClean="0"/>
              <a:t>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8800" y="298450"/>
            <a:ext cx="11040533" cy="908050"/>
          </a:xfrm>
          <a:prstGeom prst="rect">
            <a:avLst/>
          </a:prstGeom>
        </p:spPr>
        <p:txBody>
          <a:bodyPr/>
          <a:lstStyle/>
          <a:p>
            <a:r>
              <a:rPr lang="en-US" altLang="zh-CN"/>
              <a:t>Click to edit Master title style</a:t>
            </a:r>
            <a:endParaRPr lang="zh-CN" altLang="en-US"/>
          </a:p>
        </p:txBody>
      </p:sp>
      <p:sp>
        <p:nvSpPr>
          <p:cNvPr id="3" name="Content Placeholder 2"/>
          <p:cNvSpPr>
            <a:spLocks noGrp="1"/>
          </p:cNvSpPr>
          <p:nvPr>
            <p:ph idx="1"/>
          </p:nvPr>
        </p:nvSpPr>
        <p:spPr>
          <a:xfrm>
            <a:off x="558800" y="1485900"/>
            <a:ext cx="11091333" cy="5067300"/>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a:xfrm>
            <a:off x="914400" y="6248400"/>
            <a:ext cx="2540000" cy="457200"/>
          </a:xfrm>
          <a:prstGeom prst="rect">
            <a:avLst/>
          </a:prstGeom>
        </p:spPr>
        <p:txBody>
          <a:bodyPr/>
          <a:lstStyle>
            <a:lvl1pPr>
              <a:defRPr/>
            </a:lvl1pPr>
          </a:lstStyle>
          <a:p>
            <a:endParaRPr lang="en-US" altLang="zh-CN"/>
          </a:p>
        </p:txBody>
      </p:sp>
      <p:sp>
        <p:nvSpPr>
          <p:cNvPr id="5" name="Footer Placeholder 4"/>
          <p:cNvSpPr>
            <a:spLocks noGrp="1"/>
          </p:cNvSpPr>
          <p:nvPr>
            <p:ph type="ftr" sz="quarter" idx="11"/>
          </p:nvPr>
        </p:nvSpPr>
        <p:spPr>
          <a:xfrm>
            <a:off x="4165600" y="6248400"/>
            <a:ext cx="3860800" cy="457200"/>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737600" y="6248400"/>
            <a:ext cx="2540000" cy="457200"/>
          </a:xfrm>
          <a:prstGeom prst="rect">
            <a:avLst/>
          </a:prstGeom>
        </p:spPr>
        <p:txBody>
          <a:bodyPr/>
          <a:lstStyle>
            <a:lvl1pPr>
              <a:defRPr/>
            </a:lvl1pPr>
          </a:lstStyle>
          <a:p>
            <a:fld id="{4ADAD771-6A1D-4BA0-ADCB-3A3932CAF8D0}" type="slidenum">
              <a:rPr lang="en-US" altLang="zh-CN"/>
              <a:t>‹#›</a:t>
            </a:fld>
            <a:endParaRPr lang="en-US" altLang="zh-CN"/>
          </a:p>
        </p:txBody>
      </p:sp>
    </p:spTree>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3" name="Shape 13"/>
          <p:cNvSpPr>
            <a:spLocks noGrp="1"/>
          </p:cNvSpPr>
          <p:nvPr>
            <p:ph type="title"/>
          </p:nvPr>
        </p:nvSpPr>
        <p:spPr>
          <a:prstGeom prst="rect">
            <a:avLst/>
          </a:prstGeom>
        </p:spPr>
        <p:txBody>
          <a:bodyPr/>
          <a:lstStyle/>
          <a:p>
            <a:pPr lvl="0">
              <a:defRPr sz="1800"/>
            </a:pPr>
            <a:r>
              <a:rPr sz="5906"/>
              <a:t>Title Text</a:t>
            </a:r>
          </a:p>
        </p:txBody>
      </p:sp>
      <p:sp>
        <p:nvSpPr>
          <p:cNvPr id="14" name="Shape 14"/>
          <p:cNvSpPr>
            <a:spLocks noGrp="1"/>
          </p:cNvSpPr>
          <p:nvPr>
            <p:ph type="body" idx="1"/>
          </p:nvPr>
        </p:nvSpPr>
        <p:spPr>
          <a:prstGeom prst="rect">
            <a:avLst/>
          </a:prstGeom>
        </p:spPr>
        <p:txBody>
          <a:bodyPr/>
          <a:lstStyle/>
          <a:p>
            <a:pPr lvl="0">
              <a:defRPr sz="1800"/>
            </a:pPr>
            <a:r>
              <a:rPr sz="2953"/>
              <a:t>Body Level One</a:t>
            </a:r>
          </a:p>
          <a:p>
            <a:pPr lvl="1">
              <a:defRPr sz="1800"/>
            </a:pPr>
            <a:r>
              <a:rPr sz="2953"/>
              <a:t>Body Level Two</a:t>
            </a:r>
          </a:p>
          <a:p>
            <a:pPr lvl="2">
              <a:defRPr sz="1800"/>
            </a:pPr>
            <a:r>
              <a:rPr sz="2953"/>
              <a:t>Body Level Three</a:t>
            </a:r>
          </a:p>
          <a:p>
            <a:pPr lvl="3">
              <a:defRPr sz="1800"/>
            </a:pPr>
            <a:r>
              <a:rPr sz="2953"/>
              <a:t>Body Level Four</a:t>
            </a:r>
          </a:p>
          <a:p>
            <a:pPr lvl="4">
              <a:defRPr sz="1800"/>
            </a:pPr>
            <a:r>
              <a:rPr sz="2953"/>
              <a:t>Body Level Five</a:t>
            </a:r>
          </a:p>
        </p:txBody>
      </p:sp>
      <p:sp>
        <p:nvSpPr>
          <p:cNvPr id="15" name="Shape 15"/>
          <p:cNvSpPr>
            <a:spLocks noGrp="1"/>
          </p:cNvSpPr>
          <p:nvPr>
            <p:ph type="sldNum" sz="quarter" idx="2"/>
          </p:nvPr>
        </p:nvSpPr>
        <p:spPr>
          <a:prstGeom prst="rect">
            <a:avLst/>
          </a:prstGeom>
        </p:spPr>
        <p:txBody>
          <a:bodyPr/>
          <a:lstStyle/>
          <a:p>
            <a:pPr lvl="0"/>
            <a:fld id="{86CB4B4D-7CA3-9044-876B-883B54F8677D}" type="slidenum">
              <a:t>‹#›</a:t>
            </a:fld>
            <a:endParaRPr/>
          </a:p>
        </p:txBody>
      </p:sp>
    </p:spTree>
    <p:extLst>
      <p:ext uri="{BB962C8B-B14F-4D97-AF65-F5344CB8AC3E}">
        <p14:creationId xmlns:p14="http://schemas.microsoft.com/office/powerpoint/2010/main" val="3700224741"/>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FC08C60B-9A00-4515-93B1-76AC8AAAA302}"/>
              </a:ext>
            </a:extLst>
          </p:cNvPr>
          <p:cNvSpPr>
            <a:spLocks noGrp="1" noChangeArrowheads="1"/>
          </p:cNvSpPr>
          <p:nvPr>
            <p:ph type="dt" sz="half" idx="10"/>
          </p:nvPr>
        </p:nvSpPr>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1D4EBE90-C217-4DD4-AFA8-AFDA00A42E4A}"/>
              </a:ext>
            </a:extLst>
          </p:cNvPr>
          <p:cNvSpPr>
            <a:spLocks noGrp="1" noChangeArrowheads="1"/>
          </p:cNvSpPr>
          <p:nvPr>
            <p:ph type="ftr" sz="quarter" idx="11"/>
          </p:nvPr>
        </p:nvSpPr>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E97F24BD-B3FE-4F80-B708-2689832C150D}"/>
              </a:ext>
            </a:extLst>
          </p:cNvPr>
          <p:cNvSpPr>
            <a:spLocks noGrp="1" noChangeArrowheads="1"/>
          </p:cNvSpPr>
          <p:nvPr>
            <p:ph type="sldNum" sz="quarter" idx="12"/>
          </p:nvPr>
        </p:nvSpPr>
        <p:spPr/>
        <p:txBody>
          <a:bodyPr/>
          <a:lstStyle>
            <a:lvl1pPr>
              <a:defRPr/>
            </a:lvl1pPr>
          </a:lstStyle>
          <a:p>
            <a:fld id="{9F93DFA5-B964-4F9E-B316-916CF83D9BB7}" type="slidenum">
              <a:rPr lang="en-US" altLang="en-US"/>
              <a:pPr/>
              <a:t>‹#›</a:t>
            </a:fld>
            <a:endParaRPr lang="en-US" altLang="en-US"/>
          </a:p>
        </p:txBody>
      </p:sp>
    </p:spTree>
    <p:extLst>
      <p:ext uri="{BB962C8B-B14F-4D97-AF65-F5344CB8AC3E}">
        <p14:creationId xmlns:p14="http://schemas.microsoft.com/office/powerpoint/2010/main" val="29276905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7"/>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119ABA-689C-4FA6-9C7C-CCC8138B1526}"/>
              </a:ext>
            </a:extLst>
          </p:cNvPr>
          <p:cNvSpPr txBox="1"/>
          <p:nvPr/>
        </p:nvSpPr>
        <p:spPr>
          <a:xfrm>
            <a:off x="1593846" y="2035798"/>
            <a:ext cx="9004307" cy="707886"/>
          </a:xfrm>
          <a:prstGeom prst="rect">
            <a:avLst/>
          </a:prstGeom>
          <a:noFill/>
        </p:spPr>
        <p:txBody>
          <a:bodyPr wrap="square" rtlCol="0">
            <a:spAutoFit/>
          </a:bodyPr>
          <a:lstStyle/>
          <a:p>
            <a:pPr algn="ctr"/>
            <a:r>
              <a:rPr lang="en-US" sz="4000" b="1" dirty="0">
                <a:solidFill>
                  <a:srgbClr val="FF0000"/>
                </a:solidFill>
              </a:rPr>
              <a:t>Important Terminologies</a:t>
            </a:r>
          </a:p>
        </p:txBody>
      </p:sp>
      <p:sp>
        <p:nvSpPr>
          <p:cNvPr id="3" name="TextBox 2">
            <a:extLst>
              <a:ext uri="{FF2B5EF4-FFF2-40B4-BE49-F238E27FC236}">
                <a16:creationId xmlns:a16="http://schemas.microsoft.com/office/drawing/2014/main" id="{FD7E52FF-5E50-4E46-BB0A-2B6D0131C968}"/>
              </a:ext>
            </a:extLst>
          </p:cNvPr>
          <p:cNvSpPr txBox="1"/>
          <p:nvPr/>
        </p:nvSpPr>
        <p:spPr>
          <a:xfrm>
            <a:off x="5991496" y="6488668"/>
            <a:ext cx="6200503" cy="369332"/>
          </a:xfrm>
          <a:prstGeom prst="rect">
            <a:avLst/>
          </a:prstGeom>
          <a:noFill/>
        </p:spPr>
        <p:txBody>
          <a:bodyPr wrap="square" rtlCol="0">
            <a:spAutoFit/>
          </a:bodyPr>
          <a:lstStyle/>
          <a:p>
            <a:pPr algn="r"/>
            <a:r>
              <a:rPr lang="en-US" dirty="0"/>
              <a:t>Introduction to Parallel  Programming Using OpenMP, by Hui Liu</a:t>
            </a:r>
          </a:p>
        </p:txBody>
      </p:sp>
      <p:sp>
        <p:nvSpPr>
          <p:cNvPr id="4" name="TextBox 3">
            <a:extLst>
              <a:ext uri="{FF2B5EF4-FFF2-40B4-BE49-F238E27FC236}">
                <a16:creationId xmlns:a16="http://schemas.microsoft.com/office/drawing/2014/main" id="{6D52431B-70C9-48E2-9D18-B89F9E48B66C}"/>
              </a:ext>
            </a:extLst>
          </p:cNvPr>
          <p:cNvSpPr txBox="1"/>
          <p:nvPr/>
        </p:nvSpPr>
        <p:spPr>
          <a:xfrm>
            <a:off x="0" y="0"/>
            <a:ext cx="1219200" cy="523220"/>
          </a:xfrm>
          <a:prstGeom prst="rect">
            <a:avLst/>
          </a:prstGeom>
          <a:noFill/>
        </p:spPr>
        <p:txBody>
          <a:bodyPr wrap="square" rtlCol="0">
            <a:spAutoFit/>
          </a:bodyPr>
          <a:lstStyle/>
          <a:p>
            <a:r>
              <a:rPr lang="en-US" sz="2800" b="1">
                <a:solidFill>
                  <a:srgbClr val="FF0000"/>
                </a:solidFill>
              </a:rPr>
              <a:t>2.2</a:t>
            </a:r>
            <a:endParaRPr lang="en-US" sz="2800" b="1" dirty="0">
              <a:solidFill>
                <a:srgbClr val="FF0000"/>
              </a:solidFill>
            </a:endParaRPr>
          </a:p>
        </p:txBody>
      </p:sp>
    </p:spTree>
    <p:extLst>
      <p:ext uri="{BB962C8B-B14F-4D97-AF65-F5344CB8AC3E}">
        <p14:creationId xmlns:p14="http://schemas.microsoft.com/office/powerpoint/2010/main" val="126408817"/>
      </p:ext>
    </p:extLst>
  </p:cSld>
  <p:clrMapOvr>
    <a:masterClrMapping/>
  </p:clrMapOvr>
  <p:transition>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p:cNvSpPr>
          <p:nvPr>
            <p:ph type="title"/>
          </p:nvPr>
        </p:nvSpPr>
        <p:spPr>
          <a:xfrm>
            <a:off x="1638409" y="166699"/>
            <a:ext cx="8643938" cy="901898"/>
          </a:xfrm>
          <a:prstGeom prst="rect">
            <a:avLst/>
          </a:prstGeom>
        </p:spPr>
        <p:txBody>
          <a:bodyPr/>
          <a:lstStyle>
            <a:lvl1pPr algn="r"/>
          </a:lstStyle>
          <a:p>
            <a:pPr lvl="0" algn="ctr">
              <a:defRPr sz="1800"/>
            </a:pPr>
            <a:r>
              <a:rPr lang="en-CA" sz="4800" b="1" dirty="0">
                <a:solidFill>
                  <a:srgbClr val="FF0000"/>
                </a:solidFill>
                <a:latin typeface="+mn-lt"/>
              </a:rPr>
              <a:t>Terminology</a:t>
            </a:r>
            <a:endParaRPr sz="4800" b="1" dirty="0">
              <a:solidFill>
                <a:srgbClr val="FF0000"/>
              </a:solidFill>
              <a:latin typeface="+mn-lt"/>
            </a:endParaRPr>
          </a:p>
        </p:txBody>
      </p:sp>
      <p:sp>
        <p:nvSpPr>
          <p:cNvPr id="77" name="Shape 77"/>
          <p:cNvSpPr/>
          <p:nvPr/>
        </p:nvSpPr>
        <p:spPr>
          <a:xfrm>
            <a:off x="341745" y="970384"/>
            <a:ext cx="11508509" cy="5523721"/>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t" anchorCtr="0">
            <a:noAutofit/>
          </a:bodyPr>
          <a:lstStyle/>
          <a:p>
            <a:pPr>
              <a:spcBef>
                <a:spcPts val="562"/>
              </a:spcBef>
              <a:buSzPct val="125000"/>
              <a:buFont typeface="Wingdings" panose="05000000000000000000" pitchFamily="2" charset="2"/>
              <a:buChar char="§"/>
              <a:defRPr sz="1800"/>
            </a:pPr>
            <a:r>
              <a:rPr lang="en-CA" sz="2800" dirty="0"/>
              <a:t> </a:t>
            </a:r>
            <a:r>
              <a:rPr lang="en-US" sz="2800" b="1" dirty="0"/>
              <a:t>directive:</a:t>
            </a:r>
            <a:r>
              <a:rPr lang="en-US" sz="2800" dirty="0"/>
              <a:t> In C/C++, a #pragma, and in Fortran, a comment, that specifies OpenMP program behavior.</a:t>
            </a:r>
          </a:p>
          <a:p>
            <a:pPr>
              <a:spcBef>
                <a:spcPts val="562"/>
              </a:spcBef>
              <a:buSzPct val="125000"/>
              <a:buFont typeface="Wingdings" panose="05000000000000000000" pitchFamily="2" charset="2"/>
              <a:buChar char="§"/>
              <a:defRPr sz="1800"/>
            </a:pPr>
            <a:r>
              <a:rPr lang="en-US" sz="2800" b="1" dirty="0"/>
              <a:t> declarative directive:</a:t>
            </a:r>
            <a:r>
              <a:rPr lang="en-US" sz="2800" dirty="0"/>
              <a:t> An OpenMP directive that may only be placed in a declarative context. A declarative directive has no associated executable user code, but instead has one or more associated user declarations.</a:t>
            </a:r>
          </a:p>
          <a:p>
            <a:pPr>
              <a:spcBef>
                <a:spcPts val="562"/>
              </a:spcBef>
              <a:buSzPct val="125000"/>
              <a:defRPr sz="1800"/>
            </a:pPr>
            <a:r>
              <a:rPr lang="en-US" sz="2800" dirty="0"/>
              <a:t>   -- Only the </a:t>
            </a:r>
            <a:r>
              <a:rPr lang="en-US" sz="2800" dirty="0" err="1">
                <a:solidFill>
                  <a:srgbClr val="FF0000"/>
                </a:solidFill>
              </a:rPr>
              <a:t>threadprivate</a:t>
            </a:r>
            <a:r>
              <a:rPr lang="en-US" sz="2800" dirty="0"/>
              <a:t> directive is a declarative directive.</a:t>
            </a:r>
            <a:r>
              <a:rPr lang="en-CA" sz="2800" dirty="0"/>
              <a:t> </a:t>
            </a:r>
          </a:p>
          <a:p>
            <a:pPr>
              <a:spcBef>
                <a:spcPts val="562"/>
              </a:spcBef>
              <a:buSzPct val="125000"/>
              <a:buFont typeface="Wingdings" panose="05000000000000000000" pitchFamily="2" charset="2"/>
              <a:buChar char="§"/>
              <a:defRPr sz="1800"/>
            </a:pPr>
            <a:r>
              <a:rPr lang="en-CA" sz="2800" dirty="0"/>
              <a:t> </a:t>
            </a:r>
            <a:r>
              <a:rPr lang="en-US" sz="2800" b="1" dirty="0"/>
              <a:t>executable directive:</a:t>
            </a:r>
            <a:r>
              <a:rPr lang="en-US" sz="2800" dirty="0"/>
              <a:t> An OpenMP directive that is not declarative; i.e., it may be placed in an executable context.</a:t>
            </a:r>
          </a:p>
          <a:p>
            <a:pPr>
              <a:spcBef>
                <a:spcPts val="562"/>
              </a:spcBef>
              <a:buSzPct val="125000"/>
              <a:defRPr sz="1800"/>
            </a:pPr>
            <a:r>
              <a:rPr lang="en-US" sz="2800" dirty="0"/>
              <a:t>    -- All directives except the </a:t>
            </a:r>
            <a:r>
              <a:rPr lang="en-US" sz="2800" dirty="0" err="1">
                <a:solidFill>
                  <a:srgbClr val="FF0000"/>
                </a:solidFill>
              </a:rPr>
              <a:t>threadprivate</a:t>
            </a:r>
            <a:r>
              <a:rPr lang="en-US" sz="2800" dirty="0"/>
              <a:t> directive are executable directives.</a:t>
            </a:r>
          </a:p>
          <a:p>
            <a:pPr>
              <a:spcBef>
                <a:spcPts val="562"/>
              </a:spcBef>
              <a:buSzPct val="125000"/>
              <a:buFont typeface="Wingdings" panose="05000000000000000000" pitchFamily="2" charset="2"/>
              <a:buChar char="§"/>
              <a:defRPr sz="1800"/>
            </a:pPr>
            <a:r>
              <a:rPr lang="en-CA" sz="2800" dirty="0"/>
              <a:t> </a:t>
            </a:r>
            <a:r>
              <a:rPr lang="en-US" sz="2800" b="1" dirty="0"/>
              <a:t>stand-alone directive:</a:t>
            </a:r>
            <a:r>
              <a:rPr lang="en-US" sz="2800" dirty="0"/>
              <a:t> An OpenMP executable directive that has no associated executable user code.</a:t>
            </a:r>
          </a:p>
          <a:p>
            <a:pPr>
              <a:spcBef>
                <a:spcPts val="562"/>
              </a:spcBef>
              <a:buSzPct val="125000"/>
              <a:defRPr sz="1800"/>
            </a:pPr>
            <a:r>
              <a:rPr lang="en-US" sz="2800" dirty="0"/>
              <a:t>    -- Only the </a:t>
            </a:r>
            <a:r>
              <a:rPr lang="en-US" sz="2800" dirty="0">
                <a:solidFill>
                  <a:srgbClr val="FF0000"/>
                </a:solidFill>
              </a:rPr>
              <a:t>barrier</a:t>
            </a:r>
            <a:r>
              <a:rPr lang="en-US" sz="2800" dirty="0"/>
              <a:t>, </a:t>
            </a:r>
            <a:r>
              <a:rPr lang="en-US" sz="2800" dirty="0">
                <a:solidFill>
                  <a:srgbClr val="FF0000"/>
                </a:solidFill>
              </a:rPr>
              <a:t>flush</a:t>
            </a:r>
            <a:r>
              <a:rPr lang="en-US" sz="2800" dirty="0"/>
              <a:t>, and </a:t>
            </a:r>
            <a:r>
              <a:rPr lang="en-US" sz="2800" dirty="0" err="1">
                <a:solidFill>
                  <a:srgbClr val="FF0000"/>
                </a:solidFill>
              </a:rPr>
              <a:t>taskwait</a:t>
            </a:r>
            <a:r>
              <a:rPr lang="en-US" sz="2800" dirty="0"/>
              <a:t> directives are stand-alone directives.</a:t>
            </a:r>
            <a:endParaRPr lang="en-CA" sz="2800"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p:cNvSpPr>
          <p:nvPr>
            <p:ph type="title"/>
          </p:nvPr>
        </p:nvSpPr>
        <p:spPr>
          <a:xfrm>
            <a:off x="1638409" y="166699"/>
            <a:ext cx="8643938" cy="901898"/>
          </a:xfrm>
          <a:prstGeom prst="rect">
            <a:avLst/>
          </a:prstGeom>
        </p:spPr>
        <p:txBody>
          <a:bodyPr/>
          <a:lstStyle>
            <a:lvl1pPr algn="r"/>
          </a:lstStyle>
          <a:p>
            <a:pPr lvl="0" algn="ctr">
              <a:defRPr sz="1800"/>
            </a:pPr>
            <a:r>
              <a:rPr lang="en-CA" sz="4800" b="1" dirty="0">
                <a:solidFill>
                  <a:srgbClr val="FF0000"/>
                </a:solidFill>
                <a:latin typeface="+mn-lt"/>
              </a:rPr>
              <a:t>Terminology</a:t>
            </a:r>
            <a:endParaRPr sz="4800" b="1" dirty="0">
              <a:solidFill>
                <a:srgbClr val="FF0000"/>
              </a:solidFill>
              <a:latin typeface="+mn-lt"/>
            </a:endParaRPr>
          </a:p>
        </p:txBody>
      </p:sp>
      <p:sp>
        <p:nvSpPr>
          <p:cNvPr id="77" name="Shape 77"/>
          <p:cNvSpPr/>
          <p:nvPr/>
        </p:nvSpPr>
        <p:spPr>
          <a:xfrm>
            <a:off x="341745" y="970384"/>
            <a:ext cx="11508509" cy="5523721"/>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t" anchorCtr="0">
            <a:noAutofit/>
          </a:bodyPr>
          <a:lstStyle/>
          <a:p>
            <a:pPr>
              <a:spcBef>
                <a:spcPts val="562"/>
              </a:spcBef>
              <a:buSzPct val="125000"/>
              <a:buFont typeface="Wingdings" panose="05000000000000000000" pitchFamily="2" charset="2"/>
              <a:buChar char="§"/>
              <a:defRPr sz="1800"/>
            </a:pPr>
            <a:r>
              <a:rPr lang="en-CA" sz="2800" dirty="0"/>
              <a:t> </a:t>
            </a:r>
            <a:r>
              <a:rPr lang="en-US" sz="2800" b="1" dirty="0"/>
              <a:t>construct:</a:t>
            </a:r>
            <a:r>
              <a:rPr lang="en-US" sz="2800" dirty="0"/>
              <a:t> An OpenMP executable directive (and for Fortran, the paired </a:t>
            </a:r>
            <a:r>
              <a:rPr lang="en-US" sz="2800" dirty="0">
                <a:solidFill>
                  <a:srgbClr val="FF0000"/>
                </a:solidFill>
              </a:rPr>
              <a:t>end</a:t>
            </a:r>
            <a:r>
              <a:rPr lang="en-US" sz="2800" dirty="0"/>
              <a:t> directive, if any) and the associated statement, loop or structured block, if any, not including the code in any called routines.</a:t>
            </a:r>
          </a:p>
          <a:p>
            <a:pPr>
              <a:spcBef>
                <a:spcPts val="562"/>
              </a:spcBef>
              <a:buSzPct val="125000"/>
              <a:buFont typeface="Wingdings" panose="05000000000000000000" pitchFamily="2" charset="2"/>
              <a:buChar char="§"/>
              <a:defRPr sz="1800"/>
            </a:pPr>
            <a:r>
              <a:rPr lang="en-CA" sz="2800" dirty="0"/>
              <a:t> </a:t>
            </a:r>
            <a:r>
              <a:rPr lang="en-US" sz="2800" b="1" dirty="0"/>
              <a:t>master thread:</a:t>
            </a:r>
            <a:r>
              <a:rPr lang="en-US" sz="2800" dirty="0"/>
              <a:t> The thread that encounters a parallel construct, creates a team, generates a set of tasks, then executes one of those tasks as thread number 0.</a:t>
            </a:r>
          </a:p>
          <a:p>
            <a:pPr>
              <a:spcBef>
                <a:spcPts val="562"/>
              </a:spcBef>
              <a:buSzPct val="125000"/>
              <a:buFont typeface="Wingdings" panose="05000000000000000000" pitchFamily="2" charset="2"/>
              <a:buChar char="§"/>
              <a:defRPr sz="1800"/>
            </a:pPr>
            <a:r>
              <a:rPr lang="en-CA" sz="2800" dirty="0"/>
              <a:t> </a:t>
            </a:r>
            <a:r>
              <a:rPr lang="en-US" sz="2800" b="1" dirty="0"/>
              <a:t>barrier:</a:t>
            </a:r>
            <a:r>
              <a:rPr lang="en-US" sz="2800" dirty="0"/>
              <a:t> A point in the execution of a program encountered by a team of threads, beyond which no thread in the team may execute until all threads in the team have reached the barrier and all explicit tasks generated by the team have executed to completion.</a:t>
            </a:r>
            <a:endParaRPr lang="en-CA" sz="2800" dirty="0"/>
          </a:p>
        </p:txBody>
      </p:sp>
    </p:spTree>
    <p:extLst>
      <p:ext uri="{BB962C8B-B14F-4D97-AF65-F5344CB8AC3E}">
        <p14:creationId xmlns:p14="http://schemas.microsoft.com/office/powerpoint/2010/main" val="140089132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p:cNvSpPr>
          <p:nvPr>
            <p:ph type="title"/>
          </p:nvPr>
        </p:nvSpPr>
        <p:spPr>
          <a:xfrm>
            <a:off x="1638409" y="166699"/>
            <a:ext cx="8643938" cy="901898"/>
          </a:xfrm>
          <a:prstGeom prst="rect">
            <a:avLst/>
          </a:prstGeom>
        </p:spPr>
        <p:txBody>
          <a:bodyPr/>
          <a:lstStyle>
            <a:lvl1pPr algn="r"/>
          </a:lstStyle>
          <a:p>
            <a:pPr lvl="0" algn="ctr">
              <a:defRPr sz="1800"/>
            </a:pPr>
            <a:r>
              <a:rPr lang="en-CA" sz="4800" b="1" dirty="0">
                <a:solidFill>
                  <a:srgbClr val="FF0000"/>
                </a:solidFill>
                <a:latin typeface="+mn-lt"/>
              </a:rPr>
              <a:t>Terminology</a:t>
            </a:r>
            <a:endParaRPr sz="4800" b="1" dirty="0">
              <a:solidFill>
                <a:srgbClr val="FF0000"/>
              </a:solidFill>
              <a:latin typeface="+mn-lt"/>
            </a:endParaRPr>
          </a:p>
        </p:txBody>
      </p:sp>
      <p:sp>
        <p:nvSpPr>
          <p:cNvPr id="77" name="Shape 77"/>
          <p:cNvSpPr/>
          <p:nvPr/>
        </p:nvSpPr>
        <p:spPr>
          <a:xfrm>
            <a:off x="341745" y="970384"/>
            <a:ext cx="11508509" cy="5720917"/>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t" anchorCtr="0">
            <a:noAutofit/>
          </a:bodyPr>
          <a:lstStyle/>
          <a:p>
            <a:pPr>
              <a:spcBef>
                <a:spcPts val="562"/>
              </a:spcBef>
              <a:buSzPct val="125000"/>
              <a:buFont typeface="Wingdings" panose="05000000000000000000" pitchFamily="2" charset="2"/>
              <a:buChar char="§"/>
              <a:defRPr sz="1800"/>
            </a:pPr>
            <a:r>
              <a:rPr lang="en-CA" sz="2800" dirty="0"/>
              <a:t> </a:t>
            </a:r>
            <a:r>
              <a:rPr lang="en-US" sz="2800" b="1" dirty="0"/>
              <a:t>task scheduling point:</a:t>
            </a:r>
            <a:r>
              <a:rPr lang="en-US" sz="2800" dirty="0"/>
              <a:t> A point during the execution of the current task region at which it can be suspended to be resumed later; or the point of task completion, after which the executing thread may switch to a different task region.</a:t>
            </a:r>
          </a:p>
          <a:p>
            <a:pPr>
              <a:spcBef>
                <a:spcPts val="562"/>
              </a:spcBef>
              <a:buSzPct val="125000"/>
              <a:buFont typeface="Wingdings" panose="05000000000000000000" pitchFamily="2" charset="2"/>
              <a:buChar char="§"/>
              <a:defRPr sz="1800"/>
            </a:pPr>
            <a:endParaRPr lang="en-US" sz="2800" dirty="0"/>
          </a:p>
          <a:p>
            <a:pPr>
              <a:spcBef>
                <a:spcPts val="562"/>
              </a:spcBef>
              <a:buSzPct val="125000"/>
              <a:buFont typeface="Wingdings" panose="05000000000000000000" pitchFamily="2" charset="2"/>
              <a:buChar char="§"/>
              <a:defRPr sz="1800"/>
            </a:pPr>
            <a:r>
              <a:rPr lang="en-US" sz="2800" dirty="0"/>
              <a:t> COMMENT: Within </a:t>
            </a:r>
            <a:r>
              <a:rPr lang="en-US" sz="2800" dirty="0">
                <a:solidFill>
                  <a:srgbClr val="FF0000"/>
                </a:solidFill>
              </a:rPr>
              <a:t>tied</a:t>
            </a:r>
            <a:r>
              <a:rPr lang="en-US" sz="2800" dirty="0"/>
              <a:t> task regions, task scheduling points only appear in the following:</a:t>
            </a:r>
          </a:p>
          <a:p>
            <a:pPr>
              <a:spcBef>
                <a:spcPts val="562"/>
              </a:spcBef>
              <a:buSzPct val="125000"/>
              <a:defRPr sz="1800"/>
            </a:pPr>
            <a:r>
              <a:rPr lang="en-US" sz="2800" dirty="0"/>
              <a:t>   -- encountered </a:t>
            </a:r>
            <a:r>
              <a:rPr lang="en-US" sz="2800" dirty="0">
                <a:solidFill>
                  <a:srgbClr val="FF0000"/>
                </a:solidFill>
              </a:rPr>
              <a:t>task</a:t>
            </a:r>
            <a:r>
              <a:rPr lang="en-US" sz="2800" dirty="0"/>
              <a:t> constructs</a:t>
            </a:r>
          </a:p>
          <a:p>
            <a:pPr>
              <a:spcBef>
                <a:spcPts val="562"/>
              </a:spcBef>
              <a:buSzPct val="125000"/>
              <a:defRPr sz="1800"/>
            </a:pPr>
            <a:r>
              <a:rPr lang="en-US" sz="2800" dirty="0"/>
              <a:t>   -- encountered </a:t>
            </a:r>
            <a:r>
              <a:rPr lang="en-US" sz="2800" dirty="0" err="1">
                <a:solidFill>
                  <a:srgbClr val="FF0000"/>
                </a:solidFill>
              </a:rPr>
              <a:t>taskwait</a:t>
            </a:r>
            <a:r>
              <a:rPr lang="en-US" sz="2800" dirty="0"/>
              <a:t> constructs</a:t>
            </a:r>
          </a:p>
          <a:p>
            <a:pPr>
              <a:spcBef>
                <a:spcPts val="562"/>
              </a:spcBef>
              <a:buSzPct val="125000"/>
              <a:defRPr sz="1800"/>
            </a:pPr>
            <a:r>
              <a:rPr lang="en-US" sz="2800" dirty="0"/>
              <a:t>   -- encountered </a:t>
            </a:r>
            <a:r>
              <a:rPr lang="en-US" sz="2800" dirty="0">
                <a:solidFill>
                  <a:srgbClr val="FF0000"/>
                </a:solidFill>
              </a:rPr>
              <a:t>barrier</a:t>
            </a:r>
            <a:r>
              <a:rPr lang="en-US" sz="2800" dirty="0"/>
              <a:t> directives</a:t>
            </a:r>
          </a:p>
          <a:p>
            <a:pPr>
              <a:spcBef>
                <a:spcPts val="562"/>
              </a:spcBef>
              <a:buSzPct val="125000"/>
              <a:defRPr sz="1800"/>
            </a:pPr>
            <a:r>
              <a:rPr lang="en-US" sz="2800" dirty="0"/>
              <a:t>   -- implicit barrier regions</a:t>
            </a:r>
          </a:p>
          <a:p>
            <a:pPr>
              <a:spcBef>
                <a:spcPts val="562"/>
              </a:spcBef>
              <a:buSzPct val="125000"/>
              <a:defRPr sz="1800"/>
            </a:pPr>
            <a:r>
              <a:rPr lang="en-US" sz="2800" dirty="0"/>
              <a:t>   -- at the end of the tied task region</a:t>
            </a:r>
            <a:endParaRPr lang="en-CA" sz="2800" dirty="0"/>
          </a:p>
        </p:txBody>
      </p:sp>
    </p:spTree>
    <p:extLst>
      <p:ext uri="{BB962C8B-B14F-4D97-AF65-F5344CB8AC3E}">
        <p14:creationId xmlns:p14="http://schemas.microsoft.com/office/powerpoint/2010/main" val="279527081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p:cNvSpPr>
          <p:nvPr>
            <p:ph type="title"/>
          </p:nvPr>
        </p:nvSpPr>
        <p:spPr>
          <a:xfrm>
            <a:off x="1638409" y="1"/>
            <a:ext cx="8643938" cy="755780"/>
          </a:xfrm>
          <a:prstGeom prst="rect">
            <a:avLst/>
          </a:prstGeom>
        </p:spPr>
        <p:txBody>
          <a:bodyPr/>
          <a:lstStyle>
            <a:lvl1pPr algn="r"/>
          </a:lstStyle>
          <a:p>
            <a:pPr lvl="0" algn="ctr">
              <a:defRPr sz="1800"/>
            </a:pPr>
            <a:r>
              <a:rPr lang="en-CA" sz="4800" b="1" dirty="0">
                <a:solidFill>
                  <a:srgbClr val="FF0000"/>
                </a:solidFill>
                <a:latin typeface="+mn-lt"/>
              </a:rPr>
              <a:t>Terminology</a:t>
            </a:r>
            <a:endParaRPr sz="4800" b="1" dirty="0">
              <a:solidFill>
                <a:srgbClr val="FF0000"/>
              </a:solidFill>
              <a:latin typeface="+mn-lt"/>
            </a:endParaRPr>
          </a:p>
        </p:txBody>
      </p:sp>
      <p:sp>
        <p:nvSpPr>
          <p:cNvPr id="77" name="Shape 77"/>
          <p:cNvSpPr/>
          <p:nvPr/>
        </p:nvSpPr>
        <p:spPr>
          <a:xfrm>
            <a:off x="341745" y="755782"/>
            <a:ext cx="11508509" cy="5990252"/>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t" anchorCtr="0">
            <a:noAutofit/>
          </a:bodyPr>
          <a:lstStyle/>
          <a:p>
            <a:pPr>
              <a:spcBef>
                <a:spcPts val="562"/>
              </a:spcBef>
              <a:buSzPct val="125000"/>
              <a:buFont typeface="Wingdings" panose="05000000000000000000" pitchFamily="2" charset="2"/>
              <a:buChar char="§"/>
              <a:defRPr sz="1800"/>
            </a:pPr>
            <a:r>
              <a:rPr lang="en-CA" sz="2800" dirty="0"/>
              <a:t> </a:t>
            </a:r>
            <a:r>
              <a:rPr lang="en-US" sz="2800" b="1" dirty="0"/>
              <a:t>tied task:</a:t>
            </a:r>
            <a:r>
              <a:rPr lang="en-US" sz="2800" dirty="0"/>
              <a:t> A task that, when its task region is suspended, can be resumed only by the same thread that suspended it; that is, the task is tied to that thread.</a:t>
            </a:r>
          </a:p>
          <a:p>
            <a:pPr>
              <a:spcBef>
                <a:spcPts val="562"/>
              </a:spcBef>
              <a:buSzPct val="125000"/>
              <a:buFont typeface="Wingdings" panose="05000000000000000000" pitchFamily="2" charset="2"/>
              <a:buChar char="§"/>
              <a:defRPr sz="1800"/>
            </a:pPr>
            <a:r>
              <a:rPr lang="en-US" sz="2800" dirty="0"/>
              <a:t> </a:t>
            </a:r>
            <a:r>
              <a:rPr lang="en-US" sz="2800" b="1" dirty="0"/>
              <a:t>untied task:</a:t>
            </a:r>
            <a:r>
              <a:rPr lang="en-US" sz="2800" dirty="0"/>
              <a:t> A task that, when its task region is suspended, can be resumed by any thread in the team; that is, the task is not tied to any thread.</a:t>
            </a:r>
          </a:p>
          <a:p>
            <a:pPr>
              <a:spcBef>
                <a:spcPts val="562"/>
              </a:spcBef>
              <a:buSzPct val="125000"/>
              <a:buFont typeface="Wingdings" panose="05000000000000000000" pitchFamily="2" charset="2"/>
              <a:buChar char="§"/>
              <a:defRPr sz="1800"/>
            </a:pPr>
            <a:r>
              <a:rPr lang="en-US" sz="2800" dirty="0"/>
              <a:t> </a:t>
            </a:r>
            <a:r>
              <a:rPr lang="en-US" sz="2800" b="1" dirty="0"/>
              <a:t>task synchronization </a:t>
            </a:r>
            <a:r>
              <a:rPr lang="en-US" sz="2800" dirty="0"/>
              <a:t>construct: A </a:t>
            </a:r>
            <a:r>
              <a:rPr lang="en-US" sz="2800" dirty="0" err="1">
                <a:solidFill>
                  <a:srgbClr val="FF0000"/>
                </a:solidFill>
              </a:rPr>
              <a:t>taskwait</a:t>
            </a:r>
            <a:r>
              <a:rPr lang="en-US" sz="2800" dirty="0"/>
              <a:t> or a barrier construct.</a:t>
            </a:r>
          </a:p>
          <a:p>
            <a:pPr>
              <a:spcBef>
                <a:spcPts val="562"/>
              </a:spcBef>
              <a:buSzPct val="125000"/>
              <a:buFont typeface="Wingdings" panose="05000000000000000000" pitchFamily="2" charset="2"/>
              <a:buChar char="§"/>
              <a:defRPr sz="1800"/>
            </a:pPr>
            <a:r>
              <a:rPr lang="en-US" sz="2800" dirty="0"/>
              <a:t> </a:t>
            </a:r>
            <a:r>
              <a:rPr lang="en-US" sz="2800" b="1" dirty="0"/>
              <a:t>unspecified behavior:</a:t>
            </a:r>
            <a:r>
              <a:rPr lang="en-US" sz="2800" dirty="0"/>
              <a:t> A behavior or result that is not specified by the OpenMP specification or not known prior to the compilation or execution of an OpenMP program.</a:t>
            </a:r>
          </a:p>
          <a:p>
            <a:pPr>
              <a:spcBef>
                <a:spcPts val="562"/>
              </a:spcBef>
              <a:buSzPct val="125000"/>
              <a:buFont typeface="Wingdings" panose="05000000000000000000" pitchFamily="2" charset="2"/>
              <a:buChar char="§"/>
              <a:defRPr sz="1800"/>
            </a:pPr>
            <a:r>
              <a:rPr lang="en-US" sz="2800" dirty="0"/>
              <a:t> </a:t>
            </a:r>
            <a:r>
              <a:rPr lang="en-US" sz="2800" b="1" dirty="0"/>
              <a:t>implementation defined:</a:t>
            </a:r>
            <a:r>
              <a:rPr lang="en-US" sz="2800" dirty="0"/>
              <a:t> Behavior that must be documented by the implementation, and which is allowed to vary among different compliant implementations. An implementation is allowed to define this behavior as unspecified.</a:t>
            </a:r>
            <a:endParaRPr lang="en-CA" sz="2800" dirty="0"/>
          </a:p>
        </p:txBody>
      </p:sp>
    </p:spTree>
    <p:extLst>
      <p:ext uri="{BB962C8B-B14F-4D97-AF65-F5344CB8AC3E}">
        <p14:creationId xmlns:p14="http://schemas.microsoft.com/office/powerpoint/2010/main" val="372545858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928385" y="6120882"/>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
        <p:nvSpPr>
          <p:cNvPr id="2" name="文本框 1"/>
          <p:cNvSpPr txBox="1"/>
          <p:nvPr/>
        </p:nvSpPr>
        <p:spPr>
          <a:xfrm>
            <a:off x="2559050" y="2242820"/>
            <a:ext cx="7073265" cy="1322070"/>
          </a:xfrm>
          <a:prstGeom prst="rect">
            <a:avLst/>
          </a:prstGeom>
          <a:noFill/>
        </p:spPr>
        <p:txBody>
          <a:bodyPr wrap="square" rtlCol="0">
            <a:spAutoFit/>
          </a:bodyPr>
          <a:lstStyle/>
          <a:p>
            <a:pPr algn="ctr"/>
            <a:r>
              <a:rPr lang="en-US" altLang="zh-CN" sz="8000" b="1">
                <a:solidFill>
                  <a:srgbClr val="8CAA5B"/>
                </a:solidFill>
                <a:latin typeface="微软雅黑" panose="020B0503020204020204" charset="-122"/>
                <a:ea typeface="微软雅黑" panose="020B0503020204020204" charset="-122"/>
              </a:rPr>
              <a:t>THANK YOU</a:t>
            </a:r>
          </a:p>
        </p:txBody>
      </p:sp>
      <p:pic>
        <p:nvPicPr>
          <p:cNvPr id="5" name="图片 3" descr="叶子">
            <a:extLst>
              <a:ext uri="{FF2B5EF4-FFF2-40B4-BE49-F238E27FC236}">
                <a16:creationId xmlns:a16="http://schemas.microsoft.com/office/drawing/2014/main" id="{CE19C0D9-FABE-459E-8F6D-B3791F356EF7}"/>
              </a:ext>
            </a:extLst>
          </p:cNvPr>
          <p:cNvPicPr>
            <a:picLocks noChangeAspect="1"/>
          </p:cNvPicPr>
          <p:nvPr/>
        </p:nvPicPr>
        <p:blipFill>
          <a:blip r:embed="rId3" cstate="screen"/>
          <a:stretch>
            <a:fillRect/>
          </a:stretch>
        </p:blipFill>
        <p:spPr>
          <a:xfrm>
            <a:off x="9840018" y="0"/>
            <a:ext cx="2351982" cy="1750695"/>
          </a:xfrm>
          <a:prstGeom prst="rect">
            <a:avLst/>
          </a:prstGeom>
        </p:spPr>
      </p:pic>
      <p:sp>
        <p:nvSpPr>
          <p:cNvPr id="6" name="TextBox 5">
            <a:extLst>
              <a:ext uri="{FF2B5EF4-FFF2-40B4-BE49-F238E27FC236}">
                <a16:creationId xmlns:a16="http://schemas.microsoft.com/office/drawing/2014/main" id="{45EBC54D-D727-4E63-A780-8D1113E4361A}"/>
              </a:ext>
            </a:extLst>
          </p:cNvPr>
          <p:cNvSpPr txBox="1"/>
          <p:nvPr/>
        </p:nvSpPr>
        <p:spPr>
          <a:xfrm>
            <a:off x="5991496" y="6488668"/>
            <a:ext cx="6200503" cy="369332"/>
          </a:xfrm>
          <a:prstGeom prst="rect">
            <a:avLst/>
          </a:prstGeom>
          <a:noFill/>
        </p:spPr>
        <p:txBody>
          <a:bodyPr wrap="square" rtlCol="0">
            <a:spAutoFit/>
          </a:bodyPr>
          <a:lstStyle/>
          <a:p>
            <a:pPr algn="r"/>
            <a:r>
              <a:rPr lang="en-US" dirty="0"/>
              <a:t>Introduction to Parallel  Programming Using OpenMP, by Hui Liu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TotalTime>
  <Words>767</Words>
  <Application>Microsoft Office PowerPoint</Application>
  <PresentationFormat>Widescreen</PresentationFormat>
  <Paragraphs>55</Paragraphs>
  <Slides>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等线</vt:lpstr>
      <vt:lpstr>微软雅黑</vt:lpstr>
      <vt:lpstr>Arial</vt:lpstr>
      <vt:lpstr>Calibri</vt:lpstr>
      <vt:lpstr>Calibri Light</vt:lpstr>
      <vt:lpstr>Wingdings</vt:lpstr>
      <vt:lpstr>第一PPT，www.1ppt.com</vt:lpstr>
      <vt:lpstr>PowerPoint Presentation</vt:lpstr>
      <vt:lpstr>Terminology</vt:lpstr>
      <vt:lpstr>Terminology</vt:lpstr>
      <vt:lpstr>Terminology</vt:lpstr>
      <vt:lpstr>Terminology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Liu</dc:creator>
  <cp:lastModifiedBy>Hui Liu</cp:lastModifiedBy>
  <cp:revision>65</cp:revision>
  <dcterms:created xsi:type="dcterms:W3CDTF">2019-03-21T04:06:00Z</dcterms:created>
  <dcterms:modified xsi:type="dcterms:W3CDTF">2021-01-15T04:48:52Z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