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476" r:id="rId2"/>
    <p:sldId id="258" r:id="rId3"/>
    <p:sldId id="478" r:id="rId4"/>
    <p:sldId id="479" r:id="rId5"/>
    <p:sldId id="480" r:id="rId6"/>
    <p:sldId id="481" r:id="rId7"/>
    <p:sldId id="482" r:id="rId8"/>
    <p:sldId id="262" r:id="rId9"/>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D98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4" d="100"/>
          <a:sy n="104" d="100"/>
        </p:scale>
        <p:origin x="816" y="114"/>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9D8A6D69-412F-48A0-B411-2ECBC2706C1B}" type="datetimeFigureOut">
              <a:rPr lang="zh-CN" altLang="en-US" smtClean="0"/>
              <a:t>2021/1/14</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60997CF1-82F9-4FE5-99E9-B7E9B74F25E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SMP ? </a:t>
            </a:r>
          </a:p>
          <a:p>
            <a:endParaRPr lang="en-US" dirty="0"/>
          </a:p>
          <a:p>
            <a:r>
              <a:rPr lang="en-US" dirty="0"/>
              <a:t>DONE</a:t>
            </a:r>
          </a:p>
        </p:txBody>
      </p:sp>
    </p:spTree>
    <p:extLst>
      <p:ext uri="{BB962C8B-B14F-4D97-AF65-F5344CB8AC3E}">
        <p14:creationId xmlns:p14="http://schemas.microsoft.com/office/powerpoint/2010/main" val="1987814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SMP ? </a:t>
            </a:r>
          </a:p>
          <a:p>
            <a:endParaRPr lang="en-US" dirty="0"/>
          </a:p>
          <a:p>
            <a:r>
              <a:rPr lang="en-US" dirty="0"/>
              <a:t>DONE</a:t>
            </a:r>
          </a:p>
        </p:txBody>
      </p:sp>
    </p:spTree>
    <p:extLst>
      <p:ext uri="{BB962C8B-B14F-4D97-AF65-F5344CB8AC3E}">
        <p14:creationId xmlns:p14="http://schemas.microsoft.com/office/powerpoint/2010/main" val="2725260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SMP ? </a:t>
            </a:r>
          </a:p>
          <a:p>
            <a:endParaRPr lang="en-US" dirty="0"/>
          </a:p>
          <a:p>
            <a:r>
              <a:rPr lang="en-US" dirty="0"/>
              <a:t>DONE</a:t>
            </a:r>
          </a:p>
        </p:txBody>
      </p:sp>
    </p:spTree>
    <p:extLst>
      <p:ext uri="{BB962C8B-B14F-4D97-AF65-F5344CB8AC3E}">
        <p14:creationId xmlns:p14="http://schemas.microsoft.com/office/powerpoint/2010/main" val="1887526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SMP ? </a:t>
            </a:r>
          </a:p>
          <a:p>
            <a:endParaRPr lang="en-US" dirty="0"/>
          </a:p>
          <a:p>
            <a:r>
              <a:rPr lang="en-US" dirty="0"/>
              <a:t>DONE</a:t>
            </a:r>
          </a:p>
        </p:txBody>
      </p:sp>
    </p:spTree>
    <p:extLst>
      <p:ext uri="{BB962C8B-B14F-4D97-AF65-F5344CB8AC3E}">
        <p14:creationId xmlns:p14="http://schemas.microsoft.com/office/powerpoint/2010/main" val="358995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SMP ? </a:t>
            </a:r>
          </a:p>
          <a:p>
            <a:endParaRPr lang="en-US" dirty="0"/>
          </a:p>
          <a:p>
            <a:r>
              <a:rPr lang="en-US" dirty="0"/>
              <a:t>DONE</a:t>
            </a:r>
          </a:p>
        </p:txBody>
      </p:sp>
    </p:spTree>
    <p:extLst>
      <p:ext uri="{BB962C8B-B14F-4D97-AF65-F5344CB8AC3E}">
        <p14:creationId xmlns:p14="http://schemas.microsoft.com/office/powerpoint/2010/main" val="419021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SMP ? </a:t>
            </a:r>
          </a:p>
          <a:p>
            <a:endParaRPr lang="en-US" dirty="0"/>
          </a:p>
          <a:p>
            <a:r>
              <a:rPr lang="en-US" dirty="0"/>
              <a:t>DONE</a:t>
            </a:r>
          </a:p>
        </p:txBody>
      </p:sp>
    </p:spTree>
    <p:extLst>
      <p:ext uri="{BB962C8B-B14F-4D97-AF65-F5344CB8AC3E}">
        <p14:creationId xmlns:p14="http://schemas.microsoft.com/office/powerpoint/2010/main" val="3753882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997CF1-82F9-4FE5-99E9-B7E9B74F25E7}" type="slidenum">
              <a:rPr lang="zh-CN" altLang="en-US" smtClean="0"/>
              <a:t>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58800" y="298450"/>
            <a:ext cx="11040533" cy="908050"/>
          </a:xfrm>
          <a:prstGeom prst="rect">
            <a:avLst/>
          </a:prstGeom>
        </p:spPr>
        <p:txBody>
          <a:bodyPr/>
          <a:lstStyle/>
          <a:p>
            <a:r>
              <a:rPr lang="en-US" altLang="zh-CN"/>
              <a:t>Click to edit Master title style</a:t>
            </a:r>
            <a:endParaRPr lang="zh-CN" altLang="en-US"/>
          </a:p>
        </p:txBody>
      </p:sp>
      <p:sp>
        <p:nvSpPr>
          <p:cNvPr id="3" name="Content Placeholder 2"/>
          <p:cNvSpPr>
            <a:spLocks noGrp="1"/>
          </p:cNvSpPr>
          <p:nvPr>
            <p:ph idx="1"/>
          </p:nvPr>
        </p:nvSpPr>
        <p:spPr>
          <a:xfrm>
            <a:off x="558800" y="1485900"/>
            <a:ext cx="11091333" cy="5067300"/>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a:xfrm>
            <a:off x="914400" y="6248400"/>
            <a:ext cx="2540000" cy="457200"/>
          </a:xfrm>
          <a:prstGeom prst="rect">
            <a:avLst/>
          </a:prstGeom>
        </p:spPr>
        <p:txBody>
          <a:bodyPr/>
          <a:lstStyle>
            <a:lvl1pPr>
              <a:defRPr/>
            </a:lvl1pPr>
          </a:lstStyle>
          <a:p>
            <a:endParaRPr lang="en-US" altLang="zh-CN"/>
          </a:p>
        </p:txBody>
      </p:sp>
      <p:sp>
        <p:nvSpPr>
          <p:cNvPr id="5" name="Footer Placeholder 4"/>
          <p:cNvSpPr>
            <a:spLocks noGrp="1"/>
          </p:cNvSpPr>
          <p:nvPr>
            <p:ph type="ftr" sz="quarter" idx="11"/>
          </p:nvPr>
        </p:nvSpPr>
        <p:spPr>
          <a:xfrm>
            <a:off x="4165600" y="6248400"/>
            <a:ext cx="3860800" cy="457200"/>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8737600" y="6248400"/>
            <a:ext cx="2540000" cy="457200"/>
          </a:xfrm>
          <a:prstGeom prst="rect">
            <a:avLst/>
          </a:prstGeom>
        </p:spPr>
        <p:txBody>
          <a:bodyPr/>
          <a:lstStyle>
            <a:lvl1pPr>
              <a:defRPr/>
            </a:lvl1pPr>
          </a:lstStyle>
          <a:p>
            <a:fld id="{4ADAD771-6A1D-4BA0-ADCB-3A3932CAF8D0}" type="slidenum">
              <a:rPr lang="en-US" altLang="zh-CN"/>
              <a:t>‹#›</a:t>
            </a:fld>
            <a:endParaRPr lang="en-US" altLang="zh-CN"/>
          </a:p>
        </p:txBody>
      </p:sp>
    </p:spTree>
  </p:cSld>
  <p:clrMapOvr>
    <a:masterClrMapping/>
  </p:clrMapOvr>
  <p:transition>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3" name="Shape 13"/>
          <p:cNvSpPr>
            <a:spLocks noGrp="1"/>
          </p:cNvSpPr>
          <p:nvPr>
            <p:ph type="title"/>
          </p:nvPr>
        </p:nvSpPr>
        <p:spPr>
          <a:prstGeom prst="rect">
            <a:avLst/>
          </a:prstGeom>
        </p:spPr>
        <p:txBody>
          <a:bodyPr/>
          <a:lstStyle/>
          <a:p>
            <a:pPr lvl="0">
              <a:defRPr sz="1800"/>
            </a:pPr>
            <a:r>
              <a:rPr sz="5906"/>
              <a:t>Title Text</a:t>
            </a:r>
          </a:p>
        </p:txBody>
      </p:sp>
      <p:sp>
        <p:nvSpPr>
          <p:cNvPr id="14" name="Shape 14"/>
          <p:cNvSpPr>
            <a:spLocks noGrp="1"/>
          </p:cNvSpPr>
          <p:nvPr>
            <p:ph type="body" idx="1"/>
          </p:nvPr>
        </p:nvSpPr>
        <p:spPr>
          <a:prstGeom prst="rect">
            <a:avLst/>
          </a:prstGeom>
        </p:spPr>
        <p:txBody>
          <a:bodyPr/>
          <a:lstStyle/>
          <a:p>
            <a:pPr lvl="0">
              <a:defRPr sz="1800"/>
            </a:pPr>
            <a:r>
              <a:rPr sz="2953"/>
              <a:t>Body Level One</a:t>
            </a:r>
          </a:p>
          <a:p>
            <a:pPr lvl="1">
              <a:defRPr sz="1800"/>
            </a:pPr>
            <a:r>
              <a:rPr sz="2953"/>
              <a:t>Body Level Two</a:t>
            </a:r>
          </a:p>
          <a:p>
            <a:pPr lvl="2">
              <a:defRPr sz="1800"/>
            </a:pPr>
            <a:r>
              <a:rPr sz="2953"/>
              <a:t>Body Level Three</a:t>
            </a:r>
          </a:p>
          <a:p>
            <a:pPr lvl="3">
              <a:defRPr sz="1800"/>
            </a:pPr>
            <a:r>
              <a:rPr sz="2953"/>
              <a:t>Body Level Four</a:t>
            </a:r>
          </a:p>
          <a:p>
            <a:pPr lvl="4">
              <a:defRPr sz="1800"/>
            </a:pPr>
            <a:r>
              <a:rPr sz="2953"/>
              <a:t>Body Level Five</a:t>
            </a:r>
          </a:p>
        </p:txBody>
      </p:sp>
      <p:sp>
        <p:nvSpPr>
          <p:cNvPr id="15" name="Shape 15"/>
          <p:cNvSpPr>
            <a:spLocks noGrp="1"/>
          </p:cNvSpPr>
          <p:nvPr>
            <p:ph type="sldNum" sz="quarter" idx="2"/>
          </p:nvPr>
        </p:nvSpPr>
        <p:spPr>
          <a:prstGeom prst="rect">
            <a:avLst/>
          </a:prstGeom>
        </p:spPr>
        <p:txBody>
          <a:bodyPr/>
          <a:lstStyle/>
          <a:p>
            <a:pPr lvl="0"/>
            <a:fld id="{86CB4B4D-7CA3-9044-876B-883B54F8677D}" type="slidenum">
              <a:t>‹#›</a:t>
            </a:fld>
            <a:endParaRPr/>
          </a:p>
        </p:txBody>
      </p:sp>
    </p:spTree>
    <p:extLst>
      <p:ext uri="{BB962C8B-B14F-4D97-AF65-F5344CB8AC3E}">
        <p14:creationId xmlns:p14="http://schemas.microsoft.com/office/powerpoint/2010/main" val="3700224741"/>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FC08C60B-9A00-4515-93B1-76AC8AAAA302}"/>
              </a:ext>
            </a:extLst>
          </p:cNvPr>
          <p:cNvSpPr>
            <a:spLocks noGrp="1" noChangeArrowheads="1"/>
          </p:cNvSpPr>
          <p:nvPr>
            <p:ph type="dt" sz="half" idx="10"/>
          </p:nvPr>
        </p:nvSpPr>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1D4EBE90-C217-4DD4-AFA8-AFDA00A42E4A}"/>
              </a:ext>
            </a:extLst>
          </p:cNvPr>
          <p:cNvSpPr>
            <a:spLocks noGrp="1" noChangeArrowheads="1"/>
          </p:cNvSpPr>
          <p:nvPr>
            <p:ph type="ftr" sz="quarter" idx="11"/>
          </p:nvPr>
        </p:nvSpPr>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E97F24BD-B3FE-4F80-B708-2689832C150D}"/>
              </a:ext>
            </a:extLst>
          </p:cNvPr>
          <p:cNvSpPr>
            <a:spLocks noGrp="1" noChangeArrowheads="1"/>
          </p:cNvSpPr>
          <p:nvPr>
            <p:ph type="sldNum" sz="quarter" idx="12"/>
          </p:nvPr>
        </p:nvSpPr>
        <p:spPr/>
        <p:txBody>
          <a:bodyPr/>
          <a:lstStyle>
            <a:lvl1pPr>
              <a:defRPr/>
            </a:lvl1pPr>
          </a:lstStyle>
          <a:p>
            <a:fld id="{9F93DFA5-B964-4F9E-B316-916CF83D9BB7}" type="slidenum">
              <a:rPr lang="en-US" altLang="en-US"/>
              <a:pPr/>
              <a:t>‹#›</a:t>
            </a:fld>
            <a:endParaRPr lang="en-US" altLang="en-US"/>
          </a:p>
        </p:txBody>
      </p:sp>
    </p:spTree>
    <p:extLst>
      <p:ext uri="{BB962C8B-B14F-4D97-AF65-F5344CB8AC3E}">
        <p14:creationId xmlns:p14="http://schemas.microsoft.com/office/powerpoint/2010/main" val="29276905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7"/>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E119ABA-689C-4FA6-9C7C-CCC8138B1526}"/>
              </a:ext>
            </a:extLst>
          </p:cNvPr>
          <p:cNvSpPr txBox="1"/>
          <p:nvPr/>
        </p:nvSpPr>
        <p:spPr>
          <a:xfrm>
            <a:off x="1593846" y="2035798"/>
            <a:ext cx="9004307" cy="707886"/>
          </a:xfrm>
          <a:prstGeom prst="rect">
            <a:avLst/>
          </a:prstGeom>
          <a:noFill/>
        </p:spPr>
        <p:txBody>
          <a:bodyPr wrap="square" rtlCol="0">
            <a:spAutoFit/>
          </a:bodyPr>
          <a:lstStyle/>
          <a:p>
            <a:pPr algn="ctr"/>
            <a:r>
              <a:rPr lang="en-US" sz="4000" b="1">
                <a:solidFill>
                  <a:srgbClr val="FF0000"/>
                </a:solidFill>
              </a:rPr>
              <a:t>OpenMP Memory </a:t>
            </a:r>
            <a:r>
              <a:rPr lang="en-US" sz="4000" b="1" dirty="0">
                <a:solidFill>
                  <a:srgbClr val="FF0000"/>
                </a:solidFill>
              </a:rPr>
              <a:t>Model</a:t>
            </a:r>
          </a:p>
        </p:txBody>
      </p:sp>
      <p:sp>
        <p:nvSpPr>
          <p:cNvPr id="3" name="TextBox 2">
            <a:extLst>
              <a:ext uri="{FF2B5EF4-FFF2-40B4-BE49-F238E27FC236}">
                <a16:creationId xmlns:a16="http://schemas.microsoft.com/office/drawing/2014/main" id="{FD7E52FF-5E50-4E46-BB0A-2B6D0131C968}"/>
              </a:ext>
            </a:extLst>
          </p:cNvPr>
          <p:cNvSpPr txBox="1"/>
          <p:nvPr/>
        </p:nvSpPr>
        <p:spPr>
          <a:xfrm>
            <a:off x="5991496" y="6488668"/>
            <a:ext cx="6200503" cy="369332"/>
          </a:xfrm>
          <a:prstGeom prst="rect">
            <a:avLst/>
          </a:prstGeom>
          <a:noFill/>
        </p:spPr>
        <p:txBody>
          <a:bodyPr wrap="square" rtlCol="0">
            <a:spAutoFit/>
          </a:bodyPr>
          <a:lstStyle/>
          <a:p>
            <a:pPr algn="r"/>
            <a:r>
              <a:rPr lang="en-US" dirty="0"/>
              <a:t>Introduction to Parallel  Programming Using OpenMP, by Hui Liu</a:t>
            </a:r>
          </a:p>
        </p:txBody>
      </p:sp>
      <p:sp>
        <p:nvSpPr>
          <p:cNvPr id="4" name="TextBox 3">
            <a:extLst>
              <a:ext uri="{FF2B5EF4-FFF2-40B4-BE49-F238E27FC236}">
                <a16:creationId xmlns:a16="http://schemas.microsoft.com/office/drawing/2014/main" id="{F53A4F1F-96E4-4FD9-9B27-D467F24CF560}"/>
              </a:ext>
            </a:extLst>
          </p:cNvPr>
          <p:cNvSpPr txBox="1"/>
          <p:nvPr/>
        </p:nvSpPr>
        <p:spPr>
          <a:xfrm>
            <a:off x="0" y="0"/>
            <a:ext cx="1219200" cy="523220"/>
          </a:xfrm>
          <a:prstGeom prst="rect">
            <a:avLst/>
          </a:prstGeom>
          <a:noFill/>
        </p:spPr>
        <p:txBody>
          <a:bodyPr wrap="square" rtlCol="0">
            <a:spAutoFit/>
          </a:bodyPr>
          <a:lstStyle/>
          <a:p>
            <a:r>
              <a:rPr lang="en-US" sz="2800" b="1">
                <a:solidFill>
                  <a:srgbClr val="FF0000"/>
                </a:solidFill>
              </a:rPr>
              <a:t>2.3</a:t>
            </a:r>
            <a:endParaRPr lang="en-US" sz="2800" b="1" dirty="0">
              <a:solidFill>
                <a:srgbClr val="FF0000"/>
              </a:solidFill>
            </a:endParaRPr>
          </a:p>
        </p:txBody>
      </p:sp>
    </p:spTree>
    <p:extLst>
      <p:ext uri="{BB962C8B-B14F-4D97-AF65-F5344CB8AC3E}">
        <p14:creationId xmlns:p14="http://schemas.microsoft.com/office/powerpoint/2010/main" val="126408817"/>
      </p:ext>
    </p:extLst>
  </p:cSld>
  <p:clrMapOvr>
    <a:masterClrMapping/>
  </p:clrMapOvr>
  <p:transition>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a:spLocks noGrp="1"/>
          </p:cNvSpPr>
          <p:nvPr>
            <p:ph type="title"/>
          </p:nvPr>
        </p:nvSpPr>
        <p:spPr>
          <a:xfrm>
            <a:off x="1638409" y="166699"/>
            <a:ext cx="8643938" cy="901898"/>
          </a:xfrm>
          <a:prstGeom prst="rect">
            <a:avLst/>
          </a:prstGeom>
        </p:spPr>
        <p:txBody>
          <a:bodyPr/>
          <a:lstStyle>
            <a:lvl1pPr algn="r"/>
          </a:lstStyle>
          <a:p>
            <a:pPr lvl="0" algn="ctr">
              <a:defRPr sz="1800"/>
            </a:pPr>
            <a:r>
              <a:rPr lang="en-CA" sz="4800" b="1" dirty="0">
                <a:solidFill>
                  <a:srgbClr val="FF0000"/>
                </a:solidFill>
                <a:latin typeface="+mn-lt"/>
              </a:rPr>
              <a:t>Overview</a:t>
            </a:r>
            <a:endParaRPr sz="4800" b="1" dirty="0">
              <a:solidFill>
                <a:srgbClr val="FF0000"/>
              </a:solidFill>
              <a:latin typeface="+mn-lt"/>
            </a:endParaRPr>
          </a:p>
        </p:txBody>
      </p:sp>
      <p:sp>
        <p:nvSpPr>
          <p:cNvPr id="77" name="Shape 77"/>
          <p:cNvSpPr/>
          <p:nvPr/>
        </p:nvSpPr>
        <p:spPr>
          <a:xfrm>
            <a:off x="341745" y="970384"/>
            <a:ext cx="11508509" cy="5523721"/>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t" anchorCtr="0">
            <a:noAutofit/>
          </a:bodyPr>
          <a:lstStyle/>
          <a:p>
            <a:pPr>
              <a:spcBef>
                <a:spcPts val="562"/>
              </a:spcBef>
              <a:buSzPct val="125000"/>
              <a:buFont typeface="Wingdings" panose="05000000000000000000" pitchFamily="2" charset="2"/>
              <a:buChar char="§"/>
              <a:defRPr sz="1800"/>
            </a:pPr>
            <a:r>
              <a:rPr lang="en-CA" sz="2800" dirty="0"/>
              <a:t> </a:t>
            </a:r>
            <a:r>
              <a:rPr lang="en-US" sz="2800" dirty="0"/>
              <a:t>OpenMP provides a </a:t>
            </a:r>
            <a:r>
              <a:rPr lang="en-US" sz="2800" dirty="0">
                <a:solidFill>
                  <a:srgbClr val="FF0000"/>
                </a:solidFill>
              </a:rPr>
              <a:t>relaxed-consistency, shared-memory model</a:t>
            </a:r>
            <a:r>
              <a:rPr lang="en-US" sz="2800" dirty="0"/>
              <a:t>.</a:t>
            </a:r>
          </a:p>
          <a:p>
            <a:pPr>
              <a:spcBef>
                <a:spcPts val="562"/>
              </a:spcBef>
              <a:buSzPct val="125000"/>
              <a:buFont typeface="Wingdings" panose="05000000000000000000" pitchFamily="2" charset="2"/>
              <a:buChar char="§"/>
              <a:defRPr sz="1800"/>
            </a:pPr>
            <a:r>
              <a:rPr lang="en-US" sz="2800" dirty="0"/>
              <a:t> All OpenMP threads have access to memory to store and to retrieve variables.</a:t>
            </a:r>
          </a:p>
          <a:p>
            <a:pPr>
              <a:spcBef>
                <a:spcPts val="562"/>
              </a:spcBef>
              <a:buSzPct val="125000"/>
              <a:buFont typeface="Wingdings" panose="05000000000000000000" pitchFamily="2" charset="2"/>
              <a:buChar char="§"/>
              <a:defRPr sz="1800"/>
            </a:pPr>
            <a:r>
              <a:rPr lang="en-US" sz="2800" dirty="0"/>
              <a:t> In addition, each thread is allowed to have its </a:t>
            </a:r>
            <a:r>
              <a:rPr lang="en-US" sz="2800" dirty="0">
                <a:solidFill>
                  <a:srgbClr val="FF0000"/>
                </a:solidFill>
              </a:rPr>
              <a:t>own temporary view</a:t>
            </a:r>
            <a:r>
              <a:rPr lang="en-US" sz="2800" dirty="0"/>
              <a:t> of the memory. The temporary view of memory for each thread is not a required part of the OpenMP memory model, but can represent any kind of structure, such as machine registers, cache, or other local storage, between the thread and the memory.</a:t>
            </a:r>
          </a:p>
          <a:p>
            <a:pPr>
              <a:spcBef>
                <a:spcPts val="562"/>
              </a:spcBef>
              <a:buSzPct val="125000"/>
              <a:buFont typeface="Wingdings" panose="05000000000000000000" pitchFamily="2" charset="2"/>
              <a:buChar char="§"/>
              <a:defRPr sz="1800"/>
            </a:pPr>
            <a:r>
              <a:rPr lang="en-US" sz="2800" dirty="0"/>
              <a:t> </a:t>
            </a:r>
            <a:r>
              <a:rPr lang="en-US" sz="2800" dirty="0">
                <a:solidFill>
                  <a:srgbClr val="FF0000"/>
                </a:solidFill>
              </a:rPr>
              <a:t>The temporary view of memory allows the thread to cache variables and thereby to avoid going to memory for every reference to a variable</a:t>
            </a:r>
            <a:r>
              <a:rPr lang="en-US" sz="2800" dirty="0"/>
              <a:t>.</a:t>
            </a:r>
          </a:p>
          <a:p>
            <a:pPr>
              <a:spcBef>
                <a:spcPts val="562"/>
              </a:spcBef>
              <a:buSzPct val="125000"/>
              <a:buFont typeface="Wingdings" panose="05000000000000000000" pitchFamily="2" charset="2"/>
              <a:buChar char="§"/>
              <a:defRPr sz="1800"/>
            </a:pPr>
            <a:r>
              <a:rPr lang="en-US" sz="2800" dirty="0"/>
              <a:t> Each thread also has access to another type of memory that must not be accessed by other threads, called </a:t>
            </a:r>
            <a:r>
              <a:rPr lang="en-US" sz="2800" dirty="0" err="1">
                <a:solidFill>
                  <a:srgbClr val="FF0000"/>
                </a:solidFill>
              </a:rPr>
              <a:t>threadprivate</a:t>
            </a:r>
            <a:r>
              <a:rPr lang="en-US" sz="2800" dirty="0"/>
              <a:t> memory.</a:t>
            </a:r>
            <a:endParaRPr lang="en-CA" sz="2800" dirty="0"/>
          </a:p>
        </p:txBody>
      </p:sp>
      <p:sp>
        <p:nvSpPr>
          <p:cNvPr id="4" name="TextBox 3">
            <a:extLst>
              <a:ext uri="{FF2B5EF4-FFF2-40B4-BE49-F238E27FC236}">
                <a16:creationId xmlns:a16="http://schemas.microsoft.com/office/drawing/2014/main" id="{E955FBCC-DEFD-4AC4-B80E-A8E97D98618E}"/>
              </a:ext>
            </a:extLst>
          </p:cNvPr>
          <p:cNvSpPr txBox="1"/>
          <p:nvPr/>
        </p:nvSpPr>
        <p:spPr>
          <a:xfrm>
            <a:off x="10282347" y="6611779"/>
            <a:ext cx="1909653" cy="2462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dirty="0"/>
              <a:t>OpenMP Programming by Hui Liu</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a:spLocks noGrp="1"/>
          </p:cNvSpPr>
          <p:nvPr>
            <p:ph type="title"/>
          </p:nvPr>
        </p:nvSpPr>
        <p:spPr>
          <a:xfrm>
            <a:off x="1638409" y="166699"/>
            <a:ext cx="8643938" cy="803685"/>
          </a:xfrm>
          <a:prstGeom prst="rect">
            <a:avLst/>
          </a:prstGeom>
        </p:spPr>
        <p:txBody>
          <a:bodyPr/>
          <a:lstStyle>
            <a:lvl1pPr algn="r"/>
          </a:lstStyle>
          <a:p>
            <a:pPr lvl="0" algn="ctr">
              <a:defRPr sz="1800"/>
            </a:pPr>
            <a:r>
              <a:rPr lang="en-CA" sz="4800" b="1" dirty="0">
                <a:solidFill>
                  <a:srgbClr val="FF0000"/>
                </a:solidFill>
                <a:latin typeface="+mn-lt"/>
              </a:rPr>
              <a:t>Shared and Private</a:t>
            </a:r>
            <a:endParaRPr sz="4800" b="1" dirty="0">
              <a:solidFill>
                <a:srgbClr val="FF0000"/>
              </a:solidFill>
              <a:latin typeface="+mn-lt"/>
            </a:endParaRPr>
          </a:p>
        </p:txBody>
      </p:sp>
      <p:sp>
        <p:nvSpPr>
          <p:cNvPr id="77" name="Shape 77"/>
          <p:cNvSpPr/>
          <p:nvPr/>
        </p:nvSpPr>
        <p:spPr>
          <a:xfrm>
            <a:off x="341745" y="970384"/>
            <a:ext cx="11508509" cy="5523721"/>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t" anchorCtr="0">
            <a:noAutofit/>
          </a:bodyPr>
          <a:lstStyle/>
          <a:p>
            <a:pPr>
              <a:spcBef>
                <a:spcPts val="562"/>
              </a:spcBef>
              <a:buSzPct val="125000"/>
              <a:buFont typeface="Wingdings" panose="05000000000000000000" pitchFamily="2" charset="2"/>
              <a:buChar char="§"/>
              <a:defRPr sz="1800"/>
            </a:pPr>
            <a:r>
              <a:rPr lang="en-CA" sz="2800" dirty="0"/>
              <a:t> </a:t>
            </a:r>
            <a:r>
              <a:rPr lang="en-US" sz="2800" dirty="0"/>
              <a:t>A </a:t>
            </a:r>
            <a:r>
              <a:rPr lang="en-US" sz="2800" dirty="0">
                <a:solidFill>
                  <a:srgbClr val="FF0000"/>
                </a:solidFill>
              </a:rPr>
              <a:t>directive</a:t>
            </a:r>
            <a:r>
              <a:rPr lang="en-US" sz="2800" dirty="0"/>
              <a:t> that accepts </a:t>
            </a:r>
            <a:r>
              <a:rPr lang="en-US" sz="2800" dirty="0">
                <a:solidFill>
                  <a:srgbClr val="FF0000"/>
                </a:solidFill>
              </a:rPr>
              <a:t>data-sharing attribute clauses</a:t>
            </a:r>
            <a:r>
              <a:rPr lang="en-US" sz="2800" dirty="0"/>
              <a:t> determines two kinds of access to variables used in the directive’s associated structured block: </a:t>
            </a:r>
            <a:r>
              <a:rPr lang="en-US" sz="2800" dirty="0">
                <a:solidFill>
                  <a:srgbClr val="FF0000"/>
                </a:solidFill>
              </a:rPr>
              <a:t>shared</a:t>
            </a:r>
            <a:r>
              <a:rPr lang="en-US" sz="2800" dirty="0"/>
              <a:t> and </a:t>
            </a:r>
            <a:r>
              <a:rPr lang="en-US" sz="2800" dirty="0">
                <a:solidFill>
                  <a:srgbClr val="FF0000"/>
                </a:solidFill>
              </a:rPr>
              <a:t>private</a:t>
            </a:r>
            <a:r>
              <a:rPr lang="en-US" sz="2800" dirty="0"/>
              <a:t>.</a:t>
            </a:r>
          </a:p>
          <a:p>
            <a:pPr>
              <a:spcBef>
                <a:spcPts val="562"/>
              </a:spcBef>
              <a:buSzPct val="125000"/>
              <a:buFont typeface="Wingdings" panose="05000000000000000000" pitchFamily="2" charset="2"/>
              <a:buChar char="§"/>
              <a:defRPr sz="1800"/>
            </a:pPr>
            <a:r>
              <a:rPr lang="en-US" sz="2800" dirty="0"/>
              <a:t> Each variable referenced in the structured block has an original variable, which is the variable by the same name that exists in the program immediately outside the construct.</a:t>
            </a:r>
          </a:p>
          <a:p>
            <a:pPr>
              <a:spcBef>
                <a:spcPts val="562"/>
              </a:spcBef>
              <a:buSzPct val="125000"/>
              <a:buFont typeface="Wingdings" panose="05000000000000000000" pitchFamily="2" charset="2"/>
              <a:buChar char="§"/>
              <a:defRPr sz="1800"/>
            </a:pPr>
            <a:r>
              <a:rPr lang="en-US" sz="2800" dirty="0"/>
              <a:t> </a:t>
            </a:r>
            <a:r>
              <a:rPr lang="en-US" sz="2800" dirty="0">
                <a:solidFill>
                  <a:srgbClr val="FF0000"/>
                </a:solidFill>
              </a:rPr>
              <a:t>shared</a:t>
            </a:r>
            <a:r>
              <a:rPr lang="en-US" sz="2800" dirty="0"/>
              <a:t>: Each reference to a shared variable in the structured block becomes a reference to the original variable.</a:t>
            </a:r>
          </a:p>
          <a:p>
            <a:pPr>
              <a:spcBef>
                <a:spcPts val="562"/>
              </a:spcBef>
              <a:buSzPct val="125000"/>
              <a:buFont typeface="Wingdings" panose="05000000000000000000" pitchFamily="2" charset="2"/>
              <a:buChar char="§"/>
              <a:defRPr sz="1800"/>
            </a:pPr>
            <a:r>
              <a:rPr lang="en-US" sz="2800" dirty="0"/>
              <a:t> </a:t>
            </a:r>
            <a:r>
              <a:rPr lang="en-US" sz="2800" dirty="0">
                <a:solidFill>
                  <a:srgbClr val="FF0000"/>
                </a:solidFill>
              </a:rPr>
              <a:t>private</a:t>
            </a:r>
            <a:r>
              <a:rPr lang="en-US" sz="2800" dirty="0"/>
              <a:t>: For each private variable referenced in the structured block, a new version of the original variable (of the same type and size) is created in memory for each task that contains code associated with the directive.</a:t>
            </a:r>
            <a:endParaRPr lang="en-CA" sz="2800" dirty="0"/>
          </a:p>
        </p:txBody>
      </p:sp>
      <p:sp>
        <p:nvSpPr>
          <p:cNvPr id="4" name="TextBox 3">
            <a:extLst>
              <a:ext uri="{FF2B5EF4-FFF2-40B4-BE49-F238E27FC236}">
                <a16:creationId xmlns:a16="http://schemas.microsoft.com/office/drawing/2014/main" id="{6FEF3DB4-5FD8-4386-A68E-AFCEDE4A7DA8}"/>
              </a:ext>
            </a:extLst>
          </p:cNvPr>
          <p:cNvSpPr txBox="1"/>
          <p:nvPr/>
        </p:nvSpPr>
        <p:spPr>
          <a:xfrm>
            <a:off x="10282347" y="6611779"/>
            <a:ext cx="1909653" cy="2462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dirty="0"/>
              <a:t>OpenMP Programming by Hui Liu</a:t>
            </a:r>
          </a:p>
        </p:txBody>
      </p:sp>
    </p:spTree>
    <p:extLst>
      <p:ext uri="{BB962C8B-B14F-4D97-AF65-F5344CB8AC3E}">
        <p14:creationId xmlns:p14="http://schemas.microsoft.com/office/powerpoint/2010/main" val="183574911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a:spLocks noGrp="1"/>
          </p:cNvSpPr>
          <p:nvPr>
            <p:ph type="title"/>
          </p:nvPr>
        </p:nvSpPr>
        <p:spPr>
          <a:xfrm>
            <a:off x="1638409" y="166699"/>
            <a:ext cx="8643938" cy="901898"/>
          </a:xfrm>
          <a:prstGeom prst="rect">
            <a:avLst/>
          </a:prstGeom>
        </p:spPr>
        <p:txBody>
          <a:bodyPr/>
          <a:lstStyle>
            <a:lvl1pPr algn="r"/>
          </a:lstStyle>
          <a:p>
            <a:pPr lvl="0" algn="ctr">
              <a:defRPr sz="1800"/>
            </a:pPr>
            <a:r>
              <a:rPr lang="en-CA" sz="4800" b="1" dirty="0">
                <a:solidFill>
                  <a:srgbClr val="FF0000"/>
                </a:solidFill>
                <a:latin typeface="+mn-lt"/>
              </a:rPr>
              <a:t>Private</a:t>
            </a:r>
            <a:endParaRPr sz="4800" b="1" dirty="0">
              <a:solidFill>
                <a:srgbClr val="FF0000"/>
              </a:solidFill>
              <a:latin typeface="+mn-lt"/>
            </a:endParaRPr>
          </a:p>
        </p:txBody>
      </p:sp>
      <p:sp>
        <p:nvSpPr>
          <p:cNvPr id="77" name="Shape 77"/>
          <p:cNvSpPr/>
          <p:nvPr/>
        </p:nvSpPr>
        <p:spPr>
          <a:xfrm>
            <a:off x="341745" y="970384"/>
            <a:ext cx="11508509" cy="5523721"/>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t" anchorCtr="0">
            <a:noAutofit/>
          </a:bodyPr>
          <a:lstStyle/>
          <a:p>
            <a:pPr>
              <a:spcBef>
                <a:spcPts val="562"/>
              </a:spcBef>
              <a:buSzPct val="125000"/>
              <a:buFont typeface="Wingdings" panose="05000000000000000000" pitchFamily="2" charset="2"/>
              <a:buChar char="§"/>
              <a:defRPr sz="1800"/>
            </a:pPr>
            <a:r>
              <a:rPr lang="en-CA" sz="2800" dirty="0"/>
              <a:t> </a:t>
            </a:r>
            <a:r>
              <a:rPr lang="en-US" sz="2800" dirty="0"/>
              <a:t>Creation of the new version </a:t>
            </a:r>
            <a:r>
              <a:rPr lang="en-US" sz="2800" dirty="0">
                <a:solidFill>
                  <a:srgbClr val="FF0000"/>
                </a:solidFill>
              </a:rPr>
              <a:t>does not alter</a:t>
            </a:r>
            <a:r>
              <a:rPr lang="en-US" sz="2800" dirty="0"/>
              <a:t> the value of the original variable.</a:t>
            </a:r>
          </a:p>
          <a:p>
            <a:pPr>
              <a:spcBef>
                <a:spcPts val="562"/>
              </a:spcBef>
              <a:buSzPct val="125000"/>
              <a:buFont typeface="Wingdings" panose="05000000000000000000" pitchFamily="2" charset="2"/>
              <a:buChar char="§"/>
              <a:defRPr sz="1800"/>
            </a:pPr>
            <a:r>
              <a:rPr lang="en-US" sz="2800" dirty="0"/>
              <a:t> However, the impact of attempts to access the original variable during the region associated with the directive is </a:t>
            </a:r>
            <a:r>
              <a:rPr lang="en-US" sz="2800" dirty="0">
                <a:solidFill>
                  <a:srgbClr val="FF0000"/>
                </a:solidFill>
              </a:rPr>
              <a:t>unspecified</a:t>
            </a:r>
            <a:r>
              <a:rPr lang="en-US" sz="2800" dirty="0"/>
              <a:t>.</a:t>
            </a:r>
          </a:p>
          <a:p>
            <a:pPr>
              <a:spcBef>
                <a:spcPts val="562"/>
              </a:spcBef>
              <a:buSzPct val="125000"/>
              <a:buFont typeface="Wingdings" panose="05000000000000000000" pitchFamily="2" charset="2"/>
              <a:buChar char="§"/>
              <a:defRPr sz="1800"/>
            </a:pPr>
            <a:endParaRPr lang="en-US" sz="2800" dirty="0"/>
          </a:p>
          <a:p>
            <a:pPr>
              <a:spcBef>
                <a:spcPts val="562"/>
              </a:spcBef>
              <a:buSzPct val="125000"/>
              <a:buFont typeface="Wingdings" panose="05000000000000000000" pitchFamily="2" charset="2"/>
              <a:buChar char="§"/>
              <a:defRPr sz="1800"/>
            </a:pPr>
            <a:r>
              <a:rPr lang="en-US" sz="2800" dirty="0"/>
              <a:t> References to a private variable in the structured block refer to the current task’s private version of the original variable.</a:t>
            </a:r>
          </a:p>
          <a:p>
            <a:pPr>
              <a:spcBef>
                <a:spcPts val="562"/>
              </a:spcBef>
              <a:buSzPct val="125000"/>
              <a:buFont typeface="Wingdings" panose="05000000000000000000" pitchFamily="2" charset="2"/>
              <a:buChar char="§"/>
              <a:defRPr sz="1800"/>
            </a:pPr>
            <a:endParaRPr lang="en-US" sz="2800" dirty="0"/>
          </a:p>
          <a:p>
            <a:pPr>
              <a:spcBef>
                <a:spcPts val="562"/>
              </a:spcBef>
              <a:buSzPct val="125000"/>
              <a:buFont typeface="Wingdings" panose="05000000000000000000" pitchFamily="2" charset="2"/>
              <a:buChar char="§"/>
              <a:defRPr sz="1800"/>
            </a:pPr>
            <a:r>
              <a:rPr lang="en-US" sz="2800" dirty="0"/>
              <a:t> The relationship between the value of the original variable and the initial or final value of the private version depends on the exact clause that specifies it. The </a:t>
            </a:r>
            <a:r>
              <a:rPr lang="en-US" sz="2800" dirty="0" err="1">
                <a:solidFill>
                  <a:srgbClr val="FF0000"/>
                </a:solidFill>
              </a:rPr>
              <a:t>firstprivate</a:t>
            </a:r>
            <a:r>
              <a:rPr lang="en-US" sz="2800" dirty="0"/>
              <a:t> and </a:t>
            </a:r>
            <a:r>
              <a:rPr lang="en-US" sz="2800" dirty="0" err="1">
                <a:solidFill>
                  <a:srgbClr val="FF0000"/>
                </a:solidFill>
              </a:rPr>
              <a:t>lastprivate</a:t>
            </a:r>
            <a:r>
              <a:rPr lang="en-US" sz="2800" dirty="0">
                <a:solidFill>
                  <a:srgbClr val="FF0000"/>
                </a:solidFill>
              </a:rPr>
              <a:t> </a:t>
            </a:r>
            <a:r>
              <a:rPr lang="en-US" sz="2800" dirty="0"/>
              <a:t>specify the initial and final value.</a:t>
            </a:r>
          </a:p>
        </p:txBody>
      </p:sp>
      <p:sp>
        <p:nvSpPr>
          <p:cNvPr id="4" name="TextBox 3">
            <a:extLst>
              <a:ext uri="{FF2B5EF4-FFF2-40B4-BE49-F238E27FC236}">
                <a16:creationId xmlns:a16="http://schemas.microsoft.com/office/drawing/2014/main" id="{B3F50D87-4351-401C-B253-70E5C9D5164D}"/>
              </a:ext>
            </a:extLst>
          </p:cNvPr>
          <p:cNvSpPr txBox="1"/>
          <p:nvPr/>
        </p:nvSpPr>
        <p:spPr>
          <a:xfrm>
            <a:off x="10282347" y="6611779"/>
            <a:ext cx="1909653" cy="2462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dirty="0"/>
              <a:t>OpenMP Programming by Hui Liu</a:t>
            </a:r>
          </a:p>
        </p:txBody>
      </p:sp>
    </p:spTree>
    <p:extLst>
      <p:ext uri="{BB962C8B-B14F-4D97-AF65-F5344CB8AC3E}">
        <p14:creationId xmlns:p14="http://schemas.microsoft.com/office/powerpoint/2010/main" val="208965005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a:spLocks noGrp="1"/>
          </p:cNvSpPr>
          <p:nvPr>
            <p:ph type="title"/>
          </p:nvPr>
        </p:nvSpPr>
        <p:spPr>
          <a:xfrm>
            <a:off x="1638409" y="166699"/>
            <a:ext cx="8643938" cy="901898"/>
          </a:xfrm>
          <a:prstGeom prst="rect">
            <a:avLst/>
          </a:prstGeom>
        </p:spPr>
        <p:txBody>
          <a:bodyPr/>
          <a:lstStyle>
            <a:lvl1pPr algn="r"/>
          </a:lstStyle>
          <a:p>
            <a:pPr lvl="0" algn="ctr">
              <a:defRPr sz="1800"/>
            </a:pPr>
            <a:r>
              <a:rPr lang="en-CA" sz="4800" b="1" dirty="0">
                <a:solidFill>
                  <a:srgbClr val="FF0000"/>
                </a:solidFill>
                <a:latin typeface="+mn-lt"/>
              </a:rPr>
              <a:t>Atomic</a:t>
            </a:r>
            <a:endParaRPr sz="4800" b="1" dirty="0">
              <a:solidFill>
                <a:srgbClr val="FF0000"/>
              </a:solidFill>
              <a:latin typeface="+mn-lt"/>
            </a:endParaRPr>
          </a:p>
        </p:txBody>
      </p:sp>
      <p:sp>
        <p:nvSpPr>
          <p:cNvPr id="77" name="Shape 77"/>
          <p:cNvSpPr/>
          <p:nvPr/>
        </p:nvSpPr>
        <p:spPr>
          <a:xfrm>
            <a:off x="341745" y="970384"/>
            <a:ext cx="11508509" cy="5523721"/>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t" anchorCtr="0">
            <a:noAutofit/>
          </a:bodyPr>
          <a:lstStyle/>
          <a:p>
            <a:pPr>
              <a:spcBef>
                <a:spcPts val="562"/>
              </a:spcBef>
              <a:buSzPct val="125000"/>
              <a:buFont typeface="Wingdings" panose="05000000000000000000" pitchFamily="2" charset="2"/>
              <a:buChar char="§"/>
              <a:defRPr sz="1800"/>
            </a:pPr>
            <a:r>
              <a:rPr lang="en-US" sz="2800" dirty="0"/>
              <a:t> An operation acting on </a:t>
            </a:r>
            <a:r>
              <a:rPr lang="en-US" sz="2800" dirty="0">
                <a:solidFill>
                  <a:srgbClr val="FF0000"/>
                </a:solidFill>
              </a:rPr>
              <a:t>shared memory</a:t>
            </a:r>
            <a:r>
              <a:rPr lang="en-US" sz="2800" dirty="0"/>
              <a:t> is </a:t>
            </a:r>
            <a:r>
              <a:rPr lang="en-US" sz="2800" dirty="0">
                <a:solidFill>
                  <a:srgbClr val="FF0000"/>
                </a:solidFill>
              </a:rPr>
              <a:t>atomic</a:t>
            </a:r>
            <a:r>
              <a:rPr lang="en-US" sz="2800" dirty="0"/>
              <a:t> if it completes in a single step relative to other threads. When an atomic store is performed on a shared variable, no other thread can observe the modification </a:t>
            </a:r>
            <a:r>
              <a:rPr lang="en-US" sz="2800" dirty="0">
                <a:solidFill>
                  <a:srgbClr val="FF0000"/>
                </a:solidFill>
              </a:rPr>
              <a:t>half-complete</a:t>
            </a:r>
            <a:r>
              <a:rPr lang="en-US" sz="2800" dirty="0"/>
              <a:t>. When an atomic load is performed on a shared variable, it reads the entire value as it appeared at a single moment in time.</a:t>
            </a:r>
          </a:p>
          <a:p>
            <a:pPr>
              <a:spcBef>
                <a:spcPts val="562"/>
              </a:spcBef>
              <a:buSzPct val="125000"/>
              <a:buFont typeface="Wingdings" panose="05000000000000000000" pitchFamily="2" charset="2"/>
              <a:buChar char="§"/>
              <a:defRPr sz="1800"/>
            </a:pPr>
            <a:r>
              <a:rPr lang="en-US" sz="2800" dirty="0"/>
              <a:t> The minimum size at which memory accesses by multiple threads without synchronization, either to the same variable or to different variables that are part of the same variable (as array or structure elements), are </a:t>
            </a:r>
            <a:r>
              <a:rPr lang="en-US" sz="2800" dirty="0">
                <a:solidFill>
                  <a:srgbClr val="FF0000"/>
                </a:solidFill>
              </a:rPr>
              <a:t>atomic</a:t>
            </a:r>
            <a:r>
              <a:rPr lang="en-US" sz="2800" dirty="0"/>
              <a:t> with respect to each other, is implementation defined.</a:t>
            </a:r>
          </a:p>
          <a:p>
            <a:pPr>
              <a:spcBef>
                <a:spcPts val="562"/>
              </a:spcBef>
              <a:buSzPct val="125000"/>
              <a:buFont typeface="Wingdings" panose="05000000000000000000" pitchFamily="2" charset="2"/>
              <a:buChar char="§"/>
              <a:defRPr sz="1800"/>
            </a:pPr>
            <a:r>
              <a:rPr lang="en-US" sz="2800" dirty="0"/>
              <a:t> Any additional atomicity restrictions, such as </a:t>
            </a:r>
            <a:r>
              <a:rPr lang="en-US" sz="2800" dirty="0">
                <a:solidFill>
                  <a:srgbClr val="FF0000"/>
                </a:solidFill>
              </a:rPr>
              <a:t>alignment</a:t>
            </a:r>
            <a:r>
              <a:rPr lang="en-US" sz="2800" dirty="0"/>
              <a:t>, are implementation defined.</a:t>
            </a:r>
            <a:r>
              <a:rPr lang="en-CA" sz="2800" dirty="0"/>
              <a:t> </a:t>
            </a:r>
          </a:p>
        </p:txBody>
      </p:sp>
      <p:sp>
        <p:nvSpPr>
          <p:cNvPr id="4" name="TextBox 3">
            <a:extLst>
              <a:ext uri="{FF2B5EF4-FFF2-40B4-BE49-F238E27FC236}">
                <a16:creationId xmlns:a16="http://schemas.microsoft.com/office/drawing/2014/main" id="{42F89EC9-DEB9-4667-8186-D3F35ECFC914}"/>
              </a:ext>
            </a:extLst>
          </p:cNvPr>
          <p:cNvSpPr txBox="1"/>
          <p:nvPr/>
        </p:nvSpPr>
        <p:spPr>
          <a:xfrm>
            <a:off x="10282347" y="6611779"/>
            <a:ext cx="1909653" cy="2462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dirty="0"/>
              <a:t>OpenMP Programming by Hui Liu</a:t>
            </a:r>
          </a:p>
        </p:txBody>
      </p:sp>
    </p:spTree>
    <p:extLst>
      <p:ext uri="{BB962C8B-B14F-4D97-AF65-F5344CB8AC3E}">
        <p14:creationId xmlns:p14="http://schemas.microsoft.com/office/powerpoint/2010/main" val="412079690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a:spLocks noGrp="1"/>
          </p:cNvSpPr>
          <p:nvPr>
            <p:ph type="title"/>
          </p:nvPr>
        </p:nvSpPr>
        <p:spPr>
          <a:xfrm>
            <a:off x="1638409" y="166699"/>
            <a:ext cx="8643938" cy="901898"/>
          </a:xfrm>
          <a:prstGeom prst="rect">
            <a:avLst/>
          </a:prstGeom>
        </p:spPr>
        <p:txBody>
          <a:bodyPr/>
          <a:lstStyle>
            <a:lvl1pPr algn="r"/>
          </a:lstStyle>
          <a:p>
            <a:pPr lvl="0" algn="ctr">
              <a:defRPr sz="1800"/>
            </a:pPr>
            <a:r>
              <a:rPr lang="en-CA" sz="4800" b="1" dirty="0">
                <a:solidFill>
                  <a:srgbClr val="FF0000"/>
                </a:solidFill>
                <a:latin typeface="+mn-lt"/>
              </a:rPr>
              <a:t>Data Access</a:t>
            </a:r>
            <a:endParaRPr sz="4800" b="1" dirty="0">
              <a:solidFill>
                <a:srgbClr val="FF0000"/>
              </a:solidFill>
              <a:latin typeface="+mn-lt"/>
            </a:endParaRPr>
          </a:p>
        </p:txBody>
      </p:sp>
      <p:sp>
        <p:nvSpPr>
          <p:cNvPr id="77" name="Shape 77"/>
          <p:cNvSpPr/>
          <p:nvPr/>
        </p:nvSpPr>
        <p:spPr>
          <a:xfrm>
            <a:off x="341745" y="970384"/>
            <a:ext cx="11508509" cy="3333761"/>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t" anchorCtr="0">
            <a:noAutofit/>
          </a:bodyPr>
          <a:lstStyle/>
          <a:p>
            <a:pPr>
              <a:spcBef>
                <a:spcPts val="562"/>
              </a:spcBef>
              <a:buSzPct val="125000"/>
              <a:buFont typeface="Wingdings" panose="05000000000000000000" pitchFamily="2" charset="2"/>
              <a:buChar char="§"/>
              <a:defRPr sz="1800"/>
            </a:pPr>
            <a:r>
              <a:rPr lang="en-CA" sz="2800" dirty="0"/>
              <a:t> </a:t>
            </a:r>
            <a:r>
              <a:rPr lang="en-US" sz="2800" dirty="0"/>
              <a:t>A single </a:t>
            </a:r>
            <a:r>
              <a:rPr lang="en-US" sz="2800" dirty="0">
                <a:solidFill>
                  <a:srgbClr val="FF0000"/>
                </a:solidFill>
              </a:rPr>
              <a:t>access</a:t>
            </a:r>
            <a:r>
              <a:rPr lang="en-US" sz="2800" dirty="0"/>
              <a:t> to a variable may be implemented with multiple load or store instructions, and hence is not guaranteed to be atomic with respect to other accesses to the same variable.</a:t>
            </a:r>
          </a:p>
          <a:p>
            <a:pPr>
              <a:spcBef>
                <a:spcPts val="562"/>
              </a:spcBef>
              <a:buSzPct val="125000"/>
              <a:buFont typeface="Wingdings" panose="05000000000000000000" pitchFamily="2" charset="2"/>
              <a:buChar char="§"/>
              <a:defRPr sz="1800"/>
            </a:pPr>
            <a:r>
              <a:rPr lang="en-US" sz="2800" dirty="0"/>
              <a:t> Accesses to variables smaller than the implementation-defined minimum size or to C or C++ bit-fields may be implemented by reading, modifying, and rewriting a larger unit of memory, and may thus interfere with updates of variables or fields in the same unit of memory.</a:t>
            </a:r>
            <a:endParaRPr lang="en-CA" sz="2800" dirty="0"/>
          </a:p>
        </p:txBody>
      </p:sp>
      <p:pic>
        <p:nvPicPr>
          <p:cNvPr id="2" name="Picture 1">
            <a:extLst>
              <a:ext uri="{FF2B5EF4-FFF2-40B4-BE49-F238E27FC236}">
                <a16:creationId xmlns:a16="http://schemas.microsoft.com/office/drawing/2014/main" id="{933D70FD-9ECC-44E9-BB62-438BE4CD072C}"/>
              </a:ext>
            </a:extLst>
          </p:cNvPr>
          <p:cNvPicPr>
            <a:picLocks noChangeAspect="1"/>
          </p:cNvPicPr>
          <p:nvPr/>
        </p:nvPicPr>
        <p:blipFill rotWithShape="1">
          <a:blip r:embed="rId3"/>
          <a:srcRect l="1667" t="22063" r="2427" b="20242"/>
          <a:stretch/>
        </p:blipFill>
        <p:spPr>
          <a:xfrm>
            <a:off x="3046305" y="4225636"/>
            <a:ext cx="5828146" cy="2632364"/>
          </a:xfrm>
          <a:prstGeom prst="rect">
            <a:avLst/>
          </a:prstGeom>
        </p:spPr>
      </p:pic>
      <p:sp>
        <p:nvSpPr>
          <p:cNvPr id="5" name="TextBox 3">
            <a:extLst>
              <a:ext uri="{FF2B5EF4-FFF2-40B4-BE49-F238E27FC236}">
                <a16:creationId xmlns:a16="http://schemas.microsoft.com/office/drawing/2014/main" id="{EB0D36AC-6315-48B2-A612-6CC3E43361EB}"/>
              </a:ext>
            </a:extLst>
          </p:cNvPr>
          <p:cNvSpPr txBox="1"/>
          <p:nvPr/>
        </p:nvSpPr>
        <p:spPr>
          <a:xfrm>
            <a:off x="10282347" y="6611779"/>
            <a:ext cx="1909653" cy="2462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dirty="0"/>
              <a:t>OpenMP Programming by Hui Liu</a:t>
            </a:r>
          </a:p>
        </p:txBody>
      </p:sp>
    </p:spTree>
    <p:extLst>
      <p:ext uri="{BB962C8B-B14F-4D97-AF65-F5344CB8AC3E}">
        <p14:creationId xmlns:p14="http://schemas.microsoft.com/office/powerpoint/2010/main" val="429345369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a:spLocks noGrp="1"/>
          </p:cNvSpPr>
          <p:nvPr>
            <p:ph type="title"/>
          </p:nvPr>
        </p:nvSpPr>
        <p:spPr>
          <a:xfrm>
            <a:off x="1638409" y="166699"/>
            <a:ext cx="8643938" cy="901898"/>
          </a:xfrm>
          <a:prstGeom prst="rect">
            <a:avLst/>
          </a:prstGeom>
        </p:spPr>
        <p:txBody>
          <a:bodyPr/>
          <a:lstStyle>
            <a:lvl1pPr algn="r"/>
          </a:lstStyle>
          <a:p>
            <a:pPr lvl="0" algn="ctr">
              <a:defRPr sz="1800"/>
            </a:pPr>
            <a:r>
              <a:rPr lang="en-CA" sz="4800" b="1" dirty="0">
                <a:solidFill>
                  <a:srgbClr val="FF0000"/>
                </a:solidFill>
                <a:latin typeface="+mn-lt"/>
              </a:rPr>
              <a:t>Data Race</a:t>
            </a:r>
            <a:endParaRPr sz="4800" b="1" dirty="0">
              <a:solidFill>
                <a:srgbClr val="FF0000"/>
              </a:solidFill>
              <a:latin typeface="+mn-lt"/>
            </a:endParaRPr>
          </a:p>
        </p:txBody>
      </p:sp>
      <p:sp>
        <p:nvSpPr>
          <p:cNvPr id="77" name="Shape 77"/>
          <p:cNvSpPr/>
          <p:nvPr/>
        </p:nvSpPr>
        <p:spPr>
          <a:xfrm>
            <a:off x="341745" y="970384"/>
            <a:ext cx="11508509" cy="2548671"/>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t" anchorCtr="0">
            <a:noAutofit/>
          </a:bodyPr>
          <a:lstStyle/>
          <a:p>
            <a:pPr>
              <a:spcBef>
                <a:spcPts val="562"/>
              </a:spcBef>
              <a:buSzPct val="125000"/>
              <a:buFont typeface="Wingdings" panose="05000000000000000000" pitchFamily="2" charset="2"/>
              <a:buChar char="§"/>
              <a:defRPr sz="1800"/>
            </a:pPr>
            <a:r>
              <a:rPr lang="en-US" sz="2800" dirty="0"/>
              <a:t> If multiple threads write without synchronization to the same memory unit,  then a data race occurs.</a:t>
            </a:r>
          </a:p>
          <a:p>
            <a:pPr>
              <a:spcBef>
                <a:spcPts val="562"/>
              </a:spcBef>
              <a:buSzPct val="125000"/>
              <a:buFont typeface="Wingdings" panose="05000000000000000000" pitchFamily="2" charset="2"/>
              <a:buChar char="§"/>
              <a:defRPr sz="1800"/>
            </a:pPr>
            <a:r>
              <a:rPr lang="en-US" sz="2800" dirty="0"/>
              <a:t> Similarly, if at least one thread reads from a memory unit and at least one thread writes without synchronization to that same memory unit, then a data race occurs. If a data race occurs then the result of the program is </a:t>
            </a:r>
            <a:r>
              <a:rPr lang="en-US" sz="2800" dirty="0">
                <a:solidFill>
                  <a:srgbClr val="FF0000"/>
                </a:solidFill>
              </a:rPr>
              <a:t>unspecified</a:t>
            </a:r>
            <a:r>
              <a:rPr lang="en-US" sz="2800" dirty="0"/>
              <a:t>.</a:t>
            </a:r>
            <a:r>
              <a:rPr lang="en-CA" sz="2800" dirty="0"/>
              <a:t> </a:t>
            </a:r>
          </a:p>
        </p:txBody>
      </p:sp>
      <p:pic>
        <p:nvPicPr>
          <p:cNvPr id="5" name="Graphic 4">
            <a:extLst>
              <a:ext uri="{FF2B5EF4-FFF2-40B4-BE49-F238E27FC236}">
                <a16:creationId xmlns:a16="http://schemas.microsoft.com/office/drawing/2014/main" id="{B3C67ED8-C2FB-4CF5-ACA5-0E679FEA03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83748" y="3160567"/>
            <a:ext cx="3224502" cy="3697433"/>
          </a:xfrm>
          <a:prstGeom prst="rect">
            <a:avLst/>
          </a:prstGeom>
        </p:spPr>
      </p:pic>
      <p:sp>
        <p:nvSpPr>
          <p:cNvPr id="6" name="TextBox 3">
            <a:extLst>
              <a:ext uri="{FF2B5EF4-FFF2-40B4-BE49-F238E27FC236}">
                <a16:creationId xmlns:a16="http://schemas.microsoft.com/office/drawing/2014/main" id="{E31466EB-8324-4A6C-A626-C763D03324B1}"/>
              </a:ext>
            </a:extLst>
          </p:cNvPr>
          <p:cNvSpPr txBox="1"/>
          <p:nvPr/>
        </p:nvSpPr>
        <p:spPr>
          <a:xfrm>
            <a:off x="10282347" y="6611779"/>
            <a:ext cx="1909653" cy="2462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dirty="0"/>
              <a:t>OpenMP Programming by Hui Liu</a:t>
            </a:r>
          </a:p>
        </p:txBody>
      </p:sp>
    </p:spTree>
    <p:extLst>
      <p:ext uri="{BB962C8B-B14F-4D97-AF65-F5344CB8AC3E}">
        <p14:creationId xmlns:p14="http://schemas.microsoft.com/office/powerpoint/2010/main" val="209751733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928385" y="6120882"/>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
        <p:nvSpPr>
          <p:cNvPr id="2" name="文本框 1"/>
          <p:cNvSpPr txBox="1"/>
          <p:nvPr/>
        </p:nvSpPr>
        <p:spPr>
          <a:xfrm>
            <a:off x="2559050" y="2242820"/>
            <a:ext cx="7073265" cy="1322070"/>
          </a:xfrm>
          <a:prstGeom prst="rect">
            <a:avLst/>
          </a:prstGeom>
          <a:noFill/>
        </p:spPr>
        <p:txBody>
          <a:bodyPr wrap="square" rtlCol="0">
            <a:spAutoFit/>
          </a:bodyPr>
          <a:lstStyle/>
          <a:p>
            <a:pPr algn="ctr"/>
            <a:r>
              <a:rPr lang="en-US" altLang="zh-CN" sz="8000" b="1">
                <a:solidFill>
                  <a:srgbClr val="8CAA5B"/>
                </a:solidFill>
                <a:latin typeface="微软雅黑" panose="020B0503020204020204" charset="-122"/>
                <a:ea typeface="微软雅黑" panose="020B0503020204020204" charset="-122"/>
              </a:rPr>
              <a:t>THANK YOU</a:t>
            </a:r>
          </a:p>
        </p:txBody>
      </p:sp>
      <p:pic>
        <p:nvPicPr>
          <p:cNvPr id="5" name="图片 3" descr="叶子">
            <a:extLst>
              <a:ext uri="{FF2B5EF4-FFF2-40B4-BE49-F238E27FC236}">
                <a16:creationId xmlns:a16="http://schemas.microsoft.com/office/drawing/2014/main" id="{CE19C0D9-FABE-459E-8F6D-B3791F356EF7}"/>
              </a:ext>
            </a:extLst>
          </p:cNvPr>
          <p:cNvPicPr>
            <a:picLocks noChangeAspect="1"/>
          </p:cNvPicPr>
          <p:nvPr/>
        </p:nvPicPr>
        <p:blipFill>
          <a:blip r:embed="rId3" cstate="screen"/>
          <a:stretch>
            <a:fillRect/>
          </a:stretch>
        </p:blipFill>
        <p:spPr>
          <a:xfrm>
            <a:off x="9840018" y="0"/>
            <a:ext cx="2351982" cy="1750695"/>
          </a:xfrm>
          <a:prstGeom prst="rect">
            <a:avLst/>
          </a:prstGeom>
        </p:spPr>
      </p:pic>
      <p:sp>
        <p:nvSpPr>
          <p:cNvPr id="6" name="TextBox 5">
            <a:extLst>
              <a:ext uri="{FF2B5EF4-FFF2-40B4-BE49-F238E27FC236}">
                <a16:creationId xmlns:a16="http://schemas.microsoft.com/office/drawing/2014/main" id="{45EBC54D-D727-4E63-A780-8D1113E4361A}"/>
              </a:ext>
            </a:extLst>
          </p:cNvPr>
          <p:cNvSpPr txBox="1"/>
          <p:nvPr/>
        </p:nvSpPr>
        <p:spPr>
          <a:xfrm>
            <a:off x="5991496" y="6488668"/>
            <a:ext cx="6200503" cy="369332"/>
          </a:xfrm>
          <a:prstGeom prst="rect">
            <a:avLst/>
          </a:prstGeom>
          <a:noFill/>
        </p:spPr>
        <p:txBody>
          <a:bodyPr wrap="square" rtlCol="0">
            <a:spAutoFit/>
          </a:bodyPr>
          <a:lstStyle/>
          <a:p>
            <a:pPr algn="r"/>
            <a:r>
              <a:rPr lang="en-US" dirty="0"/>
              <a:t>Introduction to Parallel  Programming Using OpenMP, by Hui Liu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TotalTime>
  <Words>940</Words>
  <Application>Microsoft Office PowerPoint</Application>
  <PresentationFormat>Widescreen</PresentationFormat>
  <Paragraphs>68</Paragraphs>
  <Slides>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等线</vt:lpstr>
      <vt:lpstr>微软雅黑</vt:lpstr>
      <vt:lpstr>Arial</vt:lpstr>
      <vt:lpstr>Calibri</vt:lpstr>
      <vt:lpstr>Calibri Light</vt:lpstr>
      <vt:lpstr>Wingdings</vt:lpstr>
      <vt:lpstr>第一PPT，www.1ppt.com</vt:lpstr>
      <vt:lpstr>PowerPoint Presentation</vt:lpstr>
      <vt:lpstr>Overview</vt:lpstr>
      <vt:lpstr>Shared and Private</vt:lpstr>
      <vt:lpstr>Private</vt:lpstr>
      <vt:lpstr>Atomic</vt:lpstr>
      <vt:lpstr>Data Access</vt:lpstr>
      <vt:lpstr>Data Race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Liu</dc:creator>
  <cp:lastModifiedBy>Hui Liu</cp:lastModifiedBy>
  <cp:revision>78</cp:revision>
  <dcterms:created xsi:type="dcterms:W3CDTF">2019-03-21T04:06:00Z</dcterms:created>
  <dcterms:modified xsi:type="dcterms:W3CDTF">2021-01-15T04:48:46Z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