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76" r:id="rId2"/>
    <p:sldId id="258" r:id="rId3"/>
    <p:sldId id="267" r:id="rId4"/>
    <p:sldId id="466" r:id="rId5"/>
    <p:sldId id="467" r:id="rId6"/>
    <p:sldId id="468" r:id="rId7"/>
    <p:sldId id="269" r:id="rId8"/>
    <p:sldId id="469" r:id="rId9"/>
    <p:sldId id="262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SMP ? </a:t>
            </a:r>
          </a:p>
          <a:p>
            <a:endParaRPr lang="en-US" dirty="0"/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8781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5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SMP ? </a:t>
            </a:r>
          </a:p>
          <a:p>
            <a:endParaRPr lang="en-US" dirty="0"/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34400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SMP ? </a:t>
            </a:r>
          </a:p>
          <a:p>
            <a:endParaRPr lang="en-US" dirty="0"/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00263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SMP ? </a:t>
            </a:r>
          </a:p>
          <a:p>
            <a:endParaRPr lang="en-US" dirty="0"/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71732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0703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SMP ? </a:t>
            </a:r>
          </a:p>
          <a:p>
            <a:endParaRPr lang="en-US" dirty="0"/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82069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906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53"/>
              <a:t>Body Level One</a:t>
            </a:r>
          </a:p>
          <a:p>
            <a:pPr lvl="1">
              <a:defRPr sz="1800"/>
            </a:pPr>
            <a:r>
              <a:rPr sz="2953"/>
              <a:t>Body Level Two</a:t>
            </a:r>
          </a:p>
          <a:p>
            <a:pPr lvl="2">
              <a:defRPr sz="1800"/>
            </a:pPr>
            <a:r>
              <a:rPr sz="2953"/>
              <a:t>Body Level Three</a:t>
            </a:r>
          </a:p>
          <a:p>
            <a:pPr lvl="3">
              <a:defRPr sz="1800"/>
            </a:pPr>
            <a:r>
              <a:rPr sz="2953"/>
              <a:t>Body Level Four</a:t>
            </a:r>
          </a:p>
          <a:p>
            <a:pPr lvl="4">
              <a:defRPr sz="1800"/>
            </a:pPr>
            <a:r>
              <a:rPr sz="2953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437237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119ABA-689C-4FA6-9C7C-CCC8138B1526}"/>
              </a:ext>
            </a:extLst>
          </p:cNvPr>
          <p:cNvSpPr txBox="1"/>
          <p:nvPr/>
        </p:nvSpPr>
        <p:spPr>
          <a:xfrm>
            <a:off x="1593846" y="2035798"/>
            <a:ext cx="900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How to Write OpenMP Codes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D837C-08FD-42AF-89C0-D65E034D0909}"/>
              </a:ext>
            </a:extLst>
          </p:cNvPr>
          <p:cNvSpPr txBox="1"/>
          <p:nvPr/>
        </p:nvSpPr>
        <p:spPr>
          <a:xfrm>
            <a:off x="5991496" y="6488668"/>
            <a:ext cx="62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Parallel  Programming Using OpenMP, by Hui Liu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CE6CA-E1C3-4BD6-8AFC-E9820B73B73D}"/>
              </a:ext>
            </a:extLst>
          </p:cNvPr>
          <p:cNvSpPr txBox="1"/>
          <p:nvPr/>
        </p:nvSpPr>
        <p:spPr>
          <a:xfrm>
            <a:off x="0" y="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8817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638409" y="166699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What is </a:t>
            </a:r>
            <a:r>
              <a:rPr sz="4800" b="1" dirty="0">
                <a:solidFill>
                  <a:srgbClr val="FF0000"/>
                </a:solidFill>
                <a:latin typeface="+mn-lt"/>
              </a:rPr>
              <a:t>OpenMP</a:t>
            </a:r>
          </a:p>
        </p:txBody>
      </p:sp>
      <p:sp>
        <p:nvSpPr>
          <p:cNvPr id="77" name="Shape 77"/>
          <p:cNvSpPr/>
          <p:nvPr/>
        </p:nvSpPr>
        <p:spPr>
          <a:xfrm>
            <a:off x="844491" y="1549081"/>
            <a:ext cx="10503017" cy="355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OpenMP: shared memory programming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lang="en-US"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Focus: High performance computing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lang="en-US"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</a:t>
            </a:r>
            <a:r>
              <a:rPr sz="2800" dirty="0"/>
              <a:t>OpenMP</a:t>
            </a:r>
            <a:r>
              <a:rPr lang="en-US" sz="2800" dirty="0"/>
              <a:t>: C, C++ and Fortran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lang="en-US"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Core elements: directives, functions and environment variables.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765101" y="96475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sz="4800" b="1" dirty="0">
                <a:solidFill>
                  <a:srgbClr val="FF0000"/>
                </a:solidFill>
                <a:latin typeface="+mn-lt"/>
              </a:rPr>
              <a:t>OpenMP</a:t>
            </a:r>
            <a:r>
              <a:rPr lang="en-US" sz="4800" b="1" dirty="0">
                <a:solidFill>
                  <a:srgbClr val="FF0000"/>
                </a:solidFill>
                <a:latin typeface="+mn-lt"/>
              </a:rPr>
              <a:t> Formats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4AB9AF-9D9C-46C4-8973-0CD2B2546368}"/>
              </a:ext>
            </a:extLst>
          </p:cNvPr>
          <p:cNvGrpSpPr/>
          <p:nvPr/>
        </p:nvGrpSpPr>
        <p:grpSpPr>
          <a:xfrm>
            <a:off x="1884182" y="3209836"/>
            <a:ext cx="8268891" cy="1388745"/>
            <a:chOff x="1884182" y="3429000"/>
            <a:chExt cx="8268891" cy="1388745"/>
          </a:xfrm>
        </p:grpSpPr>
        <p:sp>
          <p:nvSpPr>
            <p:cNvPr id="197" name="Shape 197"/>
            <p:cNvSpPr/>
            <p:nvPr/>
          </p:nvSpPr>
          <p:spPr>
            <a:xfrm>
              <a:off x="1884182" y="3884989"/>
              <a:ext cx="8268891" cy="932756"/>
            </a:xfrm>
            <a:prstGeom prst="rect">
              <a:avLst/>
            </a:prstGeom>
            <a:solidFill>
              <a:srgbClr val="F1FEC9"/>
            </a:solidFill>
            <a:ln w="12700">
              <a:solid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2">
                <a:spcBef>
                  <a:spcPts val="562"/>
                </a:spcBef>
                <a:defRPr sz="1800"/>
              </a:pPr>
              <a:r>
                <a:rPr sz="1687" dirty="0">
                  <a:latin typeface="Consolas"/>
                  <a:ea typeface="Consolas"/>
                  <a:cs typeface="Consolas"/>
                  <a:sym typeface="Consolas"/>
                </a:rPr>
                <a:t>!$</a:t>
              </a:r>
              <a:r>
                <a:rPr sz="1687" dirty="0" err="1">
                  <a:latin typeface="Consolas"/>
                  <a:ea typeface="Consolas"/>
                  <a:cs typeface="Consolas"/>
                  <a:sym typeface="Consolas"/>
                </a:rPr>
                <a:t>omp</a:t>
              </a:r>
              <a:r>
                <a:rPr sz="1687" dirty="0">
                  <a:latin typeface="Consolas"/>
                  <a:ea typeface="Consolas"/>
                  <a:cs typeface="Consolas"/>
                  <a:sym typeface="Consolas"/>
                </a:rPr>
                <a:t> directive-name </a:t>
              </a:r>
              <a:r>
                <a:rPr sz="1687" i="1" dirty="0">
                  <a:latin typeface="Consolas"/>
                  <a:ea typeface="Consolas"/>
                  <a:cs typeface="Consolas"/>
                  <a:sym typeface="Consolas"/>
                </a:rPr>
                <a:t>[clause[[,] clause]...] new-line</a:t>
              </a:r>
            </a:p>
            <a:p>
              <a:pPr lvl="2">
                <a:spcBef>
                  <a:spcPts val="562"/>
                </a:spcBef>
                <a:defRPr sz="1800"/>
              </a:pPr>
              <a:r>
                <a:rPr sz="1687" dirty="0" err="1">
                  <a:latin typeface="Consolas"/>
                  <a:ea typeface="Consolas"/>
                  <a:cs typeface="Consolas"/>
                  <a:sym typeface="Consolas"/>
                </a:rPr>
                <a:t>c$omp</a:t>
              </a:r>
              <a:r>
                <a:rPr sz="1687" dirty="0">
                  <a:latin typeface="Consolas"/>
                  <a:ea typeface="Consolas"/>
                  <a:cs typeface="Consolas"/>
                  <a:sym typeface="Consolas"/>
                </a:rPr>
                <a:t> directive-name </a:t>
              </a:r>
              <a:r>
                <a:rPr sz="1687" i="1" dirty="0">
                  <a:latin typeface="Consolas"/>
                  <a:ea typeface="Consolas"/>
                  <a:cs typeface="Consolas"/>
                  <a:sym typeface="Consolas"/>
                </a:rPr>
                <a:t>[clause[[,] clause]...] new-line</a:t>
              </a:r>
            </a:p>
            <a:p>
              <a:pPr lvl="2">
                <a:spcBef>
                  <a:spcPts val="562"/>
                </a:spcBef>
                <a:defRPr sz="1800"/>
              </a:pPr>
              <a:r>
                <a:rPr sz="1687" dirty="0">
                  <a:latin typeface="Consolas"/>
                  <a:ea typeface="Consolas"/>
                  <a:cs typeface="Consolas"/>
                  <a:sym typeface="Consolas"/>
                </a:rPr>
                <a:t>*$</a:t>
              </a:r>
              <a:r>
                <a:rPr sz="1687" dirty="0" err="1">
                  <a:latin typeface="Consolas"/>
                  <a:ea typeface="Consolas"/>
                  <a:cs typeface="Consolas"/>
                  <a:sym typeface="Consolas"/>
                </a:rPr>
                <a:t>omp</a:t>
              </a:r>
              <a:r>
                <a:rPr sz="1687" dirty="0">
                  <a:latin typeface="Consolas"/>
                  <a:ea typeface="Consolas"/>
                  <a:cs typeface="Consolas"/>
                  <a:sym typeface="Consolas"/>
                </a:rPr>
                <a:t> directive-name </a:t>
              </a:r>
              <a:r>
                <a:rPr sz="1687" i="1" dirty="0">
                  <a:latin typeface="Consolas"/>
                  <a:ea typeface="Consolas"/>
                  <a:cs typeface="Consolas"/>
                  <a:sym typeface="Consolas"/>
                </a:rPr>
                <a:t>[clause[[,] clause]...] new-line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4183" y="3429000"/>
              <a:ext cx="1951176" cy="461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600"/>
              </a:lvl1pPr>
            </a:lstStyle>
            <a:p>
              <a:pPr lvl="0">
                <a:defRPr sz="1800"/>
              </a:pPr>
              <a:r>
                <a:rPr sz="2531" dirty="0"/>
                <a:t>Fortran syntax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C74743B-EA40-4736-A7EE-8997DB8855B1}"/>
              </a:ext>
            </a:extLst>
          </p:cNvPr>
          <p:cNvGrpSpPr/>
          <p:nvPr/>
        </p:nvGrpSpPr>
        <p:grpSpPr>
          <a:xfrm>
            <a:off x="1884182" y="1000273"/>
            <a:ext cx="8268892" cy="1953519"/>
            <a:chOff x="1884182" y="1000273"/>
            <a:chExt cx="8268892" cy="1953519"/>
          </a:xfrm>
        </p:grpSpPr>
        <p:sp>
          <p:nvSpPr>
            <p:cNvPr id="195" name="Shape 195"/>
            <p:cNvSpPr/>
            <p:nvPr/>
          </p:nvSpPr>
          <p:spPr>
            <a:xfrm>
              <a:off x="1884183" y="1000273"/>
              <a:ext cx="5829737" cy="5265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sz="2953" dirty="0"/>
                <a:t>General form of an OpenMP directive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884183" y="2102300"/>
              <a:ext cx="8268891" cy="259623"/>
            </a:xfrm>
            <a:prstGeom prst="rect">
              <a:avLst/>
            </a:prstGeom>
            <a:solidFill>
              <a:srgbClr val="F1FEC9"/>
            </a:solidFill>
            <a:ln w="12700">
              <a:solid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2">
                <a:spcBef>
                  <a:spcPts val="562"/>
                </a:spcBef>
                <a:defRPr sz="1800"/>
              </a:pPr>
              <a:r>
                <a:rPr sz="1687" dirty="0">
                  <a:latin typeface="Consolas"/>
                  <a:ea typeface="Consolas"/>
                  <a:cs typeface="Consolas"/>
                  <a:sym typeface="Consolas"/>
                </a:rPr>
                <a:t>#pragma </a:t>
              </a:r>
              <a:r>
                <a:rPr sz="1687" dirty="0" err="1">
                  <a:latin typeface="Consolas"/>
                  <a:ea typeface="Consolas"/>
                  <a:cs typeface="Consolas"/>
                  <a:sym typeface="Consolas"/>
                </a:rPr>
                <a:t>omp</a:t>
              </a:r>
              <a:r>
                <a:rPr sz="1687" dirty="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sz="1687" i="1" dirty="0">
                  <a:latin typeface="Consolas"/>
                  <a:ea typeface="Consolas"/>
                  <a:cs typeface="Consolas"/>
                  <a:sym typeface="Consolas"/>
                </a:rPr>
                <a:t>directive-name</a:t>
              </a:r>
              <a:r>
                <a:rPr sz="1687" dirty="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sz="1687" i="1" dirty="0">
                  <a:latin typeface="Consolas"/>
                  <a:ea typeface="Consolas"/>
                  <a:cs typeface="Consolas"/>
                  <a:sym typeface="Consolas"/>
                </a:rPr>
                <a:t>[clause[[,] clause]...] new-line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1884182" y="1584872"/>
              <a:ext cx="1777090" cy="461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600"/>
              </a:lvl1pPr>
            </a:lstStyle>
            <a:p>
              <a:pPr lvl="0">
                <a:defRPr sz="1800"/>
              </a:pPr>
              <a:r>
                <a:rPr sz="2531" dirty="0"/>
                <a:t>C/C++ syntax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3155783" y="2535408"/>
              <a:ext cx="5188408" cy="4183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 i="1"/>
              </a:lvl1pPr>
            </a:lstStyle>
            <a:p>
              <a:pPr lvl="0">
                <a:defRPr sz="1800" i="0"/>
              </a:pPr>
              <a:r>
                <a:rPr sz="2250"/>
                <a:t>Note: In C/C++ directives are case sensitive!</a:t>
              </a:r>
            </a:p>
          </p:txBody>
        </p:sp>
      </p:grpSp>
      <p:sp>
        <p:nvSpPr>
          <p:cNvPr id="201" name="Shape 201"/>
          <p:cNvSpPr/>
          <p:nvPr/>
        </p:nvSpPr>
        <p:spPr>
          <a:xfrm>
            <a:off x="1884182" y="4992380"/>
            <a:ext cx="8282797" cy="145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marL="890364" indent="-889000" algn="l">
              <a:defRPr sz="3200" i="1"/>
            </a:lvl1pPr>
          </a:lstStyle>
          <a:p>
            <a:pPr lvl="0">
              <a:defRPr sz="1800" i="0"/>
            </a:pPr>
            <a:r>
              <a:rPr sz="2250" dirty="0"/>
              <a:t>Note: In Fortran all directives must begin with a directive sentinel. In fixed-source format Fortran there are three choices, but, the sentinel must start in column one. In free-source format only the first sentinel is supported.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630096" y="332954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Run Time Library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480D6-F697-4197-9ED1-2D18F170C83D}"/>
              </a:ext>
            </a:extLst>
          </p:cNvPr>
          <p:cNvSpPr txBox="1"/>
          <p:nvPr/>
        </p:nvSpPr>
        <p:spPr>
          <a:xfrm>
            <a:off x="781395" y="1590653"/>
            <a:ext cx="105737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 The OpenMP API includes an ever-growing number of run-time library routines.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 These routines are used for a variety of purposes:</a:t>
            </a:r>
          </a:p>
          <a:p>
            <a:r>
              <a:rPr lang="en-US" sz="2400" dirty="0"/>
              <a:t>      1) Setting and querying the number of threads</a:t>
            </a:r>
          </a:p>
          <a:p>
            <a:r>
              <a:rPr lang="en-US" sz="2400" dirty="0"/>
              <a:t>      2) Querying a thread's unique identifier (thread ID)</a:t>
            </a:r>
          </a:p>
          <a:p>
            <a:r>
              <a:rPr lang="en-US" sz="2400" dirty="0"/>
              <a:t>      3) Setting and querying the dynamic threads feature</a:t>
            </a:r>
          </a:p>
          <a:p>
            <a:r>
              <a:rPr lang="en-US" sz="2400" dirty="0"/>
              <a:t>      4) Querying if in a parallel region, and at what level</a:t>
            </a:r>
          </a:p>
          <a:p>
            <a:r>
              <a:rPr lang="en-US" sz="2400" dirty="0"/>
              <a:t>      5) Setting and querying nested parallelism</a:t>
            </a:r>
          </a:p>
          <a:p>
            <a:r>
              <a:rPr lang="en-US" sz="2400" dirty="0"/>
              <a:t>      6) Setting, initializing and terminating locks and nested locks</a:t>
            </a:r>
          </a:p>
          <a:p>
            <a:r>
              <a:rPr lang="en-US" sz="2400" dirty="0"/>
              <a:t>      7) Querying wall clock time and resolution </a:t>
            </a:r>
          </a:p>
        </p:txBody>
      </p:sp>
    </p:spTree>
    <p:extLst>
      <p:ext uri="{BB962C8B-B14F-4D97-AF65-F5344CB8AC3E}">
        <p14:creationId xmlns:p14="http://schemas.microsoft.com/office/powerpoint/2010/main" val="11113575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630096" y="332954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Run Time Library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480D6-F697-4197-9ED1-2D18F170C83D}"/>
              </a:ext>
            </a:extLst>
          </p:cNvPr>
          <p:cNvSpPr txBox="1"/>
          <p:nvPr/>
        </p:nvSpPr>
        <p:spPr>
          <a:xfrm>
            <a:off x="781395" y="1590653"/>
            <a:ext cx="105737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</a:rPr>
              <a:t>For C/C++, all of the run-time library routines are actual subroutines.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</a:rPr>
              <a:t> For Fortran, some are actually functions, and some are subroutines.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</a:rPr>
              <a:t> Note that for C/C++, you usually need to include the &lt;</a:t>
            </a:r>
            <a:r>
              <a:rPr lang="en-US" sz="2400" dirty="0" err="1">
                <a:latin typeface="arial" panose="020B0604020202020204" pitchFamily="34" charset="0"/>
              </a:rPr>
              <a:t>omp.h</a:t>
            </a:r>
            <a:r>
              <a:rPr lang="en-US" sz="2400" dirty="0">
                <a:latin typeface="arial" panose="020B0604020202020204" pitchFamily="34" charset="0"/>
              </a:rPr>
              <a:t>&gt; header file.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</a:rPr>
              <a:t> Fortran routines are not case sensitive, but C/C++ routines are. </a:t>
            </a:r>
          </a:p>
        </p:txBody>
      </p:sp>
    </p:spTree>
    <p:extLst>
      <p:ext uri="{BB962C8B-B14F-4D97-AF65-F5344CB8AC3E}">
        <p14:creationId xmlns:p14="http://schemas.microsoft.com/office/powerpoint/2010/main" val="25808928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630096" y="332954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altLang="zh-CN" sz="4800" b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sz="4800" b="1" dirty="0">
                <a:solidFill>
                  <a:srgbClr val="FF0000"/>
                </a:solidFill>
                <a:latin typeface="+mn-lt"/>
              </a:rPr>
              <a:t>nvironment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480D6-F697-4197-9ED1-2D18F170C83D}"/>
              </a:ext>
            </a:extLst>
          </p:cNvPr>
          <p:cNvSpPr txBox="1"/>
          <p:nvPr/>
        </p:nvSpPr>
        <p:spPr>
          <a:xfrm>
            <a:off x="781395" y="1590653"/>
            <a:ext cx="1057378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</a:rPr>
              <a:t>OpenMP provides several environment variables for controlling the execution of parallel code at run-time.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</a:rPr>
              <a:t> These environment variables can be used to control such things as:</a:t>
            </a:r>
          </a:p>
          <a:p>
            <a:r>
              <a:rPr lang="en-US" sz="2400" dirty="0">
                <a:latin typeface="arial" panose="020B0604020202020204" pitchFamily="34" charset="0"/>
              </a:rPr>
              <a:t>     1) Setting the number of threads </a:t>
            </a:r>
          </a:p>
          <a:p>
            <a:r>
              <a:rPr lang="en-US" sz="2400" dirty="0">
                <a:latin typeface="arial" panose="020B0604020202020204" pitchFamily="34" charset="0"/>
              </a:rPr>
              <a:t>     2) Specifying how loop iterations are divided </a:t>
            </a:r>
          </a:p>
          <a:p>
            <a:r>
              <a:rPr lang="en-US" sz="2400" dirty="0">
                <a:latin typeface="arial" panose="020B0604020202020204" pitchFamily="34" charset="0"/>
              </a:rPr>
              <a:t>     3) Binding threads to processors </a:t>
            </a:r>
          </a:p>
          <a:p>
            <a:r>
              <a:rPr lang="en-US" sz="2400" dirty="0">
                <a:latin typeface="arial" panose="020B0604020202020204" pitchFamily="34" charset="0"/>
              </a:rPr>
              <a:t>     4) Enabling/disabling nested parallelism</a:t>
            </a:r>
          </a:p>
          <a:p>
            <a:r>
              <a:rPr lang="en-US" sz="2400" dirty="0">
                <a:latin typeface="arial" panose="020B0604020202020204" pitchFamily="34" charset="0"/>
              </a:rPr>
              <a:t>     5) Setting the maximum levels of nested parallelism</a:t>
            </a:r>
          </a:p>
          <a:p>
            <a:r>
              <a:rPr lang="en-US" sz="2400" dirty="0">
                <a:latin typeface="arial" panose="020B0604020202020204" pitchFamily="34" charset="0"/>
              </a:rPr>
              <a:t>     6) Enabling/disabling dynamic threads</a:t>
            </a:r>
          </a:p>
          <a:p>
            <a:r>
              <a:rPr lang="en-US" sz="2400" dirty="0">
                <a:latin typeface="arial" panose="020B0604020202020204" pitchFamily="34" charset="0"/>
              </a:rPr>
              <a:t>     7) Setting thread stack size</a:t>
            </a:r>
          </a:p>
          <a:p>
            <a:r>
              <a:rPr lang="en-US" sz="2400" dirty="0">
                <a:latin typeface="arial" panose="020B0604020202020204" pitchFamily="34" charset="0"/>
              </a:rPr>
              <a:t>     8) Setting thread wait policy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217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1774031" y="56948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sz="4800" b="1" dirty="0">
                <a:solidFill>
                  <a:srgbClr val="FF0000"/>
                </a:solidFill>
                <a:latin typeface="+mn-lt"/>
              </a:rPr>
              <a:t>OpenMP</a:t>
            </a:r>
            <a:r>
              <a:rPr lang="en-US" sz="4800" b="1" dirty="0">
                <a:solidFill>
                  <a:srgbClr val="FF0000"/>
                </a:solidFill>
                <a:latin typeface="+mn-lt"/>
              </a:rPr>
              <a:t>: Hello World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E06B2D-6341-4088-A1C0-A5995C150CA9}"/>
              </a:ext>
            </a:extLst>
          </p:cNvPr>
          <p:cNvGrpSpPr/>
          <p:nvPr/>
        </p:nvGrpSpPr>
        <p:grpSpPr>
          <a:xfrm>
            <a:off x="5984961" y="4285146"/>
            <a:ext cx="3155418" cy="2202007"/>
            <a:chOff x="2429530" y="4152330"/>
            <a:chExt cx="3155418" cy="2202007"/>
          </a:xfrm>
        </p:grpSpPr>
        <p:sp>
          <p:nvSpPr>
            <p:cNvPr id="219" name="Shape 219"/>
            <p:cNvSpPr/>
            <p:nvPr/>
          </p:nvSpPr>
          <p:spPr>
            <a:xfrm>
              <a:off x="2429530" y="4630788"/>
              <a:ext cx="3155418" cy="1723549"/>
            </a:xfrm>
            <a:prstGeom prst="rect">
              <a:avLst/>
            </a:prstGeom>
            <a:solidFill>
              <a:srgbClr val="F1FEC9"/>
            </a:solidFill>
            <a:ln w="12700">
              <a:solid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C***************************</a:t>
              </a:r>
            </a:p>
            <a:p>
              <a:pPr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    PROGRAM HELLO</a:t>
              </a:r>
            </a:p>
            <a:p>
              <a:pPr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!$OMP PARALLEL </a:t>
              </a:r>
            </a:p>
            <a:p>
              <a:pPr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    PRINT *, 'Hello World!'</a:t>
              </a:r>
            </a:p>
            <a:p>
              <a:pPr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!$OMP END PARALLEL</a:t>
              </a:r>
            </a:p>
            <a:p>
              <a:pPr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    END</a:t>
              </a:r>
              <a:endParaRPr lang="en-US" sz="1600" dirty="0">
                <a:latin typeface="Anonymous"/>
                <a:ea typeface="Anonymous"/>
                <a:cs typeface="Anonymous"/>
                <a:sym typeface="Anonymous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185472" y="4152330"/>
              <a:ext cx="1293367" cy="4183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/>
              </a:pPr>
              <a:r>
                <a:rPr sz="2250" dirty="0"/>
                <a:t>Fortran 77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FFBCC4-FE32-4CD4-993A-2191CFD8CF24}"/>
              </a:ext>
            </a:extLst>
          </p:cNvPr>
          <p:cNvGrpSpPr/>
          <p:nvPr/>
        </p:nvGrpSpPr>
        <p:grpSpPr>
          <a:xfrm>
            <a:off x="770511" y="3694092"/>
            <a:ext cx="3484029" cy="2754667"/>
            <a:chOff x="6335481" y="3845891"/>
            <a:chExt cx="3484029" cy="2754667"/>
          </a:xfrm>
        </p:grpSpPr>
        <p:sp>
          <p:nvSpPr>
            <p:cNvPr id="220" name="Shape 220"/>
            <p:cNvSpPr/>
            <p:nvPr/>
          </p:nvSpPr>
          <p:spPr>
            <a:xfrm>
              <a:off x="6335481" y="4384567"/>
              <a:ext cx="3484029" cy="2215991"/>
            </a:xfrm>
            <a:prstGeom prst="rect">
              <a:avLst/>
            </a:prstGeom>
            <a:solidFill>
              <a:srgbClr val="F1FEC9"/>
            </a:solidFill>
            <a:ln w="12700">
              <a:solid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!**********************************</a:t>
              </a:r>
            </a:p>
            <a:p>
              <a:pPr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program main</a:t>
              </a:r>
            </a:p>
            <a:p>
              <a:pPr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implicit none</a:t>
              </a:r>
            </a:p>
            <a:p>
              <a:pPr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!$</a:t>
              </a:r>
              <a:r>
                <a:rPr sz="1600" dirty="0" err="1">
                  <a:latin typeface="Anonymous"/>
                  <a:ea typeface="Anonymous"/>
                  <a:cs typeface="Anonymous"/>
                  <a:sym typeface="Anonymous"/>
                </a:rPr>
                <a:t>omp</a:t>
              </a: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parallel</a:t>
              </a:r>
            </a:p>
            <a:p>
              <a:pPr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write ( *, * ) '  Hello, world!'</a:t>
              </a:r>
            </a:p>
            <a:p>
              <a:pPr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!$</a:t>
              </a:r>
              <a:r>
                <a:rPr sz="1600" dirty="0" err="1">
                  <a:latin typeface="Anonymous"/>
                  <a:ea typeface="Anonymous"/>
                  <a:cs typeface="Anonymous"/>
                  <a:sym typeface="Anonymous"/>
                </a:rPr>
                <a:t>omp</a:t>
              </a: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end parallel</a:t>
              </a:r>
            </a:p>
            <a:p>
              <a:pPr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stop</a:t>
              </a:r>
            </a:p>
            <a:p>
              <a:pPr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end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7430811" y="3845891"/>
              <a:ext cx="1293367" cy="4183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/>
              </a:pPr>
              <a:r>
                <a:rPr sz="2250" dirty="0"/>
                <a:t>Fortran 90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F54B2FE-0FDC-47BF-87A6-3EFF50240A7B}"/>
              </a:ext>
            </a:extLst>
          </p:cNvPr>
          <p:cNvGrpSpPr/>
          <p:nvPr/>
        </p:nvGrpSpPr>
        <p:grpSpPr>
          <a:xfrm>
            <a:off x="7700505" y="799989"/>
            <a:ext cx="3396431" cy="3424659"/>
            <a:chOff x="7243916" y="778139"/>
            <a:chExt cx="3396431" cy="3424659"/>
          </a:xfrm>
        </p:grpSpPr>
        <p:sp>
          <p:nvSpPr>
            <p:cNvPr id="218" name="Shape 218"/>
            <p:cNvSpPr/>
            <p:nvPr/>
          </p:nvSpPr>
          <p:spPr>
            <a:xfrm>
              <a:off x="7243916" y="1248143"/>
              <a:ext cx="3396431" cy="2954655"/>
            </a:xfrm>
            <a:prstGeom prst="rect">
              <a:avLst/>
            </a:prstGeom>
            <a:solidFill>
              <a:srgbClr val="F1FEC9"/>
            </a:solidFill>
            <a:ln w="12700">
              <a:solid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#include &lt;</a:t>
              </a:r>
              <a:r>
                <a:rPr sz="1600" dirty="0" err="1">
                  <a:latin typeface="Anonymous"/>
                  <a:ea typeface="Anonymous"/>
                  <a:cs typeface="Anonymous"/>
                  <a:sym typeface="Anonymous"/>
                </a:rPr>
                <a:t>omp.h</a:t>
              </a: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&gt;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#include &lt;iostream&gt;</a:t>
              </a:r>
            </a:p>
            <a:p>
              <a:pPr marL="0" lvl="2">
                <a:defRPr sz="1800"/>
              </a:pPr>
              <a:endParaRPr sz="1600" dirty="0">
                <a:latin typeface="Anonymous"/>
                <a:ea typeface="Anonymous"/>
                <a:cs typeface="Anonymous"/>
                <a:sym typeface="Anonymous"/>
              </a:endParaRP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int main()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{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#pragma </a:t>
              </a:r>
              <a:r>
                <a:rPr sz="1600" dirty="0" err="1">
                  <a:latin typeface="Anonymous"/>
                  <a:ea typeface="Anonymous"/>
                  <a:cs typeface="Anonymous"/>
                  <a:sym typeface="Anonymous"/>
                </a:rPr>
                <a:t>omp</a:t>
              </a: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parallel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{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  std::</a:t>
              </a:r>
              <a:r>
                <a:rPr sz="1600" dirty="0" err="1">
                  <a:latin typeface="Anonymous"/>
                  <a:ea typeface="Anonymous"/>
                  <a:cs typeface="Anonymous"/>
                  <a:sym typeface="Anonymous"/>
                </a:rPr>
                <a:t>cout</a:t>
              </a: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&lt;&lt; "Hello World!\n";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}</a:t>
              </a:r>
            </a:p>
            <a:p>
              <a:pPr marL="0" lvl="2">
                <a:defRPr sz="1800"/>
              </a:pPr>
              <a:endParaRPr sz="1600" dirty="0">
                <a:latin typeface="Anonymous"/>
                <a:ea typeface="Anonymous"/>
                <a:cs typeface="Anonymous"/>
                <a:sym typeface="Anonymous"/>
              </a:endParaRP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return 0;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}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8683790" y="778139"/>
              <a:ext cx="516681" cy="4183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/>
              </a:pPr>
              <a:r>
                <a:rPr sz="2250" dirty="0"/>
                <a:t>C++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FF2D84-0C2B-4A08-8020-0409FEBC970F}"/>
              </a:ext>
            </a:extLst>
          </p:cNvPr>
          <p:cNvGrpSpPr/>
          <p:nvPr/>
        </p:nvGrpSpPr>
        <p:grpSpPr>
          <a:xfrm>
            <a:off x="4339248" y="827954"/>
            <a:ext cx="2943447" cy="3433537"/>
            <a:chOff x="4339248" y="1261704"/>
            <a:chExt cx="2943447" cy="3433537"/>
          </a:xfrm>
        </p:grpSpPr>
        <p:sp>
          <p:nvSpPr>
            <p:cNvPr id="217" name="Shape 217"/>
            <p:cNvSpPr/>
            <p:nvPr/>
          </p:nvSpPr>
          <p:spPr>
            <a:xfrm>
              <a:off x="4339248" y="1740586"/>
              <a:ext cx="2943447" cy="2954655"/>
            </a:xfrm>
            <a:prstGeom prst="rect">
              <a:avLst/>
            </a:prstGeom>
            <a:solidFill>
              <a:srgbClr val="F1FEC9"/>
            </a:solidFill>
            <a:ln w="12700">
              <a:solid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#include &lt;</a:t>
              </a:r>
              <a:r>
                <a:rPr sz="1600" dirty="0" err="1">
                  <a:latin typeface="Anonymous"/>
                  <a:ea typeface="Anonymous"/>
                  <a:cs typeface="Anonymous"/>
                  <a:sym typeface="Anonymous"/>
                </a:rPr>
                <a:t>omp.h</a:t>
              </a: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&gt;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#include &lt;</a:t>
              </a:r>
              <a:r>
                <a:rPr sz="1600" dirty="0" err="1">
                  <a:latin typeface="Anonymous"/>
                  <a:ea typeface="Anonymous"/>
                  <a:cs typeface="Anonymous"/>
                  <a:sym typeface="Anonymous"/>
                </a:rPr>
                <a:t>stdio.h</a:t>
              </a: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&gt;</a:t>
              </a:r>
            </a:p>
            <a:p>
              <a:pPr marL="0" lvl="2">
                <a:defRPr sz="1800"/>
              </a:pPr>
              <a:endParaRPr sz="1600" dirty="0">
                <a:latin typeface="Anonymous"/>
                <a:ea typeface="Anonymous"/>
                <a:cs typeface="Anonymous"/>
                <a:sym typeface="Anonymous"/>
              </a:endParaRP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int main()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{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#pragma </a:t>
              </a:r>
              <a:r>
                <a:rPr sz="1600" dirty="0" err="1">
                  <a:latin typeface="Anonymous"/>
                  <a:ea typeface="Anonymous"/>
                  <a:cs typeface="Anonymous"/>
                  <a:sym typeface="Anonymous"/>
                </a:rPr>
                <a:t>omp</a:t>
              </a: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parallel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{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   </a:t>
              </a:r>
              <a:r>
                <a:rPr sz="1600" dirty="0" err="1">
                  <a:latin typeface="Anonymous"/>
                  <a:ea typeface="Anonymous"/>
                  <a:cs typeface="Anonymous"/>
                  <a:sym typeface="Anonymous"/>
                </a:rPr>
                <a:t>printf</a:t>
              </a: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("Hello World!\n");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}</a:t>
              </a:r>
            </a:p>
            <a:p>
              <a:pPr marL="0" lvl="2">
                <a:defRPr sz="1800"/>
              </a:pPr>
              <a:endParaRPr sz="1600" dirty="0">
                <a:latin typeface="Anonymous"/>
                <a:ea typeface="Anonymous"/>
                <a:cs typeface="Anonymous"/>
                <a:sym typeface="Anonymous"/>
              </a:endParaRP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return 0;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}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5584948" y="1261704"/>
              <a:ext cx="226024" cy="4183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/>
              </a:pPr>
              <a:r>
                <a:rPr sz="2250" dirty="0"/>
                <a:t>C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3676D4-450C-4D8F-A77E-CCED3FE6C5A5}"/>
              </a:ext>
            </a:extLst>
          </p:cNvPr>
          <p:cNvGrpSpPr/>
          <p:nvPr/>
        </p:nvGrpSpPr>
        <p:grpSpPr>
          <a:xfrm>
            <a:off x="816390" y="827954"/>
            <a:ext cx="3392273" cy="2448652"/>
            <a:chOff x="816390" y="1261704"/>
            <a:chExt cx="3392273" cy="2448652"/>
          </a:xfrm>
        </p:grpSpPr>
        <p:sp>
          <p:nvSpPr>
            <p:cNvPr id="215" name="Shape 215"/>
            <p:cNvSpPr/>
            <p:nvPr/>
          </p:nvSpPr>
          <p:spPr>
            <a:xfrm>
              <a:off x="816390" y="1740586"/>
              <a:ext cx="3392273" cy="1969770"/>
            </a:xfrm>
            <a:prstGeom prst="rect">
              <a:avLst/>
            </a:prstGeom>
            <a:solidFill>
              <a:srgbClr val="F1FEC9"/>
            </a:solidFill>
            <a:ln w="12700">
              <a:solid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#include &lt;</a:t>
              </a:r>
              <a:r>
                <a:rPr sz="1600" dirty="0" err="1">
                  <a:latin typeface="Anonymous"/>
                  <a:ea typeface="Anonymous"/>
                  <a:cs typeface="Anonymous"/>
                  <a:sym typeface="Anonymous"/>
                </a:rPr>
                <a:t>stdio.h</a:t>
              </a: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&gt;</a:t>
              </a:r>
            </a:p>
            <a:p>
              <a:pPr marL="0" lvl="2">
                <a:defRPr sz="1800"/>
              </a:pPr>
              <a:endParaRPr sz="1600" dirty="0">
                <a:latin typeface="Anonymous"/>
                <a:ea typeface="Anonymous"/>
                <a:cs typeface="Anonymous"/>
                <a:sym typeface="Anonymous"/>
              </a:endParaRP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int main()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{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</a:t>
              </a:r>
              <a:r>
                <a:rPr sz="1600" dirty="0" err="1">
                  <a:latin typeface="Anonymous"/>
                  <a:ea typeface="Anonymous"/>
                  <a:cs typeface="Anonymous"/>
                  <a:sym typeface="Anonymous"/>
                </a:rPr>
                <a:t>printf</a:t>
              </a: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("Hello World!\n");</a:t>
              </a:r>
            </a:p>
            <a:p>
              <a:pPr marL="0" lvl="2">
                <a:defRPr sz="1800"/>
              </a:pPr>
              <a:endParaRPr sz="1600" dirty="0">
                <a:latin typeface="Anonymous"/>
                <a:ea typeface="Anonymous"/>
                <a:cs typeface="Anonymous"/>
                <a:sym typeface="Anonymous"/>
              </a:endParaRP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  return 0;</a:t>
              </a:r>
            </a:p>
            <a:p>
              <a:pPr marL="0" lvl="2">
                <a:defRPr sz="1800"/>
              </a:pPr>
              <a:r>
                <a:rPr sz="1600" dirty="0">
                  <a:latin typeface="Anonymous"/>
                  <a:ea typeface="Anonymous"/>
                  <a:cs typeface="Anonymous"/>
                  <a:sym typeface="Anonymous"/>
                </a:rPr>
                <a:t>}</a:t>
              </a:r>
              <a:endParaRPr lang="en-US" sz="1600" dirty="0">
                <a:latin typeface="Anonymous"/>
                <a:ea typeface="Anonymous"/>
                <a:cs typeface="Anonymous"/>
                <a:sym typeface="Anonymous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2328160" y="1261704"/>
              <a:ext cx="939361" cy="4183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/>
              </a:pPr>
              <a:r>
                <a:rPr sz="2250" dirty="0"/>
                <a:t>Serial C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630096" y="332954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Linux Tools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480D6-F697-4197-9ED1-2D18F170C83D}"/>
              </a:ext>
            </a:extLst>
          </p:cNvPr>
          <p:cNvSpPr txBox="1"/>
          <p:nvPr/>
        </p:nvSpPr>
        <p:spPr>
          <a:xfrm>
            <a:off x="781395" y="1590653"/>
            <a:ext cx="105737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</a:rPr>
              <a:t>Editor: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vim</a:t>
            </a:r>
            <a:r>
              <a:rPr lang="en-US" sz="2400" dirty="0">
                <a:latin typeface="arial" panose="020B0604020202020204" pitchFamily="34" charset="0"/>
              </a:rPr>
              <a:t>, Emacs, VS Code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</a:rPr>
              <a:t> Terminals: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urxvt</a:t>
            </a:r>
            <a:r>
              <a:rPr lang="en-US" sz="2400" dirty="0">
                <a:latin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</a:rPr>
              <a:t>rxvt</a:t>
            </a:r>
            <a:r>
              <a:rPr lang="en-US" sz="2400" dirty="0">
                <a:latin typeface="arial" panose="020B0604020202020204" pitchFamily="34" charset="0"/>
              </a:rPr>
              <a:t>, xfce4-terminal, gnome-terminal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</a:rPr>
              <a:t> Screen: multiple terminal emulation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302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pic>
        <p:nvPicPr>
          <p:cNvPr id="5" name="图片 3" descr="叶子">
            <a:extLst>
              <a:ext uri="{FF2B5EF4-FFF2-40B4-BE49-F238E27FC236}">
                <a16:creationId xmlns:a16="http://schemas.microsoft.com/office/drawing/2014/main" id="{553E8CBE-74ED-4896-83F9-0A007438429E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840018" y="0"/>
            <a:ext cx="2351982" cy="1750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AD20C-E65C-4980-9F37-70A91B1724EE}"/>
              </a:ext>
            </a:extLst>
          </p:cNvPr>
          <p:cNvSpPr txBox="1"/>
          <p:nvPr/>
        </p:nvSpPr>
        <p:spPr>
          <a:xfrm>
            <a:off x="5991496" y="6488668"/>
            <a:ext cx="62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Parallel  Programming Using OpenMP, by Hui Liu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862</Words>
  <Application>Microsoft Office PowerPoint</Application>
  <PresentationFormat>Widescreen</PresentationFormat>
  <Paragraphs>140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Anonymous</vt:lpstr>
      <vt:lpstr>等线</vt:lpstr>
      <vt:lpstr>微软雅黑</vt:lpstr>
      <vt:lpstr>Arial</vt:lpstr>
      <vt:lpstr>Arial</vt:lpstr>
      <vt:lpstr>Calibri</vt:lpstr>
      <vt:lpstr>Calibri Light</vt:lpstr>
      <vt:lpstr>Consolas</vt:lpstr>
      <vt:lpstr>Wingdings</vt:lpstr>
      <vt:lpstr>第一PPT，www.1ppt.com</vt:lpstr>
      <vt:lpstr>PowerPoint Presentation</vt:lpstr>
      <vt:lpstr>What is OpenMP</vt:lpstr>
      <vt:lpstr>OpenMP Formats</vt:lpstr>
      <vt:lpstr>Run Time Library</vt:lpstr>
      <vt:lpstr>Run Time Library</vt:lpstr>
      <vt:lpstr>Environment Variables</vt:lpstr>
      <vt:lpstr>OpenMP: Hello World</vt:lpstr>
      <vt:lpstr>Linux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Liu</dc:creator>
  <cp:lastModifiedBy>Hui Liu</cp:lastModifiedBy>
  <cp:revision>75</cp:revision>
  <dcterms:created xsi:type="dcterms:W3CDTF">2019-03-21T04:06:00Z</dcterms:created>
  <dcterms:modified xsi:type="dcterms:W3CDTF">2021-01-15T04:48:40Z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