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76" r:id="rId2"/>
    <p:sldId id="468" r:id="rId3"/>
    <p:sldId id="469" r:id="rId4"/>
    <p:sldId id="477" r:id="rId5"/>
    <p:sldId id="478" r:id="rId6"/>
    <p:sldId id="262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How to Run OpenMP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EF12F-768C-402B-A33A-712B564DB5B0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25A6-DD32-499E-8459-811B79A48B37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5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2" y="189038"/>
            <a:ext cx="11091333" cy="681321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OpenMP Running Time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846199-542F-4661-A866-845315CE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681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87216-3DFE-4497-A47D-C99926D35B5A}"/>
              </a:ext>
            </a:extLst>
          </p:cNvPr>
          <p:cNvSpPr txBox="1"/>
          <p:nvPr/>
        </p:nvSpPr>
        <p:spPr>
          <a:xfrm>
            <a:off x="1719347" y="1288472"/>
            <a:ext cx="875330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562"/>
              </a:spcBef>
              <a:buSzPct val="125000"/>
              <a:buFont typeface="Wingdings" panose="05000000000000000000" pitchFamily="2" charset="2"/>
              <a:buChar char="v"/>
              <a:defRPr sz="1800"/>
            </a:pPr>
            <a:r>
              <a:rPr lang="en-US" sz="2400" dirty="0"/>
              <a:t> Number of threads</a:t>
            </a:r>
          </a:p>
          <a:p>
            <a:pPr marL="285750" indent="-285750">
              <a:spcBef>
                <a:spcPts val="562"/>
              </a:spcBef>
              <a:buSzPct val="125000"/>
              <a:buFont typeface="Wingdings" panose="05000000000000000000" pitchFamily="2" charset="2"/>
              <a:buChar char="v"/>
              <a:defRPr sz="1800"/>
            </a:pPr>
            <a:r>
              <a:rPr lang="en-US" sz="2400" dirty="0"/>
              <a:t> Scheduling and interaction with OS, such as core mapping</a:t>
            </a:r>
          </a:p>
          <a:p>
            <a:pPr marL="285750" indent="-285750">
              <a:spcBef>
                <a:spcPts val="562"/>
              </a:spcBef>
              <a:buSzPct val="125000"/>
              <a:buFont typeface="Wingdings" panose="05000000000000000000" pitchFamily="2" charset="2"/>
              <a:buChar char="v"/>
              <a:defRPr sz="1800"/>
            </a:pPr>
            <a:endParaRPr lang="en-US" sz="2400" dirty="0"/>
          </a:p>
          <a:p>
            <a:pPr marL="285750" indent="-285750">
              <a:spcBef>
                <a:spcPts val="562"/>
              </a:spcBef>
              <a:buSzPct val="125000"/>
              <a:buFont typeface="Wingdings" panose="05000000000000000000" pitchFamily="2" charset="2"/>
              <a:buChar char="v"/>
              <a:defRPr sz="1800"/>
            </a:pPr>
            <a:r>
              <a:rPr lang="en-US" sz="2400" dirty="0"/>
              <a:t> How to control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400" dirty="0"/>
              <a:t>      -- Function calls in source code</a:t>
            </a:r>
          </a:p>
          <a:p>
            <a:pPr>
              <a:spcBef>
                <a:spcPts val="562"/>
              </a:spcBef>
              <a:buSzPct val="125000"/>
              <a:defRPr sz="1800"/>
            </a:pPr>
            <a:r>
              <a:rPr lang="en-US" sz="2400" dirty="0"/>
              <a:t>      -- Environment variables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63C9C-F456-4F7C-B403-DB8B87F1DCEF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4195146142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0A61-F47B-4057-AEFD-0BD65C04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62465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OpenMP Environment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B8527-82E3-4DF4-AC50-A17F2627B4EA}"/>
              </a:ext>
            </a:extLst>
          </p:cNvPr>
          <p:cNvSpPr txBox="1"/>
          <p:nvPr/>
        </p:nvSpPr>
        <p:spPr>
          <a:xfrm>
            <a:off x="365760" y="1206500"/>
            <a:ext cx="1148203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OMP_NUM_THREADS: control how many OpenMP threads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Linux command: </a:t>
            </a:r>
          </a:p>
          <a:p>
            <a:r>
              <a:rPr lang="en-US" sz="2000" dirty="0"/>
              <a:t>       -- export OMP_NUM_THREADS=x;  x is number of threads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OMP_SCHEDULE: </a:t>
            </a:r>
            <a:r>
              <a:rPr lang="en-US" altLang="en-US" sz="2000" dirty="0"/>
              <a:t>the schedule clause controls how the iterations of the loop are assigned to threads</a:t>
            </a:r>
          </a:p>
          <a:p>
            <a:r>
              <a:rPr lang="en-US" altLang="en-US" sz="2000" dirty="0"/>
              <a:t>      -- There is always a trade off between load balance and overheads</a:t>
            </a:r>
          </a:p>
          <a:p>
            <a:r>
              <a:rPr lang="en-US" altLang="en-US" sz="2000" dirty="0"/>
              <a:t>      -- Always start with static and go to more complex schemes as load balance requires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/>
              <a:t>-- static: Each thread is given a “chunk” of iterations in a round robin order</a:t>
            </a:r>
          </a:p>
          <a:p>
            <a:pPr lvl="1">
              <a:defRPr/>
            </a:pPr>
            <a:r>
              <a:rPr lang="en-US" sz="2000" dirty="0"/>
              <a:t> Least overhead - determined statically</a:t>
            </a:r>
          </a:p>
          <a:p>
            <a:pPr>
              <a:defRPr/>
            </a:pPr>
            <a:r>
              <a:rPr lang="en-US" sz="2000" dirty="0"/>
              <a:t>      -- dynamic: Each thread is given “chunk” iterations at a time; more chunks distributed as threads finish</a:t>
            </a:r>
          </a:p>
          <a:p>
            <a:pPr lvl="1">
              <a:defRPr/>
            </a:pPr>
            <a:r>
              <a:rPr lang="en-US" sz="2000" dirty="0"/>
              <a:t> Good for load balancing</a:t>
            </a:r>
          </a:p>
          <a:p>
            <a:pPr>
              <a:defRPr/>
            </a:pPr>
            <a:r>
              <a:rPr lang="en-US" sz="2000" dirty="0"/>
              <a:t>      -- guided: Similar to dynamic, but chunk size is reduced exponentially</a:t>
            </a:r>
          </a:p>
          <a:p>
            <a:pPr>
              <a:defRPr/>
            </a:pPr>
            <a:r>
              <a:rPr lang="en-US" sz="2000" dirty="0"/>
              <a:t>      -- runtime:  User chooses at runtime using environment variable (note no space before chunk value)</a:t>
            </a:r>
          </a:p>
          <a:p>
            <a:pPr>
              <a:defRPr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Linux command: export OMP_SCHEDULE=“dynamic,4”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74647-CEC1-48B0-A62A-8A6E55A593AB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502835883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0A61-F47B-4057-AEFD-0BD65C04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74657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OpenMP Environment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B8527-82E3-4DF4-AC50-A17F2627B4EA}"/>
              </a:ext>
            </a:extLst>
          </p:cNvPr>
          <p:cNvSpPr txBox="1"/>
          <p:nvPr/>
        </p:nvSpPr>
        <p:spPr>
          <a:xfrm>
            <a:off x="350630" y="1045029"/>
            <a:ext cx="114907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OMP_PLACES: where to put the OpenMP threads</a:t>
            </a:r>
          </a:p>
          <a:p>
            <a:r>
              <a:rPr lang="en-US" sz="2400" dirty="0"/>
              <a:t>       -- threads: a place is a single hardware thread, </a:t>
            </a:r>
            <a:r>
              <a:rPr lang="en-US" sz="2400" dirty="0" err="1"/>
              <a:t>i</a:t>
            </a:r>
            <a:r>
              <a:rPr lang="en-US" sz="2400" dirty="0"/>
              <a:t>. e. the hyperthreading will be ignored</a:t>
            </a:r>
          </a:p>
          <a:p>
            <a:r>
              <a:rPr lang="en-US" sz="2400" dirty="0"/>
              <a:t>       -- cores: a place is a single core with its corresponding amount of hardware threads</a:t>
            </a:r>
          </a:p>
          <a:p>
            <a:r>
              <a:rPr lang="en-US" sz="2400" dirty="0"/>
              <a:t>       -- sockets, a place is a single socket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OMP_PROC_BIND: specifies a binding policy which basically sets criteria by which the threads are distributed.</a:t>
            </a:r>
          </a:p>
          <a:p>
            <a:r>
              <a:rPr lang="en-US" sz="2400" dirty="0"/>
              <a:t>       -- true, the threads should not be moved</a:t>
            </a:r>
          </a:p>
          <a:p>
            <a:r>
              <a:rPr lang="en-US" sz="2400" dirty="0"/>
              <a:t>       -- false, the threads can be moved</a:t>
            </a:r>
          </a:p>
          <a:p>
            <a:r>
              <a:rPr lang="en-US" sz="2400" dirty="0"/>
              <a:t>       -- master, worker threads are in the same partition as the master</a:t>
            </a:r>
          </a:p>
          <a:p>
            <a:r>
              <a:rPr lang="en-US" sz="2400" dirty="0"/>
              <a:t>       -- close, worker threads are close to the master in contiguous partitions, e. g. if the master is occupying hardware thread 0, worker 1 will be placed on </a:t>
            </a:r>
            <a:r>
              <a:rPr lang="en-US" sz="2400" dirty="0" err="1"/>
              <a:t>hw</a:t>
            </a:r>
            <a:r>
              <a:rPr lang="en-US" sz="2400" dirty="0"/>
              <a:t> thread 1, worker 2 on </a:t>
            </a:r>
            <a:r>
              <a:rPr lang="en-US" sz="2400" dirty="0" err="1"/>
              <a:t>hw</a:t>
            </a:r>
            <a:r>
              <a:rPr lang="en-US" sz="2400" dirty="0"/>
              <a:t> thread 2 and so on</a:t>
            </a:r>
          </a:p>
          <a:p>
            <a:r>
              <a:rPr lang="en-US" sz="2400" dirty="0"/>
              <a:t>       -- spread, workers are spread across the available places to maximize the space in between two </a:t>
            </a:r>
            <a:r>
              <a:rPr lang="en-US" sz="2400" dirty="0" err="1"/>
              <a:t>neighbouring</a:t>
            </a:r>
            <a:r>
              <a:rPr lang="en-US" sz="2400" dirty="0"/>
              <a:t> threads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29B9F-DC5E-4E72-85AA-C9C30BC181B5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519776100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0333" y="2108454"/>
            <a:ext cx="11091333" cy="681321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+mn-lt"/>
                <a:cs typeface="+mn-lt"/>
              </a:rPr>
              <a:t>Demo</a:t>
            </a:r>
            <a:endParaRPr lang="zh-CN" altLang="en-US" b="1" dirty="0">
              <a:solidFill>
                <a:srgbClr val="FF0000"/>
              </a:solidFill>
              <a:latin typeface="+mn-lt"/>
              <a:cs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846199-542F-4661-A866-845315CE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1681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8624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75FF3F41-F09F-408B-940B-DBE38A3EFD8A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66D97D-89F2-471A-B4EC-DD87E4CF804B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655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Calibri Light</vt:lpstr>
      <vt:lpstr>Wingdings</vt:lpstr>
      <vt:lpstr>第一PPT，www.1ppt.com</vt:lpstr>
      <vt:lpstr>PowerPoint Presentation</vt:lpstr>
      <vt:lpstr>OpenMP Running Time</vt:lpstr>
      <vt:lpstr>OpenMP Environment Variables</vt:lpstr>
      <vt:lpstr>OpenMP Environment Variables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55</cp:revision>
  <dcterms:created xsi:type="dcterms:W3CDTF">2019-03-21T04:06:00Z</dcterms:created>
  <dcterms:modified xsi:type="dcterms:W3CDTF">2021-01-15T04:48:31Z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