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76" r:id="rId2"/>
    <p:sldId id="268" r:id="rId3"/>
    <p:sldId id="478" r:id="rId4"/>
    <p:sldId id="481" r:id="rId5"/>
    <p:sldId id="479" r:id="rId6"/>
    <p:sldId id="480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1601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906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1926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2035798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Parallel Construct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DD0E7-39F2-4E7F-BE2D-C205A5A7874D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C24D7-9BDF-4C04-B3F3-3A05618F655B}"/>
              </a:ext>
            </a:extLst>
          </p:cNvPr>
          <p:cNvSpPr txBox="1"/>
          <p:nvPr/>
        </p:nvSpPr>
        <p:spPr>
          <a:xfrm>
            <a:off x="0" y="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6.1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1943695" y="86263"/>
            <a:ext cx="8643938" cy="779915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Parallel Construct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13938" y="2858188"/>
            <a:ext cx="8268891" cy="1269322"/>
          </a:xfrm>
          <a:prstGeom prst="rect">
            <a:avLst/>
          </a:prstGeom>
          <a:solidFill>
            <a:srgbClr val="F1FEC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2">
              <a:spcBef>
                <a:spcPts val="562"/>
              </a:spcBef>
              <a:defRPr sz="1800"/>
            </a:pPr>
            <a:r>
              <a:rPr sz="1687">
                <a:latin typeface="Consolas"/>
                <a:ea typeface="Consolas"/>
                <a:cs typeface="Consolas"/>
                <a:sym typeface="Consolas"/>
              </a:rPr>
              <a:t>#pragma omp parallel </a:t>
            </a:r>
            <a:r>
              <a:rPr sz="1687" i="1">
                <a:latin typeface="Consolas"/>
                <a:ea typeface="Consolas"/>
                <a:cs typeface="Consolas"/>
                <a:sym typeface="Consolas"/>
              </a:rPr>
              <a:t>[clause[[,] clause]...]</a:t>
            </a:r>
            <a:endParaRPr sz="1687">
              <a:latin typeface="Consolas"/>
              <a:ea typeface="Consolas"/>
              <a:cs typeface="Consolas"/>
              <a:sym typeface="Consolas"/>
            </a:endParaRPr>
          </a:p>
          <a:p>
            <a:pPr lvl="2">
              <a:spcBef>
                <a:spcPts val="562"/>
              </a:spcBef>
              <a:defRPr sz="1800"/>
            </a:pPr>
            <a:r>
              <a:rPr sz="1687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2">
              <a:spcBef>
                <a:spcPts val="562"/>
              </a:spcBef>
              <a:defRPr sz="1800"/>
            </a:pPr>
            <a:r>
              <a:rPr sz="1687">
                <a:latin typeface="Consolas"/>
                <a:ea typeface="Consolas"/>
                <a:cs typeface="Consolas"/>
                <a:sym typeface="Consolas"/>
              </a:rPr>
              <a:t>   /* parallel section */</a:t>
            </a:r>
          </a:p>
          <a:p>
            <a:pPr lvl="2">
              <a:spcBef>
                <a:spcPts val="562"/>
              </a:spcBef>
              <a:defRPr sz="1800"/>
            </a:pPr>
            <a:r>
              <a:rPr sz="1687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8" name="Shape 208"/>
          <p:cNvSpPr/>
          <p:nvPr/>
        </p:nvSpPr>
        <p:spPr>
          <a:xfrm>
            <a:off x="813938" y="4996972"/>
            <a:ext cx="8268891" cy="932756"/>
          </a:xfrm>
          <a:prstGeom prst="rect">
            <a:avLst/>
          </a:prstGeom>
          <a:solidFill>
            <a:srgbClr val="F1FEC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2">
              <a:spcBef>
                <a:spcPts val="562"/>
              </a:spcBef>
              <a:defRPr sz="1800"/>
            </a:pPr>
            <a:r>
              <a:rPr sz="1687">
                <a:latin typeface="Consolas"/>
                <a:ea typeface="Consolas"/>
                <a:cs typeface="Consolas"/>
                <a:sym typeface="Consolas"/>
              </a:rPr>
              <a:t>!$omp parallel </a:t>
            </a:r>
            <a:r>
              <a:rPr sz="1687" i="1">
                <a:latin typeface="Consolas"/>
                <a:ea typeface="Consolas"/>
                <a:cs typeface="Consolas"/>
                <a:sym typeface="Consolas"/>
              </a:rPr>
              <a:t>[clause[[,] clause]...]</a:t>
            </a:r>
          </a:p>
          <a:p>
            <a:pPr lvl="2">
              <a:spcBef>
                <a:spcPts val="562"/>
              </a:spcBef>
              <a:defRPr sz="1800"/>
            </a:pPr>
            <a:r>
              <a:rPr sz="1687">
                <a:latin typeface="Consolas"/>
                <a:ea typeface="Consolas"/>
                <a:cs typeface="Consolas"/>
                <a:sym typeface="Consolas"/>
              </a:rPr>
              <a:t>   /* parallel section */</a:t>
            </a:r>
          </a:p>
          <a:p>
            <a:pPr lvl="2">
              <a:spcBef>
                <a:spcPts val="562"/>
              </a:spcBef>
              <a:defRPr sz="1800"/>
            </a:pPr>
            <a:r>
              <a:rPr sz="1687">
                <a:latin typeface="Consolas"/>
                <a:ea typeface="Consolas"/>
                <a:cs typeface="Consolas"/>
                <a:sym typeface="Consolas"/>
              </a:rPr>
              <a:t>!$omp end parallel</a:t>
            </a:r>
          </a:p>
        </p:txBody>
      </p:sp>
      <p:sp>
        <p:nvSpPr>
          <p:cNvPr id="209" name="Shape 209"/>
          <p:cNvSpPr/>
          <p:nvPr/>
        </p:nvSpPr>
        <p:spPr>
          <a:xfrm>
            <a:off x="804482" y="2449586"/>
            <a:ext cx="158780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2250" dirty="0"/>
              <a:t>C/C++ syntax</a:t>
            </a:r>
          </a:p>
        </p:txBody>
      </p:sp>
      <p:sp>
        <p:nvSpPr>
          <p:cNvPr id="210" name="Shape 210"/>
          <p:cNvSpPr/>
          <p:nvPr/>
        </p:nvSpPr>
        <p:spPr>
          <a:xfrm>
            <a:off x="805655" y="4571891"/>
            <a:ext cx="1740926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2250" dirty="0"/>
              <a:t>Fortran 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1F736-04F5-4568-A4DB-1E5B4F776B03}"/>
              </a:ext>
            </a:extLst>
          </p:cNvPr>
          <p:cNvSpPr txBox="1"/>
          <p:nvPr/>
        </p:nvSpPr>
        <p:spPr>
          <a:xfrm>
            <a:off x="804483" y="1054346"/>
            <a:ext cx="11056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construct is used to specify the code that should be executed in parallel. The code </a:t>
            </a:r>
            <a:r>
              <a:rPr lang="en-US" sz="2400" dirty="0">
                <a:ea typeface="Gill Sans SemiBold"/>
                <a:cs typeface="Gill Sans SemiBold"/>
                <a:sym typeface="Gill Sans SemiBold"/>
              </a:rPr>
              <a:t>not</a:t>
            </a:r>
            <a:r>
              <a:rPr lang="en-US" sz="2400" dirty="0"/>
              <a:t> enclosed by a parallel construct will </a:t>
            </a:r>
            <a:r>
              <a:rPr lang="en-US" sz="2400" u="sng" dirty="0">
                <a:ea typeface="Gill Sans SemiBold"/>
                <a:cs typeface="Gill Sans SemiBold"/>
                <a:sym typeface="Gill Sans SemiBold"/>
              </a:rPr>
              <a:t>be</a:t>
            </a:r>
            <a:r>
              <a:rPr lang="en-US" sz="2400" dirty="0"/>
              <a:t> executed in serial!</a:t>
            </a:r>
          </a:p>
          <a:p>
            <a:endParaRPr lang="en-US" dirty="0"/>
          </a:p>
        </p:txBody>
      </p:sp>
      <p:sp>
        <p:nvSpPr>
          <p:cNvPr id="3" name="Shape 217">
            <a:extLst>
              <a:ext uri="{FF2B5EF4-FFF2-40B4-BE49-F238E27FC236}">
                <a16:creationId xmlns:a16="http://schemas.microsoft.com/office/drawing/2014/main" id="{DE6EA5CA-932D-4E0B-BEAC-9B1F3964E786}"/>
              </a:ext>
            </a:extLst>
          </p:cNvPr>
          <p:cNvSpPr/>
          <p:nvPr/>
        </p:nvSpPr>
        <p:spPr>
          <a:xfrm>
            <a:off x="9266939" y="2866584"/>
            <a:ext cx="2594382" cy="2369880"/>
          </a:xfrm>
          <a:prstGeom prst="rect">
            <a:avLst/>
          </a:prstGeom>
          <a:solidFill>
            <a:srgbClr val="F1FEC9"/>
          </a:solidFill>
          <a:ln w="127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#include &lt;</a:t>
            </a:r>
            <a:r>
              <a:rPr sz="1400" dirty="0" err="1">
                <a:latin typeface="Anonymous"/>
                <a:ea typeface="Anonymous"/>
                <a:cs typeface="Anonymous"/>
                <a:sym typeface="Anonymous"/>
              </a:rPr>
              <a:t>stdio.h</a:t>
            </a: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&gt;</a:t>
            </a:r>
          </a:p>
          <a:p>
            <a:pPr marL="91440" lvl="2">
              <a:defRPr sz="1800"/>
            </a:pPr>
            <a:endParaRPr sz="1400" dirty="0">
              <a:latin typeface="Anonymous"/>
              <a:ea typeface="Anonymous"/>
              <a:cs typeface="Anonymous"/>
              <a:sym typeface="Anonymous"/>
            </a:endParaRPr>
          </a:p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int main()</a:t>
            </a:r>
          </a:p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{</a:t>
            </a:r>
          </a:p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#pragma </a:t>
            </a:r>
            <a:r>
              <a:rPr sz="1400" dirty="0" err="1">
                <a:latin typeface="Anonymous"/>
                <a:ea typeface="Anonymous"/>
                <a:cs typeface="Anonymous"/>
                <a:sym typeface="Anonymous"/>
              </a:rPr>
              <a:t>omp</a:t>
            </a: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 parallel</a:t>
            </a:r>
          </a:p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 </a:t>
            </a:r>
            <a:r>
              <a:rPr lang="en-US" sz="1400" dirty="0">
                <a:latin typeface="Anonymous"/>
                <a:ea typeface="Anonymous"/>
                <a:cs typeface="Anonymous"/>
                <a:sym typeface="Anonymous"/>
              </a:rPr>
              <a:t>   </a:t>
            </a: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{</a:t>
            </a:r>
          </a:p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     </a:t>
            </a:r>
            <a:r>
              <a:rPr lang="en-US" sz="1400" dirty="0">
                <a:latin typeface="Anonymous"/>
                <a:ea typeface="Anonymous"/>
                <a:cs typeface="Anonymous"/>
                <a:sym typeface="Anonymous"/>
              </a:rPr>
              <a:t>   </a:t>
            </a:r>
            <a:r>
              <a:rPr sz="1400" dirty="0" err="1">
                <a:latin typeface="Anonymous"/>
                <a:ea typeface="Anonymous"/>
                <a:cs typeface="Anonymous"/>
                <a:sym typeface="Anonymous"/>
              </a:rPr>
              <a:t>printf</a:t>
            </a: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("Hello World!\n");</a:t>
            </a:r>
          </a:p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  </a:t>
            </a:r>
            <a:r>
              <a:rPr lang="en-US" sz="1400" dirty="0">
                <a:latin typeface="Anonymous"/>
                <a:ea typeface="Anonymous"/>
                <a:cs typeface="Anonymous"/>
                <a:sym typeface="Anonymous"/>
              </a:rPr>
              <a:t>  </a:t>
            </a: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}</a:t>
            </a:r>
          </a:p>
          <a:p>
            <a:pPr marL="91440" lvl="2">
              <a:defRPr sz="1800"/>
            </a:pPr>
            <a:endParaRPr sz="1400" dirty="0">
              <a:latin typeface="Anonymous"/>
              <a:ea typeface="Anonymous"/>
              <a:cs typeface="Anonymous"/>
              <a:sym typeface="Anonymous"/>
            </a:endParaRPr>
          </a:p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  </a:t>
            </a:r>
            <a:r>
              <a:rPr lang="en-US" sz="1400" dirty="0">
                <a:latin typeface="Anonymous"/>
                <a:ea typeface="Anonymous"/>
                <a:cs typeface="Anonymous"/>
                <a:sym typeface="Anonymous"/>
              </a:rPr>
              <a:t>  </a:t>
            </a: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return 0;</a:t>
            </a:r>
            <a:endParaRPr lang="en-US" sz="1400" dirty="0">
              <a:latin typeface="Anonymous"/>
              <a:ea typeface="Anonymous"/>
              <a:cs typeface="Anonymous"/>
              <a:sym typeface="Anonymous"/>
            </a:endParaRPr>
          </a:p>
          <a:p>
            <a:pPr marL="91440" lvl="2">
              <a:defRPr sz="1800"/>
            </a:pPr>
            <a:r>
              <a:rPr sz="1400" dirty="0">
                <a:latin typeface="Anonymous"/>
                <a:ea typeface="Anonymous"/>
                <a:cs typeface="Anonymous"/>
                <a:sym typeface="Anonymous"/>
              </a:rPr>
              <a:t>}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2DA89D13-A53F-4D20-951B-BF9246FE3D1C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8" grpId="0" animBg="1"/>
      <p:bldP spid="209" grpId="0" animBg="1"/>
      <p:bldP spid="210" grpId="0" animBg="1"/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137987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Causes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60AA9-958E-4FC2-8719-3E7FDEEEB331}"/>
              </a:ext>
            </a:extLst>
          </p:cNvPr>
          <p:cNvSpPr txBox="1"/>
          <p:nvPr/>
        </p:nvSpPr>
        <p:spPr>
          <a:xfrm>
            <a:off x="1190445" y="1078302"/>
            <a:ext cx="104465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Causes control parallel construct behavior.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(scalar expression), if enable parallel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num_threads</a:t>
            </a:r>
            <a:r>
              <a:rPr lang="en-US" sz="2400" dirty="0"/>
              <a:t>(integer expression), number of threads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private</a:t>
            </a:r>
            <a:r>
              <a:rPr lang="en-US" sz="2400" dirty="0"/>
              <a:t>(variable list), private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firstprivate</a:t>
            </a:r>
            <a:r>
              <a:rPr lang="en-US" sz="2400" dirty="0"/>
              <a:t>(variable list), private variables with initial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shared</a:t>
            </a:r>
            <a:r>
              <a:rPr lang="en-US" sz="2400" dirty="0"/>
              <a:t>(variable list), shared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default</a:t>
            </a:r>
            <a:r>
              <a:rPr lang="en-US" sz="2400" dirty="0"/>
              <a:t>(</a:t>
            </a:r>
            <a:r>
              <a:rPr lang="en-US" sz="2400" dirty="0" err="1"/>
              <a:t>none|shared</a:t>
            </a:r>
            <a:r>
              <a:rPr lang="en-US" sz="2400" dirty="0"/>
              <a:t>), C/C++, default property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default</a:t>
            </a:r>
            <a:r>
              <a:rPr lang="en-US" sz="2400" dirty="0"/>
              <a:t>(</a:t>
            </a:r>
            <a:r>
              <a:rPr lang="en-US" sz="2400" dirty="0" err="1"/>
              <a:t>none|shared|private</a:t>
            </a:r>
            <a:r>
              <a:rPr lang="en-US" sz="2400" dirty="0"/>
              <a:t>), Fortran, default property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copyin</a:t>
            </a:r>
            <a:r>
              <a:rPr lang="en-US" sz="2400" dirty="0"/>
              <a:t>(variable list), copy the master’s </a:t>
            </a:r>
            <a:r>
              <a:rPr lang="en-US" sz="2400" dirty="0" err="1"/>
              <a:t>threadprivate</a:t>
            </a:r>
            <a:r>
              <a:rPr lang="en-US" sz="2400" dirty="0"/>
              <a:t> variable value to other threads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reduction</a:t>
            </a:r>
            <a:r>
              <a:rPr lang="en-US" sz="2400" dirty="0"/>
              <a:t>(</a:t>
            </a:r>
            <a:r>
              <a:rPr lang="en-US" sz="2400" dirty="0" err="1"/>
              <a:t>operator:list</a:t>
            </a:r>
            <a:r>
              <a:rPr lang="en-US" sz="2400" dirty="0"/>
              <a:t>), reduction operation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82B3E-F838-4044-A207-789A2C1D9897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4632111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137987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Cause Demos</a:t>
            </a:r>
          </a:p>
        </p:txBody>
      </p:sp>
      <p:sp>
        <p:nvSpPr>
          <p:cNvPr id="4" name="Shape 207">
            <a:extLst>
              <a:ext uri="{FF2B5EF4-FFF2-40B4-BE49-F238E27FC236}">
                <a16:creationId xmlns:a16="http://schemas.microsoft.com/office/drawing/2014/main" id="{D5435C3B-B4A4-458D-B190-52EBC442D958}"/>
              </a:ext>
            </a:extLst>
          </p:cNvPr>
          <p:cNvSpPr/>
          <p:nvPr/>
        </p:nvSpPr>
        <p:spPr>
          <a:xfrm>
            <a:off x="150170" y="968677"/>
            <a:ext cx="5693281" cy="2279022"/>
          </a:xfrm>
          <a:prstGeom prst="rect">
            <a:avLst/>
          </a:prstGeom>
          <a:solidFill>
            <a:srgbClr val="F1FEC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, j, k;</a:t>
            </a:r>
          </a:p>
          <a:p>
            <a:pPr marL="0" lvl="2">
              <a:spcBef>
                <a:spcPts val="562"/>
              </a:spcBef>
              <a:defRPr sz="1800"/>
            </a:pPr>
            <a:endParaRPr lang="en-CA"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#pragma </a:t>
            </a:r>
            <a:r>
              <a:rPr sz="1687" dirty="0" err="1">
                <a:latin typeface="Consolas"/>
                <a:ea typeface="Consolas"/>
                <a:cs typeface="Consolas"/>
                <a:sym typeface="Consolas"/>
              </a:rPr>
              <a:t>omp</a:t>
            </a: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 parallel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private(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i,j,k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   j = k = 3;</a:t>
            </a:r>
          </a:p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= j * k;</a:t>
            </a:r>
            <a:endParaRPr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Shape 207">
            <a:extLst>
              <a:ext uri="{FF2B5EF4-FFF2-40B4-BE49-F238E27FC236}">
                <a16:creationId xmlns:a16="http://schemas.microsoft.com/office/drawing/2014/main" id="{F4BE9C4E-4E40-470C-9B08-1A4A12A2B5E6}"/>
              </a:ext>
            </a:extLst>
          </p:cNvPr>
          <p:cNvSpPr/>
          <p:nvPr/>
        </p:nvSpPr>
        <p:spPr>
          <a:xfrm>
            <a:off x="169712" y="3610302"/>
            <a:ext cx="5693281" cy="1942455"/>
          </a:xfrm>
          <a:prstGeom prst="rect">
            <a:avLst/>
          </a:prstGeom>
          <a:solidFill>
            <a:srgbClr val="F1FEC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, j, k;</a:t>
            </a:r>
          </a:p>
          <a:p>
            <a:pPr marL="0" lvl="2">
              <a:spcBef>
                <a:spcPts val="562"/>
              </a:spcBef>
              <a:defRPr sz="1800"/>
            </a:pPr>
            <a:endParaRPr lang="en-CA"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#pragma </a:t>
            </a:r>
            <a:r>
              <a:rPr sz="1687" dirty="0" err="1">
                <a:latin typeface="Consolas"/>
                <a:ea typeface="Consolas"/>
                <a:cs typeface="Consolas"/>
                <a:sym typeface="Consolas"/>
              </a:rPr>
              <a:t>omp</a:t>
            </a: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 parallel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num_threads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(4)</a:t>
            </a:r>
            <a:endParaRPr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("i: %d\n",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Shape 207">
            <a:extLst>
              <a:ext uri="{FF2B5EF4-FFF2-40B4-BE49-F238E27FC236}">
                <a16:creationId xmlns:a16="http://schemas.microsoft.com/office/drawing/2014/main" id="{329ACCC3-6A29-4A70-8E8C-9F01CD8E478E}"/>
              </a:ext>
            </a:extLst>
          </p:cNvPr>
          <p:cNvSpPr/>
          <p:nvPr/>
        </p:nvSpPr>
        <p:spPr>
          <a:xfrm>
            <a:off x="6096000" y="968677"/>
            <a:ext cx="5945829" cy="2279022"/>
          </a:xfrm>
          <a:prstGeom prst="rect">
            <a:avLst/>
          </a:prstGeom>
          <a:solidFill>
            <a:srgbClr val="F1FEC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, j, k;</a:t>
            </a:r>
          </a:p>
          <a:p>
            <a:pPr marL="0" lvl="2">
              <a:spcBef>
                <a:spcPts val="562"/>
              </a:spcBef>
              <a:defRPr sz="1800"/>
            </a:pPr>
            <a:endParaRPr lang="en-CA"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#pragma </a:t>
            </a:r>
            <a:r>
              <a:rPr sz="1687" dirty="0" err="1">
                <a:latin typeface="Consolas"/>
                <a:ea typeface="Consolas"/>
                <a:cs typeface="Consolas"/>
                <a:sym typeface="Consolas"/>
              </a:rPr>
              <a:t>omp</a:t>
            </a: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 parallel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private(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i,k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num_threads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(3)</a:t>
            </a:r>
            <a:endParaRPr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   j = k = 3;</a:t>
            </a:r>
          </a:p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= j * k;</a:t>
            </a:r>
            <a:endParaRPr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" name="Shape 207">
            <a:extLst>
              <a:ext uri="{FF2B5EF4-FFF2-40B4-BE49-F238E27FC236}">
                <a16:creationId xmlns:a16="http://schemas.microsoft.com/office/drawing/2014/main" id="{E025F5A5-02B8-46E1-9326-2E7E0A7DCAE4}"/>
              </a:ext>
            </a:extLst>
          </p:cNvPr>
          <p:cNvSpPr/>
          <p:nvPr/>
        </p:nvSpPr>
        <p:spPr>
          <a:xfrm>
            <a:off x="6096000" y="3614058"/>
            <a:ext cx="5945829" cy="2279022"/>
          </a:xfrm>
          <a:prstGeom prst="rect">
            <a:avLst/>
          </a:prstGeom>
          <a:solidFill>
            <a:srgbClr val="F1FEC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2">
              <a:spcBef>
                <a:spcPts val="562"/>
              </a:spcBef>
              <a:defRPr sz="1800"/>
            </a:pPr>
            <a:endParaRPr lang="en-CA"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#pragma </a:t>
            </a:r>
            <a:r>
              <a:rPr sz="1687" dirty="0" err="1">
                <a:latin typeface="Consolas"/>
                <a:ea typeface="Consolas"/>
                <a:cs typeface="Consolas"/>
                <a:sym typeface="Consolas"/>
              </a:rPr>
              <a:t>omp</a:t>
            </a: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 parallel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private(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j,k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) reduction(+: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   j = k = 3;</a:t>
            </a:r>
          </a:p>
          <a:p>
            <a:pPr marL="0" lvl="2">
              <a:spcBef>
                <a:spcPts val="562"/>
              </a:spcBef>
              <a:defRPr sz="1800"/>
            </a:pP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sz="168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1687" dirty="0">
                <a:latin typeface="Consolas"/>
                <a:ea typeface="Consolas"/>
                <a:cs typeface="Consolas"/>
                <a:sym typeface="Consolas"/>
              </a:rPr>
              <a:t> = j * k;</a:t>
            </a:r>
            <a:endParaRPr sz="1687" dirty="0">
              <a:latin typeface="Consolas"/>
              <a:ea typeface="Consolas"/>
              <a:cs typeface="Consolas"/>
              <a:sym typeface="Consolas"/>
            </a:endParaRPr>
          </a:p>
          <a:p>
            <a:pPr marL="0" lvl="2">
              <a:spcBef>
                <a:spcPts val="562"/>
              </a:spcBef>
              <a:defRPr sz="1800"/>
            </a:pPr>
            <a:r>
              <a:rPr sz="1687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2720ADA6-76F8-476F-ADF9-4128A747CFD5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7273746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137987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Discussions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60AA9-958E-4FC2-8719-3E7FDEEEB331}"/>
              </a:ext>
            </a:extLst>
          </p:cNvPr>
          <p:cNvSpPr txBox="1"/>
          <p:nvPr/>
        </p:nvSpPr>
        <p:spPr>
          <a:xfrm>
            <a:off x="629179" y="1078302"/>
            <a:ext cx="7608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A team of threads will be generated after parallel construct.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clause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num_threads</a:t>
            </a:r>
            <a:r>
              <a:rPr lang="en-US" sz="2400" dirty="0"/>
              <a:t> clause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Priority: </a:t>
            </a:r>
            <a:r>
              <a:rPr lang="en-US" sz="2400" dirty="0" err="1"/>
              <a:t>omp_set_num_threads</a:t>
            </a:r>
            <a:r>
              <a:rPr lang="en-US" sz="2400" dirty="0"/>
              <a:t>, OMP_NUM_THREADS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Implicit barrier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Only master exists before and after parallel construct.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Nested parallel, a thread becomes master of a new team.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Execution is </a:t>
            </a:r>
            <a:r>
              <a:rPr lang="en-US" sz="2400" dirty="0">
                <a:solidFill>
                  <a:srgbClr val="FF0000"/>
                </a:solidFill>
              </a:rPr>
              <a:t>UNSPECIFIED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One thread terminates inside parallel region, then other threads terminate too.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760F42-3C5E-429B-B11F-DBE6B71A7854}"/>
              </a:ext>
            </a:extLst>
          </p:cNvPr>
          <p:cNvGrpSpPr/>
          <p:nvPr/>
        </p:nvGrpSpPr>
        <p:grpSpPr>
          <a:xfrm>
            <a:off x="8694470" y="1078302"/>
            <a:ext cx="3003403" cy="5450746"/>
            <a:chOff x="1454772" y="972858"/>
            <a:chExt cx="3003403" cy="5450746"/>
          </a:xfrm>
        </p:grpSpPr>
        <p:sp>
          <p:nvSpPr>
            <p:cNvPr id="5" name="Shape 131">
              <a:extLst>
                <a:ext uri="{FF2B5EF4-FFF2-40B4-BE49-F238E27FC236}">
                  <a16:creationId xmlns:a16="http://schemas.microsoft.com/office/drawing/2014/main" id="{52E4CAB9-EBBA-49F5-9D11-C20F65ECC931}"/>
                </a:ext>
              </a:extLst>
            </p:cNvPr>
            <p:cNvSpPr/>
            <p:nvPr/>
          </p:nvSpPr>
          <p:spPr>
            <a:xfrm>
              <a:off x="2109666" y="2313286"/>
              <a:ext cx="2348509" cy="454420"/>
            </a:xfrm>
            <a:prstGeom prst="rect">
              <a:avLst/>
            </a:prstGeom>
            <a:ln w="254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>
                <a:defRPr sz="1800"/>
              </a:pPr>
              <a:r>
                <a:rPr sz="2953" dirty="0"/>
                <a:t>Fork</a:t>
              </a:r>
            </a:p>
          </p:txBody>
        </p:sp>
        <p:sp>
          <p:nvSpPr>
            <p:cNvPr id="6" name="Shape 132">
              <a:extLst>
                <a:ext uri="{FF2B5EF4-FFF2-40B4-BE49-F238E27FC236}">
                  <a16:creationId xmlns:a16="http://schemas.microsoft.com/office/drawing/2014/main" id="{0EAB341F-D58A-4EBD-A5A1-D64761708304}"/>
                </a:ext>
              </a:extLst>
            </p:cNvPr>
            <p:cNvSpPr/>
            <p:nvPr/>
          </p:nvSpPr>
          <p:spPr>
            <a:xfrm flipV="1">
              <a:off x="2470546" y="2812751"/>
              <a:ext cx="1" cy="1780166"/>
            </a:xfrm>
            <a:prstGeom prst="line">
              <a:avLst/>
            </a:prstGeom>
            <a:ln w="88900">
              <a:solidFill/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8" name="Shape 133">
              <a:extLst>
                <a:ext uri="{FF2B5EF4-FFF2-40B4-BE49-F238E27FC236}">
                  <a16:creationId xmlns:a16="http://schemas.microsoft.com/office/drawing/2014/main" id="{33BFA66D-40DF-4AB1-AE2E-B38C828161E0}"/>
                </a:ext>
              </a:extLst>
            </p:cNvPr>
            <p:cNvSpPr/>
            <p:nvPr/>
          </p:nvSpPr>
          <p:spPr>
            <a:xfrm>
              <a:off x="2104430" y="4626075"/>
              <a:ext cx="2348508" cy="454420"/>
            </a:xfrm>
            <a:prstGeom prst="rect">
              <a:avLst/>
            </a:prstGeom>
            <a:ln w="254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>
                <a:defRPr sz="1800"/>
              </a:pPr>
              <a:r>
                <a:rPr sz="2953" dirty="0"/>
                <a:t>Join</a:t>
              </a:r>
            </a:p>
          </p:txBody>
        </p:sp>
        <p:sp>
          <p:nvSpPr>
            <p:cNvPr id="9" name="Shape 137">
              <a:extLst>
                <a:ext uri="{FF2B5EF4-FFF2-40B4-BE49-F238E27FC236}">
                  <a16:creationId xmlns:a16="http://schemas.microsoft.com/office/drawing/2014/main" id="{5BBA8666-1399-437B-95DC-9A4BE86290AE}"/>
                </a:ext>
              </a:extLst>
            </p:cNvPr>
            <p:cNvSpPr/>
            <p:nvPr/>
          </p:nvSpPr>
          <p:spPr>
            <a:xfrm flipV="1">
              <a:off x="3283148" y="972858"/>
              <a:ext cx="0" cy="1307370"/>
            </a:xfrm>
            <a:prstGeom prst="line">
              <a:avLst/>
            </a:prstGeom>
            <a:ln w="88900">
              <a:solidFill/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0" name="Shape 138">
              <a:extLst>
                <a:ext uri="{FF2B5EF4-FFF2-40B4-BE49-F238E27FC236}">
                  <a16:creationId xmlns:a16="http://schemas.microsoft.com/office/drawing/2014/main" id="{9F7690BC-A3F7-41FE-90CB-874752E142E7}"/>
                </a:ext>
              </a:extLst>
            </p:cNvPr>
            <p:cNvSpPr/>
            <p:nvPr/>
          </p:nvSpPr>
          <p:spPr>
            <a:xfrm flipV="1">
              <a:off x="3238500" y="5131925"/>
              <a:ext cx="0" cy="1291679"/>
            </a:xfrm>
            <a:prstGeom prst="line">
              <a:avLst/>
            </a:prstGeom>
            <a:ln w="88900">
              <a:solidFill/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1" name="Shape 139">
              <a:extLst>
                <a:ext uri="{FF2B5EF4-FFF2-40B4-BE49-F238E27FC236}">
                  <a16:creationId xmlns:a16="http://schemas.microsoft.com/office/drawing/2014/main" id="{1AC1C495-5CFE-44D1-9A8F-DB0FD5E64D32}"/>
                </a:ext>
              </a:extLst>
            </p:cNvPr>
            <p:cNvSpPr/>
            <p:nvPr/>
          </p:nvSpPr>
          <p:spPr>
            <a:xfrm flipV="1">
              <a:off x="2952750" y="2812852"/>
              <a:ext cx="0" cy="1780166"/>
            </a:xfrm>
            <a:prstGeom prst="line">
              <a:avLst/>
            </a:prstGeom>
            <a:ln w="88900">
              <a:solidFill>
                <a:srgbClr val="797979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2" name="Shape 140">
              <a:extLst>
                <a:ext uri="{FF2B5EF4-FFF2-40B4-BE49-F238E27FC236}">
                  <a16:creationId xmlns:a16="http://schemas.microsoft.com/office/drawing/2014/main" id="{820156EC-642F-4AA1-A5DF-A1EFBFE9B7B0}"/>
                </a:ext>
              </a:extLst>
            </p:cNvPr>
            <p:cNvSpPr/>
            <p:nvPr/>
          </p:nvSpPr>
          <p:spPr>
            <a:xfrm flipV="1">
              <a:off x="3488531" y="2812852"/>
              <a:ext cx="0" cy="1780166"/>
            </a:xfrm>
            <a:prstGeom prst="line">
              <a:avLst/>
            </a:prstGeom>
            <a:ln w="88900">
              <a:solidFill>
                <a:srgbClr val="797979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3" name="Shape 141">
              <a:extLst>
                <a:ext uri="{FF2B5EF4-FFF2-40B4-BE49-F238E27FC236}">
                  <a16:creationId xmlns:a16="http://schemas.microsoft.com/office/drawing/2014/main" id="{74894A20-2431-4203-8463-561ADF8CD125}"/>
                </a:ext>
              </a:extLst>
            </p:cNvPr>
            <p:cNvSpPr/>
            <p:nvPr/>
          </p:nvSpPr>
          <p:spPr>
            <a:xfrm flipV="1">
              <a:off x="4247833" y="2812852"/>
              <a:ext cx="0" cy="1780166"/>
            </a:xfrm>
            <a:prstGeom prst="line">
              <a:avLst/>
            </a:prstGeom>
            <a:ln w="88900">
              <a:solidFill>
                <a:srgbClr val="797979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" name="Shape 142">
              <a:extLst>
                <a:ext uri="{FF2B5EF4-FFF2-40B4-BE49-F238E27FC236}">
                  <a16:creationId xmlns:a16="http://schemas.microsoft.com/office/drawing/2014/main" id="{0EB6A8CA-5279-4AEA-8D7F-FFF69A7753E4}"/>
                </a:ext>
              </a:extLst>
            </p:cNvPr>
            <p:cNvSpPr/>
            <p:nvPr/>
          </p:nvSpPr>
          <p:spPr>
            <a:xfrm rot="16200000">
              <a:off x="1084543" y="3648257"/>
              <a:ext cx="1007392" cy="266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1800"/>
              </a:lvl1pPr>
            </a:lstStyle>
            <a:p>
              <a:pPr lvl="0"/>
              <a:r>
                <a:rPr sz="1266"/>
                <a:t>Parallel region</a:t>
              </a:r>
            </a:p>
          </p:txBody>
        </p:sp>
        <p:sp>
          <p:nvSpPr>
            <p:cNvPr id="15" name="Shape 143">
              <a:extLst>
                <a:ext uri="{FF2B5EF4-FFF2-40B4-BE49-F238E27FC236}">
                  <a16:creationId xmlns:a16="http://schemas.microsoft.com/office/drawing/2014/main" id="{C82FE4E9-D52F-4E4E-B8E1-0E4C63258A09}"/>
                </a:ext>
              </a:extLst>
            </p:cNvPr>
            <p:cNvSpPr/>
            <p:nvPr/>
          </p:nvSpPr>
          <p:spPr>
            <a:xfrm>
              <a:off x="1570781" y="2459324"/>
              <a:ext cx="612348" cy="20197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18000">
                  <a:solidFill>
                    <a:srgbClr val="96D35F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656" dirty="0"/>
                <a:t>{</a:t>
              </a:r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CBE0D973-43EC-4D12-BBD2-5E565CDE6954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1281390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45B7-A980-49D1-BF8B-554E0935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Discussions: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37E8-6FB0-4793-A4B8-453C2FFA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program that branches into or out of a parallel region is </a:t>
            </a:r>
            <a:r>
              <a:rPr lang="en-US" dirty="0">
                <a:solidFill>
                  <a:srgbClr val="FF0000"/>
                </a:solidFill>
              </a:rPr>
              <a:t>unspecified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program </a:t>
            </a:r>
            <a:r>
              <a:rPr lang="en-US" dirty="0">
                <a:solidFill>
                  <a:srgbClr val="FF0000"/>
                </a:solidFill>
              </a:rPr>
              <a:t>may not depend on the order of clause evaluations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execution order is </a:t>
            </a:r>
            <a:r>
              <a:rPr lang="en-US" dirty="0">
                <a:solidFill>
                  <a:srgbClr val="FF0000"/>
                </a:solidFill>
              </a:rPr>
              <a:t>unspecified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 most one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clause.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 most one </a:t>
            </a:r>
            <a:r>
              <a:rPr lang="en-US" dirty="0" err="1">
                <a:solidFill>
                  <a:srgbClr val="FF0000"/>
                </a:solidFill>
              </a:rPr>
              <a:t>num_threads</a:t>
            </a:r>
            <a:r>
              <a:rPr lang="en-US" dirty="0"/>
              <a:t> clause.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C++ exception, throw, must resume inside a parallel region.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EE30-EDE8-4EA5-AB3D-C02BE69328B7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10902014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3" descr="叶子">
            <a:extLst>
              <a:ext uri="{FF2B5EF4-FFF2-40B4-BE49-F238E27FC236}">
                <a16:creationId xmlns:a16="http://schemas.microsoft.com/office/drawing/2014/main" id="{5B01CFC7-9056-4430-8289-9BD3FB491C66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0018" y="0"/>
            <a:ext cx="2351982" cy="1750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DA661-B8E3-44E7-8C60-48160408521C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770</Words>
  <Application>Microsoft Office PowerPoint</Application>
  <PresentationFormat>Widescreen</PresentationFormat>
  <Paragraphs>110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Anonymous</vt:lpstr>
      <vt:lpstr>等线</vt:lpstr>
      <vt:lpstr>微软雅黑</vt:lpstr>
      <vt:lpstr>Palatino</vt:lpstr>
      <vt:lpstr>Arial</vt:lpstr>
      <vt:lpstr>Calibri</vt:lpstr>
      <vt:lpstr>Calibri Light</vt:lpstr>
      <vt:lpstr>Consolas</vt:lpstr>
      <vt:lpstr>Helvetica</vt:lpstr>
      <vt:lpstr>Wingdings</vt:lpstr>
      <vt:lpstr>第一PPT，www.1ppt.com</vt:lpstr>
      <vt:lpstr>PowerPoint Presentation</vt:lpstr>
      <vt:lpstr>Parallel Construct</vt:lpstr>
      <vt:lpstr>PowerPoint Presentation</vt:lpstr>
      <vt:lpstr>PowerPoint Presentation</vt:lpstr>
      <vt:lpstr>PowerPoint Presentation</vt:lpstr>
      <vt:lpstr>Discussions: Restrictions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Hui Liu</cp:lastModifiedBy>
  <cp:revision>55</cp:revision>
  <dcterms:created xsi:type="dcterms:W3CDTF">2019-03-21T04:06:00Z</dcterms:created>
  <dcterms:modified xsi:type="dcterms:W3CDTF">2021-01-15T04:50:08Z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