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Lo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3622F5-F48A-44D4-BF8B-68771FACC866}">
  <a:tblStyle styleId="{3C3622F5-F48A-44D4-BF8B-68771FACC8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or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ora-italic.fntdata"/><Relationship Id="rId25" Type="http://schemas.openxmlformats.org/officeDocument/2006/relationships/font" Target="fonts/Lora-bold.fntdata"/><Relationship Id="rId27" Type="http://schemas.openxmlformats.org/officeDocument/2006/relationships/font" Target="fonts/Lo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802db111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802db111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02db1113d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02db1113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bfeaadf4c_2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bfeaadf4c_2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bfeaadf4c_2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bfeaadf4c_2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bfeaadf4c_2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bfeaadf4c_2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bfeaadf4c_2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bfeaadf4c_2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bfeaadf4c_2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bfeaadf4c_2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bfeaadf4c_2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bfeaadf4c_2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bfeaadf4c_2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bfeaadf4c_2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02db1113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02db1113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02db1113d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02db1113d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02db1113d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02db1113d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02db1113d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02db1113d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02db1113d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02db1113d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02db1113d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02db1113d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02db1113d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02db1113d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02db1113d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02db1113d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hyperlink" Target="https://www.fifaindex.com/" TargetMode="External"/><Relationship Id="rId5" Type="http://schemas.openxmlformats.org/officeDocument/2006/relationships/hyperlink" Target="https://www.kaggle.com/datasets/brenda89/fifa-world-cup-2022" TargetMode="External"/><Relationship Id="rId6" Type="http://schemas.openxmlformats.org/officeDocument/2006/relationships/hyperlink" Target="https://www.fifa.com/fifa-world-ranking/m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743325" y="3716650"/>
            <a:ext cx="3057000" cy="999650"/>
          </a:xfrm>
          <a:prstGeom prst="rect">
            <a:avLst/>
          </a:prstGeom>
          <a:noFill/>
          <a:ln>
            <a:noFill/>
          </a:ln>
        </p:spPr>
      </p:pic>
      <p:sp>
        <p:nvSpPr>
          <p:cNvPr id="55" name="Google Shape;55;p13"/>
          <p:cNvSpPr txBox="1"/>
          <p:nvPr/>
        </p:nvSpPr>
        <p:spPr>
          <a:xfrm>
            <a:off x="693425" y="699200"/>
            <a:ext cx="7954500" cy="31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11F5B"/>
                </a:solidFill>
                <a:latin typeface="Lora"/>
                <a:ea typeface="Lora"/>
                <a:cs typeface="Lora"/>
                <a:sym typeface="Lora"/>
              </a:rPr>
              <a:t>Final Project</a:t>
            </a:r>
            <a:r>
              <a:rPr lang="en" sz="2300">
                <a:solidFill>
                  <a:srgbClr val="011F5B"/>
                </a:solidFill>
                <a:latin typeface="Lora"/>
                <a:ea typeface="Lora"/>
                <a:cs typeface="Lora"/>
                <a:sym typeface="Lora"/>
              </a:rPr>
              <a:t>:</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a:p>
            <a:pPr indent="0" lvl="0" marL="0" rtl="0" algn="l">
              <a:lnSpc>
                <a:spcPct val="115000"/>
              </a:lnSpc>
              <a:spcBef>
                <a:spcPts val="0"/>
              </a:spcBef>
              <a:spcAft>
                <a:spcPts val="0"/>
              </a:spcAft>
              <a:buNone/>
            </a:pPr>
            <a:r>
              <a:rPr lang="en" sz="3300">
                <a:solidFill>
                  <a:srgbClr val="011F5B"/>
                </a:solidFill>
                <a:latin typeface="Lora"/>
                <a:ea typeface="Lora"/>
                <a:cs typeface="Lora"/>
                <a:sym typeface="Lora"/>
              </a:rPr>
              <a:t>World Cup Prediction</a:t>
            </a:r>
            <a:endParaRPr sz="3300">
              <a:solidFill>
                <a:srgbClr val="011F5B"/>
              </a:solidFill>
              <a:latin typeface="Lora"/>
              <a:ea typeface="Lora"/>
              <a:cs typeface="Lora"/>
              <a:sym typeface="Lora"/>
            </a:endParaRPr>
          </a:p>
          <a:p>
            <a:pPr indent="0" lvl="0" marL="0" rtl="0" algn="l">
              <a:spcBef>
                <a:spcPts val="0"/>
              </a:spcBef>
              <a:spcAft>
                <a:spcPts val="0"/>
              </a:spcAft>
              <a:buNone/>
            </a:pPr>
            <a:r>
              <a:t/>
            </a:r>
            <a:endParaRPr i="1" sz="1300">
              <a:solidFill>
                <a:srgbClr val="990000"/>
              </a:solidFill>
              <a:latin typeface="Lora"/>
              <a:ea typeface="Lora"/>
              <a:cs typeface="Lora"/>
              <a:sym typeface="Lora"/>
            </a:endParaRPr>
          </a:p>
          <a:p>
            <a:pPr indent="0" lvl="0" marL="0" rtl="0" algn="l">
              <a:spcBef>
                <a:spcPts val="0"/>
              </a:spcBef>
              <a:spcAft>
                <a:spcPts val="0"/>
              </a:spcAft>
              <a:buNone/>
            </a:pPr>
            <a:r>
              <a:rPr i="1" lang="en" sz="1300">
                <a:solidFill>
                  <a:srgbClr val="990000"/>
                </a:solidFill>
                <a:latin typeface="Lora"/>
                <a:ea typeface="Lora"/>
                <a:cs typeface="Lora"/>
                <a:sym typeface="Lora"/>
              </a:rPr>
              <a:t>Group Name</a:t>
            </a:r>
            <a:r>
              <a:rPr i="1" lang="en" sz="1300">
                <a:solidFill>
                  <a:srgbClr val="990000"/>
                </a:solidFill>
                <a:latin typeface="Lora"/>
                <a:ea typeface="Lora"/>
                <a:cs typeface="Lora"/>
                <a:sym typeface="Lora"/>
              </a:rPr>
              <a:t>: France/Portugal/Argentina 2022</a:t>
            </a:r>
            <a:endParaRPr i="1" sz="1300">
              <a:solidFill>
                <a:srgbClr val="990000"/>
              </a:solidFill>
              <a:latin typeface="Lora"/>
              <a:ea typeface="Lora"/>
              <a:cs typeface="Lora"/>
              <a:sym typeface="Lora"/>
            </a:endParaRPr>
          </a:p>
          <a:p>
            <a:pPr indent="0" lvl="0" marL="0" rtl="0" algn="l">
              <a:lnSpc>
                <a:spcPct val="150000"/>
              </a:lnSpc>
              <a:spcBef>
                <a:spcPts val="0"/>
              </a:spcBef>
              <a:spcAft>
                <a:spcPts val="0"/>
              </a:spcAft>
              <a:buNone/>
            </a:pPr>
            <a:r>
              <a:rPr i="1" lang="en" sz="1300">
                <a:solidFill>
                  <a:srgbClr val="990000"/>
                </a:solidFill>
                <a:latin typeface="Lora"/>
                <a:ea typeface="Lora"/>
                <a:cs typeface="Lora"/>
                <a:sym typeface="Lora"/>
              </a:rPr>
              <a:t>Group Member: Haoyi Cheng, Jianyu Chen, Sen Luo</a:t>
            </a:r>
            <a:endParaRPr i="1" sz="1300">
              <a:solidFill>
                <a:srgbClr val="990000"/>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i="1" lang="en" sz="1200">
                <a:solidFill>
                  <a:srgbClr val="011F5B"/>
                </a:solidFill>
                <a:latin typeface="Lora"/>
                <a:ea typeface="Lora"/>
                <a:cs typeface="Lora"/>
                <a:sym typeface="Lora"/>
              </a:rPr>
              <a:t>University of Pennsylvania</a:t>
            </a:r>
            <a:endParaRPr i="1" sz="12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i="1" lang="en" sz="1200">
                <a:solidFill>
                  <a:srgbClr val="011F5B"/>
                </a:solidFill>
                <a:latin typeface="Lora"/>
                <a:ea typeface="Lora"/>
                <a:cs typeface="Lora"/>
                <a:sym typeface="Lora"/>
              </a:rPr>
              <a:t>CIS 5200 Machine Learning</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128" name="Google Shape;128;p22"/>
          <p:cNvSpPr txBox="1"/>
          <p:nvPr/>
        </p:nvSpPr>
        <p:spPr>
          <a:xfrm>
            <a:off x="3112625" y="1048150"/>
            <a:ext cx="412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p>
        </p:txBody>
      </p:sp>
      <p:sp>
        <p:nvSpPr>
          <p:cNvPr id="129" name="Google Shape;129;p22"/>
          <p:cNvSpPr txBox="1"/>
          <p:nvPr/>
        </p:nvSpPr>
        <p:spPr>
          <a:xfrm>
            <a:off x="630525" y="1763550"/>
            <a:ext cx="7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2"/>
          <p:cNvSpPr txBox="1"/>
          <p:nvPr/>
        </p:nvSpPr>
        <p:spPr>
          <a:xfrm>
            <a:off x="523875" y="404925"/>
            <a:ext cx="7954500" cy="61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11F5B"/>
                </a:solidFill>
                <a:latin typeface="Lora"/>
                <a:ea typeface="Lora"/>
                <a:cs typeface="Lora"/>
                <a:sym typeface="Lora"/>
              </a:rPr>
              <a:t>Group Stage</a:t>
            </a:r>
            <a:r>
              <a:rPr lang="en" sz="2300">
                <a:solidFill>
                  <a:srgbClr val="011F5B"/>
                </a:solidFill>
                <a:latin typeface="Lora"/>
                <a:ea typeface="Lora"/>
                <a:cs typeface="Lora"/>
                <a:sym typeface="Lora"/>
              </a:rPr>
              <a:t>:</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a:solidFill>
                  <a:srgbClr val="011F5B"/>
                </a:solidFill>
                <a:latin typeface="Lora"/>
                <a:ea typeface="Lora"/>
                <a:cs typeface="Lora"/>
                <a:sym typeface="Lora"/>
              </a:rPr>
              <a:t>We define margin equals to 0.1 so that we can more easily distinguish between win, draw, and lose. Gradient Boost algorithm can predict the winning probability of the home team. </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a:solidFill>
                  <a:srgbClr val="011F5B"/>
                </a:solidFill>
                <a:latin typeface="Lora"/>
                <a:ea typeface="Lora"/>
                <a:cs typeface="Lora"/>
                <a:sym typeface="Lora"/>
              </a:rPr>
              <a:t>Away team win: P &lt;= 0.5 - margin</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a:solidFill>
                  <a:srgbClr val="011F5B"/>
                </a:solidFill>
                <a:latin typeface="Lora"/>
                <a:ea typeface="Lora"/>
                <a:cs typeface="Lora"/>
                <a:sym typeface="Lora"/>
              </a:rPr>
              <a:t>Draw:  0.5 - margin &lt; P  &lt; 0.5 +  margin</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a:solidFill>
                  <a:srgbClr val="011F5B"/>
                </a:solidFill>
                <a:latin typeface="Lora"/>
                <a:ea typeface="Lora"/>
                <a:cs typeface="Lora"/>
                <a:sym typeface="Lora"/>
              </a:rPr>
              <a:t>Home team win: P &gt;= 0.5 + margin</a:t>
            </a:r>
            <a:endParaRPr sz="1500">
              <a:solidFill>
                <a:srgbClr val="011F5B"/>
              </a:solidFill>
              <a:latin typeface="Lora"/>
              <a:ea typeface="Lora"/>
              <a:cs typeface="Lora"/>
              <a:sym typeface="Lora"/>
            </a:endParaRPr>
          </a:p>
          <a:p>
            <a:pPr indent="0" lvl="0" marL="0" rtl="0" algn="l">
              <a:spcBef>
                <a:spcPts val="0"/>
              </a:spcBef>
              <a:spcAft>
                <a:spcPts val="0"/>
              </a:spcAft>
              <a:buNone/>
            </a:pPr>
            <a:r>
              <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lang="en" sz="2300">
                <a:solidFill>
                  <a:srgbClr val="011F5B"/>
                </a:solidFill>
                <a:latin typeface="Lora"/>
                <a:ea typeface="Lora"/>
                <a:cs typeface="Lora"/>
                <a:sym typeface="Lora"/>
              </a:rPr>
              <a:t>Result:</a:t>
            </a:r>
            <a:endParaRPr/>
          </a:p>
        </p:txBody>
      </p:sp>
      <p:pic>
        <p:nvPicPr>
          <p:cNvPr id="136" name="Google Shape;136;p23"/>
          <p:cNvPicPr preferRelativeResize="0"/>
          <p:nvPr/>
        </p:nvPicPr>
        <p:blipFill>
          <a:blip r:embed="rId3">
            <a:alphaModFix/>
          </a:blip>
          <a:stretch>
            <a:fillRect/>
          </a:stretch>
        </p:blipFill>
        <p:spPr>
          <a:xfrm>
            <a:off x="3014550" y="170100"/>
            <a:ext cx="2350275" cy="492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lang="en" sz="2300">
                <a:solidFill>
                  <a:srgbClr val="011F5B"/>
                </a:solidFill>
                <a:latin typeface="Lora"/>
                <a:ea typeface="Lora"/>
                <a:cs typeface="Lora"/>
                <a:sym typeface="Lora"/>
              </a:rPr>
              <a:t>Round of 16</a:t>
            </a:r>
            <a:r>
              <a:rPr lang="en" sz="2300">
                <a:solidFill>
                  <a:srgbClr val="011F5B"/>
                </a:solidFill>
                <a:latin typeface="Lora"/>
                <a:ea typeface="Lora"/>
                <a:cs typeface="Lora"/>
                <a:sym typeface="Lora"/>
              </a:rPr>
              <a:t>:</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11F5B"/>
                </a:solidFill>
                <a:latin typeface="Lora"/>
                <a:ea typeface="Lora"/>
                <a:cs typeface="Lora"/>
                <a:sym typeface="Lora"/>
              </a:rPr>
              <a:t>After the Group stage, it becomes a knockout round, with only wins and losses.</a:t>
            </a:r>
            <a:endParaRPr sz="1500">
              <a:solidFill>
                <a:srgbClr val="011F5B"/>
              </a:solidFill>
              <a:latin typeface="Lora"/>
              <a:ea typeface="Lora"/>
              <a:cs typeface="Lora"/>
              <a:sym typeface="Lora"/>
            </a:endParaRPr>
          </a:p>
          <a:p>
            <a:pPr indent="0" lvl="0" marL="0" rtl="0" algn="l">
              <a:lnSpc>
                <a:spcPct val="150000"/>
              </a:lnSpc>
              <a:spcBef>
                <a:spcPts val="1200"/>
              </a:spcBef>
              <a:spcAft>
                <a:spcPts val="0"/>
              </a:spcAft>
              <a:buClr>
                <a:schemeClr val="dk1"/>
              </a:buClr>
              <a:buSzPts val="1100"/>
              <a:buFont typeface="Arial"/>
              <a:buNone/>
            </a:pPr>
            <a:r>
              <a:rPr lang="en" sz="1500">
                <a:solidFill>
                  <a:srgbClr val="011F5B"/>
                </a:solidFill>
                <a:latin typeface="Lora"/>
                <a:ea typeface="Lora"/>
                <a:cs typeface="Lora"/>
                <a:sym typeface="Lora"/>
              </a:rPr>
              <a:t>Away team win: P &lt;= 0.5 </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Clr>
                <a:schemeClr val="dk1"/>
              </a:buClr>
              <a:buSzPts val="1100"/>
              <a:buFont typeface="Arial"/>
              <a:buNone/>
            </a:pPr>
            <a:r>
              <a:rPr lang="en" sz="1500">
                <a:solidFill>
                  <a:srgbClr val="011F5B"/>
                </a:solidFill>
                <a:latin typeface="Lora"/>
                <a:ea typeface="Lora"/>
                <a:cs typeface="Lora"/>
                <a:sym typeface="Lora"/>
              </a:rPr>
              <a:t>Home team win: P &gt; 0.5</a:t>
            </a:r>
            <a:endParaRPr sz="1500">
              <a:solidFill>
                <a:srgbClr val="011F5B"/>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lang="en" sz="2300">
                <a:solidFill>
                  <a:srgbClr val="011F5B"/>
                </a:solidFill>
                <a:latin typeface="Lora"/>
                <a:ea typeface="Lora"/>
                <a:cs typeface="Lora"/>
                <a:sym typeface="Lora"/>
              </a:rPr>
              <a:t>Round of 16 Result:</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5"/>
          <p:cNvPicPr preferRelativeResize="0"/>
          <p:nvPr/>
        </p:nvPicPr>
        <p:blipFill>
          <a:blip r:embed="rId3">
            <a:alphaModFix/>
          </a:blip>
          <a:stretch>
            <a:fillRect/>
          </a:stretch>
        </p:blipFill>
        <p:spPr>
          <a:xfrm>
            <a:off x="311688" y="1152463"/>
            <a:ext cx="4314825" cy="273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78375" y="41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lang="en" sz="2300">
                <a:solidFill>
                  <a:srgbClr val="011F5B"/>
                </a:solidFill>
                <a:latin typeface="Lora"/>
                <a:ea typeface="Lora"/>
                <a:cs typeface="Lora"/>
                <a:sym typeface="Lora"/>
              </a:rPr>
              <a:t>Quarter Finals</a:t>
            </a:r>
            <a:r>
              <a:rPr lang="en" sz="2300">
                <a:solidFill>
                  <a:srgbClr val="011F5B"/>
                </a:solidFill>
                <a:latin typeface="Lora"/>
                <a:ea typeface="Lora"/>
                <a:cs typeface="Lora"/>
                <a:sym typeface="Lora"/>
              </a:rPr>
              <a:t> Result:</a:t>
            </a:r>
            <a:endParaRPr/>
          </a:p>
        </p:txBody>
      </p:sp>
      <p:pic>
        <p:nvPicPr>
          <p:cNvPr id="155" name="Google Shape;155;p26"/>
          <p:cNvPicPr preferRelativeResize="0"/>
          <p:nvPr/>
        </p:nvPicPr>
        <p:blipFill>
          <a:blip r:embed="rId3">
            <a:alphaModFix/>
          </a:blip>
          <a:stretch>
            <a:fillRect/>
          </a:stretch>
        </p:blipFill>
        <p:spPr>
          <a:xfrm>
            <a:off x="433713" y="928875"/>
            <a:ext cx="4371975" cy="1524000"/>
          </a:xfrm>
          <a:prstGeom prst="rect">
            <a:avLst/>
          </a:prstGeom>
          <a:noFill/>
          <a:ln>
            <a:noFill/>
          </a:ln>
        </p:spPr>
      </p:pic>
      <p:sp>
        <p:nvSpPr>
          <p:cNvPr id="156" name="Google Shape;156;p26"/>
          <p:cNvSpPr txBox="1"/>
          <p:nvPr>
            <p:ph type="title"/>
          </p:nvPr>
        </p:nvSpPr>
        <p:spPr>
          <a:xfrm>
            <a:off x="433725" y="2452875"/>
            <a:ext cx="8520600" cy="43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solidFill>
                  <a:srgbClr val="011F5B"/>
                </a:solidFill>
                <a:latin typeface="Lora"/>
                <a:ea typeface="Lora"/>
                <a:cs typeface="Lora"/>
                <a:sym typeface="Lora"/>
              </a:rPr>
              <a:t>Semi</a:t>
            </a:r>
            <a:r>
              <a:rPr lang="en" sz="2300">
                <a:solidFill>
                  <a:srgbClr val="011F5B"/>
                </a:solidFill>
                <a:latin typeface="Lora"/>
                <a:ea typeface="Lora"/>
                <a:cs typeface="Lora"/>
                <a:sym typeface="Lora"/>
              </a:rPr>
              <a:t> Finals Result:</a:t>
            </a:r>
            <a:endParaRPr/>
          </a:p>
          <a:p>
            <a:pPr indent="0" lvl="0" marL="0" rtl="0" algn="l">
              <a:spcBef>
                <a:spcPts val="0"/>
              </a:spcBef>
              <a:spcAft>
                <a:spcPts val="0"/>
              </a:spcAft>
              <a:buNone/>
            </a:pPr>
            <a:r>
              <a:t/>
            </a:r>
            <a:endParaRPr sz="2300">
              <a:solidFill>
                <a:srgbClr val="011F5B"/>
              </a:solidFill>
              <a:latin typeface="Lora"/>
              <a:ea typeface="Lora"/>
              <a:cs typeface="Lora"/>
              <a:sym typeface="Lora"/>
            </a:endParaRPr>
          </a:p>
        </p:txBody>
      </p:sp>
      <p:pic>
        <p:nvPicPr>
          <p:cNvPr id="157" name="Google Shape;157;p26"/>
          <p:cNvPicPr preferRelativeResize="0"/>
          <p:nvPr/>
        </p:nvPicPr>
        <p:blipFill>
          <a:blip r:embed="rId4">
            <a:alphaModFix/>
          </a:blip>
          <a:stretch>
            <a:fillRect/>
          </a:stretch>
        </p:blipFill>
        <p:spPr>
          <a:xfrm>
            <a:off x="445050" y="2885475"/>
            <a:ext cx="4105275" cy="885825"/>
          </a:xfrm>
          <a:prstGeom prst="rect">
            <a:avLst/>
          </a:prstGeom>
          <a:noFill/>
          <a:ln>
            <a:noFill/>
          </a:ln>
        </p:spPr>
      </p:pic>
      <p:sp>
        <p:nvSpPr>
          <p:cNvPr id="158" name="Google Shape;158;p26"/>
          <p:cNvSpPr txBox="1"/>
          <p:nvPr>
            <p:ph type="title"/>
          </p:nvPr>
        </p:nvSpPr>
        <p:spPr>
          <a:xfrm>
            <a:off x="433725" y="3678525"/>
            <a:ext cx="8520600" cy="43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solidFill>
                  <a:srgbClr val="011F5B"/>
                </a:solidFill>
                <a:latin typeface="Lora"/>
                <a:ea typeface="Lora"/>
                <a:cs typeface="Lora"/>
                <a:sym typeface="Lora"/>
              </a:rPr>
              <a:t>Final Result:</a:t>
            </a:r>
            <a:endParaRPr/>
          </a:p>
          <a:p>
            <a:pPr indent="0" lvl="0" marL="0" rtl="0" algn="l">
              <a:spcBef>
                <a:spcPts val="0"/>
              </a:spcBef>
              <a:spcAft>
                <a:spcPts val="0"/>
              </a:spcAft>
              <a:buNone/>
            </a:pPr>
            <a:r>
              <a:t/>
            </a:r>
            <a:endParaRPr sz="2300">
              <a:solidFill>
                <a:srgbClr val="011F5B"/>
              </a:solidFill>
              <a:latin typeface="Lora"/>
              <a:ea typeface="Lora"/>
              <a:cs typeface="Lora"/>
              <a:sym typeface="Lora"/>
            </a:endParaRPr>
          </a:p>
        </p:txBody>
      </p:sp>
      <p:pic>
        <p:nvPicPr>
          <p:cNvPr id="159" name="Google Shape;159;p26"/>
          <p:cNvPicPr preferRelativeResize="0"/>
          <p:nvPr/>
        </p:nvPicPr>
        <p:blipFill>
          <a:blip r:embed="rId5">
            <a:alphaModFix/>
          </a:blip>
          <a:stretch>
            <a:fillRect/>
          </a:stretch>
        </p:blipFill>
        <p:spPr>
          <a:xfrm>
            <a:off x="478375" y="4111125"/>
            <a:ext cx="4038600" cy="71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Arial"/>
              <a:buNone/>
            </a:pPr>
            <a:r>
              <a:rPr lang="en" sz="2100">
                <a:solidFill>
                  <a:srgbClr val="011F5B"/>
                </a:solidFill>
                <a:latin typeface="Lora"/>
                <a:ea typeface="Lora"/>
                <a:cs typeface="Lora"/>
                <a:sym typeface="Lora"/>
              </a:rPr>
              <a:t>So far, the game has reached the quarterfinals.</a:t>
            </a:r>
            <a:endParaRPr sz="2100">
              <a:solidFill>
                <a:srgbClr val="011F5B"/>
              </a:solidFill>
              <a:latin typeface="Lora"/>
              <a:ea typeface="Lora"/>
              <a:cs typeface="Lora"/>
              <a:sym typeface="Lora"/>
            </a:endParaRPr>
          </a:p>
        </p:txBody>
      </p:sp>
      <p:pic>
        <p:nvPicPr>
          <p:cNvPr id="165" name="Google Shape;165;p27"/>
          <p:cNvPicPr preferRelativeResize="0"/>
          <p:nvPr/>
        </p:nvPicPr>
        <p:blipFill>
          <a:blip r:embed="rId3">
            <a:alphaModFix/>
          </a:blip>
          <a:stretch>
            <a:fillRect/>
          </a:stretch>
        </p:blipFill>
        <p:spPr>
          <a:xfrm>
            <a:off x="749975" y="1017725"/>
            <a:ext cx="6467774" cy="3991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826"/>
              <a:buFont typeface="Arial"/>
              <a:buNone/>
            </a:pPr>
            <a:r>
              <a:rPr lang="en" sz="2300">
                <a:solidFill>
                  <a:srgbClr val="011F5B"/>
                </a:solidFill>
                <a:latin typeface="Lora"/>
                <a:ea typeface="Lora"/>
                <a:cs typeface="Lora"/>
                <a:sym typeface="Lora"/>
              </a:rPr>
              <a:t>Quarter Finals prediction:</a:t>
            </a:r>
            <a:endParaRPr/>
          </a:p>
          <a:p>
            <a:pPr indent="0" lvl="0" marL="0" rtl="0" algn="l">
              <a:spcBef>
                <a:spcPts val="0"/>
              </a:spcBef>
              <a:spcAft>
                <a:spcPts val="0"/>
              </a:spcAft>
              <a:buNone/>
            </a:pPr>
            <a:r>
              <a:t/>
            </a:r>
            <a:endParaRPr/>
          </a:p>
        </p:txBody>
      </p:sp>
      <p:sp>
        <p:nvSpPr>
          <p:cNvPr id="171" name="Google Shape;171;p28"/>
          <p:cNvSpPr txBox="1"/>
          <p:nvPr>
            <p:ph idx="1" type="body"/>
          </p:nvPr>
        </p:nvSpPr>
        <p:spPr>
          <a:xfrm>
            <a:off x="311700" y="3493975"/>
            <a:ext cx="8520600" cy="158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11F5B"/>
                </a:solidFill>
                <a:latin typeface="Lora"/>
                <a:ea typeface="Lora"/>
                <a:cs typeface="Lora"/>
                <a:sym typeface="Lora"/>
              </a:rPr>
              <a:t>Looking forward to seeing whether our predictions are accurate.</a:t>
            </a:r>
            <a:endParaRPr sz="1500"/>
          </a:p>
        </p:txBody>
      </p:sp>
      <p:pic>
        <p:nvPicPr>
          <p:cNvPr id="172" name="Google Shape;172;p28"/>
          <p:cNvPicPr preferRelativeResize="0"/>
          <p:nvPr/>
        </p:nvPicPr>
        <p:blipFill>
          <a:blip r:embed="rId3">
            <a:alphaModFix/>
          </a:blip>
          <a:stretch>
            <a:fillRect/>
          </a:stretch>
        </p:blipFill>
        <p:spPr>
          <a:xfrm>
            <a:off x="369075" y="1274925"/>
            <a:ext cx="4324350" cy="158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2059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300">
                <a:solidFill>
                  <a:srgbClr val="011F5B"/>
                </a:solidFill>
                <a:latin typeface="Lora"/>
                <a:ea typeface="Lora"/>
                <a:cs typeface="Lora"/>
                <a:sym typeface="Lora"/>
              </a:rPr>
              <a:t>Thanks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61" name="Google Shape;61;p14"/>
          <p:cNvSpPr txBox="1"/>
          <p:nvPr/>
        </p:nvSpPr>
        <p:spPr>
          <a:xfrm>
            <a:off x="3112625" y="1048150"/>
            <a:ext cx="412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p>
        </p:txBody>
      </p:sp>
      <p:sp>
        <p:nvSpPr>
          <p:cNvPr id="62" name="Google Shape;62;p14"/>
          <p:cNvSpPr txBox="1"/>
          <p:nvPr/>
        </p:nvSpPr>
        <p:spPr>
          <a:xfrm>
            <a:off x="630525" y="1763550"/>
            <a:ext cx="7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693425" y="699200"/>
            <a:ext cx="7954500" cy="3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11F5B"/>
                </a:solidFill>
                <a:latin typeface="Lora"/>
                <a:ea typeface="Lora"/>
                <a:cs typeface="Lora"/>
                <a:sym typeface="Lora"/>
              </a:rPr>
              <a:t>Background:</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33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3300">
                <a:solidFill>
                  <a:srgbClr val="011F5B"/>
                </a:solidFill>
                <a:latin typeface="Lora"/>
                <a:ea typeface="Lora"/>
                <a:cs typeface="Lora"/>
                <a:sym typeface="Lora"/>
              </a:rPr>
              <a:t>2022 Qatar FIFA </a:t>
            </a:r>
            <a:endParaRPr sz="33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3300">
                <a:solidFill>
                  <a:srgbClr val="011F5B"/>
                </a:solidFill>
                <a:latin typeface="Lora"/>
                <a:ea typeface="Lora"/>
                <a:cs typeface="Lora"/>
                <a:sym typeface="Lora"/>
              </a:rPr>
              <a:t>World Cup!!!</a:t>
            </a:r>
            <a:endParaRPr sz="3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pic>
        <p:nvPicPr>
          <p:cNvPr id="64" name="Google Shape;64;p14"/>
          <p:cNvPicPr preferRelativeResize="0"/>
          <p:nvPr/>
        </p:nvPicPr>
        <p:blipFill>
          <a:blip r:embed="rId4">
            <a:alphaModFix/>
          </a:blip>
          <a:stretch>
            <a:fillRect/>
          </a:stretch>
        </p:blipFill>
        <p:spPr>
          <a:xfrm>
            <a:off x="5029200" y="0"/>
            <a:ext cx="41148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70" name="Google Shape;70;p15"/>
          <p:cNvSpPr txBox="1"/>
          <p:nvPr/>
        </p:nvSpPr>
        <p:spPr>
          <a:xfrm>
            <a:off x="3112625" y="1048150"/>
            <a:ext cx="412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p>
        </p:txBody>
      </p:sp>
      <p:sp>
        <p:nvSpPr>
          <p:cNvPr id="71" name="Google Shape;71;p15"/>
          <p:cNvSpPr txBox="1"/>
          <p:nvPr/>
        </p:nvSpPr>
        <p:spPr>
          <a:xfrm>
            <a:off x="630525" y="1763550"/>
            <a:ext cx="7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p15"/>
          <p:cNvSpPr txBox="1"/>
          <p:nvPr/>
        </p:nvSpPr>
        <p:spPr>
          <a:xfrm>
            <a:off x="693425" y="550650"/>
            <a:ext cx="7954500" cy="43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11F5B"/>
                </a:solidFill>
                <a:latin typeface="Lora"/>
                <a:ea typeface="Lora"/>
                <a:cs typeface="Lora"/>
                <a:sym typeface="Lora"/>
              </a:rPr>
              <a:t>Dataset</a:t>
            </a:r>
            <a:r>
              <a:rPr lang="en" sz="2300">
                <a:solidFill>
                  <a:srgbClr val="011F5B"/>
                </a:solidFill>
                <a:latin typeface="Lora"/>
                <a:ea typeface="Lora"/>
                <a:cs typeface="Lora"/>
                <a:sym typeface="Lora"/>
              </a:rPr>
              <a:t>:</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800">
                <a:solidFill>
                  <a:srgbClr val="011F5B"/>
                </a:solidFill>
                <a:latin typeface="Lora"/>
                <a:ea typeface="Lora"/>
                <a:cs typeface="Lora"/>
                <a:sym typeface="Lora"/>
              </a:rPr>
              <a:t>FIFA game database:</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u="sng">
                <a:solidFill>
                  <a:schemeClr val="hlink"/>
                </a:solidFill>
                <a:latin typeface="Lora"/>
                <a:ea typeface="Lora"/>
                <a:cs typeface="Lora"/>
                <a:sym typeface="Lora"/>
                <a:hlinkClick r:id="rId4"/>
              </a:rPr>
              <a:t>https://www.fifaindex.com/</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Clr>
                <a:schemeClr val="dk1"/>
              </a:buClr>
              <a:buSzPts val="1100"/>
              <a:buFont typeface="Arial"/>
              <a:buNone/>
            </a:pPr>
            <a:r>
              <a:rPr lang="en" sz="1800">
                <a:solidFill>
                  <a:srgbClr val="011F5B"/>
                </a:solidFill>
                <a:latin typeface="Lora"/>
                <a:ea typeface="Lora"/>
                <a:cs typeface="Lora"/>
                <a:sym typeface="Lora"/>
              </a:rPr>
              <a:t>Past 30 years football game data:</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u="sng">
                <a:solidFill>
                  <a:schemeClr val="hlink"/>
                </a:solidFill>
                <a:latin typeface="Lora"/>
                <a:ea typeface="Lora"/>
                <a:cs typeface="Lora"/>
                <a:sym typeface="Lora"/>
                <a:hlinkClick r:id="rId5"/>
              </a:rPr>
              <a:t>https://www.kaggle.com/datasets/brenda89/fifa-world-cup-2022</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800">
                <a:solidFill>
                  <a:srgbClr val="011F5B"/>
                </a:solidFill>
                <a:latin typeface="Lora"/>
                <a:ea typeface="Lora"/>
                <a:cs typeface="Lora"/>
                <a:sym typeface="Lora"/>
              </a:rPr>
              <a:t>FIFA world ranking:</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800" u="sng">
                <a:solidFill>
                  <a:schemeClr val="hlink"/>
                </a:solidFill>
                <a:latin typeface="Lora"/>
                <a:ea typeface="Lora"/>
                <a:cs typeface="Lora"/>
                <a:sym typeface="Lora"/>
                <a:hlinkClick r:id="rId6"/>
              </a:rPr>
              <a:t>https://www.fifa.com/fifa-world-ranking/men</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Clr>
                <a:schemeClr val="dk1"/>
              </a:buClr>
              <a:buSzPts val="1100"/>
              <a:buFont typeface="Arial"/>
              <a:buNone/>
            </a:pPr>
            <a:r>
              <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78" name="Google Shape;78;p16"/>
          <p:cNvSpPr txBox="1"/>
          <p:nvPr/>
        </p:nvSpPr>
        <p:spPr>
          <a:xfrm>
            <a:off x="3112625" y="1048150"/>
            <a:ext cx="412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p>
        </p:txBody>
      </p:sp>
      <p:sp>
        <p:nvSpPr>
          <p:cNvPr id="79" name="Google Shape;79;p16"/>
          <p:cNvSpPr txBox="1"/>
          <p:nvPr/>
        </p:nvSpPr>
        <p:spPr>
          <a:xfrm>
            <a:off x="630525" y="1763550"/>
            <a:ext cx="7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 name="Google Shape;80;p16"/>
          <p:cNvSpPr txBox="1"/>
          <p:nvPr/>
        </p:nvSpPr>
        <p:spPr>
          <a:xfrm>
            <a:off x="693425" y="550650"/>
            <a:ext cx="7954500" cy="19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300">
                <a:solidFill>
                  <a:srgbClr val="011F5B"/>
                </a:solidFill>
                <a:latin typeface="Lora"/>
                <a:ea typeface="Lora"/>
                <a:cs typeface="Lora"/>
                <a:sym typeface="Lora"/>
              </a:rPr>
              <a:t>Data:</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pic>
        <p:nvPicPr>
          <p:cNvPr id="81" name="Google Shape;81;p16"/>
          <p:cNvPicPr preferRelativeResize="0"/>
          <p:nvPr/>
        </p:nvPicPr>
        <p:blipFill>
          <a:blip r:embed="rId4">
            <a:alphaModFix/>
          </a:blip>
          <a:stretch>
            <a:fillRect/>
          </a:stretch>
        </p:blipFill>
        <p:spPr>
          <a:xfrm>
            <a:off x="152400" y="1392651"/>
            <a:ext cx="8839199" cy="137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87" name="Google Shape;87;p17"/>
          <p:cNvSpPr txBox="1"/>
          <p:nvPr/>
        </p:nvSpPr>
        <p:spPr>
          <a:xfrm>
            <a:off x="3112625" y="1048150"/>
            <a:ext cx="412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p>
        </p:txBody>
      </p:sp>
      <p:sp>
        <p:nvSpPr>
          <p:cNvPr id="88" name="Google Shape;88;p17"/>
          <p:cNvSpPr txBox="1"/>
          <p:nvPr/>
        </p:nvSpPr>
        <p:spPr>
          <a:xfrm>
            <a:off x="630525" y="1763550"/>
            <a:ext cx="7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7"/>
          <p:cNvSpPr txBox="1"/>
          <p:nvPr/>
        </p:nvSpPr>
        <p:spPr>
          <a:xfrm>
            <a:off x="693425" y="550650"/>
            <a:ext cx="7954500" cy="457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300">
                <a:solidFill>
                  <a:srgbClr val="011F5B"/>
                </a:solidFill>
                <a:latin typeface="Lora"/>
                <a:ea typeface="Lora"/>
                <a:cs typeface="Lora"/>
                <a:sym typeface="Lora"/>
              </a:rPr>
              <a:t>X-train</a:t>
            </a:r>
            <a:r>
              <a:rPr lang="en" sz="2300">
                <a:solidFill>
                  <a:srgbClr val="011F5B"/>
                </a:solidFill>
                <a:latin typeface="Lora"/>
                <a:ea typeface="Lora"/>
                <a:cs typeface="Lora"/>
                <a:sym typeface="Lora"/>
              </a:rPr>
              <a:t>:</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2300">
                <a:solidFill>
                  <a:srgbClr val="011F5B"/>
                </a:solidFill>
                <a:latin typeface="Lora"/>
                <a:ea typeface="Lora"/>
                <a:cs typeface="Lora"/>
                <a:sym typeface="Lora"/>
              </a:rPr>
              <a:t>Y-train:</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2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pic>
        <p:nvPicPr>
          <p:cNvPr id="90" name="Google Shape;90;p17"/>
          <p:cNvPicPr preferRelativeResize="0"/>
          <p:nvPr/>
        </p:nvPicPr>
        <p:blipFill>
          <a:blip r:embed="rId4">
            <a:alphaModFix/>
          </a:blip>
          <a:stretch>
            <a:fillRect/>
          </a:stretch>
        </p:blipFill>
        <p:spPr>
          <a:xfrm>
            <a:off x="213550" y="1048150"/>
            <a:ext cx="1865350" cy="1495850"/>
          </a:xfrm>
          <a:prstGeom prst="rect">
            <a:avLst/>
          </a:prstGeom>
          <a:noFill/>
          <a:ln>
            <a:noFill/>
          </a:ln>
        </p:spPr>
      </p:pic>
      <p:pic>
        <p:nvPicPr>
          <p:cNvPr id="91" name="Google Shape;91;p17"/>
          <p:cNvPicPr preferRelativeResize="0"/>
          <p:nvPr/>
        </p:nvPicPr>
        <p:blipFill>
          <a:blip r:embed="rId5">
            <a:alphaModFix/>
          </a:blip>
          <a:stretch>
            <a:fillRect/>
          </a:stretch>
        </p:blipFill>
        <p:spPr>
          <a:xfrm>
            <a:off x="2078900" y="1048150"/>
            <a:ext cx="7003700" cy="1495850"/>
          </a:xfrm>
          <a:prstGeom prst="rect">
            <a:avLst/>
          </a:prstGeom>
          <a:noFill/>
          <a:ln>
            <a:noFill/>
          </a:ln>
        </p:spPr>
      </p:pic>
      <p:pic>
        <p:nvPicPr>
          <p:cNvPr id="92" name="Google Shape;92;p17"/>
          <p:cNvPicPr preferRelativeResize="0"/>
          <p:nvPr/>
        </p:nvPicPr>
        <p:blipFill>
          <a:blip r:embed="rId6">
            <a:alphaModFix/>
          </a:blip>
          <a:stretch>
            <a:fillRect/>
          </a:stretch>
        </p:blipFill>
        <p:spPr>
          <a:xfrm>
            <a:off x="2078900" y="3063825"/>
            <a:ext cx="1924050" cy="165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98" name="Google Shape;98;p18"/>
          <p:cNvSpPr txBox="1"/>
          <p:nvPr/>
        </p:nvSpPr>
        <p:spPr>
          <a:xfrm>
            <a:off x="534275" y="425150"/>
            <a:ext cx="157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11F5B"/>
                </a:solidFill>
                <a:latin typeface="Lora"/>
                <a:ea typeface="Lora"/>
                <a:cs typeface="Lora"/>
                <a:sym typeface="Lora"/>
              </a:rPr>
              <a:t>Methods</a:t>
            </a:r>
            <a:endParaRPr b="1" sz="1900"/>
          </a:p>
        </p:txBody>
      </p:sp>
      <p:sp>
        <p:nvSpPr>
          <p:cNvPr id="99" name="Google Shape;99;p18"/>
          <p:cNvSpPr txBox="1"/>
          <p:nvPr/>
        </p:nvSpPr>
        <p:spPr>
          <a:xfrm>
            <a:off x="534275" y="1111775"/>
            <a:ext cx="7939500" cy="3232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Baseline: Decision Tree</a:t>
            </a:r>
            <a:endParaRPr b="1" sz="1800">
              <a:solidFill>
                <a:srgbClr val="011F5B"/>
              </a:solidFill>
              <a:latin typeface="Lora"/>
              <a:ea typeface="Lora"/>
              <a:cs typeface="Lora"/>
              <a:sym typeface="Lora"/>
            </a:endParaRPr>
          </a:p>
          <a:p>
            <a:pPr indent="0" lvl="0" marL="457200" rtl="0" algn="l">
              <a:spcBef>
                <a:spcPts val="0"/>
              </a:spcBef>
              <a:spcAft>
                <a:spcPts val="0"/>
              </a:spcAft>
              <a:buNone/>
            </a:pPr>
            <a:r>
              <a:rPr lang="en" sz="1500">
                <a:solidFill>
                  <a:srgbClr val="011F5B"/>
                </a:solidFill>
                <a:latin typeface="Lora"/>
                <a:ea typeface="Lora"/>
                <a:cs typeface="Lora"/>
                <a:sym typeface="Lora"/>
              </a:rPr>
              <a:t>Package: sklearn.tree.DecisionTreeClassifier</a:t>
            </a:r>
            <a:endParaRPr sz="1500">
              <a:solidFill>
                <a:srgbClr val="011F5B"/>
              </a:solidFill>
              <a:latin typeface="Lora"/>
              <a:ea typeface="Lora"/>
              <a:cs typeface="Lora"/>
              <a:sym typeface="Lora"/>
            </a:endParaRPr>
          </a:p>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Logistic Regression</a:t>
            </a:r>
            <a:endParaRPr b="1" sz="1800">
              <a:solidFill>
                <a:srgbClr val="011F5B"/>
              </a:solidFill>
              <a:latin typeface="Lora"/>
              <a:ea typeface="Lora"/>
              <a:cs typeface="Lora"/>
              <a:sym typeface="Lora"/>
            </a:endParaRPr>
          </a:p>
          <a:p>
            <a:pPr indent="457200" lvl="0" marL="0" rtl="0" algn="l">
              <a:spcBef>
                <a:spcPts val="0"/>
              </a:spcBef>
              <a:spcAft>
                <a:spcPts val="0"/>
              </a:spcAft>
              <a:buNone/>
            </a:pPr>
            <a:r>
              <a:rPr lang="en" sz="1500">
                <a:solidFill>
                  <a:srgbClr val="011F5B"/>
                </a:solidFill>
                <a:latin typeface="Lora"/>
                <a:ea typeface="Lora"/>
                <a:cs typeface="Lora"/>
                <a:sym typeface="Lora"/>
              </a:rPr>
              <a:t>Package: sklearn.linear_model.LogisticRegression</a:t>
            </a:r>
            <a:endParaRPr sz="1600">
              <a:solidFill>
                <a:srgbClr val="011F5B"/>
              </a:solidFill>
              <a:latin typeface="Lora"/>
              <a:ea typeface="Lora"/>
              <a:cs typeface="Lora"/>
              <a:sym typeface="Lora"/>
            </a:endParaRPr>
          </a:p>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Random Forest</a:t>
            </a:r>
            <a:endParaRPr b="1" sz="1800">
              <a:solidFill>
                <a:srgbClr val="011F5B"/>
              </a:solidFill>
              <a:latin typeface="Lora"/>
              <a:ea typeface="Lora"/>
              <a:cs typeface="Lora"/>
              <a:sym typeface="Lora"/>
            </a:endParaRPr>
          </a:p>
          <a:p>
            <a:pPr indent="457200" lvl="0" marL="0" rtl="0" algn="l">
              <a:spcBef>
                <a:spcPts val="0"/>
              </a:spcBef>
              <a:spcAft>
                <a:spcPts val="0"/>
              </a:spcAft>
              <a:buNone/>
            </a:pPr>
            <a:r>
              <a:rPr lang="en" sz="1500">
                <a:solidFill>
                  <a:srgbClr val="011F5B"/>
                </a:solidFill>
                <a:latin typeface="Lora"/>
                <a:ea typeface="Lora"/>
                <a:cs typeface="Lora"/>
                <a:sym typeface="Lora"/>
              </a:rPr>
              <a:t>Package: sklearn.ensemble.RandomForestClassifier</a:t>
            </a:r>
            <a:endParaRPr sz="1600">
              <a:solidFill>
                <a:srgbClr val="011F5B"/>
              </a:solidFill>
              <a:latin typeface="Lora"/>
              <a:ea typeface="Lora"/>
              <a:cs typeface="Lora"/>
              <a:sym typeface="Lora"/>
            </a:endParaRPr>
          </a:p>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Gradient Tree Boosting</a:t>
            </a:r>
            <a:endParaRPr sz="1800">
              <a:solidFill>
                <a:srgbClr val="011F5B"/>
              </a:solidFill>
              <a:latin typeface="Lora"/>
              <a:ea typeface="Lora"/>
              <a:cs typeface="Lora"/>
              <a:sym typeface="Lora"/>
            </a:endParaRPr>
          </a:p>
          <a:p>
            <a:pPr indent="457200" lvl="0" marL="0" rtl="0" algn="l">
              <a:spcBef>
                <a:spcPts val="0"/>
              </a:spcBef>
              <a:spcAft>
                <a:spcPts val="0"/>
              </a:spcAft>
              <a:buNone/>
            </a:pPr>
            <a:r>
              <a:rPr lang="en" sz="1500">
                <a:solidFill>
                  <a:srgbClr val="011F5B"/>
                </a:solidFill>
                <a:latin typeface="Lora"/>
                <a:ea typeface="Lora"/>
                <a:cs typeface="Lora"/>
                <a:sym typeface="Lora"/>
              </a:rPr>
              <a:t>Package: sklearn.ensemble.GradientBoostingClassifier</a:t>
            </a:r>
            <a:endParaRPr sz="1600">
              <a:solidFill>
                <a:srgbClr val="011F5B"/>
              </a:solidFill>
              <a:latin typeface="Lora"/>
              <a:ea typeface="Lora"/>
              <a:cs typeface="Lora"/>
              <a:sym typeface="Lora"/>
            </a:endParaRPr>
          </a:p>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Support Vector Machine</a:t>
            </a:r>
            <a:endParaRPr sz="1800">
              <a:solidFill>
                <a:srgbClr val="011F5B"/>
              </a:solidFill>
              <a:latin typeface="Lora"/>
              <a:ea typeface="Lora"/>
              <a:cs typeface="Lora"/>
              <a:sym typeface="Lora"/>
            </a:endParaRPr>
          </a:p>
          <a:p>
            <a:pPr indent="457200" lvl="0" marL="0" rtl="0" algn="l">
              <a:spcBef>
                <a:spcPts val="0"/>
              </a:spcBef>
              <a:spcAft>
                <a:spcPts val="0"/>
              </a:spcAft>
              <a:buNone/>
            </a:pPr>
            <a:r>
              <a:rPr lang="en" sz="1500">
                <a:solidFill>
                  <a:srgbClr val="011F5B"/>
                </a:solidFill>
                <a:latin typeface="Lora"/>
                <a:ea typeface="Lora"/>
                <a:cs typeface="Lora"/>
                <a:sym typeface="Lora"/>
              </a:rPr>
              <a:t>Package: sklearn.svm.SVC</a:t>
            </a:r>
            <a:endParaRPr sz="1600">
              <a:solidFill>
                <a:srgbClr val="011F5B"/>
              </a:solidFill>
              <a:latin typeface="Lora"/>
              <a:ea typeface="Lora"/>
              <a:cs typeface="Lora"/>
              <a:sym typeface="Lora"/>
            </a:endParaRPr>
          </a:p>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Neural Network</a:t>
            </a:r>
            <a:endParaRPr sz="1800">
              <a:solidFill>
                <a:srgbClr val="011F5B"/>
              </a:solidFill>
              <a:latin typeface="Lora"/>
              <a:ea typeface="Lora"/>
              <a:cs typeface="Lora"/>
              <a:sym typeface="Lora"/>
            </a:endParaRPr>
          </a:p>
          <a:p>
            <a:pPr indent="457200" lvl="0" marL="0" rtl="0" algn="l">
              <a:spcBef>
                <a:spcPts val="0"/>
              </a:spcBef>
              <a:spcAft>
                <a:spcPts val="0"/>
              </a:spcAft>
              <a:buNone/>
            </a:pPr>
            <a:r>
              <a:rPr lang="en" sz="1500">
                <a:solidFill>
                  <a:srgbClr val="011F5B"/>
                </a:solidFill>
                <a:latin typeface="Lora"/>
                <a:ea typeface="Lora"/>
                <a:cs typeface="Lora"/>
                <a:sym typeface="Lora"/>
              </a:rPr>
              <a:t>Package: sklearn.neural_network.MLPClassifier</a:t>
            </a:r>
            <a:endParaRPr sz="1500">
              <a:solidFill>
                <a:srgbClr val="011F5B"/>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105" name="Google Shape;105;p19"/>
          <p:cNvSpPr txBox="1"/>
          <p:nvPr/>
        </p:nvSpPr>
        <p:spPr>
          <a:xfrm>
            <a:off x="534275" y="425150"/>
            <a:ext cx="198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11F5B"/>
                </a:solidFill>
                <a:latin typeface="Lora"/>
                <a:ea typeface="Lora"/>
                <a:cs typeface="Lora"/>
                <a:sym typeface="Lora"/>
              </a:rPr>
              <a:t>Evaluation</a:t>
            </a:r>
            <a:endParaRPr b="1" sz="1900"/>
          </a:p>
        </p:txBody>
      </p:sp>
      <p:sp>
        <p:nvSpPr>
          <p:cNvPr id="106" name="Google Shape;106;p19"/>
          <p:cNvSpPr txBox="1"/>
          <p:nvPr/>
        </p:nvSpPr>
        <p:spPr>
          <a:xfrm>
            <a:off x="534275" y="1111775"/>
            <a:ext cx="7939500" cy="1270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Accuracy score</a:t>
            </a:r>
            <a:endParaRPr b="1" sz="1800">
              <a:solidFill>
                <a:srgbClr val="011F5B"/>
              </a:solidFill>
              <a:latin typeface="Lora"/>
              <a:ea typeface="Lora"/>
              <a:cs typeface="Lora"/>
              <a:sym typeface="Lora"/>
            </a:endParaRPr>
          </a:p>
          <a:p>
            <a:pPr indent="457200" lvl="0" marL="0" rtl="0" algn="l">
              <a:lnSpc>
                <a:spcPct val="130434"/>
              </a:lnSpc>
              <a:spcBef>
                <a:spcPts val="0"/>
              </a:spcBef>
              <a:spcAft>
                <a:spcPts val="0"/>
              </a:spcAft>
              <a:buNone/>
            </a:pPr>
            <a:r>
              <a:rPr lang="en" sz="1500">
                <a:solidFill>
                  <a:srgbClr val="011F5B"/>
                </a:solidFill>
                <a:latin typeface="Lora"/>
                <a:ea typeface="Lora"/>
                <a:cs typeface="Lora"/>
                <a:sym typeface="Lora"/>
              </a:rPr>
              <a:t>model.score(X_test, y_test)</a:t>
            </a:r>
            <a:endParaRPr sz="1500">
              <a:solidFill>
                <a:srgbClr val="011F5B"/>
              </a:solidFill>
              <a:latin typeface="Lora"/>
              <a:ea typeface="Lora"/>
              <a:cs typeface="Lora"/>
              <a:sym typeface="Lora"/>
            </a:endParaRPr>
          </a:p>
          <a:p>
            <a:pPr indent="-317500" lvl="0" marL="457200" rtl="0" algn="l">
              <a:spcBef>
                <a:spcPts val="0"/>
              </a:spcBef>
              <a:spcAft>
                <a:spcPts val="0"/>
              </a:spcAft>
              <a:buSzPts val="1400"/>
              <a:buChar char="❖"/>
            </a:pPr>
            <a:r>
              <a:rPr b="1" lang="en" sz="1800">
                <a:solidFill>
                  <a:srgbClr val="011F5B"/>
                </a:solidFill>
                <a:latin typeface="Lora"/>
                <a:ea typeface="Lora"/>
                <a:cs typeface="Lora"/>
                <a:sym typeface="Lora"/>
              </a:rPr>
              <a:t>K-fold cross validation (k=5)</a:t>
            </a:r>
            <a:endParaRPr b="1" sz="1800">
              <a:solidFill>
                <a:srgbClr val="011F5B"/>
              </a:solidFill>
              <a:latin typeface="Lora"/>
              <a:ea typeface="Lora"/>
              <a:cs typeface="Lora"/>
              <a:sym typeface="Lora"/>
            </a:endParaRPr>
          </a:p>
          <a:p>
            <a:pPr indent="457200" lvl="0" marL="0" rtl="0" algn="l">
              <a:lnSpc>
                <a:spcPct val="130434"/>
              </a:lnSpc>
              <a:spcBef>
                <a:spcPts val="0"/>
              </a:spcBef>
              <a:spcAft>
                <a:spcPts val="0"/>
              </a:spcAft>
              <a:buNone/>
            </a:pPr>
            <a:r>
              <a:rPr lang="en" sz="1500">
                <a:solidFill>
                  <a:srgbClr val="011F5B"/>
                </a:solidFill>
                <a:latin typeface="Lora"/>
                <a:ea typeface="Lora"/>
                <a:cs typeface="Lora"/>
                <a:sym typeface="Lora"/>
              </a:rPr>
              <a:t>cross_validate('test_score')</a:t>
            </a:r>
            <a:endParaRPr sz="1500">
              <a:solidFill>
                <a:srgbClr val="011F5B"/>
              </a:solidFill>
              <a:latin typeface="Lora"/>
              <a:ea typeface="Lora"/>
              <a:cs typeface="Lora"/>
              <a:sym typeface="Lora"/>
            </a:endParaRPr>
          </a:p>
        </p:txBody>
      </p:sp>
      <p:sp>
        <p:nvSpPr>
          <p:cNvPr id="107" name="Google Shape;107;p19"/>
          <p:cNvSpPr txBox="1"/>
          <p:nvPr/>
        </p:nvSpPr>
        <p:spPr>
          <a:xfrm>
            <a:off x="534275" y="2406350"/>
            <a:ext cx="3989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11F5B"/>
                </a:solidFill>
                <a:latin typeface="Lora"/>
                <a:ea typeface="Lora"/>
                <a:cs typeface="Lora"/>
                <a:sym typeface="Lora"/>
              </a:rPr>
              <a:t>Hyperparameter Tuning </a:t>
            </a:r>
            <a:endParaRPr b="1" sz="1900"/>
          </a:p>
        </p:txBody>
      </p:sp>
      <p:sp>
        <p:nvSpPr>
          <p:cNvPr id="108" name="Google Shape;108;p19"/>
          <p:cNvSpPr txBox="1"/>
          <p:nvPr/>
        </p:nvSpPr>
        <p:spPr>
          <a:xfrm>
            <a:off x="686675" y="3016775"/>
            <a:ext cx="7939500" cy="1108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500">
                <a:solidFill>
                  <a:srgbClr val="011F5B"/>
                </a:solidFill>
                <a:latin typeface="Lora"/>
                <a:ea typeface="Lora"/>
                <a:cs typeface="Lora"/>
                <a:sym typeface="Lora"/>
              </a:rPr>
              <a:t>Before using the trained models to predict the upcoming world cup, we should first find the optimal hyperparameter combinations of each model. So next we will use grid search to tune the hyperparameters. For example, we should find the best kernel and regularization parameter for SVM.</a:t>
            </a:r>
            <a:endParaRPr sz="1500">
              <a:solidFill>
                <a:srgbClr val="011F5B"/>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7334400" y="4465375"/>
            <a:ext cx="1508625" cy="493325"/>
          </a:xfrm>
          <a:prstGeom prst="rect">
            <a:avLst/>
          </a:prstGeom>
          <a:noFill/>
          <a:ln>
            <a:noFill/>
          </a:ln>
        </p:spPr>
      </p:pic>
      <p:graphicFrame>
        <p:nvGraphicFramePr>
          <p:cNvPr id="114" name="Google Shape;114;p20"/>
          <p:cNvGraphicFramePr/>
          <p:nvPr/>
        </p:nvGraphicFramePr>
        <p:xfrm>
          <a:off x="518900" y="1743463"/>
          <a:ext cx="3000000" cy="3000000"/>
        </p:xfrm>
        <a:graphic>
          <a:graphicData uri="http://schemas.openxmlformats.org/drawingml/2006/table">
            <a:tbl>
              <a:tblPr>
                <a:noFill/>
                <a:tableStyleId>{3C3622F5-F48A-44D4-BF8B-68771FACC866}</a:tableStyleId>
              </a:tblPr>
              <a:tblGrid>
                <a:gridCol w="1158025"/>
                <a:gridCol w="1158025"/>
                <a:gridCol w="1158025"/>
                <a:gridCol w="1158025"/>
                <a:gridCol w="1158025"/>
                <a:gridCol w="1158025"/>
                <a:gridCol w="1158025"/>
              </a:tblGrid>
              <a:tr h="647650">
                <a:tc>
                  <a:txBody>
                    <a:bodyPr/>
                    <a:lstStyle/>
                    <a:p>
                      <a:pPr indent="0" lvl="0" marL="0" rtl="0" algn="ctr">
                        <a:spcBef>
                          <a:spcPts val="0"/>
                        </a:spcBef>
                        <a:spcAft>
                          <a:spcPts val="0"/>
                        </a:spcAft>
                        <a:buNone/>
                      </a:pPr>
                      <a:r>
                        <a:rPr lang="en"/>
                        <a:t>Tuned Model</a:t>
                      </a:r>
                      <a:endParaRPr/>
                    </a:p>
                  </a:txBody>
                  <a:tcPr marT="91425" marB="91425" marR="91425" marL="91425" anchor="ctr"/>
                </a:tc>
                <a:tc>
                  <a:txBody>
                    <a:bodyPr/>
                    <a:lstStyle/>
                    <a:p>
                      <a:pPr indent="0" lvl="0" marL="0" rtl="0" algn="ctr">
                        <a:spcBef>
                          <a:spcPts val="0"/>
                        </a:spcBef>
                        <a:spcAft>
                          <a:spcPts val="0"/>
                        </a:spcAft>
                        <a:buNone/>
                      </a:pPr>
                      <a:r>
                        <a:rPr lang="en"/>
                        <a:t>Decision Tree</a:t>
                      </a:r>
                      <a:endParaRPr/>
                    </a:p>
                  </a:txBody>
                  <a:tcPr marT="91425" marB="91425" marR="91425" marL="91425" anchor="ctr"/>
                </a:tc>
                <a:tc>
                  <a:txBody>
                    <a:bodyPr/>
                    <a:lstStyle/>
                    <a:p>
                      <a:pPr indent="0" lvl="0" marL="0" rtl="0" algn="ctr">
                        <a:spcBef>
                          <a:spcPts val="0"/>
                        </a:spcBef>
                        <a:spcAft>
                          <a:spcPts val="0"/>
                        </a:spcAft>
                        <a:buNone/>
                      </a:pPr>
                      <a:r>
                        <a:rPr lang="en"/>
                        <a:t>Logistic Regression</a:t>
                      </a:r>
                      <a:endParaRPr/>
                    </a:p>
                  </a:txBody>
                  <a:tcPr marT="91425" marB="91425" marR="91425" marL="91425" anchor="ctr"/>
                </a:tc>
                <a:tc>
                  <a:txBody>
                    <a:bodyPr/>
                    <a:lstStyle/>
                    <a:p>
                      <a:pPr indent="0" lvl="0" marL="0" rtl="0" algn="ctr">
                        <a:spcBef>
                          <a:spcPts val="0"/>
                        </a:spcBef>
                        <a:spcAft>
                          <a:spcPts val="0"/>
                        </a:spcAft>
                        <a:buNone/>
                      </a:pPr>
                      <a:r>
                        <a:rPr lang="en"/>
                        <a:t>Random Forest</a:t>
                      </a:r>
                      <a:endParaRPr/>
                    </a:p>
                  </a:txBody>
                  <a:tcPr marT="91425" marB="91425" marR="91425" marL="91425" anchor="ctr"/>
                </a:tc>
                <a:tc>
                  <a:txBody>
                    <a:bodyPr/>
                    <a:lstStyle/>
                    <a:p>
                      <a:pPr indent="0" lvl="0" marL="0" rtl="0" algn="ctr">
                        <a:spcBef>
                          <a:spcPts val="0"/>
                        </a:spcBef>
                        <a:spcAft>
                          <a:spcPts val="0"/>
                        </a:spcAft>
                        <a:buNone/>
                      </a:pPr>
                      <a:r>
                        <a:rPr lang="en"/>
                        <a:t>Gradient Tree Boosting</a:t>
                      </a:r>
                      <a:endParaRPr/>
                    </a:p>
                  </a:txBody>
                  <a:tcPr marT="91425" marB="91425" marR="91425" marL="91425" anchor="ctr"/>
                </a:tc>
                <a:tc>
                  <a:txBody>
                    <a:bodyPr/>
                    <a:lstStyle/>
                    <a:p>
                      <a:pPr indent="0" lvl="0" marL="0" rtl="0" algn="ctr">
                        <a:spcBef>
                          <a:spcPts val="0"/>
                        </a:spcBef>
                        <a:spcAft>
                          <a:spcPts val="0"/>
                        </a:spcAft>
                        <a:buNone/>
                      </a:pPr>
                      <a:r>
                        <a:rPr lang="en"/>
                        <a:t>SVM</a:t>
                      </a:r>
                      <a:endParaRPr/>
                    </a:p>
                  </a:txBody>
                  <a:tcPr marT="91425" marB="91425" marR="91425" marL="91425" anchor="ctr"/>
                </a:tc>
                <a:tc>
                  <a:txBody>
                    <a:bodyPr/>
                    <a:lstStyle/>
                    <a:p>
                      <a:pPr indent="0" lvl="0" marL="0" rtl="0" algn="ctr">
                        <a:spcBef>
                          <a:spcPts val="0"/>
                        </a:spcBef>
                        <a:spcAft>
                          <a:spcPts val="0"/>
                        </a:spcAft>
                        <a:buNone/>
                      </a:pPr>
                      <a:r>
                        <a:rPr lang="en"/>
                        <a:t>Neural Network</a:t>
                      </a:r>
                      <a:endParaRPr/>
                    </a:p>
                  </a:txBody>
                  <a:tcPr marT="91425" marB="91425" marR="91425" marL="91425" anchor="ctr"/>
                </a:tc>
              </a:tr>
              <a:tr h="597950">
                <a:tc>
                  <a:txBody>
                    <a:bodyPr/>
                    <a:lstStyle/>
                    <a:p>
                      <a:pPr indent="0" lvl="0" marL="0" rtl="0" algn="ctr">
                        <a:spcBef>
                          <a:spcPts val="0"/>
                        </a:spcBef>
                        <a:spcAft>
                          <a:spcPts val="0"/>
                        </a:spcAft>
                        <a:buNone/>
                      </a:pPr>
                      <a:r>
                        <a:rPr lang="en"/>
                        <a:t>Accuracy score</a:t>
                      </a:r>
                      <a:endParaRPr/>
                    </a:p>
                  </a:txBody>
                  <a:tcPr marT="91425" marB="91425" marR="91425" marL="91425" anchor="ctr"/>
                </a:tc>
                <a:tc>
                  <a:txBody>
                    <a:bodyPr/>
                    <a:lstStyle/>
                    <a:p>
                      <a:pPr indent="0" lvl="0" marL="0" rtl="0" algn="ctr">
                        <a:spcBef>
                          <a:spcPts val="0"/>
                        </a:spcBef>
                        <a:spcAft>
                          <a:spcPts val="0"/>
                        </a:spcAft>
                        <a:buNone/>
                      </a:pPr>
                      <a:r>
                        <a:rPr lang="en"/>
                        <a:t>47.36%</a:t>
                      </a:r>
                      <a:endParaRPr/>
                    </a:p>
                  </a:txBody>
                  <a:tcPr marT="91425" marB="91425" marR="91425" marL="91425" anchor="ctr"/>
                </a:tc>
                <a:tc>
                  <a:txBody>
                    <a:bodyPr/>
                    <a:lstStyle/>
                    <a:p>
                      <a:pPr indent="0" lvl="0" marL="0" rtl="0" algn="ctr">
                        <a:spcBef>
                          <a:spcPts val="0"/>
                        </a:spcBef>
                        <a:spcAft>
                          <a:spcPts val="0"/>
                        </a:spcAft>
                        <a:buNone/>
                      </a:pPr>
                      <a:r>
                        <a:rPr lang="en"/>
                        <a:t>58.81%</a:t>
                      </a:r>
                      <a:endParaRPr/>
                    </a:p>
                  </a:txBody>
                  <a:tcPr marT="91425" marB="91425" marR="91425" marL="91425" anchor="ctr"/>
                </a:tc>
                <a:tc>
                  <a:txBody>
                    <a:bodyPr/>
                    <a:lstStyle/>
                    <a:p>
                      <a:pPr indent="0" lvl="0" marL="0" rtl="0" algn="ctr">
                        <a:spcBef>
                          <a:spcPts val="0"/>
                        </a:spcBef>
                        <a:spcAft>
                          <a:spcPts val="0"/>
                        </a:spcAft>
                        <a:buNone/>
                      </a:pPr>
                      <a:r>
                        <a:rPr lang="en"/>
                        <a:t>58.50%</a:t>
                      </a:r>
                      <a:endParaRPr/>
                    </a:p>
                  </a:txBody>
                  <a:tcPr marT="91425" marB="91425" marR="91425" marL="91425" anchor="ctr"/>
                </a:tc>
                <a:tc>
                  <a:txBody>
                    <a:bodyPr/>
                    <a:lstStyle/>
                    <a:p>
                      <a:pPr indent="0" lvl="0" marL="0" rtl="0" algn="ctr">
                        <a:spcBef>
                          <a:spcPts val="0"/>
                        </a:spcBef>
                        <a:spcAft>
                          <a:spcPts val="0"/>
                        </a:spcAft>
                        <a:buNone/>
                      </a:pPr>
                      <a:r>
                        <a:rPr lang="en"/>
                        <a:t>58.81%</a:t>
                      </a:r>
                      <a:endParaRPr/>
                    </a:p>
                  </a:txBody>
                  <a:tcPr marT="91425" marB="91425" marR="91425" marL="91425" anchor="ctr"/>
                </a:tc>
                <a:tc>
                  <a:txBody>
                    <a:bodyPr/>
                    <a:lstStyle/>
                    <a:p>
                      <a:pPr indent="0" lvl="0" marL="0" rtl="0" algn="ctr">
                        <a:spcBef>
                          <a:spcPts val="0"/>
                        </a:spcBef>
                        <a:spcAft>
                          <a:spcPts val="0"/>
                        </a:spcAft>
                        <a:buNone/>
                      </a:pPr>
                      <a:r>
                        <a:rPr lang="en"/>
                        <a:t>59.18%</a:t>
                      </a:r>
                      <a:endParaRPr/>
                    </a:p>
                  </a:txBody>
                  <a:tcPr marT="91425" marB="91425" marR="91425" marL="91425" anchor="ctr"/>
                </a:tc>
                <a:tc>
                  <a:txBody>
                    <a:bodyPr/>
                    <a:lstStyle/>
                    <a:p>
                      <a:pPr indent="0" lvl="0" marL="0" rtl="0" algn="ctr">
                        <a:spcBef>
                          <a:spcPts val="0"/>
                        </a:spcBef>
                        <a:spcAft>
                          <a:spcPts val="0"/>
                        </a:spcAft>
                        <a:buNone/>
                      </a:pPr>
                      <a:r>
                        <a:rPr lang="en"/>
                        <a:t>59.37%</a:t>
                      </a:r>
                      <a:endParaRPr/>
                    </a:p>
                  </a:txBody>
                  <a:tcPr marT="91425" marB="91425" marR="91425" marL="91425" anchor="ctr"/>
                </a:tc>
              </a:tr>
              <a:tr h="574975">
                <a:tc>
                  <a:txBody>
                    <a:bodyPr/>
                    <a:lstStyle/>
                    <a:p>
                      <a:pPr indent="0" lvl="0" marL="0" rtl="0" algn="ctr">
                        <a:spcBef>
                          <a:spcPts val="0"/>
                        </a:spcBef>
                        <a:spcAft>
                          <a:spcPts val="0"/>
                        </a:spcAft>
                        <a:buNone/>
                      </a:pPr>
                      <a:r>
                        <a:rPr lang="en"/>
                        <a:t>K-fold CV score</a:t>
                      </a:r>
                      <a:endParaRPr/>
                    </a:p>
                  </a:txBody>
                  <a:tcPr marT="91425" marB="91425" marR="91425" marL="91425" anchor="ctr"/>
                </a:tc>
                <a:tc>
                  <a:txBody>
                    <a:bodyPr/>
                    <a:lstStyle/>
                    <a:p>
                      <a:pPr indent="0" lvl="0" marL="0" rtl="0" algn="ctr">
                        <a:spcBef>
                          <a:spcPts val="0"/>
                        </a:spcBef>
                        <a:spcAft>
                          <a:spcPts val="0"/>
                        </a:spcAft>
                        <a:buNone/>
                      </a:pPr>
                      <a:r>
                        <a:rPr lang="en"/>
                        <a:t>46.11%</a:t>
                      </a:r>
                      <a:endParaRPr/>
                    </a:p>
                  </a:txBody>
                  <a:tcPr marT="91425" marB="91425" marR="91425" marL="91425" anchor="ctr"/>
                </a:tc>
                <a:tc>
                  <a:txBody>
                    <a:bodyPr/>
                    <a:lstStyle/>
                    <a:p>
                      <a:pPr indent="0" lvl="0" marL="0" rtl="0" algn="ctr">
                        <a:spcBef>
                          <a:spcPts val="0"/>
                        </a:spcBef>
                        <a:spcAft>
                          <a:spcPts val="0"/>
                        </a:spcAft>
                        <a:buNone/>
                      </a:pPr>
                      <a:r>
                        <a:rPr lang="en"/>
                        <a:t>58.15%</a:t>
                      </a:r>
                      <a:endParaRPr/>
                    </a:p>
                  </a:txBody>
                  <a:tcPr marT="91425" marB="91425" marR="91425" marL="91425" anchor="ctr"/>
                </a:tc>
                <a:tc>
                  <a:txBody>
                    <a:bodyPr/>
                    <a:lstStyle/>
                    <a:p>
                      <a:pPr indent="0" lvl="0" marL="0" rtl="0" algn="ctr">
                        <a:spcBef>
                          <a:spcPts val="0"/>
                        </a:spcBef>
                        <a:spcAft>
                          <a:spcPts val="0"/>
                        </a:spcAft>
                        <a:buNone/>
                      </a:pPr>
                      <a:r>
                        <a:rPr lang="en"/>
                        <a:t>58.33%</a:t>
                      </a:r>
                      <a:endParaRPr/>
                    </a:p>
                  </a:txBody>
                  <a:tcPr marT="91425" marB="91425" marR="91425" marL="91425" anchor="ctr"/>
                </a:tc>
                <a:tc>
                  <a:txBody>
                    <a:bodyPr/>
                    <a:lstStyle/>
                    <a:p>
                      <a:pPr indent="0" lvl="0" marL="0" rtl="0" algn="ctr">
                        <a:spcBef>
                          <a:spcPts val="0"/>
                        </a:spcBef>
                        <a:spcAft>
                          <a:spcPts val="0"/>
                        </a:spcAft>
                        <a:buNone/>
                      </a:pPr>
                      <a:r>
                        <a:rPr lang="en"/>
                        <a:t>58.35%</a:t>
                      </a:r>
                      <a:endParaRPr/>
                    </a:p>
                  </a:txBody>
                  <a:tcPr marT="91425" marB="91425" marR="91425" marL="91425" anchor="ctr"/>
                </a:tc>
                <a:tc>
                  <a:txBody>
                    <a:bodyPr/>
                    <a:lstStyle/>
                    <a:p>
                      <a:pPr indent="0" lvl="0" marL="0" rtl="0" algn="ctr">
                        <a:spcBef>
                          <a:spcPts val="0"/>
                        </a:spcBef>
                        <a:spcAft>
                          <a:spcPts val="0"/>
                        </a:spcAft>
                        <a:buNone/>
                      </a:pPr>
                      <a:r>
                        <a:rPr lang="en"/>
                        <a:t>58.20%</a:t>
                      </a:r>
                      <a:endParaRPr/>
                    </a:p>
                  </a:txBody>
                  <a:tcPr marT="91425" marB="91425" marR="91425" marL="91425" anchor="ctr"/>
                </a:tc>
                <a:tc>
                  <a:txBody>
                    <a:bodyPr/>
                    <a:lstStyle/>
                    <a:p>
                      <a:pPr indent="0" lvl="0" marL="0" rtl="0" algn="ctr">
                        <a:spcBef>
                          <a:spcPts val="0"/>
                        </a:spcBef>
                        <a:spcAft>
                          <a:spcPts val="0"/>
                        </a:spcAft>
                        <a:buNone/>
                      </a:pPr>
                      <a:r>
                        <a:rPr lang="en"/>
                        <a:t>58.24%</a:t>
                      </a:r>
                      <a:endParaRPr/>
                    </a:p>
                  </a:txBody>
                  <a:tcPr marT="91425" marB="91425" marR="91425" marL="91425" anchor="ctr"/>
                </a:tc>
              </a:tr>
            </a:tbl>
          </a:graphicData>
        </a:graphic>
      </p:graphicFrame>
      <p:sp>
        <p:nvSpPr>
          <p:cNvPr id="115" name="Google Shape;115;p20"/>
          <p:cNvSpPr txBox="1"/>
          <p:nvPr/>
        </p:nvSpPr>
        <p:spPr>
          <a:xfrm>
            <a:off x="534275" y="425150"/>
            <a:ext cx="352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011F5B"/>
                </a:solidFill>
                <a:latin typeface="Lora"/>
                <a:ea typeface="Lora"/>
                <a:cs typeface="Lora"/>
                <a:sym typeface="Lora"/>
              </a:rPr>
              <a:t>Pick the best method</a:t>
            </a:r>
            <a:endParaRPr b="1"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7334400" y="4465375"/>
            <a:ext cx="1508625" cy="493325"/>
          </a:xfrm>
          <a:prstGeom prst="rect">
            <a:avLst/>
          </a:prstGeom>
          <a:noFill/>
          <a:ln>
            <a:noFill/>
          </a:ln>
        </p:spPr>
      </p:pic>
      <p:sp>
        <p:nvSpPr>
          <p:cNvPr id="121" name="Google Shape;121;p21"/>
          <p:cNvSpPr txBox="1"/>
          <p:nvPr/>
        </p:nvSpPr>
        <p:spPr>
          <a:xfrm>
            <a:off x="693425" y="550650"/>
            <a:ext cx="7954500" cy="26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011F5B"/>
                </a:solidFill>
                <a:latin typeface="Lora"/>
                <a:ea typeface="Lora"/>
                <a:cs typeface="Lora"/>
                <a:sym typeface="Lora"/>
              </a:rPr>
              <a:t>Prediction</a:t>
            </a:r>
            <a:r>
              <a:rPr lang="en" sz="2300">
                <a:solidFill>
                  <a:srgbClr val="011F5B"/>
                </a:solidFill>
                <a:latin typeface="Lora"/>
                <a:ea typeface="Lora"/>
                <a:cs typeface="Lora"/>
                <a:sym typeface="Lora"/>
              </a:rPr>
              <a:t>:</a:t>
            </a:r>
            <a:endParaRPr sz="23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a:p>
            <a:pPr indent="0" lvl="0" marL="0" rtl="0" algn="l">
              <a:lnSpc>
                <a:spcPct val="150000"/>
              </a:lnSpc>
              <a:spcBef>
                <a:spcPts val="0"/>
              </a:spcBef>
              <a:spcAft>
                <a:spcPts val="0"/>
              </a:spcAft>
              <a:buNone/>
            </a:pPr>
            <a:r>
              <a:rPr lang="en" sz="1500">
                <a:solidFill>
                  <a:srgbClr val="011F5B"/>
                </a:solidFill>
                <a:latin typeface="Lora"/>
                <a:ea typeface="Lora"/>
                <a:cs typeface="Lora"/>
                <a:sym typeface="Lora"/>
              </a:rPr>
              <a:t>After comparing the accuracy of all methods，we choose Gradient Tree Boosting. We manually create rows for Qatar 2022 participating teams.  </a:t>
            </a:r>
            <a:endParaRPr sz="15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sz="18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300">
              <a:solidFill>
                <a:srgbClr val="011F5B"/>
              </a:solidFill>
              <a:latin typeface="Lora"/>
              <a:ea typeface="Lora"/>
              <a:cs typeface="Lora"/>
              <a:sym typeface="Lora"/>
            </a:endParaRPr>
          </a:p>
          <a:p>
            <a:pPr indent="0" lvl="0" marL="0" rtl="0" algn="l">
              <a:lnSpc>
                <a:spcPct val="150000"/>
              </a:lnSpc>
              <a:spcBef>
                <a:spcPts val="0"/>
              </a:spcBef>
              <a:spcAft>
                <a:spcPts val="0"/>
              </a:spcAft>
              <a:buNone/>
            </a:pPr>
            <a:r>
              <a:t/>
            </a:r>
            <a:endParaRPr i="1" sz="1200">
              <a:solidFill>
                <a:srgbClr val="011F5B"/>
              </a:solidFill>
              <a:latin typeface="Lora"/>
              <a:ea typeface="Lora"/>
              <a:cs typeface="Lora"/>
              <a:sym typeface="Lora"/>
            </a:endParaRPr>
          </a:p>
          <a:p>
            <a:pPr indent="0" lvl="0" marL="0" rtl="0" algn="l">
              <a:spcBef>
                <a:spcPts val="0"/>
              </a:spcBef>
              <a:spcAft>
                <a:spcPts val="0"/>
              </a:spcAft>
              <a:buNone/>
            </a:pPr>
            <a:r>
              <a:t/>
            </a:r>
            <a:endParaRPr>
              <a:solidFill>
                <a:srgbClr val="011F5B"/>
              </a:solidFill>
              <a:latin typeface="Lora"/>
              <a:ea typeface="Lora"/>
              <a:cs typeface="Lora"/>
              <a:sym typeface="Lora"/>
            </a:endParaRPr>
          </a:p>
        </p:txBody>
      </p:sp>
      <p:pic>
        <p:nvPicPr>
          <p:cNvPr id="122" name="Google Shape;122;p21"/>
          <p:cNvPicPr preferRelativeResize="0"/>
          <p:nvPr/>
        </p:nvPicPr>
        <p:blipFill>
          <a:blip r:embed="rId4">
            <a:alphaModFix/>
          </a:blip>
          <a:stretch>
            <a:fillRect/>
          </a:stretch>
        </p:blipFill>
        <p:spPr>
          <a:xfrm>
            <a:off x="214850" y="1985849"/>
            <a:ext cx="8714300" cy="22553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