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2"/>
  </p:handoutMasterIdLst>
  <p:sldIdLst>
    <p:sldId id="256" r:id="rId2"/>
    <p:sldId id="306" r:id="rId3"/>
    <p:sldId id="307" r:id="rId4"/>
    <p:sldId id="308" r:id="rId5"/>
    <p:sldId id="309" r:id="rId6"/>
    <p:sldId id="301" r:id="rId7"/>
    <p:sldId id="303" r:id="rId8"/>
    <p:sldId id="310" r:id="rId9"/>
    <p:sldId id="304" r:id="rId10"/>
    <p:sldId id="284" r:id="rId11"/>
    <p:sldId id="286" r:id="rId12"/>
    <p:sldId id="288" r:id="rId13"/>
    <p:sldId id="259" r:id="rId14"/>
    <p:sldId id="261" r:id="rId15"/>
    <p:sldId id="262" r:id="rId16"/>
    <p:sldId id="264" r:id="rId17"/>
    <p:sldId id="263" r:id="rId18"/>
    <p:sldId id="260" r:id="rId19"/>
    <p:sldId id="257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25"/>
    <p:restoredTop sz="94651"/>
  </p:normalViewPr>
  <p:slideViewPr>
    <p:cSldViewPr snapToGrid="0" snapToObjects="1">
      <p:cViewPr varScale="1">
        <p:scale>
          <a:sx n="80" d="100"/>
          <a:sy n="80" d="100"/>
        </p:scale>
        <p:origin x="22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942446-915B-C640-8424-B3D8ECA22B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E47EF-5D0A-4B43-A5F6-7049AA4E77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85F7D-F469-4842-94DF-D4AD999D001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7D252-03B3-4B4B-9EA5-E7369F0353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86A62-FC53-0348-AE3D-EE92D3899E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BBE2E-13FC-AD4F-8B1A-3253DBB41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8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D29A-0C4E-BB4B-A337-0275BA691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0C113-817D-EB46-893B-82D55C1D3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4B49-CC09-E44C-9E1C-CEFB3C72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ACF-C732-F045-BFDC-C77792761D7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310C0-0720-9942-9221-BEC10406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1DDBC-D2EC-5146-9381-9FB3AFA9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395-01D9-254B-8CB6-0DB2B1B2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2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C80E-6775-B24C-89C2-0C367ECB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AC1A0-E616-F141-91E2-F12FFDF93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0484-A4A5-224F-96F3-94DEDD64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ACF-C732-F045-BFDC-C77792761D7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94102-31BF-E448-9613-7139BEAA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977C5-A0DE-2040-9744-5F66921B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395-01D9-254B-8CB6-0DB2B1B2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3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AF160-0C0E-6D4E-AE7D-826016312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21B06-5062-8246-86AE-66AAB8375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AA518-5214-0446-9E75-212851D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ACF-C732-F045-BFDC-C77792761D7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F263B-1ED6-3240-B0A9-ECE8F75B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DA1A7-82FD-E244-B9AD-61109CFD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395-01D9-254B-8CB6-0DB2B1B2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0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2719-AE09-FD46-A580-DF4FA69E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50F4-64F3-CB42-86FD-A2CB69C7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EE58F-E87A-7D4D-A6C9-E4480044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ACF-C732-F045-BFDC-C77792761D7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0A520-6B3B-CE40-87BE-A47F982E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C9664-D0C8-774F-8BD3-BA13A22B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395-01D9-254B-8CB6-0DB2B1B2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06A8-CE4A-B24B-8D84-F7BA9BD1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80AEE-F74C-C640-A9F9-32EF665EE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9AA4A-D234-C048-858F-CBD2BA95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ACF-C732-F045-BFDC-C77792761D7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0441-F3F9-CC4A-A708-C0432B3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0F463-ACD3-FB44-B776-DD3FDB3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395-01D9-254B-8CB6-0DB2B1B2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2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7E27-72B1-D14E-B974-4D7E6E11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4061F-DC34-FB43-B5DA-90DAB8CBD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407E5-0CF5-4442-9D90-1EB082AE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715F5-D195-5F4C-9A83-2FFF6E50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ACF-C732-F045-BFDC-C77792761D7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0B984-56F5-884D-9527-56677A43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A524C-4D95-FF4D-A9FC-89CDE6FE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395-01D9-254B-8CB6-0DB2B1B2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6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E059-F4E1-EE4C-B710-09BA62CC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A98C2-86BE-4148-BC0A-D49C87B8F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646F2-5A74-3542-AB29-9C8E4CB7B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56DF8-83C4-FE47-9201-A8C1934F6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1BBFB-9A8F-FD45-A41F-100AC9F24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7A2CB-77F7-F048-8AC7-5FBA13F7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ACF-C732-F045-BFDC-C77792761D7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66835-976D-1744-9E0E-DD691C10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EC09C-6B5A-EB44-8BA4-DEE423C4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395-01D9-254B-8CB6-0DB2B1B2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1030-A5F7-5B4F-81AB-374AD231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CFA16-5CC9-FF42-8C86-8F6C48A5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ACF-C732-F045-BFDC-C77792761D7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06FC-C377-BC4A-B924-495C2698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0DE04-1878-BE44-9E7E-5B4AFA85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395-01D9-254B-8CB6-0DB2B1B2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1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1C67D-CF4F-7543-B344-8783AE3E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ACF-C732-F045-BFDC-C77792761D7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B39DA-AA8F-6D4C-AE14-DD9B549E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9757E-9A8A-6C47-9149-2B147C9C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395-01D9-254B-8CB6-0DB2B1B2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A7BF-6386-A84C-B04A-59693AE4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9BEB-4EC9-1343-AD84-56102D37B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225A7-31AB-E84E-BEFF-FCC2BFEAF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E831-D494-774B-95C7-66EAE1A6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ACF-C732-F045-BFDC-C77792761D7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E098D-843F-2A42-BFE5-B6263917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B02B2-5EC3-BD47-AB61-AFBA585E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395-01D9-254B-8CB6-0DB2B1B2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FFEC-5B67-2C48-9B38-0D848270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E9A90-234D-2341-B451-954E1418A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63856-993A-B04D-AE32-B6E5A2563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C1242-201D-794A-8AD1-1AEA37AC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7ACF-C732-F045-BFDC-C77792761D7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73E8B-7AFF-A34E-9196-0E924A73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3BCF3-1721-7349-8E17-C75207CC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395-01D9-254B-8CB6-0DB2B1B2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4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58D00-E997-9F4E-8858-D673E2CB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2D670-D2DB-664A-94D5-700D4CFC6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A919F-E025-C64C-A463-B6B1F6CCE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57ACF-C732-F045-BFDC-C77792761D7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A43F-FE0F-2D43-9E9B-DA63A7B66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DBE11-49F1-574B-A967-EBE6B41D4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BF395-01D9-254B-8CB6-0DB2B1B2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9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../Baffour%201/UGA/LECTURER%20POSITION/atlF.mpg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25EDDA-734E-9B42-ADAA-989B268E6D23}"/>
              </a:ext>
            </a:extLst>
          </p:cNvPr>
          <p:cNvSpPr txBox="1"/>
          <p:nvPr/>
        </p:nvSpPr>
        <p:spPr>
          <a:xfrm>
            <a:off x="1154430" y="3368382"/>
            <a:ext cx="93611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Uduak George</a:t>
            </a:r>
          </a:p>
          <a:p>
            <a:pPr algn="ctr"/>
            <a:r>
              <a:rPr lang="en-US" sz="3200" dirty="0"/>
              <a:t>Department of Mathematics and Statistics</a:t>
            </a:r>
          </a:p>
          <a:p>
            <a:pPr algn="ctr"/>
            <a:r>
              <a:rPr lang="en-US" sz="3200" dirty="0"/>
              <a:t>San Diego State University</a:t>
            </a:r>
          </a:p>
          <a:p>
            <a:pPr algn="ctr"/>
            <a:r>
              <a:rPr lang="en-US" sz="3200" dirty="0"/>
              <a:t>San Diego, CA 92182-7720</a:t>
            </a:r>
          </a:p>
          <a:p>
            <a:pPr algn="ctr"/>
            <a:r>
              <a:rPr lang="en-US" sz="3200" dirty="0" err="1"/>
              <a:t>ugeorge@sdsu.edu</a:t>
            </a:r>
            <a:r>
              <a:rPr lang="en-US" sz="3200" dirty="0"/>
              <a:t> </a:t>
            </a:r>
          </a:p>
          <a:p>
            <a:pPr algn="ctr"/>
            <a:r>
              <a:rPr lang="en-US" sz="3200" dirty="0"/>
              <a:t>https://</a:t>
            </a:r>
            <a:r>
              <a:rPr lang="en-US" sz="3200" dirty="0" err="1"/>
              <a:t>ugeorge.sdsu.edu</a:t>
            </a:r>
            <a:endParaRPr lang="en-US" sz="3200" dirty="0"/>
          </a:p>
          <a:p>
            <a:pPr algn="ctr"/>
            <a:endParaRPr lang="en-US" sz="32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CC0FA22-292E-0846-9EA0-F2717EB1D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490" y="0"/>
            <a:ext cx="10309860" cy="303691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in Math</a:t>
            </a:r>
            <a:b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Meeting</a:t>
            </a:r>
            <a:b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Notes #1: 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85812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356526" y="3306467"/>
                <a:ext cx="3840410" cy="2123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400" dirty="0"/>
              </a:p>
              <a:p>
                <a:endParaRPr lang="en-US" sz="4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526" y="3306467"/>
                <a:ext cx="3840410" cy="2123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2384" y="4753808"/>
            <a:ext cx="11062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Applying the substitution method to the system of equations, we obtain the following solutions: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1" y="1654514"/>
            <a:ext cx="11887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Systems of equations in two variables are easy to solve. It gets more time consuming and laborious to solve if you have a system of three or four equations.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13F-0327-48A9-A58F-CCABA05FA120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8B8D59-54B9-AE4D-95EA-1F0F06D7E894}"/>
              </a:ext>
            </a:extLst>
          </p:cNvPr>
          <p:cNvSpPr txBox="1">
            <a:spLocks/>
          </p:cNvSpPr>
          <p:nvPr/>
        </p:nvSpPr>
        <p:spPr>
          <a:xfrm>
            <a:off x="-304800" y="246658"/>
            <a:ext cx="124968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2060"/>
                </a:solidFill>
              </a:rPr>
              <a:t>Computer Programming and Mathematics:  Importance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E071903-05D0-C14B-8A33-4787A1662FF0}"/>
                  </a:ext>
                </a:extLst>
              </p:cNvPr>
              <p:cNvSpPr/>
              <p:nvPr/>
            </p:nvSpPr>
            <p:spPr>
              <a:xfrm>
                <a:off x="5134227" y="5831026"/>
                <a:ext cx="460638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4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4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4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sz="4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1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4000" b="1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4000" b="1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E071903-05D0-C14B-8A33-4787A1662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227" y="5831026"/>
                <a:ext cx="4606389" cy="707886"/>
              </a:xfrm>
              <a:prstGeom prst="rect">
                <a:avLst/>
              </a:prstGeom>
              <a:blipFill>
                <a:blip r:embed="rId3"/>
                <a:stretch>
                  <a:fillRect r="-824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58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069" y="155677"/>
            <a:ext cx="111861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Computer programming can be use to find solutions for the following system of equations</a:t>
            </a:r>
            <a:endParaRPr 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49069" y="2108147"/>
                <a:ext cx="11070771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−12.4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         9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6 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=24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.2</m:t>
                    </m:r>
                  </m:oMath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9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6 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3.5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+12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6 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6 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7.7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41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6 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12.7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    11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6 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18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0.9</a:t>
                </a:r>
              </a:p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   5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6 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=24.2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69" y="2108147"/>
                <a:ext cx="11070771" cy="4031873"/>
              </a:xfrm>
              <a:prstGeom prst="rect">
                <a:avLst/>
              </a:prstGeom>
              <a:blipFill>
                <a:blip r:embed="rId2"/>
                <a:stretch>
                  <a:fillRect l="-916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13F-0327-48A9-A58F-CCABA05FA1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2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file"/>
          </p:cNvPr>
          <p:cNvSpPr txBox="1">
            <a:spLocks/>
          </p:cNvSpPr>
          <p:nvPr/>
        </p:nvSpPr>
        <p:spPr>
          <a:xfrm>
            <a:off x="788671" y="1737360"/>
            <a:ext cx="10626584" cy="385661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l" rtl="0">
              <a:lnSpc>
                <a:spcPct val="90000"/>
              </a:lnSpc>
              <a:spcBef>
                <a:spcPct val="0"/>
              </a:spcBef>
            </a:pPr>
            <a:endParaRPr lang="en-US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194" y="459940"/>
            <a:ext cx="11061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 programming:  Solving Laborious Tasks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13F-0327-48A9-A58F-CCABA05FA120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39E077-CA25-0245-9934-74BCCA53A1E6}"/>
              </a:ext>
            </a:extLst>
          </p:cNvPr>
          <p:cNvSpPr/>
          <p:nvPr/>
        </p:nvSpPr>
        <p:spPr>
          <a:xfrm>
            <a:off x="788671" y="1930199"/>
            <a:ext cx="1062658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Python is a programming language that enable us to use computers to solve complex, tedious or difficult tasks.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sum of numbers from 1 to 1,000,000 can be done easily in Python.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218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396-B8BF-8249-91F1-1D9196FA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05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2EBD-F322-E54B-AF17-E8FA0A5B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400" y="1588168"/>
            <a:ext cx="11571200" cy="47879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 tell a computer what to do you give it instructions in a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computer language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name of the language that we will use in this class is Python.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Computer Program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is a sequence of instructions for a computer, so that it can perform a specific task.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82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396-B8BF-8249-91F1-1D9196FA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05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and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2EBD-F322-E54B-AF17-E8FA0A5B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044" y="1634482"/>
            <a:ext cx="11571200" cy="47416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The </a:t>
            </a:r>
            <a:r>
              <a:rPr lang="en-US" sz="3200" b="1" dirty="0"/>
              <a:t>syntax </a:t>
            </a:r>
            <a:r>
              <a:rPr lang="en-US" sz="3200" dirty="0"/>
              <a:t>of a computer language describes very precisely how to form statements the computer understands. 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b="1" dirty="0"/>
              <a:t>If there is any deviation from the rules, even the smallest, the computer will recognize that there is an error, and it will tell you so. </a:t>
            </a:r>
          </a:p>
          <a:p>
            <a:pPr lvl="1">
              <a:buFont typeface="Wingdings" pitchFamily="2" charset="2"/>
              <a:buChar char="Ø"/>
            </a:pPr>
            <a:endParaRPr lang="en-US" sz="2800" b="1" dirty="0">
              <a:solidFill>
                <a:srgbClr val="161FC4"/>
              </a:solidFill>
            </a:endParaRPr>
          </a:p>
          <a:p>
            <a:pPr marL="0" indent="0">
              <a:buNone/>
            </a:pPr>
            <a:r>
              <a:rPr lang="en-US" sz="3200" dirty="0"/>
              <a:t>The </a:t>
            </a:r>
            <a:r>
              <a:rPr lang="en-US" sz="3200" b="1" dirty="0"/>
              <a:t>semantics</a:t>
            </a:r>
            <a:r>
              <a:rPr lang="en-US" sz="3200" dirty="0"/>
              <a:t> of a computer program describe what it is supposed to do. 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b="1" dirty="0"/>
              <a:t>A semantic error that is not a syntactic error will not cause the program to halt. Instead, it will do something funny. </a:t>
            </a:r>
          </a:p>
          <a:p>
            <a:pPr lvl="1">
              <a:buFont typeface="Wingdings" pitchFamily="2" charset="2"/>
              <a:buChar char="Ø"/>
            </a:pPr>
            <a:endParaRPr lang="en-US" sz="2800" b="1" dirty="0">
              <a:solidFill>
                <a:srgbClr val="161FC4"/>
              </a:solidFill>
            </a:endParaRP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41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396-B8BF-8249-91F1-1D9196FA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0"/>
            <a:ext cx="11737221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2EBD-F322-E54B-AF17-E8FA0A5B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400" y="2051222"/>
            <a:ext cx="11571200" cy="3472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The instructions in a computer program are called</a:t>
            </a:r>
            <a:r>
              <a:rPr lang="en-US" sz="3200" b="1" dirty="0"/>
              <a:t> statements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When you program in python, the text you write is called </a:t>
            </a:r>
            <a:r>
              <a:rPr lang="en-US" sz="3200" b="1" dirty="0"/>
              <a:t>code</a:t>
            </a:r>
            <a:r>
              <a:rPr lang="en-US" sz="3200" dirty="0"/>
              <a:t>.</a:t>
            </a:r>
          </a:p>
          <a:p>
            <a:pPr marL="457200" lvl="1" indent="0">
              <a:buNone/>
            </a:pPr>
            <a:endParaRPr lang="en-US" sz="3200" b="1" dirty="0">
              <a:solidFill>
                <a:srgbClr val="161FC4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532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396-B8BF-8249-91F1-1D9196FA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75"/>
            <a:ext cx="10515600" cy="122670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2EBD-F322-E54B-AF17-E8FA0A5B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738" y="1833353"/>
            <a:ext cx="11177337" cy="36946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Python has generic programming structures that are common to other computer languages. If you already know another programming language, then Python is easy to learn. 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854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396-B8BF-8249-91F1-1D9196FA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75"/>
            <a:ext cx="10515600" cy="122670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2EBD-F322-E54B-AF17-E8FA0A5B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400" y="1791730"/>
            <a:ext cx="11571200" cy="4191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It is free on all operating systems. Thus students can install it on their laptops or home computers and are not chained to computer labs or expensive license agreements. </a:t>
            </a:r>
          </a:p>
          <a:p>
            <a:pPr marL="0" indent="0">
              <a:buNone/>
            </a:pPr>
            <a:endParaRPr lang="en-US" sz="3200" b="1" dirty="0">
              <a:solidFill>
                <a:srgbClr val="161F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Python is completely documented online, and there are lots of books you can download for free to learn more about it.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8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7F00-0C0F-804C-ABB8-ED3F2F9A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85219"/>
          </a:xfrm>
        </p:spPr>
        <p:txBody>
          <a:bodyPr>
            <a:normAutofit/>
          </a:bodyPr>
          <a:lstStyle/>
          <a:p>
            <a:r>
              <a:rPr lang="en-US" sz="3100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01EC1-7B18-974F-B374-7B770A921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363" y="3400384"/>
            <a:ext cx="8137832" cy="29909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786073-A548-A245-9925-F109D4654C90}"/>
              </a:ext>
            </a:extLst>
          </p:cNvPr>
          <p:cNvSpPr txBox="1"/>
          <p:nvPr/>
        </p:nvSpPr>
        <p:spPr>
          <a:xfrm>
            <a:off x="642552" y="605482"/>
            <a:ext cx="11308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We will use the same word – python – to refer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the language (the syntactical rules),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the written language (the code or programs), and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computer program that translates your python code into machine language or byte code. </a:t>
            </a:r>
          </a:p>
        </p:txBody>
      </p:sp>
    </p:spTree>
    <p:extLst>
      <p:ext uri="{BB962C8B-B14F-4D97-AF65-F5344CB8AC3E}">
        <p14:creationId xmlns:p14="http://schemas.microsoft.com/office/powerpoint/2010/main" val="424087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BABE-8A2A-4B4B-A704-8E60643B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11" y="278628"/>
            <a:ext cx="10515600" cy="93233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2442-02A1-F148-A836-1A1C6F934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1421027"/>
            <a:ext cx="11190452" cy="4755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One of the advantages of using notebook is that you can readily access some of the most sophisticated features of python within your browser.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Step-by-step guide to accessing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notebooks:</a:t>
            </a:r>
          </a:p>
          <a:p>
            <a:pPr marL="457200" lvl="1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Go to (Start-&gt; Anaconda-&gt;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 to open Anaconda</a:t>
            </a:r>
          </a:p>
          <a:p>
            <a:pPr marL="457200" lvl="1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notebook dashboard, click on new-&gt;python 3</a:t>
            </a:r>
          </a:p>
          <a:p>
            <a:pPr marL="457200" lvl="1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Save the new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notebook as lecture 1 demo</a:t>
            </a:r>
          </a:p>
        </p:txBody>
      </p:sp>
    </p:spTree>
    <p:extLst>
      <p:ext uri="{BB962C8B-B14F-4D97-AF65-F5344CB8AC3E}">
        <p14:creationId xmlns:p14="http://schemas.microsoft.com/office/powerpoint/2010/main" val="18077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B72108-44A0-1847-B179-36FB768E8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23862"/>
              </p:ext>
            </p:extLst>
          </p:nvPr>
        </p:nvGraphicFramePr>
        <p:xfrm>
          <a:off x="599122" y="2186761"/>
          <a:ext cx="9825038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25038">
                  <a:extLst>
                    <a:ext uri="{9D8B030D-6E8A-4147-A177-3AD203B41FA5}">
                      <a16:colId xmlns:a16="http://schemas.microsoft.com/office/drawing/2014/main" val="449806523"/>
                    </a:ext>
                  </a:extLst>
                </a:gridCol>
              </a:tblGrid>
              <a:tr h="43008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Office                   GMCS-584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556265"/>
                  </a:ext>
                </a:extLst>
              </a:tr>
              <a:tr h="43008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                    </a:t>
                      </a:r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ugeorge@sdsu.edu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9176"/>
                  </a:ext>
                </a:extLst>
              </a:tr>
              <a:tr h="43008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                     https://</a:t>
                      </a:r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ugeorge.sdsu.edu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127689"/>
                  </a:ext>
                </a:extLst>
              </a:tr>
              <a:tr h="4300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                   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619-594-7247 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58948"/>
                  </a:ext>
                </a:extLst>
              </a:tr>
              <a:tr h="4300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Office Hours        W. Th. 12:30-13:30 and by appointment </a:t>
                      </a:r>
                      <a:endParaRPr lang="en-US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365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090F24-1012-894A-969A-CE3AA05C5392}"/>
              </a:ext>
            </a:extLst>
          </p:cNvPr>
          <p:cNvSpPr txBox="1"/>
          <p:nvPr/>
        </p:nvSpPr>
        <p:spPr>
          <a:xfrm>
            <a:off x="1703070" y="628650"/>
            <a:ext cx="8513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Information: The Professor</a:t>
            </a:r>
          </a:p>
        </p:txBody>
      </p:sp>
    </p:spTree>
    <p:extLst>
      <p:ext uri="{BB962C8B-B14F-4D97-AF65-F5344CB8AC3E}">
        <p14:creationId xmlns:p14="http://schemas.microsoft.com/office/powerpoint/2010/main" val="358657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C458-844A-DA47-96CF-FD94893B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7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Do this following by next class!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41F-1DE2-AB4F-BC4A-352198B6F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74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Install Anaconda (Python 3.8 version) on your personal computer. 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www.anaconda.com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If you do not have 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gmail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account, please sign up for one by following the link: 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support.google.com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/mail/answer/56256?hl=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8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B72108-44A0-1847-B179-36FB768E8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135617"/>
              </p:ext>
            </p:extLst>
          </p:nvPr>
        </p:nvGraphicFramePr>
        <p:xfrm>
          <a:off x="605790" y="1923871"/>
          <a:ext cx="11338560" cy="3718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38560">
                  <a:extLst>
                    <a:ext uri="{9D8B030D-6E8A-4147-A177-3AD203B41FA5}">
                      <a16:colId xmlns:a16="http://schemas.microsoft.com/office/drawing/2014/main" val="449806523"/>
                    </a:ext>
                  </a:extLst>
                </a:gridCol>
              </a:tblGrid>
              <a:tr h="8062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Calibri" charset="0"/>
                          <a:cs typeface="Arial" panose="020B0604020202020204" pitchFamily="34" charset="0"/>
                        </a:rPr>
                        <a:t>Course material (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notebooks and syllabus) 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Calibri" charset="0"/>
                          <a:cs typeface="Arial" panose="020B0604020202020204" pitchFamily="34" charset="0"/>
                        </a:rPr>
                        <a:t>can be found on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Calibri" charset="0"/>
                          <a:cs typeface="Arial" panose="020B0604020202020204" pitchFamily="34" charset="0"/>
                        </a:rPr>
                        <a:t>Github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Calibri" charset="0"/>
                          <a:cs typeface="Arial" panose="020B0604020202020204" pitchFamily="34" charset="0"/>
                        </a:rPr>
                        <a:t> at: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Calibri" charset="0"/>
                          <a:cs typeface="Arial" panose="020B0604020202020204" pitchFamily="34" charset="0"/>
                        </a:rPr>
                        <a:t>https://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Calibri" charset="0"/>
                          <a:cs typeface="Arial" panose="020B0604020202020204" pitchFamily="34" charset="0"/>
                        </a:rPr>
                        <a:t>github.com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Calibri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Calibri" charset="0"/>
                          <a:cs typeface="Arial" panose="020B0604020202020204" pitchFamily="34" charset="0"/>
                        </a:rPr>
                        <a:t>uduakgeorge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Calibri" charset="0"/>
                          <a:cs typeface="Arial" panose="020B0604020202020204" pitchFamily="34" charset="0"/>
                        </a:rPr>
                        <a:t>/M340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2929"/>
                  </a:ext>
                </a:extLst>
              </a:tr>
              <a:tr h="1653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 can also view the notebooks and syllabus directly at: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</a:t>
                      </a:r>
                      <a:r>
                        <a:rPr lang="en-US" sz="28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nbviewer.jupyter.org</a:t>
                      </a:r>
                      <a:r>
                        <a:rPr lang="en-US" sz="28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28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</a:t>
                      </a:r>
                      <a:r>
                        <a:rPr lang="en-US" sz="28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28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uduakgeorge</a:t>
                      </a:r>
                      <a:r>
                        <a:rPr lang="en-US" sz="28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/M340/tree/master/</a:t>
                      </a:r>
                      <a:r>
                        <a:rPr lang="en-US" sz="280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Math-340-Notebooks-master/</a:t>
                      </a:r>
                      <a:endParaRPr lang="en-US" sz="28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7466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090F24-1012-894A-969A-CE3AA05C5392}"/>
              </a:ext>
            </a:extLst>
          </p:cNvPr>
          <p:cNvSpPr txBox="1"/>
          <p:nvPr/>
        </p:nvSpPr>
        <p:spPr>
          <a:xfrm>
            <a:off x="171450" y="434340"/>
            <a:ext cx="11864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Webpage</a:t>
            </a:r>
          </a:p>
        </p:txBody>
      </p:sp>
    </p:spTree>
    <p:extLst>
      <p:ext uri="{BB962C8B-B14F-4D97-AF65-F5344CB8AC3E}">
        <p14:creationId xmlns:p14="http://schemas.microsoft.com/office/powerpoint/2010/main" val="37679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555DCC-02B7-D243-9881-82B9EAB61B41}"/>
              </a:ext>
            </a:extLst>
          </p:cNvPr>
          <p:cNvSpPr txBox="1"/>
          <p:nvPr/>
        </p:nvSpPr>
        <p:spPr>
          <a:xfrm>
            <a:off x="-278772" y="83909"/>
            <a:ext cx="11864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6BF176-BA7F-B846-8103-F8207BFCC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90" y="819060"/>
            <a:ext cx="9305276" cy="58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555DCC-02B7-D243-9881-82B9EAB61B41}"/>
              </a:ext>
            </a:extLst>
          </p:cNvPr>
          <p:cNvSpPr txBox="1"/>
          <p:nvPr/>
        </p:nvSpPr>
        <p:spPr>
          <a:xfrm>
            <a:off x="-278772" y="83909"/>
            <a:ext cx="11864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C9789C-51BA-FD45-9977-50DF68A19F50}"/>
              </a:ext>
            </a:extLst>
          </p:cNvPr>
          <p:cNvSpPr/>
          <p:nvPr/>
        </p:nvSpPr>
        <p:spPr>
          <a:xfrm>
            <a:off x="605790" y="1371600"/>
            <a:ext cx="109797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See course syllabus (available on course webpage) for homework schedule and important dates.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Homework will be submitted via Google Drive, if you do not have 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gmail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account, please sign up for one by following the link below: https://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support.google.com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/mail/answer/56256?hl=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***Email me your Gmail address and I will send you a link for homework submission.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38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13F-0327-48A9-A58F-CCABA05FA120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4320" y="1343196"/>
            <a:ext cx="117729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r>
              <a:rPr lang="en-US" sz="2800" b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Required Text </a:t>
            </a:r>
          </a:p>
          <a:p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Course Notes</a:t>
            </a:r>
          </a:p>
          <a:p>
            <a:endParaRPr lang="en-US" sz="32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endParaRPr lang="en-US" sz="32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r>
              <a:rPr lang="en-US" sz="2800" b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Secondary Text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Scientific Computation: Python Hacking for Math Junkies, by Bruce E. Shapiro. ISBN-10: 0692452001; ISBN- 13: 9780692452004. Publisher: Sherwood Forest Books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Single Variable Calculus: Early Transcendentals 8th Edition, by James Stewart. ISBN 978-1-305-27033-6; ISBN-10: 9781305270336; ISBN-13: 978-1305270336. Publisher: Cengage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8DDE10-6951-254D-84F1-08222DA7E2E2}"/>
              </a:ext>
            </a:extLst>
          </p:cNvPr>
          <p:cNvSpPr txBox="1"/>
          <p:nvPr/>
        </p:nvSpPr>
        <p:spPr>
          <a:xfrm>
            <a:off x="91440" y="33147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and Optional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BC82D5-57F2-7142-A421-FEA68215E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140" y="1372792"/>
            <a:ext cx="2061210" cy="24787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4FFEBF-9973-8645-AF61-59B3907BD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9"/>
          <a:stretch/>
        </p:blipFill>
        <p:spPr>
          <a:xfrm>
            <a:off x="7189470" y="1414164"/>
            <a:ext cx="1657350" cy="245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8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13F-0327-48A9-A58F-CCABA05FA120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CEDDC1-D175-6541-B3A0-8F1EDBC864A4}"/>
              </a:ext>
            </a:extLst>
          </p:cNvPr>
          <p:cNvSpPr/>
          <p:nvPr/>
        </p:nvSpPr>
        <p:spPr>
          <a:xfrm>
            <a:off x="517450" y="3096400"/>
            <a:ext cx="11327219" cy="345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following grading scale will be used: </a:t>
            </a:r>
            <a:endParaRPr lang="en-US" sz="3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  93% - 100%                   A-   90% - 93% </a:t>
            </a:r>
            <a:endParaRPr lang="en-US" sz="3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B+  87% - 90%                     B    83% - 87%           B-    80% - 83% </a:t>
            </a:r>
            <a:endParaRPr lang="en-US" sz="3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C+  76% - 80%                     C    72% - 76%           C-    68% - 72% </a:t>
            </a:r>
            <a:endParaRPr lang="en-US" sz="3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D+  64% - 68%                     D   60% -64%            D-    55% - 60%             F   Below 55%</a:t>
            </a:r>
            <a:endParaRPr lang="en-US" sz="32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8C68C-E357-AC4E-BA15-262347F47F9C}"/>
              </a:ext>
            </a:extLst>
          </p:cNvPr>
          <p:cNvSpPr txBox="1"/>
          <p:nvPr/>
        </p:nvSpPr>
        <p:spPr>
          <a:xfrm>
            <a:off x="210789" y="51516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Grading Scheme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0433D4-347A-6C4E-BC51-A90CC74D0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112242"/>
              </p:ext>
            </p:extLst>
          </p:nvPr>
        </p:nvGraphicFramePr>
        <p:xfrm>
          <a:off x="1576039" y="1373753"/>
          <a:ext cx="3921791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1791">
                  <a:extLst>
                    <a:ext uri="{9D8B030D-6E8A-4147-A177-3AD203B41FA5}">
                      <a16:colId xmlns:a16="http://schemas.microsoft.com/office/drawing/2014/main" val="2904936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Homework       40%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08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 exams       </a:t>
                      </a:r>
                      <a:r>
                        <a:rPr lang="en-US" sz="2800" dirty="0"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30%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29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Final exam        30%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257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865673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What we will  learn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13F-0327-48A9-A58F-CCABA05FA120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2942" y="2665130"/>
            <a:ext cx="108990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You will learn how to program in Python, typeset mathematical symbols and equations in </a:t>
            </a:r>
            <a:r>
              <a:rPr lang="en-US" sz="3200" dirty="0" err="1"/>
              <a:t>LaTeX</a:t>
            </a:r>
            <a:r>
              <a:rPr lang="en-US" sz="3200" dirty="0"/>
              <a:t> and use </a:t>
            </a:r>
            <a:r>
              <a:rPr lang="en-US" sz="3200" dirty="0" err="1"/>
              <a:t>Jupyter</a:t>
            </a:r>
            <a:r>
              <a:rPr lang="en-US" sz="3200" dirty="0"/>
              <a:t> to present mathematical results.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266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6240" y="99863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Course Prerequisites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13F-0327-48A9-A58F-CCABA05FA120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2653700"/>
            <a:ext cx="110642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MATH 151  Calculus II</a:t>
            </a:r>
          </a:p>
          <a:p>
            <a:endParaRPr lang="en-US" sz="3200" dirty="0"/>
          </a:p>
          <a:p>
            <a:r>
              <a:rPr lang="en-US" sz="3200" dirty="0"/>
              <a:t>MATH 245 Discrete Mathematics or equivalent </a:t>
            </a:r>
          </a:p>
          <a:p>
            <a:endParaRPr lang="en-US" sz="3200" dirty="0"/>
          </a:p>
          <a:p>
            <a:r>
              <a:rPr lang="en-US" sz="3200" dirty="0"/>
              <a:t>Or Instructor's permission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376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1143</Words>
  <Application>Microsoft Macintosh PowerPoint</Application>
  <PresentationFormat>Widescreen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MS Mincho</vt:lpstr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Theme</vt:lpstr>
      <vt:lpstr>Programming in Math First Meeting Lecture Notes #1: Course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will  learn</vt:lpstr>
      <vt:lpstr>Course Prerequisites</vt:lpstr>
      <vt:lpstr>PowerPoint Presentation</vt:lpstr>
      <vt:lpstr>PowerPoint Presentation</vt:lpstr>
      <vt:lpstr>PowerPoint Presentation</vt:lpstr>
      <vt:lpstr>Computer Program</vt:lpstr>
      <vt:lpstr>Syntax and semantics</vt:lpstr>
      <vt:lpstr>Statement and Code</vt:lpstr>
      <vt:lpstr>Why Python?</vt:lpstr>
      <vt:lpstr>Why Python?</vt:lpstr>
      <vt:lpstr>  </vt:lpstr>
      <vt:lpstr>Jupyter notebooks</vt:lpstr>
      <vt:lpstr>Do this following by next class!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Microsoft Office User</dc:creator>
  <cp:lastModifiedBy>Microsoft Office User</cp:lastModifiedBy>
  <cp:revision>150</cp:revision>
  <cp:lastPrinted>2020-01-22T23:14:41Z</cp:lastPrinted>
  <dcterms:created xsi:type="dcterms:W3CDTF">2019-01-23T17:53:21Z</dcterms:created>
  <dcterms:modified xsi:type="dcterms:W3CDTF">2020-01-22T23:14:46Z</dcterms:modified>
</cp:coreProperties>
</file>