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306" r:id="rId3"/>
    <p:sldId id="304" r:id="rId4"/>
    <p:sldId id="307" r:id="rId5"/>
    <p:sldId id="301" r:id="rId6"/>
    <p:sldId id="308" r:id="rId7"/>
    <p:sldId id="313" r:id="rId8"/>
    <p:sldId id="309" r:id="rId9"/>
    <p:sldId id="311" r:id="rId10"/>
    <p:sldId id="303" r:id="rId11"/>
    <p:sldId id="315" r:id="rId12"/>
    <p:sldId id="316" r:id="rId13"/>
    <p:sldId id="317" r:id="rId14"/>
    <p:sldId id="318" r:id="rId15"/>
    <p:sldId id="310" r:id="rId16"/>
    <p:sldId id="312" r:id="rId17"/>
    <p:sldId id="314" r:id="rId18"/>
    <p:sldId id="284" r:id="rId19"/>
    <p:sldId id="286" r:id="rId20"/>
    <p:sldId id="288" r:id="rId21"/>
    <p:sldId id="259" r:id="rId22"/>
    <p:sldId id="261" r:id="rId23"/>
    <p:sldId id="262" r:id="rId24"/>
    <p:sldId id="264" r:id="rId25"/>
    <p:sldId id="263" r:id="rId26"/>
    <p:sldId id="260" r:id="rId27"/>
    <p:sldId id="257"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4"/>
    <p:restoredTop sz="94626"/>
  </p:normalViewPr>
  <p:slideViewPr>
    <p:cSldViewPr snapToGrid="0" snapToObjects="1">
      <p:cViewPr varScale="1">
        <p:scale>
          <a:sx n="121" d="100"/>
          <a:sy n="121" d="100"/>
        </p:scale>
        <p:origin x="3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942446-915B-C640-8424-B3D8ECA22B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7E47EF-5D0A-4B43-A5F6-7049AA4E77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685F7D-F469-4842-94DF-D4AD999D0011}" type="datetimeFigureOut">
              <a:rPr lang="en-US" smtClean="0"/>
              <a:t>8/24/20</a:t>
            </a:fld>
            <a:endParaRPr lang="en-US"/>
          </a:p>
        </p:txBody>
      </p:sp>
      <p:sp>
        <p:nvSpPr>
          <p:cNvPr id="4" name="Footer Placeholder 3">
            <a:extLst>
              <a:ext uri="{FF2B5EF4-FFF2-40B4-BE49-F238E27FC236}">
                <a16:creationId xmlns:a16="http://schemas.microsoft.com/office/drawing/2014/main" id="{2597D252-03B3-4B4B-9EA5-E7369F035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486A62-FC53-0348-AE3D-EE92D3899E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ABBE2E-13FC-AD4F-8B1A-3253DBB417DE}" type="slidenum">
              <a:rPr lang="en-US" smtClean="0"/>
              <a:t>‹#›</a:t>
            </a:fld>
            <a:endParaRPr lang="en-US"/>
          </a:p>
        </p:txBody>
      </p:sp>
    </p:spTree>
    <p:extLst>
      <p:ext uri="{BB962C8B-B14F-4D97-AF65-F5344CB8AC3E}">
        <p14:creationId xmlns:p14="http://schemas.microsoft.com/office/powerpoint/2010/main" val="2985648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FEA26-7DD8-8D4E-89E5-B408BE014649}"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E150B-B87F-954A-BFD8-EE645BF7F11D}" type="slidenum">
              <a:rPr lang="en-US" smtClean="0"/>
              <a:t>‹#›</a:t>
            </a:fld>
            <a:endParaRPr lang="en-US"/>
          </a:p>
        </p:txBody>
      </p:sp>
    </p:spTree>
    <p:extLst>
      <p:ext uri="{BB962C8B-B14F-4D97-AF65-F5344CB8AC3E}">
        <p14:creationId xmlns:p14="http://schemas.microsoft.com/office/powerpoint/2010/main" val="163992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7</a:t>
            </a:fld>
            <a:endParaRPr lang="en-US"/>
          </a:p>
        </p:txBody>
      </p:sp>
    </p:spTree>
    <p:extLst>
      <p:ext uri="{BB962C8B-B14F-4D97-AF65-F5344CB8AC3E}">
        <p14:creationId xmlns:p14="http://schemas.microsoft.com/office/powerpoint/2010/main" val="375083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8</a:t>
            </a:fld>
            <a:endParaRPr lang="en-US"/>
          </a:p>
        </p:txBody>
      </p:sp>
    </p:spTree>
    <p:extLst>
      <p:ext uri="{BB962C8B-B14F-4D97-AF65-F5344CB8AC3E}">
        <p14:creationId xmlns:p14="http://schemas.microsoft.com/office/powerpoint/2010/main" val="309356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11</a:t>
            </a:fld>
            <a:endParaRPr lang="en-US"/>
          </a:p>
        </p:txBody>
      </p:sp>
    </p:spTree>
    <p:extLst>
      <p:ext uri="{BB962C8B-B14F-4D97-AF65-F5344CB8AC3E}">
        <p14:creationId xmlns:p14="http://schemas.microsoft.com/office/powerpoint/2010/main" val="10719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12</a:t>
            </a:fld>
            <a:endParaRPr lang="en-US"/>
          </a:p>
        </p:txBody>
      </p:sp>
    </p:spTree>
    <p:extLst>
      <p:ext uri="{BB962C8B-B14F-4D97-AF65-F5344CB8AC3E}">
        <p14:creationId xmlns:p14="http://schemas.microsoft.com/office/powerpoint/2010/main" val="1381531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13</a:t>
            </a:fld>
            <a:endParaRPr lang="en-US"/>
          </a:p>
        </p:txBody>
      </p:sp>
    </p:spTree>
    <p:extLst>
      <p:ext uri="{BB962C8B-B14F-4D97-AF65-F5344CB8AC3E}">
        <p14:creationId xmlns:p14="http://schemas.microsoft.com/office/powerpoint/2010/main" val="102763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E150B-B87F-954A-BFD8-EE645BF7F11D}" type="slidenum">
              <a:rPr lang="en-US" smtClean="0"/>
              <a:t>14</a:t>
            </a:fld>
            <a:endParaRPr lang="en-US"/>
          </a:p>
        </p:txBody>
      </p:sp>
    </p:spTree>
    <p:extLst>
      <p:ext uri="{BB962C8B-B14F-4D97-AF65-F5344CB8AC3E}">
        <p14:creationId xmlns:p14="http://schemas.microsoft.com/office/powerpoint/2010/main" val="59580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D29A-0C4E-BB4B-A337-0275BA691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10C113-817D-EB46-893B-82D55C1D3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94B49-CC09-E44C-9E1C-CEFB3C72D0EC}"/>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F7C310C0-0720-9942-9221-BEC104066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1DDBC-D2EC-5146-9381-9FB3AFA9A084}"/>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362022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C80E-6775-B24C-89C2-0C367ECB1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9AC1A0-E616-F141-91E2-F12FFDF931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A0484-A4A5-224F-96F3-94DEDD64A9DD}"/>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F1894102-31BF-E448-9613-7139BEAAD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977C5-A0DE-2040-9744-5F66921BF58E}"/>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84983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AF160-0C0E-6D4E-AE7D-826016312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21B06-5062-8246-86AE-66AAB83757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AA518-5214-0446-9E75-212851D10156}"/>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999F263B-1ED6-3240-B0A9-ECE8F75B9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DA1A7-82FD-E244-B9AD-61109CFDDE68}"/>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09790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2719-AE09-FD46-A580-DF4FA69E4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A50F4-64F3-CB42-86FD-A2CB69C7D7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EE58F-E87A-7D4D-A6C9-E44800443DEC}"/>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5050A520-6B3B-CE40-87BE-A47F982EC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C9664-D0C8-774F-8BD3-BA13A22BBABD}"/>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37153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06A8-CE4A-B24B-8D84-F7BA9BD19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480AEE-F74C-C640-A9F9-32EF665EE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D9AA4A-D234-C048-858F-CBD2BA9546EE}"/>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88430441-F3F9-CC4A-A708-C0432B3CC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0F463-ACD3-FB44-B776-DD3FDB38FFBB}"/>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66902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7E27-72B1-D14E-B974-4D7E6E11B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4061F-DC34-FB43-B5DA-90DAB8CBD3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407E5-0CF5-4442-9D90-1EB082AE65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715F5-D195-5F4C-9A83-2FFF6E509A34}"/>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6" name="Footer Placeholder 5">
            <a:extLst>
              <a:ext uri="{FF2B5EF4-FFF2-40B4-BE49-F238E27FC236}">
                <a16:creationId xmlns:a16="http://schemas.microsoft.com/office/drawing/2014/main" id="{CDD0B984-56F5-884D-9527-56677A434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A524C-4D95-FF4D-A9FC-89CDE6FEBE65}"/>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07276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E059-F4E1-EE4C-B710-09BA62CCA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A98C2-86BE-4148-BC0A-D49C87B8F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6646F2-5A74-3542-AB29-9C8E4CB7B7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56DF8-83C4-FE47-9201-A8C1934F6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91BBFB-9A8F-FD45-A41F-100AC9F246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7A2CB-77F7-F048-8AC7-5FBA13F7056E}"/>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8" name="Footer Placeholder 7">
            <a:extLst>
              <a:ext uri="{FF2B5EF4-FFF2-40B4-BE49-F238E27FC236}">
                <a16:creationId xmlns:a16="http://schemas.microsoft.com/office/drawing/2014/main" id="{36E66835-976D-1744-9E0E-DD691C10A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EC09C-6B5A-EB44-8BA4-DEE423C4A833}"/>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46327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1030-A5F7-5B4F-81AB-374AD23123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CFA16-5CC9-FF42-8C86-8F6C48A5F620}"/>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4" name="Footer Placeholder 3">
            <a:extLst>
              <a:ext uri="{FF2B5EF4-FFF2-40B4-BE49-F238E27FC236}">
                <a16:creationId xmlns:a16="http://schemas.microsoft.com/office/drawing/2014/main" id="{3A1806FC-C377-BC4A-B924-495C2698B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90DE04-1878-BE44-9E7E-5B4AFA853FCA}"/>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279491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1C67D-CF4F-7543-B344-8783AE3EFFF1}"/>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3" name="Footer Placeholder 2">
            <a:extLst>
              <a:ext uri="{FF2B5EF4-FFF2-40B4-BE49-F238E27FC236}">
                <a16:creationId xmlns:a16="http://schemas.microsoft.com/office/drawing/2014/main" id="{E7FB39DA-AA8F-6D4C-AE14-DD9B549EE9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B9757E-9A8A-6C47-9149-2B147C9C2B93}"/>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354504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A7BF-6386-A84C-B04A-59693AE44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F9BEB-4EC9-1343-AD84-56102D37B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225A7-31AB-E84E-BEFF-FCC2BFEAF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ADE831-D494-774B-95C7-66EAE1A69F90}"/>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6" name="Footer Placeholder 5">
            <a:extLst>
              <a:ext uri="{FF2B5EF4-FFF2-40B4-BE49-F238E27FC236}">
                <a16:creationId xmlns:a16="http://schemas.microsoft.com/office/drawing/2014/main" id="{287E098D-843F-2A42-BFE5-B62639174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02B2-5EC3-BD47-AB61-AFBA585EC7B0}"/>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194450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FFEC-5B67-2C48-9B38-0D8482709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E9A90-234D-2341-B451-954E1418A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363856-993A-B04D-AE32-B6E5A2563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8C1242-201D-794A-8AD1-1AEA37AC818F}"/>
              </a:ext>
            </a:extLst>
          </p:cNvPr>
          <p:cNvSpPr>
            <a:spLocks noGrp="1"/>
          </p:cNvSpPr>
          <p:nvPr>
            <p:ph type="dt" sz="half" idx="10"/>
          </p:nvPr>
        </p:nvSpPr>
        <p:spPr/>
        <p:txBody>
          <a:bodyPr/>
          <a:lstStyle/>
          <a:p>
            <a:fld id="{C1957ACF-C732-F045-BFDC-C77792761D74}" type="datetimeFigureOut">
              <a:rPr lang="en-US" smtClean="0"/>
              <a:t>8/24/20</a:t>
            </a:fld>
            <a:endParaRPr lang="en-US"/>
          </a:p>
        </p:txBody>
      </p:sp>
      <p:sp>
        <p:nvSpPr>
          <p:cNvPr id="6" name="Footer Placeholder 5">
            <a:extLst>
              <a:ext uri="{FF2B5EF4-FFF2-40B4-BE49-F238E27FC236}">
                <a16:creationId xmlns:a16="http://schemas.microsoft.com/office/drawing/2014/main" id="{28173E8B-7AFF-A34E-9196-0E924A73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3BCF3-1721-7349-8E17-C75207CC3D8F}"/>
              </a:ext>
            </a:extLst>
          </p:cNvPr>
          <p:cNvSpPr>
            <a:spLocks noGrp="1"/>
          </p:cNvSpPr>
          <p:nvPr>
            <p:ph type="sldNum" sz="quarter" idx="12"/>
          </p:nvPr>
        </p:nvSpPr>
        <p:spPr/>
        <p:txBody>
          <a:bodyPr/>
          <a:lstStyle/>
          <a:p>
            <a:fld id="{A11BF395-01D9-254B-8CB6-0DB2B1B2D738}" type="slidenum">
              <a:rPr lang="en-US" smtClean="0"/>
              <a:t>‹#›</a:t>
            </a:fld>
            <a:endParaRPr lang="en-US"/>
          </a:p>
        </p:txBody>
      </p:sp>
    </p:spTree>
    <p:extLst>
      <p:ext uri="{BB962C8B-B14F-4D97-AF65-F5344CB8AC3E}">
        <p14:creationId xmlns:p14="http://schemas.microsoft.com/office/powerpoint/2010/main" val="364994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58D00-E997-9F4E-8858-D673E2CBC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D2D670-D2DB-664A-94D5-700D4CFC6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919F-E025-C64C-A463-B6B1F6CCE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57ACF-C732-F045-BFDC-C77792761D74}" type="datetimeFigureOut">
              <a:rPr lang="en-US" smtClean="0"/>
              <a:t>8/24/20</a:t>
            </a:fld>
            <a:endParaRPr lang="en-US"/>
          </a:p>
        </p:txBody>
      </p:sp>
      <p:sp>
        <p:nvSpPr>
          <p:cNvPr id="5" name="Footer Placeholder 4">
            <a:extLst>
              <a:ext uri="{FF2B5EF4-FFF2-40B4-BE49-F238E27FC236}">
                <a16:creationId xmlns:a16="http://schemas.microsoft.com/office/drawing/2014/main" id="{31C1A43F-FE0F-2D43-9E9B-DA63A7B66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DBE11-49F1-574B-A967-EBE6B41D4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BF395-01D9-254B-8CB6-0DB2B1B2D738}" type="slidenum">
              <a:rPr lang="en-US" smtClean="0"/>
              <a:t>‹#›</a:t>
            </a:fld>
            <a:endParaRPr lang="en-US"/>
          </a:p>
        </p:txBody>
      </p:sp>
    </p:spTree>
    <p:extLst>
      <p:ext uri="{BB962C8B-B14F-4D97-AF65-F5344CB8AC3E}">
        <p14:creationId xmlns:p14="http://schemas.microsoft.com/office/powerpoint/2010/main" val="139339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tel:%28619%29%20594-6473"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ritingcenter.sdsu.edu/" TargetMode="External"/><Relationship Id="rId7" Type="http://schemas.openxmlformats.org/officeDocument/2006/relationships/hyperlink" Target="http://go.sdsu.edu/student_affairs/cps/therapist-consultation.asp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go.sdsu.edu/student_affairs/cps/Default.aspx" TargetMode="External"/><Relationship Id="rId5" Type="http://schemas.openxmlformats.org/officeDocument/2006/relationships/hyperlink" Target="http://go.sdsu.edu/student_affairs/academic_success.aspx" TargetMode="External"/><Relationship Id="rId4" Type="http://schemas.openxmlformats.org/officeDocument/2006/relationships/hyperlink" Target="https://mlc.sdsu.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Baffour%201/UGA/LECTURER%20POSITION/atlF.mp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25EDDA-734E-9B42-ADAA-989B268E6D23}"/>
              </a:ext>
            </a:extLst>
          </p:cNvPr>
          <p:cNvSpPr txBox="1"/>
          <p:nvPr/>
        </p:nvSpPr>
        <p:spPr>
          <a:xfrm>
            <a:off x="1154430" y="3368382"/>
            <a:ext cx="9361170" cy="3600986"/>
          </a:xfrm>
          <a:prstGeom prst="rect">
            <a:avLst/>
          </a:prstGeom>
          <a:noFill/>
        </p:spPr>
        <p:txBody>
          <a:bodyPr wrap="square" rtlCol="0">
            <a:spAutoFit/>
          </a:bodyPr>
          <a:lstStyle/>
          <a:p>
            <a:pPr algn="ctr"/>
            <a:r>
              <a:rPr lang="en-US" sz="3600" b="1" dirty="0"/>
              <a:t>Professor Uduak George</a:t>
            </a:r>
          </a:p>
          <a:p>
            <a:pPr algn="ctr"/>
            <a:r>
              <a:rPr lang="en-US" sz="3200" dirty="0"/>
              <a:t>Department of Mathematics and Statistics</a:t>
            </a:r>
          </a:p>
          <a:p>
            <a:pPr algn="ctr"/>
            <a:r>
              <a:rPr lang="en-US" sz="3200" dirty="0"/>
              <a:t>San Diego State University</a:t>
            </a:r>
          </a:p>
          <a:p>
            <a:pPr algn="ctr"/>
            <a:r>
              <a:rPr lang="en-US" sz="3200" dirty="0"/>
              <a:t>San Diego, CA 92182-7720</a:t>
            </a:r>
          </a:p>
          <a:p>
            <a:pPr algn="ctr"/>
            <a:r>
              <a:rPr lang="en-US" sz="3200" dirty="0" err="1"/>
              <a:t>ugeorge@sdsu.edu</a:t>
            </a:r>
            <a:r>
              <a:rPr lang="en-US" sz="3200" dirty="0"/>
              <a:t> </a:t>
            </a:r>
          </a:p>
          <a:p>
            <a:pPr algn="ctr"/>
            <a:r>
              <a:rPr lang="en-US" sz="3200" dirty="0"/>
              <a:t>https://</a:t>
            </a:r>
            <a:r>
              <a:rPr lang="en-US" sz="3200" dirty="0" err="1"/>
              <a:t>ugeorge.sdsu.edu</a:t>
            </a:r>
            <a:endParaRPr lang="en-US" sz="3200" dirty="0"/>
          </a:p>
          <a:p>
            <a:pPr algn="ctr"/>
            <a:endParaRPr lang="en-US" sz="3200" dirty="0"/>
          </a:p>
        </p:txBody>
      </p:sp>
      <p:sp>
        <p:nvSpPr>
          <p:cNvPr id="8" name="Title 7">
            <a:extLst>
              <a:ext uri="{FF2B5EF4-FFF2-40B4-BE49-F238E27FC236}">
                <a16:creationId xmlns:a16="http://schemas.microsoft.com/office/drawing/2014/main" id="{ACC0FA22-292E-0846-9EA0-F2717EB1D789}"/>
              </a:ext>
            </a:extLst>
          </p:cNvPr>
          <p:cNvSpPr>
            <a:spLocks noGrp="1"/>
          </p:cNvSpPr>
          <p:nvPr>
            <p:ph type="ctrTitle"/>
          </p:nvPr>
        </p:nvSpPr>
        <p:spPr>
          <a:xfrm>
            <a:off x="872490" y="0"/>
            <a:ext cx="10309860" cy="3036912"/>
          </a:xfrm>
        </p:spPr>
        <p:txBody>
          <a:bodyPr>
            <a:normAutofit/>
          </a:bodyPr>
          <a:lstStyle/>
          <a:p>
            <a:r>
              <a:rPr lang="en-US" sz="4800" b="1" dirty="0">
                <a:solidFill>
                  <a:srgbClr val="002060"/>
                </a:solidFill>
                <a:latin typeface="Arial" panose="020B0604020202020204" pitchFamily="34" charset="0"/>
                <a:cs typeface="Arial" panose="020B0604020202020204" pitchFamily="34" charset="0"/>
              </a:rPr>
              <a:t>MATH 340 Programming in Math</a:t>
            </a:r>
            <a:br>
              <a:rPr lang="en-US" sz="4800" b="1" dirty="0">
                <a:solidFill>
                  <a:srgbClr val="002060"/>
                </a:solidFill>
                <a:latin typeface="Arial" panose="020B0604020202020204" pitchFamily="34" charset="0"/>
                <a:cs typeface="Arial" panose="020B0604020202020204" pitchFamily="34" charset="0"/>
              </a:rPr>
            </a:br>
            <a:r>
              <a:rPr lang="en-US" sz="4800" b="1" dirty="0">
                <a:solidFill>
                  <a:srgbClr val="002060"/>
                </a:solidFill>
                <a:latin typeface="Arial" panose="020B0604020202020204" pitchFamily="34" charset="0"/>
                <a:cs typeface="Arial" panose="020B0604020202020204" pitchFamily="34" charset="0"/>
              </a:rPr>
              <a:t>First Meeting</a:t>
            </a:r>
            <a:br>
              <a:rPr lang="en-US" sz="4800" b="1" dirty="0">
                <a:solidFill>
                  <a:srgbClr val="002060"/>
                </a:solidFill>
                <a:latin typeface="Arial" panose="020B0604020202020204" pitchFamily="34" charset="0"/>
                <a:cs typeface="Arial" panose="020B0604020202020204" pitchFamily="34" charset="0"/>
              </a:rPr>
            </a:br>
            <a:r>
              <a:rPr lang="en-US" sz="4800" b="1" dirty="0">
                <a:solidFill>
                  <a:srgbClr val="002060"/>
                </a:solidFill>
                <a:latin typeface="Arial" panose="020B0604020202020204" pitchFamily="34" charset="0"/>
                <a:cs typeface="Arial" panose="020B0604020202020204" pitchFamily="34" charset="0"/>
              </a:rPr>
              <a:t>Lecture Notes #1: Course Overview</a:t>
            </a:r>
          </a:p>
        </p:txBody>
      </p:sp>
    </p:spTree>
    <p:extLst>
      <p:ext uri="{BB962C8B-B14F-4D97-AF65-F5344CB8AC3E}">
        <p14:creationId xmlns:p14="http://schemas.microsoft.com/office/powerpoint/2010/main" val="85812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F913F-0327-48A9-A58F-CCABA05FA120}" type="slidenum">
              <a:rPr lang="en-US" smtClean="0"/>
              <a:t>10</a:t>
            </a:fld>
            <a:endParaRPr lang="en-US"/>
          </a:p>
        </p:txBody>
      </p:sp>
      <p:sp>
        <p:nvSpPr>
          <p:cNvPr id="3" name="Rectangle 2">
            <a:extLst>
              <a:ext uri="{FF2B5EF4-FFF2-40B4-BE49-F238E27FC236}">
                <a16:creationId xmlns:a16="http://schemas.microsoft.com/office/drawing/2014/main" id="{A7CEDDC1-D175-6541-B3A0-8F1EDBC864A4}"/>
              </a:ext>
            </a:extLst>
          </p:cNvPr>
          <p:cNvSpPr/>
          <p:nvPr/>
        </p:nvSpPr>
        <p:spPr>
          <a:xfrm>
            <a:off x="517450" y="3096400"/>
            <a:ext cx="11327219" cy="3456908"/>
          </a:xfrm>
          <a:prstGeom prst="rect">
            <a:avLst/>
          </a:prstGeom>
        </p:spPr>
        <p:txBody>
          <a:bodyPr wrap="square">
            <a:spAutoFit/>
          </a:bodyPr>
          <a:lstStyle/>
          <a:p>
            <a:pPr lvl="0">
              <a:lnSpc>
                <a:spcPct val="115000"/>
              </a:lnSpc>
            </a:pPr>
            <a:r>
              <a:rPr lang="en-US" sz="3200" dirty="0">
                <a:latin typeface="Calibri" panose="020F0502020204030204" pitchFamily="34" charset="0"/>
                <a:ea typeface="Times New Roman" panose="02020603050405020304" pitchFamily="18" charset="0"/>
                <a:cs typeface="Times New Roman" panose="02020603050405020304" pitchFamily="18" charset="0"/>
              </a:rPr>
              <a:t>The following grading scale will be used: </a:t>
            </a:r>
            <a:endParaRPr lang="en-US" sz="3200" dirty="0">
              <a:latin typeface="Calibri" panose="020F0502020204030204" pitchFamily="34" charset="0"/>
              <a:ea typeface="MS Mincho" panose="02020609040205080304" pitchFamily="49" charset="-128"/>
              <a:cs typeface="Times New Roman" panose="02020603050405020304" pitchFamily="18" charset="0"/>
            </a:endParaRPr>
          </a:p>
          <a:p>
            <a:pPr marL="457200">
              <a:lnSpc>
                <a:spcPct val="115000"/>
              </a:lnSpc>
            </a:pPr>
            <a:r>
              <a:rPr lang="en-US" sz="3200" dirty="0">
                <a:latin typeface="Calibri" panose="020F0502020204030204" pitchFamily="34" charset="0"/>
                <a:ea typeface="Times New Roman" panose="02020603050405020304" pitchFamily="18" charset="0"/>
                <a:cs typeface="Times New Roman" panose="02020603050405020304" pitchFamily="18" charset="0"/>
              </a:rPr>
              <a:t>A    93% - 100%                   A-   90% - 93% </a:t>
            </a:r>
            <a:endParaRPr lang="en-US" sz="3200" dirty="0">
              <a:latin typeface="Calibri" panose="020F0502020204030204" pitchFamily="34" charset="0"/>
              <a:ea typeface="MS Mincho" panose="02020609040205080304" pitchFamily="49" charset="-128"/>
              <a:cs typeface="Times New Roman" panose="02020603050405020304" pitchFamily="18" charset="0"/>
            </a:endParaRPr>
          </a:p>
          <a:p>
            <a:pPr marL="457200">
              <a:lnSpc>
                <a:spcPct val="115000"/>
              </a:lnSpc>
            </a:pPr>
            <a:r>
              <a:rPr lang="en-US" sz="3200" dirty="0">
                <a:latin typeface="Calibri" panose="020F0502020204030204" pitchFamily="34" charset="0"/>
                <a:ea typeface="Times New Roman" panose="02020603050405020304" pitchFamily="18" charset="0"/>
                <a:cs typeface="Times New Roman" panose="02020603050405020304" pitchFamily="18" charset="0"/>
              </a:rPr>
              <a:t>B+  87% - 90%                     B    83% - 87%           B-    80% - 83% </a:t>
            </a:r>
            <a:endParaRPr lang="en-US" sz="3200" dirty="0">
              <a:latin typeface="Calibri" panose="020F0502020204030204" pitchFamily="34" charset="0"/>
              <a:ea typeface="MS Mincho" panose="02020609040205080304" pitchFamily="49" charset="-128"/>
              <a:cs typeface="Times New Roman" panose="02020603050405020304" pitchFamily="18" charset="0"/>
            </a:endParaRPr>
          </a:p>
          <a:p>
            <a:pPr marL="457200">
              <a:lnSpc>
                <a:spcPct val="115000"/>
              </a:lnSpc>
            </a:pPr>
            <a:r>
              <a:rPr lang="en-US" sz="3200" dirty="0">
                <a:latin typeface="Calibri" panose="020F0502020204030204" pitchFamily="34" charset="0"/>
                <a:ea typeface="Times New Roman" panose="02020603050405020304" pitchFamily="18" charset="0"/>
                <a:cs typeface="Times New Roman" panose="02020603050405020304" pitchFamily="18" charset="0"/>
              </a:rPr>
              <a:t>C+  76% - 80%                     C    72% - 76%           C-    68% - 72% </a:t>
            </a:r>
            <a:endParaRPr lang="en-US" sz="3200" dirty="0">
              <a:latin typeface="Calibri" panose="020F0502020204030204" pitchFamily="34" charset="0"/>
              <a:ea typeface="MS Mincho" panose="02020609040205080304" pitchFamily="49" charset="-128"/>
              <a:cs typeface="Times New Roman" panose="02020603050405020304" pitchFamily="18" charset="0"/>
            </a:endParaRPr>
          </a:p>
          <a:p>
            <a:pPr marL="457200">
              <a:lnSpc>
                <a:spcPct val="115000"/>
              </a:lnSpc>
            </a:pPr>
            <a:r>
              <a:rPr lang="en-US" sz="3200" dirty="0">
                <a:latin typeface="Calibri" panose="020F0502020204030204" pitchFamily="34" charset="0"/>
                <a:ea typeface="Times New Roman" panose="02020603050405020304" pitchFamily="18" charset="0"/>
                <a:cs typeface="Times New Roman" panose="02020603050405020304" pitchFamily="18" charset="0"/>
              </a:rPr>
              <a:t>D+  64% - 68%                     D   60% -64%            D-    55% - 60%             F   Below 55%</a:t>
            </a:r>
            <a:endParaRPr lang="en-US" sz="32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TextBox 7">
            <a:extLst>
              <a:ext uri="{FF2B5EF4-FFF2-40B4-BE49-F238E27FC236}">
                <a16:creationId xmlns:a16="http://schemas.microsoft.com/office/drawing/2014/main" id="{38D8C68C-E357-AC4E-BA15-262347F47F9C}"/>
              </a:ext>
            </a:extLst>
          </p:cNvPr>
          <p:cNvSpPr txBox="1"/>
          <p:nvPr/>
        </p:nvSpPr>
        <p:spPr>
          <a:xfrm>
            <a:off x="210789" y="515168"/>
            <a:ext cx="1219200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Grading Scheme</a:t>
            </a:r>
          </a:p>
        </p:txBody>
      </p:sp>
      <p:graphicFrame>
        <p:nvGraphicFramePr>
          <p:cNvPr id="9" name="Table 8">
            <a:extLst>
              <a:ext uri="{FF2B5EF4-FFF2-40B4-BE49-F238E27FC236}">
                <a16:creationId xmlns:a16="http://schemas.microsoft.com/office/drawing/2014/main" id="{1D0433D4-347A-6C4E-BC51-A90CC74D012A}"/>
              </a:ext>
            </a:extLst>
          </p:cNvPr>
          <p:cNvGraphicFramePr>
            <a:graphicFrameLocks noGrp="1"/>
          </p:cNvGraphicFramePr>
          <p:nvPr>
            <p:extLst>
              <p:ext uri="{D42A27DB-BD31-4B8C-83A1-F6EECF244321}">
                <p14:modId xmlns:p14="http://schemas.microsoft.com/office/powerpoint/2010/main" val="3668317237"/>
              </p:ext>
            </p:extLst>
          </p:nvPr>
        </p:nvGraphicFramePr>
        <p:xfrm>
          <a:off x="1576039" y="1373753"/>
          <a:ext cx="3921791" cy="1554480"/>
        </p:xfrm>
        <a:graphic>
          <a:graphicData uri="http://schemas.openxmlformats.org/drawingml/2006/table">
            <a:tbl>
              <a:tblPr firstRow="1" bandRow="1">
                <a:tableStyleId>{5940675A-B579-460E-94D1-54222C63F5DA}</a:tableStyleId>
              </a:tblPr>
              <a:tblGrid>
                <a:gridCol w="3921791">
                  <a:extLst>
                    <a:ext uri="{9D8B030D-6E8A-4147-A177-3AD203B41FA5}">
                      <a16:colId xmlns:a16="http://schemas.microsoft.com/office/drawing/2014/main" val="2904936378"/>
                    </a:ext>
                  </a:extLst>
                </a:gridCol>
              </a:tblGrid>
              <a:tr h="370840">
                <a:tc>
                  <a:txBody>
                    <a:bodyPr/>
                    <a:lstStyle/>
                    <a:p>
                      <a:r>
                        <a:rPr lang="en-US" sz="2800" dirty="0">
                          <a:latin typeface="Arial" panose="020B0604020202020204" pitchFamily="34" charset="0"/>
                          <a:ea typeface="MS Mincho" panose="02020609040205080304" pitchFamily="49" charset="-128"/>
                          <a:cs typeface="Arial" panose="020B0604020202020204" pitchFamily="34" charset="0"/>
                        </a:rPr>
                        <a:t>Homework        70%</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69086277"/>
                  </a:ext>
                </a:extLst>
              </a:tr>
              <a:tr h="370840">
                <a:tc>
                  <a:txBody>
                    <a:bodyPr/>
                    <a:lstStyle/>
                    <a:p>
                      <a:r>
                        <a:rPr lang="en-US" sz="2800" dirty="0">
                          <a:latin typeface="Arial" panose="020B0604020202020204" pitchFamily="34" charset="0"/>
                          <a:cs typeface="Arial" panose="020B0604020202020204" pitchFamily="34" charset="0"/>
                        </a:rPr>
                        <a:t>Two exams       </a:t>
                      </a:r>
                      <a:r>
                        <a:rPr lang="en-US" sz="2800" dirty="0">
                          <a:latin typeface="Arial" panose="020B0604020202020204" pitchFamily="34" charset="0"/>
                          <a:ea typeface="MS Mincho" panose="02020609040205080304" pitchFamily="49" charset="-128"/>
                          <a:cs typeface="Arial" panose="020B0604020202020204" pitchFamily="34" charset="0"/>
                        </a:rPr>
                        <a:t>20%</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88296894"/>
                  </a:ext>
                </a:extLst>
              </a:tr>
              <a:tr h="370840">
                <a:tc>
                  <a:txBody>
                    <a:bodyPr/>
                    <a:lstStyle/>
                    <a:p>
                      <a:r>
                        <a:rPr lang="en-US" sz="2800" dirty="0">
                          <a:latin typeface="Arial" panose="020B0604020202020204" pitchFamily="34" charset="0"/>
                          <a:ea typeface="MS Mincho" panose="02020609040205080304" pitchFamily="49" charset="-128"/>
                          <a:cs typeface="Arial" panose="020B0604020202020204" pitchFamily="34" charset="0"/>
                        </a:rPr>
                        <a:t>Final exam       10%</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2257140"/>
                  </a:ext>
                </a:extLst>
              </a:tr>
            </a:tbl>
          </a:graphicData>
        </a:graphic>
      </p:graphicFrame>
    </p:spTree>
    <p:extLst>
      <p:ext uri="{BB962C8B-B14F-4D97-AF65-F5344CB8AC3E}">
        <p14:creationId xmlns:p14="http://schemas.microsoft.com/office/powerpoint/2010/main" val="91886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Academic Honesty</a:t>
            </a:r>
          </a:p>
        </p:txBody>
      </p:sp>
      <p:sp>
        <p:nvSpPr>
          <p:cNvPr id="3" name="Rectangle 2">
            <a:extLst>
              <a:ext uri="{FF2B5EF4-FFF2-40B4-BE49-F238E27FC236}">
                <a16:creationId xmlns:a16="http://schemas.microsoft.com/office/drawing/2014/main" id="{B3C9789C-51BA-FD45-9977-50DF68A19F50}"/>
              </a:ext>
            </a:extLst>
          </p:cNvPr>
          <p:cNvSpPr/>
          <p:nvPr/>
        </p:nvSpPr>
        <p:spPr>
          <a:xfrm>
            <a:off x="327660" y="1290079"/>
            <a:ext cx="11864340" cy="4708981"/>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University adheres to a strict policy prohibiting cheating and plagiarism. Examples of academic dishonesty include but are not limited to: </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copying, in part or in whole, from another's test or other examination; </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obtaining copies of a test, an examination, or other course material without the permission of the instructor;</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collaborating with another or others in work to be presented without the permission of the instructor;</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falsifying records, laboratory work, or other course data;</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submitting work previously presented in another course, if contrary to the rules of the course;</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altering or interfering with grading procedures;</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assisting another student in any of the above;</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using sources verbatim or paraphrasing without giving proper attribution (this can include phrases, sentences, paragraphs and/or pages of work);</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copying and pasting work from an online or offline source directly and calling it your own;</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using information you find from an online or offline source without giving the author credit;</a:t>
            </a:r>
          </a:p>
          <a:p>
            <a:pPr marL="285750" lvl="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replacing words or phrases from another source and inserting your own words or phrases.</a:t>
            </a:r>
          </a:p>
        </p:txBody>
      </p:sp>
    </p:spTree>
    <p:extLst>
      <p:ext uri="{BB962C8B-B14F-4D97-AF65-F5344CB8AC3E}">
        <p14:creationId xmlns:p14="http://schemas.microsoft.com/office/powerpoint/2010/main" val="277497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Classroom Conduct Standards</a:t>
            </a:r>
          </a:p>
        </p:txBody>
      </p:sp>
      <p:sp>
        <p:nvSpPr>
          <p:cNvPr id="3" name="Rectangle 2">
            <a:extLst>
              <a:ext uri="{FF2B5EF4-FFF2-40B4-BE49-F238E27FC236}">
                <a16:creationId xmlns:a16="http://schemas.microsoft.com/office/drawing/2014/main" id="{B3C9789C-51BA-FD45-9977-50DF68A19F50}"/>
              </a:ext>
            </a:extLst>
          </p:cNvPr>
          <p:cNvSpPr/>
          <p:nvPr/>
        </p:nvSpPr>
        <p:spPr>
          <a:xfrm>
            <a:off x="327660" y="1276431"/>
            <a:ext cx="11864340" cy="4708981"/>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SDSU students are expected to abide by the terms of the Student Conduct Code in classrooms and other instructional settings.  Prohibited conduct includes:</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Willful, material and substantial disruption or obstruction of a University-related activity, or any on-campus activity.</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Participating in an activity that substantially and materially disrupts the normal operations of the University or infringes on the rights of members of the University community.</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Unauthorized recording or dissemination of virtual course instruction or materials by students, especially with the intent to disrupt normal university operations or facilitate academic dishonesty. This includes posting of exam problems or questions to on-line platforms. </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Conduct that threatens or endangers the health or safety of any person within or related to the University community, including</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physical abuse, threats, intimidation, or harassment.</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sexual misconduct.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Violation of these standards will result in referral to appropriate campus authorities.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74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Students with Disabilities</a:t>
            </a:r>
          </a:p>
        </p:txBody>
      </p:sp>
      <p:sp>
        <p:nvSpPr>
          <p:cNvPr id="3" name="Rectangle 2">
            <a:extLst>
              <a:ext uri="{FF2B5EF4-FFF2-40B4-BE49-F238E27FC236}">
                <a16:creationId xmlns:a16="http://schemas.microsoft.com/office/drawing/2014/main" id="{B3C9789C-51BA-FD45-9977-50DF68A19F50}"/>
              </a:ext>
            </a:extLst>
          </p:cNvPr>
          <p:cNvSpPr/>
          <p:nvPr/>
        </p:nvSpPr>
        <p:spPr>
          <a:xfrm>
            <a:off x="327660" y="1058066"/>
            <a:ext cx="11864340"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If you are a student with a disability and believe you will need accommodations for this class, it is your responsibility to contact Student Ability Success Center at </a:t>
            </a:r>
            <a:r>
              <a:rPr lang="en-US" sz="2400" dirty="0">
                <a:latin typeface="Arial" panose="020B0604020202020204" pitchFamily="34" charset="0"/>
                <a:cs typeface="Arial" panose="020B0604020202020204" pitchFamily="34" charset="0"/>
                <a:hlinkClick r:id="rId3"/>
              </a:rPr>
              <a:t>(619) 594-6473</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You can also learn more about the services provided by visiting the Student Ability Success Center website.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avoid any delay in the receipt of your accommodations, you should contact Student Ability Success Center as soon as possible.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Please note that accommodations are not retroactive, and I cannot provide accommodations based upon disability until I have received an accommodation letter from Student Ability Success Center.</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70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Resources for Students</a:t>
            </a:r>
          </a:p>
        </p:txBody>
      </p:sp>
      <p:sp>
        <p:nvSpPr>
          <p:cNvPr id="3" name="Rectangle 2">
            <a:extLst>
              <a:ext uri="{FF2B5EF4-FFF2-40B4-BE49-F238E27FC236}">
                <a16:creationId xmlns:a16="http://schemas.microsoft.com/office/drawing/2014/main" id="{B3C9789C-51BA-FD45-9977-50DF68A19F50}"/>
              </a:ext>
            </a:extLst>
          </p:cNvPr>
          <p:cNvSpPr/>
          <p:nvPr/>
        </p:nvSpPr>
        <p:spPr>
          <a:xfrm>
            <a:off x="327660" y="1303726"/>
            <a:ext cx="11864340" cy="3785652"/>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 complete list of all academic support services--including the </a:t>
            </a:r>
            <a:r>
              <a:rPr lang="en-US" sz="2400" u="sng" dirty="0">
                <a:latin typeface="Arial" panose="020B0604020202020204" pitchFamily="34" charset="0"/>
                <a:cs typeface="Arial" panose="020B0604020202020204" pitchFamily="34" charset="0"/>
                <a:hlinkClick r:id="rId3"/>
              </a:rPr>
              <a:t>Writing Center</a:t>
            </a:r>
            <a:r>
              <a:rPr lang="en-US" sz="2400" dirty="0">
                <a:latin typeface="Arial" panose="020B0604020202020204" pitchFamily="34" charset="0"/>
                <a:cs typeface="Arial" panose="020B0604020202020204" pitchFamily="34" charset="0"/>
              </a:rPr>
              <a:t> and  </a:t>
            </a:r>
            <a:r>
              <a:rPr lang="en-US" sz="2400" u="sng" dirty="0">
                <a:latin typeface="Arial" panose="020B0604020202020204" pitchFamily="34" charset="0"/>
                <a:cs typeface="Arial" panose="020B0604020202020204" pitchFamily="34" charset="0"/>
                <a:hlinkClick r:id="rId4"/>
              </a:rPr>
              <a:t>Math Learning Center</a:t>
            </a:r>
            <a:r>
              <a:rPr lang="en-US" sz="2400" dirty="0">
                <a:latin typeface="Arial" panose="020B0604020202020204" pitchFamily="34" charset="0"/>
                <a:cs typeface="Arial" panose="020B0604020202020204" pitchFamily="34" charset="0"/>
              </a:rPr>
              <a:t>--is available on the Student Affairs’ </a:t>
            </a:r>
            <a:r>
              <a:rPr lang="en-US" sz="2400" u="sng" dirty="0">
                <a:latin typeface="Arial" panose="020B0604020202020204" pitchFamily="34" charset="0"/>
                <a:cs typeface="Arial" panose="020B0604020202020204" pitchFamily="34" charset="0"/>
                <a:hlinkClick r:id="rId5"/>
              </a:rPr>
              <a:t>Academic Success</a:t>
            </a:r>
            <a:r>
              <a:rPr lang="en-US" sz="2400" dirty="0">
                <a:latin typeface="Arial" panose="020B0604020202020204" pitchFamily="34" charset="0"/>
                <a:cs typeface="Arial" panose="020B0604020202020204" pitchFamily="34" charset="0"/>
              </a:rPr>
              <a:t> website. </a:t>
            </a:r>
            <a:r>
              <a:rPr lang="en-US" sz="2400" u="sng" dirty="0">
                <a:latin typeface="Arial" panose="020B0604020202020204" pitchFamily="34" charset="0"/>
                <a:cs typeface="Arial" panose="020B0604020202020204" pitchFamily="34" charset="0"/>
                <a:hlinkClick r:id="rId6"/>
              </a:rPr>
              <a:t>Counseling and Psychological Services</a:t>
            </a:r>
            <a:r>
              <a:rPr lang="en-US" sz="2400" cap="small"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(619-594-5220) offers confidential counseling services by licensed therapists; you can Live Chat with a counselor at </a:t>
            </a:r>
            <a:r>
              <a:rPr lang="en-US" sz="2400" u="sng" dirty="0">
                <a:latin typeface="Arial" panose="020B0604020202020204" pitchFamily="34" charset="0"/>
                <a:cs typeface="Arial" panose="020B0604020202020204" pitchFamily="34" charset="0"/>
                <a:hlinkClick r:id="rId7"/>
              </a:rPr>
              <a:t>http://go.sdsu.edu/student_affairs/cps/therapist-consultation.aspx</a:t>
            </a:r>
            <a:r>
              <a:rPr lang="en-US" sz="2400" dirty="0">
                <a:latin typeface="Arial" panose="020B0604020202020204" pitchFamily="34" charset="0"/>
                <a:cs typeface="Arial" panose="020B0604020202020204" pitchFamily="34" charset="0"/>
              </a:rPr>
              <a:t> between 4:00pm and 10:00pm, or call San Diego Access and Crisis 24-hour Hotline at (888) 724-7240.</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*Check the course syllabus for active links to the above resources.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7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2892"/>
            <a:ext cx="12192000" cy="1325563"/>
          </a:xfrm>
        </p:spPr>
        <p:txBody>
          <a:bodyPr/>
          <a:lstStyle/>
          <a:p>
            <a:pPr algn="ctr"/>
            <a:r>
              <a:rPr lang="en-US" b="1" dirty="0">
                <a:solidFill>
                  <a:srgbClr val="002060"/>
                </a:solidFill>
              </a:rPr>
              <a:t>What we will  learn</a:t>
            </a:r>
          </a:p>
        </p:txBody>
      </p:sp>
      <p:sp>
        <p:nvSpPr>
          <p:cNvPr id="7" name="Slide Number Placeholder 6"/>
          <p:cNvSpPr>
            <a:spLocks noGrp="1"/>
          </p:cNvSpPr>
          <p:nvPr>
            <p:ph type="sldNum" sz="quarter" idx="12"/>
          </p:nvPr>
        </p:nvSpPr>
        <p:spPr/>
        <p:txBody>
          <a:bodyPr/>
          <a:lstStyle/>
          <a:p>
            <a:fld id="{921F913F-0327-48A9-A58F-CCABA05FA120}" type="slidenum">
              <a:rPr lang="en-US" smtClean="0"/>
              <a:t>15</a:t>
            </a:fld>
            <a:endParaRPr lang="en-US"/>
          </a:p>
        </p:txBody>
      </p:sp>
      <p:sp>
        <p:nvSpPr>
          <p:cNvPr id="3" name="TextBox 2"/>
          <p:cNvSpPr txBox="1"/>
          <p:nvPr/>
        </p:nvSpPr>
        <p:spPr>
          <a:xfrm>
            <a:off x="992691" y="1709787"/>
            <a:ext cx="10899058" cy="2554545"/>
          </a:xfrm>
          <a:prstGeom prst="rect">
            <a:avLst/>
          </a:prstGeom>
          <a:noFill/>
        </p:spPr>
        <p:txBody>
          <a:bodyPr wrap="square" rtlCol="0">
            <a:spAutoFit/>
          </a:bodyPr>
          <a:lstStyle/>
          <a:p>
            <a:r>
              <a:rPr lang="en-US" sz="3200" dirty="0"/>
              <a:t>You will learn how to program in Python, typeset mathematical symbols and equations in </a:t>
            </a:r>
            <a:r>
              <a:rPr lang="en-US" sz="3200" dirty="0" err="1"/>
              <a:t>LaTeX</a:t>
            </a:r>
            <a:r>
              <a:rPr lang="en-US" sz="3200" dirty="0"/>
              <a:t> and use </a:t>
            </a:r>
            <a:r>
              <a:rPr lang="en-US" sz="3200" dirty="0" err="1"/>
              <a:t>Jupyter</a:t>
            </a:r>
            <a:r>
              <a:rPr lang="en-US" sz="3200" dirty="0"/>
              <a:t> to present mathematical results.</a:t>
            </a:r>
          </a:p>
          <a:p>
            <a:endParaRPr lang="en-US" sz="3200" dirty="0"/>
          </a:p>
          <a:p>
            <a:endParaRPr lang="en-US" sz="3200" dirty="0"/>
          </a:p>
        </p:txBody>
      </p:sp>
    </p:spTree>
    <p:extLst>
      <p:ext uri="{BB962C8B-B14F-4D97-AF65-F5344CB8AC3E}">
        <p14:creationId xmlns:p14="http://schemas.microsoft.com/office/powerpoint/2010/main" val="120266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334"/>
            <a:ext cx="12192000" cy="1325563"/>
          </a:xfrm>
        </p:spPr>
        <p:txBody>
          <a:bodyPr/>
          <a:lstStyle/>
          <a:p>
            <a:pPr algn="ctr"/>
            <a:r>
              <a:rPr lang="en-US" b="1" dirty="0">
                <a:solidFill>
                  <a:srgbClr val="002060"/>
                </a:solidFill>
              </a:rPr>
              <a:t>Student Learning Outcomes</a:t>
            </a:r>
          </a:p>
        </p:txBody>
      </p:sp>
      <p:sp>
        <p:nvSpPr>
          <p:cNvPr id="7" name="Slide Number Placeholder 6"/>
          <p:cNvSpPr>
            <a:spLocks noGrp="1"/>
          </p:cNvSpPr>
          <p:nvPr>
            <p:ph type="sldNum" sz="quarter" idx="12"/>
          </p:nvPr>
        </p:nvSpPr>
        <p:spPr/>
        <p:txBody>
          <a:bodyPr/>
          <a:lstStyle/>
          <a:p>
            <a:fld id="{921F913F-0327-48A9-A58F-CCABA05FA120}" type="slidenum">
              <a:rPr lang="en-US" smtClean="0"/>
              <a:t>16</a:t>
            </a:fld>
            <a:endParaRPr lang="en-US"/>
          </a:p>
        </p:txBody>
      </p:sp>
      <p:sp>
        <p:nvSpPr>
          <p:cNvPr id="3" name="TextBox 2"/>
          <p:cNvSpPr txBox="1"/>
          <p:nvPr/>
        </p:nvSpPr>
        <p:spPr>
          <a:xfrm>
            <a:off x="272955" y="1393897"/>
            <a:ext cx="11646090" cy="569386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overarching outcomes for this course are:</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Learn the `science' of computer programming. </a:t>
            </a:r>
          </a:p>
          <a:p>
            <a:pPr lvl="2"/>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Learn the `art' of computer programming. </a:t>
            </a:r>
          </a:p>
          <a:p>
            <a:pPr lvl="2"/>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Represent abstract mathematics as computer code and translate computer code into mathematics. </a:t>
            </a:r>
          </a:p>
          <a:p>
            <a:pPr lvl="2"/>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Visualize and describe data.</a:t>
            </a:r>
          </a:p>
          <a:p>
            <a:pPr lvl="2"/>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Learn in what ways modern computing is done.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379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334"/>
            <a:ext cx="12192000" cy="1325563"/>
          </a:xfrm>
        </p:spPr>
        <p:txBody>
          <a:bodyPr/>
          <a:lstStyle/>
          <a:p>
            <a:pPr algn="ctr"/>
            <a:r>
              <a:rPr lang="en-US" b="1" dirty="0">
                <a:solidFill>
                  <a:srgbClr val="002060"/>
                </a:solidFill>
              </a:rPr>
              <a:t>Homework</a:t>
            </a:r>
          </a:p>
        </p:txBody>
      </p:sp>
      <p:sp>
        <p:nvSpPr>
          <p:cNvPr id="7" name="Slide Number Placeholder 6"/>
          <p:cNvSpPr>
            <a:spLocks noGrp="1"/>
          </p:cNvSpPr>
          <p:nvPr>
            <p:ph type="sldNum" sz="quarter" idx="12"/>
          </p:nvPr>
        </p:nvSpPr>
        <p:spPr/>
        <p:txBody>
          <a:bodyPr/>
          <a:lstStyle/>
          <a:p>
            <a:fld id="{921F913F-0327-48A9-A58F-CCABA05FA120}" type="slidenum">
              <a:rPr lang="en-US" smtClean="0"/>
              <a:t>17</a:t>
            </a:fld>
            <a:endParaRPr lang="en-US"/>
          </a:p>
        </p:txBody>
      </p:sp>
      <p:sp>
        <p:nvSpPr>
          <p:cNvPr id="3" name="TextBox 2"/>
          <p:cNvSpPr txBox="1"/>
          <p:nvPr/>
        </p:nvSpPr>
        <p:spPr>
          <a:xfrm>
            <a:off x="395785" y="1393897"/>
            <a:ext cx="11646090" cy="5262979"/>
          </a:xfrm>
          <a:prstGeom prst="rect">
            <a:avLst/>
          </a:prstGeom>
          <a:noFill/>
        </p:spPr>
        <p:txBody>
          <a:bodyPr wrap="square" rtlCol="0">
            <a:spAutoFit/>
          </a:bodyPr>
          <a:lstStyle/>
          <a:p>
            <a:pPr lvl="0"/>
            <a:r>
              <a:rPr lang="en-US" sz="2800" dirty="0">
                <a:latin typeface="Arial" panose="020B0604020202020204" pitchFamily="34" charset="0"/>
                <a:cs typeface="Arial" panose="020B0604020202020204" pitchFamily="34" charset="0"/>
              </a:rPr>
              <a:t>You are encouraged to work with one another to solve homework problems, but you should write solutions individually.  </a:t>
            </a:r>
          </a:p>
          <a:p>
            <a:pPr lvl="0"/>
            <a:endParaRPr lang="en-US" sz="2800" dirty="0">
              <a:latin typeface="Arial" panose="020B0604020202020204" pitchFamily="34" charset="0"/>
              <a:cs typeface="Arial" panose="020B0604020202020204" pitchFamily="34" charset="0"/>
            </a:endParaRPr>
          </a:p>
          <a:p>
            <a:pPr lvl="0"/>
            <a:r>
              <a:rPr lang="en-US" sz="2800" dirty="0">
                <a:latin typeface="Arial" panose="020B0604020202020204" pitchFamily="34" charset="0"/>
                <a:cs typeface="Arial" panose="020B0604020202020204" pitchFamily="34" charset="0"/>
              </a:rPr>
              <a:t>Do not allow someone else to copy your work. If you suspect a student of cheating please inform me. </a:t>
            </a:r>
          </a:p>
          <a:p>
            <a:pPr lvl="0"/>
            <a:endParaRPr lang="en-US" sz="2800" dirty="0">
              <a:latin typeface="Arial" panose="020B0604020202020204" pitchFamily="34" charset="0"/>
              <a:cs typeface="Arial" panose="020B0604020202020204" pitchFamily="34" charset="0"/>
            </a:endParaRPr>
          </a:p>
          <a:p>
            <a:pPr lvl="0"/>
            <a:r>
              <a:rPr lang="en-US" sz="2800" dirty="0">
                <a:latin typeface="Arial" panose="020B0604020202020204" pitchFamily="34" charset="0"/>
                <a:cs typeface="Arial" panose="020B0604020202020204" pitchFamily="34" charset="0"/>
              </a:rPr>
              <a:t>The Mathematics and Statistics Department expects academic honesty from our students, as laid out in the University Policies below.  </a:t>
            </a:r>
          </a:p>
          <a:p>
            <a:pPr lvl="0"/>
            <a:endParaRPr lang="en-US" sz="2800" dirty="0">
              <a:latin typeface="Arial" panose="020B0604020202020204" pitchFamily="34" charset="0"/>
              <a:cs typeface="Arial" panose="020B0604020202020204" pitchFamily="34" charset="0"/>
            </a:endParaRPr>
          </a:p>
          <a:p>
            <a:pPr lvl="0"/>
            <a:r>
              <a:rPr lang="en-US" sz="2800" dirty="0">
                <a:latin typeface="Arial" panose="020B0604020202020204" pitchFamily="34" charset="0"/>
                <a:cs typeface="Arial" panose="020B0604020202020204" pitchFamily="34" charset="0"/>
              </a:rPr>
              <a:t>Violations will be reported to the Center for Student Rights and Responsibilities.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253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356526" y="3306467"/>
                <a:ext cx="3840410" cy="2123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2</m:t>
                          </m:r>
                          <m:r>
                            <a:rPr lang="en-US" sz="4400" i="1">
                              <a:latin typeface="Cambria Math" panose="02040503050406030204" pitchFamily="18" charset="0"/>
                            </a:rPr>
                            <m:t>𝑥</m:t>
                          </m:r>
                        </m:e>
                        <m:sub>
                          <m:r>
                            <a:rPr lang="en-US" sz="4400" i="0">
                              <a:latin typeface="Cambria Math" panose="02040503050406030204" pitchFamily="18" charset="0"/>
                            </a:rPr>
                            <m:t>1</m:t>
                          </m:r>
                        </m:sub>
                      </m:sSub>
                      <m:r>
                        <a:rPr lang="en-US" sz="4400" i="0">
                          <a:latin typeface="Cambria Math" panose="02040503050406030204" pitchFamily="18" charset="0"/>
                        </a:rPr>
                        <m:t>+</m:t>
                      </m:r>
                      <m:sSub>
                        <m:sSubPr>
                          <m:ctrlPr>
                            <a:rPr lang="en-US" sz="4400" i="1">
                              <a:latin typeface="Cambria Math" panose="02040503050406030204" pitchFamily="18" charset="0"/>
                            </a:rPr>
                          </m:ctrlPr>
                        </m:sSubPr>
                        <m:e>
                          <m:r>
                            <a:rPr lang="en-US" sz="4400" b="0" i="1" smtClean="0">
                              <a:latin typeface="Cambria Math" panose="02040503050406030204" pitchFamily="18" charset="0"/>
                            </a:rPr>
                            <m:t>3</m:t>
                          </m:r>
                          <m:r>
                            <a:rPr lang="en-US" sz="4400" i="1">
                              <a:latin typeface="Cambria Math" panose="02040503050406030204" pitchFamily="18" charset="0"/>
                            </a:rPr>
                            <m:t>𝑥</m:t>
                          </m:r>
                        </m:e>
                        <m:sub>
                          <m:r>
                            <a:rPr lang="en-US" sz="4400" i="0">
                              <a:latin typeface="Cambria Math" panose="02040503050406030204" pitchFamily="18" charset="0"/>
                            </a:rPr>
                            <m:t>2</m:t>
                          </m:r>
                        </m:sub>
                      </m:sSub>
                      <m:r>
                        <a:rPr lang="en-US" sz="4400" i="0">
                          <a:latin typeface="Cambria Math" panose="02040503050406030204" pitchFamily="18" charset="0"/>
                        </a:rPr>
                        <m:t>=</m:t>
                      </m:r>
                      <m:r>
                        <a:rPr lang="en-US" sz="4400" b="0" i="0" smtClean="0">
                          <a:latin typeface="Cambria Math" panose="02040503050406030204" pitchFamily="18" charset="0"/>
                        </a:rPr>
                        <m:t>1</m:t>
                      </m:r>
                    </m:oMath>
                  </m:oMathPara>
                </a14:m>
                <a:endParaRPr lang="en-US" sz="4400" dirty="0"/>
              </a:p>
              <a:p>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a:latin typeface="Cambria Math" panose="02040503050406030204" pitchFamily="18" charset="0"/>
                            </a:rPr>
                            <m:t>1</m:t>
                          </m:r>
                        </m:sub>
                      </m:sSub>
                      <m:r>
                        <a:rPr lang="en-US" sz="4400" b="0" i="0" smtClean="0">
                          <a:latin typeface="Cambria Math" panose="02040503050406030204" pitchFamily="18" charset="0"/>
                        </a:rPr>
                        <m:t>−</m:t>
                      </m:r>
                      <m:sSub>
                        <m:sSubPr>
                          <m:ctrlPr>
                            <a:rPr lang="en-US" sz="4400" i="1" smtClean="0">
                              <a:latin typeface="Cambria Math" panose="02040503050406030204" pitchFamily="18" charset="0"/>
                            </a:rPr>
                          </m:ctrlPr>
                        </m:sSubPr>
                        <m:e>
                          <m:r>
                            <a:rPr lang="en-US" sz="4400" i="1" smtClean="0">
                              <a:latin typeface="Cambria Math" panose="02040503050406030204" pitchFamily="18" charset="0"/>
                            </a:rPr>
                            <m:t>3</m:t>
                          </m:r>
                          <m:r>
                            <a:rPr lang="en-US" sz="4400" i="1">
                              <a:latin typeface="Cambria Math" panose="02040503050406030204" pitchFamily="18" charset="0"/>
                            </a:rPr>
                            <m:t>𝑥</m:t>
                          </m:r>
                        </m:e>
                        <m:sub>
                          <m:r>
                            <a:rPr lang="en-US" sz="4400">
                              <a:latin typeface="Cambria Math" panose="02040503050406030204" pitchFamily="18" charset="0"/>
                            </a:rPr>
                            <m:t>2</m:t>
                          </m:r>
                        </m:sub>
                      </m:sSub>
                      <m:r>
                        <a:rPr lang="en-US" sz="4400">
                          <a:latin typeface="Cambria Math" panose="02040503050406030204" pitchFamily="18" charset="0"/>
                        </a:rPr>
                        <m:t>=</m:t>
                      </m:r>
                      <m:r>
                        <a:rPr lang="en-US" sz="4400" b="0" i="0" smtClean="0">
                          <a:latin typeface="Cambria Math" panose="02040503050406030204" pitchFamily="18" charset="0"/>
                        </a:rPr>
                        <m:t>2</m:t>
                      </m:r>
                    </m:oMath>
                  </m:oMathPara>
                </a14:m>
                <a:endParaRPr lang="en-US" sz="4400" dirty="0"/>
              </a:p>
              <a:p>
                <a:endParaRPr lang="en-US" sz="4400" dirty="0"/>
              </a:p>
            </p:txBody>
          </p:sp>
        </mc:Choice>
        <mc:Fallback xmlns="">
          <p:sp>
            <p:nvSpPr>
              <p:cNvPr id="4" name="Rectangle 3"/>
              <p:cNvSpPr>
                <a:spLocks noRot="1" noChangeAspect="1" noMove="1" noResize="1" noEditPoints="1" noAdjustHandles="1" noChangeArrowheads="1" noChangeShapeType="1" noTextEdit="1"/>
              </p:cNvSpPr>
              <p:nvPr/>
            </p:nvSpPr>
            <p:spPr>
              <a:xfrm>
                <a:off x="3356526" y="3306467"/>
                <a:ext cx="3840410" cy="2123658"/>
              </a:xfrm>
              <a:prstGeom prst="rect">
                <a:avLst/>
              </a:prstGeom>
              <a:blipFill>
                <a:blip r:embed="rId2"/>
                <a:stretch>
                  <a:fillRect/>
                </a:stretch>
              </a:blipFill>
            </p:spPr>
            <p:txBody>
              <a:bodyPr/>
              <a:lstStyle/>
              <a:p>
                <a:r>
                  <a:rPr lang="en-US">
                    <a:noFill/>
                  </a:rPr>
                  <a:t> </a:t>
                </a:r>
              </a:p>
            </p:txBody>
          </p:sp>
        </mc:Fallback>
      </mc:AlternateContent>
      <p:sp>
        <p:nvSpPr>
          <p:cNvPr id="5" name="TextBox 4"/>
          <p:cNvSpPr txBox="1"/>
          <p:nvPr/>
        </p:nvSpPr>
        <p:spPr>
          <a:xfrm>
            <a:off x="412384" y="4753808"/>
            <a:ext cx="11062432" cy="1077218"/>
          </a:xfrm>
          <a:prstGeom prst="rect">
            <a:avLst/>
          </a:prstGeom>
          <a:noFill/>
        </p:spPr>
        <p:txBody>
          <a:bodyPr wrap="square" rtlCol="0">
            <a:spAutoFit/>
          </a:bodyPr>
          <a:lstStyle/>
          <a:p>
            <a:r>
              <a:rPr lang="en-US" sz="3200" dirty="0">
                <a:latin typeface="Arial" panose="020B0604020202020204" pitchFamily="34" charset="0"/>
                <a:ea typeface="Helvetica" charset="0"/>
                <a:cs typeface="Arial" panose="020B0604020202020204" pitchFamily="34" charset="0"/>
              </a:rPr>
              <a:t>Applying the substitution method to the system of equations, we obtain the following solutions:</a:t>
            </a:r>
          </a:p>
        </p:txBody>
      </p:sp>
      <p:sp>
        <p:nvSpPr>
          <p:cNvPr id="8" name="TextBox 7"/>
          <p:cNvSpPr txBox="1"/>
          <p:nvPr/>
        </p:nvSpPr>
        <p:spPr>
          <a:xfrm>
            <a:off x="304801" y="1654514"/>
            <a:ext cx="11887199" cy="156966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Systems of equations in two variables are easy to solve. It gets more time consuming and laborious to solve if you have a system of three or four equations.</a:t>
            </a:r>
          </a:p>
        </p:txBody>
      </p:sp>
      <p:sp>
        <p:nvSpPr>
          <p:cNvPr id="3" name="Slide Number Placeholder 2"/>
          <p:cNvSpPr>
            <a:spLocks noGrp="1"/>
          </p:cNvSpPr>
          <p:nvPr>
            <p:ph type="sldNum" sz="quarter" idx="12"/>
          </p:nvPr>
        </p:nvSpPr>
        <p:spPr/>
        <p:txBody>
          <a:bodyPr/>
          <a:lstStyle/>
          <a:p>
            <a:fld id="{921F913F-0327-48A9-A58F-CCABA05FA120}" type="slidenum">
              <a:rPr lang="en-US" smtClean="0"/>
              <a:t>18</a:t>
            </a:fld>
            <a:endParaRPr lang="en-US" dirty="0"/>
          </a:p>
        </p:txBody>
      </p:sp>
      <p:sp>
        <p:nvSpPr>
          <p:cNvPr id="10" name="Title 1">
            <a:extLst>
              <a:ext uri="{FF2B5EF4-FFF2-40B4-BE49-F238E27FC236}">
                <a16:creationId xmlns:a16="http://schemas.microsoft.com/office/drawing/2014/main" id="{338B8D59-54B9-AE4D-95EA-1F0F06D7E894}"/>
              </a:ext>
            </a:extLst>
          </p:cNvPr>
          <p:cNvSpPr txBox="1">
            <a:spLocks/>
          </p:cNvSpPr>
          <p:nvPr/>
        </p:nvSpPr>
        <p:spPr>
          <a:xfrm>
            <a:off x="-304800" y="246658"/>
            <a:ext cx="12496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2060"/>
                </a:solidFill>
              </a:rPr>
              <a:t>Computer Programming and Mathematics:  Importance</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E071903-05D0-C14B-8A33-4787A1662FF0}"/>
                  </a:ext>
                </a:extLst>
              </p:cNvPr>
              <p:cNvSpPr/>
              <p:nvPr/>
            </p:nvSpPr>
            <p:spPr>
              <a:xfrm>
                <a:off x="5134227" y="5831026"/>
                <a:ext cx="4606389"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effectLst>
                                <a:outerShdw blurRad="38100" dist="38100" dir="2700000" algn="tl">
                                  <a:srgbClr val="000000">
                                    <a:alpha val="43137"/>
                                  </a:srgbClr>
                                </a:outerShdw>
                              </a:effectLst>
                              <a:latin typeface="Cambria Math" panose="02040503050406030204" pitchFamily="18" charset="0"/>
                            </a:rPr>
                          </m:ctrlPr>
                        </m:sSubPr>
                        <m:e>
                          <m:r>
                            <a:rPr lang="en-US" sz="4000" b="1" i="1" smtClean="0">
                              <a:effectLst>
                                <a:outerShdw blurRad="38100" dist="38100" dir="2700000" algn="tl">
                                  <a:srgbClr val="000000">
                                    <a:alpha val="43137"/>
                                  </a:srgbClr>
                                </a:outerShdw>
                              </a:effectLst>
                              <a:latin typeface="Cambria Math" charset="0"/>
                            </a:rPr>
                            <m:t>𝒙</m:t>
                          </m:r>
                        </m:e>
                        <m:sub>
                          <m:r>
                            <a:rPr lang="en-US" sz="4000" b="1" i="1" smtClean="0">
                              <a:effectLst>
                                <a:outerShdw blurRad="38100" dist="38100" dir="2700000" algn="tl">
                                  <a:srgbClr val="000000">
                                    <a:alpha val="43137"/>
                                  </a:srgbClr>
                                </a:outerShdw>
                              </a:effectLst>
                              <a:latin typeface="Cambria Math" charset="0"/>
                            </a:rPr>
                            <m:t>𝟏</m:t>
                          </m:r>
                        </m:sub>
                      </m:sSub>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r>
                        <a:rPr lang="en-US" sz="4000" b="1" i="1" smtClean="0">
                          <a:effectLst>
                            <a:outerShdw blurRad="38100" dist="38100" dir="2700000" algn="tl">
                              <a:srgbClr val="000000">
                                <a:alpha val="43137"/>
                              </a:srgbClr>
                            </a:outerShdw>
                          </a:effectLst>
                          <a:latin typeface="Cambria Math" panose="02040503050406030204" pitchFamily="18" charset="0"/>
                        </a:rPr>
                        <m:t>; </m:t>
                      </m:r>
                      <m:sSub>
                        <m:sSubPr>
                          <m:ctrlPr>
                            <a:rPr lang="en-US" sz="4000" b="1" i="1" smtClean="0">
                              <a:effectLst>
                                <a:outerShdw blurRad="38100" dist="38100" dir="2700000" algn="tl">
                                  <a:srgbClr val="000000">
                                    <a:alpha val="43137"/>
                                  </a:srgbClr>
                                </a:outerShdw>
                              </a:effectLst>
                              <a:latin typeface="Cambria Math" panose="02040503050406030204" pitchFamily="18" charset="0"/>
                            </a:rPr>
                          </m:ctrlPr>
                        </m:sSubPr>
                        <m:e>
                          <m:r>
                            <a:rPr lang="en-US" sz="4000" b="1" i="1" smtClean="0">
                              <a:effectLst>
                                <a:outerShdw blurRad="38100" dist="38100" dir="2700000" algn="tl">
                                  <a:srgbClr val="000000">
                                    <a:alpha val="43137"/>
                                  </a:srgbClr>
                                </a:outerShdw>
                              </a:effectLst>
                              <a:latin typeface="Cambria Math" charset="0"/>
                            </a:rPr>
                            <m:t>𝒙</m:t>
                          </m:r>
                        </m:e>
                        <m:sub>
                          <m:r>
                            <a:rPr lang="en-US" sz="4000" b="1" i="1" smtClean="0">
                              <a:effectLst>
                                <a:outerShdw blurRad="38100" dist="38100" dir="2700000" algn="tl">
                                  <a:srgbClr val="000000">
                                    <a:alpha val="43137"/>
                                  </a:srgbClr>
                                </a:outerShdw>
                              </a:effectLst>
                              <a:latin typeface="Cambria Math" charset="0"/>
                            </a:rPr>
                            <m:t>𝟐</m:t>
                          </m:r>
                        </m:sub>
                      </m:sSub>
                      <m:r>
                        <a:rPr lang="en-US" sz="4000" b="1">
                          <a:effectLst>
                            <a:outerShdw blurRad="38100" dist="38100" dir="2700000" algn="tl">
                              <a:srgbClr val="000000">
                                <a:alpha val="43137"/>
                              </a:srgbClr>
                            </a:outerShdw>
                          </a:effectLst>
                          <a:latin typeface="Cambria Math" panose="02040503050406030204" pitchFamily="18" charset="0"/>
                        </a:rPr>
                        <m:t>=</m:t>
                      </m:r>
                      <m:r>
                        <a:rPr lang="en-US" sz="4000" b="1" i="0" smtClean="0">
                          <a:effectLst>
                            <a:outerShdw blurRad="38100" dist="38100" dir="2700000" algn="tl">
                              <a:srgbClr val="000000">
                                <a:alpha val="43137"/>
                              </a:srgbClr>
                            </a:outerShdw>
                          </a:effectLst>
                          <a:latin typeface="Cambria Math" panose="02040503050406030204" pitchFamily="18" charset="0"/>
                        </a:rPr>
                        <m:t>−</m:t>
                      </m:r>
                      <m:r>
                        <a:rPr lang="en-US" sz="4000" b="1" i="0" smtClean="0">
                          <a:effectLst>
                            <a:outerShdw blurRad="38100" dist="38100" dir="2700000" algn="tl">
                              <a:srgbClr val="000000">
                                <a:alpha val="43137"/>
                              </a:srgbClr>
                            </a:outerShdw>
                          </a:effectLst>
                          <a:latin typeface="Cambria Math" panose="02040503050406030204" pitchFamily="18" charset="0"/>
                        </a:rPr>
                        <m:t>𝟏</m:t>
                      </m:r>
                      <m:r>
                        <a:rPr lang="en-US" sz="4000" b="1" i="0" smtClean="0">
                          <a:effectLst>
                            <a:outerShdw blurRad="38100" dist="38100" dir="2700000" algn="tl">
                              <a:srgbClr val="000000">
                                <a:alpha val="43137"/>
                              </a:srgbClr>
                            </a:outerShdw>
                          </a:effectLst>
                          <a:latin typeface="Cambria Math" panose="02040503050406030204" pitchFamily="18" charset="0"/>
                        </a:rPr>
                        <m:t>/</m:t>
                      </m:r>
                      <m:r>
                        <a:rPr lang="en-US" sz="4000" b="1" i="0" smtClean="0">
                          <a:effectLst>
                            <a:outerShdw blurRad="38100" dist="38100" dir="2700000" algn="tl">
                              <a:srgbClr val="000000">
                                <a:alpha val="43137"/>
                              </a:srgbClr>
                            </a:outerShdw>
                          </a:effectLst>
                          <a:latin typeface="Cambria Math" panose="02040503050406030204" pitchFamily="18" charset="0"/>
                        </a:rPr>
                        <m:t>𝟑</m:t>
                      </m:r>
                    </m:oMath>
                  </m:oMathPara>
                </a14:m>
                <a:endParaRPr lang="en-US" sz="4000" b="1" dirty="0">
                  <a:effectLst>
                    <a:outerShdw blurRad="38100" dist="38100" dir="2700000" algn="tl">
                      <a:srgbClr val="000000">
                        <a:alpha val="43137"/>
                      </a:srgbClr>
                    </a:outerShdw>
                  </a:effectLst>
                </a:endParaRPr>
              </a:p>
            </p:txBody>
          </p:sp>
        </mc:Choice>
        <mc:Fallback xmlns="">
          <p:sp>
            <p:nvSpPr>
              <p:cNvPr id="11" name="Rectangle 10">
                <a:extLst>
                  <a:ext uri="{FF2B5EF4-FFF2-40B4-BE49-F238E27FC236}">
                    <a16:creationId xmlns:a16="http://schemas.microsoft.com/office/drawing/2014/main" id="{BE071903-05D0-C14B-8A33-4787A1662FF0}"/>
                  </a:ext>
                </a:extLst>
              </p:cNvPr>
              <p:cNvSpPr>
                <a:spLocks noRot="1" noChangeAspect="1" noMove="1" noResize="1" noEditPoints="1" noAdjustHandles="1" noChangeArrowheads="1" noChangeShapeType="1" noTextEdit="1"/>
              </p:cNvSpPr>
              <p:nvPr/>
            </p:nvSpPr>
            <p:spPr>
              <a:xfrm>
                <a:off x="5134227" y="5831026"/>
                <a:ext cx="4606389" cy="707886"/>
              </a:xfrm>
              <a:prstGeom prst="rect">
                <a:avLst/>
              </a:prstGeom>
              <a:blipFill>
                <a:blip r:embed="rId3"/>
                <a:stretch>
                  <a:fillRect r="-824" b="-31579"/>
                </a:stretch>
              </a:blipFill>
            </p:spPr>
            <p:txBody>
              <a:bodyPr/>
              <a:lstStyle/>
              <a:p>
                <a:r>
                  <a:rPr lang="en-US">
                    <a:noFill/>
                  </a:rPr>
                  <a:t> </a:t>
                </a:r>
              </a:p>
            </p:txBody>
          </p:sp>
        </mc:Fallback>
      </mc:AlternateContent>
    </p:spTree>
    <p:extLst>
      <p:ext uri="{BB962C8B-B14F-4D97-AF65-F5344CB8AC3E}">
        <p14:creationId xmlns:p14="http://schemas.microsoft.com/office/powerpoint/2010/main" val="345758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421" y="155677"/>
            <a:ext cx="12014580" cy="1323439"/>
          </a:xfrm>
          <a:prstGeom prst="rect">
            <a:avLst/>
          </a:prstGeom>
          <a:noFill/>
        </p:spPr>
        <p:txBody>
          <a:bodyPr wrap="square" rtlCol="0">
            <a:spAutoFit/>
          </a:bodyPr>
          <a:lstStyle/>
          <a:p>
            <a:r>
              <a:rPr lang="en-US" sz="4000" b="1" dirty="0">
                <a:solidFill>
                  <a:srgbClr val="002060"/>
                </a:solidFill>
              </a:rPr>
              <a:t>Computer programming can be used to find solutions for the following system of equations</a:t>
            </a:r>
            <a:endParaRPr lang="en-US" sz="4000" b="1" dirty="0"/>
          </a:p>
        </p:txBody>
      </p:sp>
      <mc:AlternateContent xmlns:mc="http://schemas.openxmlformats.org/markup-compatibility/2006" xmlns:a14="http://schemas.microsoft.com/office/drawing/2010/main">
        <mc:Choice Requires="a14">
          <p:sp>
            <p:nvSpPr>
              <p:cNvPr id="3" name="Rectangle 2"/>
              <p:cNvSpPr/>
              <p:nvPr/>
            </p:nvSpPr>
            <p:spPr>
              <a:xfrm>
                <a:off x="449069" y="2108147"/>
                <a:ext cx="11070771" cy="40318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2</m:t>
                          </m:r>
                          <m:r>
                            <a:rPr lang="en-US" sz="3200" i="1">
                              <a:latin typeface="Cambria Math" panose="02040503050406030204" pitchFamily="18" charset="0"/>
                            </a:rPr>
                            <m:t>𝑥</m:t>
                          </m:r>
                        </m:e>
                        <m:sub>
                          <m:r>
                            <a:rPr lang="en-US" sz="3200" i="0">
                              <a:latin typeface="Cambria Math" panose="02040503050406030204" pitchFamily="18" charset="0"/>
                            </a:rPr>
                            <m:t>1</m:t>
                          </m:r>
                        </m:sub>
                      </m:sSub>
                      <m:r>
                        <a:rPr lang="en-US" sz="3200" i="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4</m:t>
                          </m:r>
                          <m:r>
                            <a:rPr lang="en-US" sz="3200" i="1">
                              <a:latin typeface="Cambria Math" panose="02040503050406030204" pitchFamily="18" charset="0"/>
                            </a:rPr>
                            <m:t>𝑥</m:t>
                          </m:r>
                        </m:e>
                        <m:sub>
                          <m:r>
                            <a:rPr lang="en-US" sz="3200" i="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0" smtClean="0">
                              <a:latin typeface="Cambria Math" panose="02040503050406030204" pitchFamily="18" charset="0"/>
                            </a:rPr>
                            <m:t>3</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7</m:t>
                          </m:r>
                          <m:r>
                            <a:rPr lang="en-US" sz="3200" i="1">
                              <a:latin typeface="Cambria Math" panose="02040503050406030204" pitchFamily="18" charset="0"/>
                            </a:rPr>
                            <m:t>𝑥</m:t>
                          </m:r>
                        </m:e>
                        <m:sub>
                          <m:r>
                            <a:rPr lang="en-US" sz="3200" b="0" i="1" smtClean="0">
                              <a:latin typeface="Cambria Math" panose="02040503050406030204" pitchFamily="18" charset="0"/>
                            </a:rPr>
                            <m:t>4</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5</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3</m:t>
                          </m:r>
                          <m:r>
                            <a:rPr lang="en-US" sz="3200" i="1">
                              <a:latin typeface="Cambria Math" panose="02040503050406030204" pitchFamily="18" charset="0"/>
                            </a:rPr>
                            <m:t>𝑥</m:t>
                          </m:r>
                        </m:e>
                        <m:sub>
                          <m:r>
                            <a:rPr lang="en-US" sz="3200" b="0" i="1" smtClean="0">
                              <a:latin typeface="Cambria Math" panose="02040503050406030204" pitchFamily="18" charset="0"/>
                            </a:rPr>
                            <m:t>6 </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16</m:t>
                          </m:r>
                          <m:r>
                            <a:rPr lang="en-US" sz="3200" i="1">
                              <a:latin typeface="Cambria Math" panose="02040503050406030204" pitchFamily="18" charset="0"/>
                            </a:rPr>
                            <m:t>𝑥</m:t>
                          </m:r>
                        </m:e>
                        <m:sub>
                          <m:r>
                            <a:rPr lang="en-US" sz="3200" b="0" i="1" smtClean="0">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3</m:t>
                          </m:r>
                          <m:r>
                            <a:rPr lang="en-US" sz="3200" i="1">
                              <a:latin typeface="Cambria Math" panose="02040503050406030204" pitchFamily="18" charset="0"/>
                            </a:rPr>
                            <m:t>𝑥</m:t>
                          </m:r>
                        </m:e>
                        <m:sub>
                          <m:r>
                            <a:rPr lang="en-US" sz="3200" b="0" i="1" smtClean="0">
                              <a:latin typeface="Cambria Math" panose="02040503050406030204" pitchFamily="18" charset="0"/>
                            </a:rPr>
                            <m:t>8</m:t>
                          </m:r>
                        </m:sub>
                      </m:sSub>
                      <m:r>
                        <a:rPr lang="en-US" sz="3200" i="0">
                          <a:latin typeface="Cambria Math" panose="02040503050406030204" pitchFamily="18" charset="0"/>
                        </a:rPr>
                        <m:t>=</m:t>
                      </m:r>
                      <m:r>
                        <a:rPr lang="en-US" sz="3200" b="0" i="0" smtClean="0">
                          <a:latin typeface="Cambria Math" panose="02040503050406030204" pitchFamily="18" charset="0"/>
                        </a:rPr>
                        <m:t>−12.4</m:t>
                      </m:r>
                    </m:oMath>
                  </m:oMathPara>
                </a14:m>
                <a:endParaRPr lang="en-US" sz="3200" dirty="0"/>
              </a:p>
              <a:p>
                <a:r>
                  <a:rPr lang="en-US" sz="3200" dirty="0"/>
                  <a:t>         9</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2</m:t>
                        </m:r>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33</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5</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i="1">
                        <a:latin typeface="Cambria Math" panose="02040503050406030204" pitchFamily="18" charset="0"/>
                      </a:rPr>
                      <m:t>−2</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7</m:t>
                        </m:r>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6</m:t>
                        </m:r>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=24</m:t>
                    </m:r>
                    <m:r>
                      <a:rPr lang="en-US" sz="3200" b="0" i="0" smtClean="0">
                        <a:latin typeface="Cambria Math" panose="02040503050406030204" pitchFamily="18" charset="0"/>
                      </a:rPr>
                      <m:t>.2</m:t>
                    </m:r>
                  </m:oMath>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−5</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4</m:t>
                          </m:r>
                          <m:r>
                            <a:rPr lang="en-US" sz="3200" i="1">
                              <a:latin typeface="Cambria Math" panose="02040503050406030204" pitchFamily="18" charset="0"/>
                            </a:rPr>
                            <m:t>4</m:t>
                          </m:r>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43</m:t>
                          </m:r>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7</m:t>
                          </m:r>
                          <m:r>
                            <a:rPr lang="en-US" sz="3200" b="0" i="1" smtClean="0">
                              <a:latin typeface="Cambria Math" panose="02040503050406030204" pitchFamily="18" charset="0"/>
                            </a:rPr>
                            <m:t>7</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6</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i="1">
                          <a:latin typeface="Cambria Math" panose="02040503050406030204" pitchFamily="18" charset="0"/>
                        </a:rPr>
                        <m:t>−</m:t>
                      </m:r>
                      <m:r>
                        <a:rPr lang="en-US" sz="3200" b="0" i="1" smtClean="0">
                          <a:latin typeface="Cambria Math" panose="02040503050406030204" pitchFamily="18" charset="0"/>
                        </a:rPr>
                        <m:t>9</m:t>
                      </m:r>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21</m:t>
                          </m:r>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r>
                        <a:rPr lang="en-US" sz="3200" b="0" i="0" smtClean="0">
                          <a:latin typeface="Cambria Math" panose="02040503050406030204" pitchFamily="18" charset="0"/>
                        </a:rPr>
                        <m:t>8</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m:t>
                      </m:r>
                      <m:r>
                        <a:rPr lang="en-US" sz="3200" b="0" i="0" smtClean="0">
                          <a:latin typeface="Cambria Math" panose="02040503050406030204" pitchFamily="18" charset="0"/>
                        </a:rPr>
                        <m:t>3.5</m:t>
                      </m:r>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−3</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a:latin typeface="Cambria Math" panose="02040503050406030204" pitchFamily="18" charset="0"/>
                        </a:rPr>
                        <m:t>+</m:t>
                      </m:r>
                      <m:r>
                        <a:rPr lang="en-US" sz="3200" b="0" i="1" smtClean="0">
                          <a:latin typeface="Cambria Math" panose="02040503050406030204" pitchFamily="18" charset="0"/>
                        </a:rPr>
                        <m:t>3</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12</m:t>
                          </m:r>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b="0" i="0" smtClean="0">
                          <a:latin typeface="Cambria Math" panose="02040503050406030204" pitchFamily="18" charset="0"/>
                        </a:rPr>
                        <m:t>+</m:t>
                      </m:r>
                      <m:r>
                        <a:rPr lang="en-US" sz="3200" b="0" i="1" smtClean="0">
                          <a:latin typeface="Cambria Math" panose="02040503050406030204" pitchFamily="18" charset="0"/>
                        </a:rPr>
                        <m:t>1</m:t>
                      </m:r>
                      <m:sSub>
                        <m:sSubPr>
                          <m:ctrlPr>
                            <a:rPr lang="en-US" sz="3200" i="1">
                              <a:latin typeface="Cambria Math" panose="02040503050406030204" pitchFamily="18" charset="0"/>
                            </a:rPr>
                          </m:ctrlPr>
                        </m:sSubPr>
                        <m:e>
                          <m:r>
                            <a:rPr lang="en-US" sz="3200" i="1">
                              <a:latin typeface="Cambria Math" panose="02040503050406030204" pitchFamily="18" charset="0"/>
                            </a:rPr>
                            <m:t>7</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b="0" i="0"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b="0" i="1" smtClean="0">
                          <a:latin typeface="Cambria Math" panose="02040503050406030204" pitchFamily="18" charset="0"/>
                        </a:rPr>
                        <m:t>+12</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15</m:t>
                          </m:r>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15</m:t>
                          </m:r>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=4</m:t>
                      </m:r>
                      <m:r>
                        <a:rPr lang="en-US" sz="3200" b="0" i="0" smtClean="0">
                          <a:latin typeface="Cambria Math" panose="02040503050406030204" pitchFamily="18" charset="0"/>
                        </a:rPr>
                        <m:t>.2</m:t>
                      </m:r>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12</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4</m:t>
                          </m:r>
                          <m:r>
                            <a:rPr lang="en-US" sz="3200" b="0" i="1" smtClean="0">
                              <a:latin typeface="Cambria Math" panose="02040503050406030204" pitchFamily="18" charset="0"/>
                            </a:rPr>
                            <m:t>5</m:t>
                          </m:r>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9</m:t>
                          </m:r>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8</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3</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b="0" i="1" smtClean="0">
                          <a:latin typeface="Cambria Math" panose="02040503050406030204" pitchFamily="18" charset="0"/>
                        </a:rPr>
                        <m:t>+8</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13</m:t>
                          </m:r>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7</m:t>
                          </m:r>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m:t>
                      </m:r>
                      <m:r>
                        <a:rPr lang="en-US" sz="3200" b="0" i="0" smtClean="0">
                          <a:latin typeface="Cambria Math" panose="02040503050406030204" pitchFamily="18" charset="0"/>
                        </a:rPr>
                        <m:t>7.7</m:t>
                      </m:r>
                    </m:oMath>
                  </m:oMathPara>
                </a14:m>
                <a:endParaRPr lang="en-US" sz="3200" dirty="0"/>
              </a:p>
              <a:p>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−6</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6</m:t>
                        </m:r>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i="1">
                        <a:latin typeface="Cambria Math" panose="02040503050406030204" pitchFamily="18" charset="0"/>
                      </a:rPr>
                      <m:t>−</m:t>
                    </m:r>
                    <m:r>
                      <a:rPr lang="en-US" sz="3200" b="0" i="1" smtClean="0">
                        <a:latin typeface="Cambria Math" panose="02040503050406030204" pitchFamily="18" charset="0"/>
                      </a:rPr>
                      <m:t>41</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3</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2</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i="1">
                        <a:latin typeface="Cambria Math" panose="02040503050406030204" pitchFamily="18" charset="0"/>
                      </a:rPr>
                      <m:t>−</m:t>
                    </m:r>
                    <m:r>
                      <a:rPr lang="en-US" sz="3200" b="0" i="1" smtClean="0">
                        <a:latin typeface="Cambria Math" panose="02040503050406030204" pitchFamily="18" charset="0"/>
                      </a:rPr>
                      <m:t>7</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3</m:t>
                        </m:r>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m:t>
                    </m:r>
                    <m:r>
                      <a:rPr lang="en-US" sz="3200" b="0" i="0" smtClean="0">
                        <a:latin typeface="Cambria Math" panose="02040503050406030204" pitchFamily="18" charset="0"/>
                      </a:rPr>
                      <m:t>12.7</m:t>
                    </m:r>
                  </m:oMath>
                </a14:m>
                <a:endParaRPr lang="en-US" sz="3200" dirty="0"/>
              </a:p>
              <a:p>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      11</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b="0" i="0"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2</m:t>
                        </m:r>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b="0" i="1" smtClean="0">
                        <a:latin typeface="Cambria Math" panose="02040503050406030204" pitchFamily="18" charset="0"/>
                      </a:rPr>
                      <m:t>+8</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20</m:t>
                        </m:r>
                        <m:r>
                          <a:rPr lang="en-US" sz="3200" i="1">
                            <a:latin typeface="Cambria Math" panose="02040503050406030204" pitchFamily="18" charset="0"/>
                          </a:rPr>
                          <m:t>𝑥</m:t>
                        </m:r>
                      </m:e>
                      <m:sub>
                        <m:r>
                          <a:rPr lang="en-US" sz="3200" i="1">
                            <a:latin typeface="Cambria Math" panose="02040503050406030204" pitchFamily="18" charset="0"/>
                          </a:rPr>
                          <m:t>4</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8</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17</m:t>
                        </m:r>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r>
                      <a:rPr lang="en-US" sz="3200" b="0" i="0" smtClean="0">
                        <a:latin typeface="Cambria Math" panose="02040503050406030204" pitchFamily="18" charset="0"/>
                      </a:rPr>
                      <m:t>18</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m:t>
                    </m:r>
                  </m:oMath>
                </a14:m>
                <a:r>
                  <a:rPr lang="en-US" sz="3200" dirty="0"/>
                  <a:t>0.9</a:t>
                </a:r>
              </a:p>
              <a:p>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     5</m:t>
                        </m:r>
                        <m:r>
                          <a:rPr lang="en-US" sz="3200" i="1">
                            <a:latin typeface="Cambria Math" panose="02040503050406030204" pitchFamily="18" charset="0"/>
                          </a:rPr>
                          <m:t>𝑥</m:t>
                        </m:r>
                      </m:e>
                      <m:sub>
                        <m:r>
                          <a:rPr lang="en-US" sz="3200">
                            <a:latin typeface="Cambria Math" panose="02040503050406030204" pitchFamily="18" charset="0"/>
                          </a:rPr>
                          <m:t>1</m:t>
                        </m:r>
                      </m:sub>
                    </m:sSub>
                    <m:r>
                      <a:rPr lang="en-US" sz="3200" b="0" i="0" smtClean="0">
                        <a:latin typeface="Cambria Math" panose="02040503050406030204" pitchFamily="18" charset="0"/>
                      </a:rPr>
                      <m:t>+3</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a:latin typeface="Cambria Math" panose="02040503050406030204" pitchFamily="18" charset="0"/>
                          </a:rPr>
                          <m:t>3</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3</m:t>
                        </m:r>
                        <m:r>
                          <a:rPr lang="en-US" sz="3200" i="1">
                            <a:latin typeface="Cambria Math" panose="02040503050406030204" pitchFamily="18" charset="0"/>
                          </a:rPr>
                          <m:t>𝑥</m:t>
                        </m:r>
                      </m:e>
                      <m:sub>
                        <m:r>
                          <a:rPr lang="en-US" sz="3200" i="1">
                            <a:latin typeface="Cambria Math" panose="02040503050406030204" pitchFamily="18" charset="0"/>
                          </a:rPr>
                          <m:t>4</m:t>
                        </m:r>
                      </m:sub>
                    </m:sSub>
                    <m:sSub>
                      <m:sSubPr>
                        <m:ctrlPr>
                          <a:rPr lang="en-US" sz="3200" i="1">
                            <a:latin typeface="Cambria Math" panose="02040503050406030204" pitchFamily="18" charset="0"/>
                          </a:rPr>
                        </m:ctrlPr>
                      </m:sSubPr>
                      <m:e>
                        <m:r>
                          <a:rPr lang="en-US" sz="3200" b="0" i="1" smtClean="0">
                            <a:latin typeface="Cambria Math" panose="02040503050406030204" pitchFamily="18" charset="0"/>
                          </a:rPr>
                          <m:t>+1</m:t>
                        </m:r>
                        <m:r>
                          <a:rPr lang="en-US" sz="3200" i="1">
                            <a:latin typeface="Cambria Math" panose="02040503050406030204" pitchFamily="18" charset="0"/>
                          </a:rPr>
                          <m:t>5</m:t>
                        </m:r>
                        <m:r>
                          <a:rPr lang="en-US" sz="3200" i="1">
                            <a:latin typeface="Cambria Math" panose="02040503050406030204" pitchFamily="18" charset="0"/>
                          </a:rPr>
                          <m:t>𝑥</m:t>
                        </m:r>
                      </m:e>
                      <m:sub>
                        <m:r>
                          <a:rPr lang="en-US" sz="3200" i="1">
                            <a:latin typeface="Cambria Math" panose="02040503050406030204" pitchFamily="18" charset="0"/>
                          </a:rPr>
                          <m:t>5</m:t>
                        </m:r>
                      </m:sub>
                    </m:sSub>
                    <m:r>
                      <a:rPr lang="en-US" sz="3200" b="0" i="1" smtClean="0">
                        <a:latin typeface="Cambria Math" panose="02040503050406030204" pitchFamily="18" charset="0"/>
                      </a:rPr>
                      <m:t>+1</m:t>
                    </m:r>
                    <m:r>
                      <a:rPr lang="en-US" sz="3200" i="1">
                        <a:latin typeface="Cambria Math" panose="02040503050406030204" pitchFamily="18" charset="0"/>
                      </a:rPr>
                      <m:t>2</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6 </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7</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8</m:t>
                        </m:r>
                      </m:sub>
                    </m:sSub>
                    <m:r>
                      <a:rPr lang="en-US" sz="3200">
                        <a:latin typeface="Cambria Math" panose="02040503050406030204" pitchFamily="18" charset="0"/>
                      </a:rPr>
                      <m:t>=24.2</m:t>
                    </m:r>
                  </m:oMath>
                </a14:m>
                <a:endParaRPr lang="en-US" sz="3200" dirty="0"/>
              </a:p>
            </p:txBody>
          </p:sp>
        </mc:Choice>
        <mc:Fallback xmlns="">
          <p:sp>
            <p:nvSpPr>
              <p:cNvPr id="3" name="Rectangle 2"/>
              <p:cNvSpPr>
                <a:spLocks noRot="1" noChangeAspect="1" noMove="1" noResize="1" noEditPoints="1" noAdjustHandles="1" noChangeArrowheads="1" noChangeShapeType="1" noTextEdit="1"/>
              </p:cNvSpPr>
              <p:nvPr/>
            </p:nvSpPr>
            <p:spPr>
              <a:xfrm>
                <a:off x="449069" y="2108147"/>
                <a:ext cx="11070771" cy="4031873"/>
              </a:xfrm>
              <a:prstGeom prst="rect">
                <a:avLst/>
              </a:prstGeom>
              <a:blipFill>
                <a:blip r:embed="rId2"/>
                <a:stretch>
                  <a:fillRect l="-916" b="-28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21F913F-0327-48A9-A58F-CCABA05FA120}" type="slidenum">
              <a:rPr lang="en-US" smtClean="0"/>
              <a:t>19</a:t>
            </a:fld>
            <a:endParaRPr lang="en-US"/>
          </a:p>
        </p:txBody>
      </p:sp>
    </p:spTree>
    <p:extLst>
      <p:ext uri="{BB962C8B-B14F-4D97-AF65-F5344CB8AC3E}">
        <p14:creationId xmlns:p14="http://schemas.microsoft.com/office/powerpoint/2010/main" val="418272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B72108-44A0-1847-B179-36FB768E8AE2}"/>
              </a:ext>
            </a:extLst>
          </p:cNvPr>
          <p:cNvGraphicFramePr>
            <a:graphicFrameLocks noGrp="1"/>
          </p:cNvGraphicFramePr>
          <p:nvPr>
            <p:extLst>
              <p:ext uri="{D42A27DB-BD31-4B8C-83A1-F6EECF244321}">
                <p14:modId xmlns:p14="http://schemas.microsoft.com/office/powerpoint/2010/main" val="1517666230"/>
              </p:ext>
            </p:extLst>
          </p:nvPr>
        </p:nvGraphicFramePr>
        <p:xfrm>
          <a:off x="324241" y="1640991"/>
          <a:ext cx="9892274" cy="2072640"/>
        </p:xfrm>
        <a:graphic>
          <a:graphicData uri="http://schemas.openxmlformats.org/drawingml/2006/table">
            <a:tbl>
              <a:tblPr firstRow="1" bandRow="1">
                <a:tableStyleId>{5940675A-B579-460E-94D1-54222C63F5DA}</a:tableStyleId>
              </a:tblPr>
              <a:tblGrid>
                <a:gridCol w="9892274">
                  <a:extLst>
                    <a:ext uri="{9D8B030D-6E8A-4147-A177-3AD203B41FA5}">
                      <a16:colId xmlns:a16="http://schemas.microsoft.com/office/drawing/2014/main" val="449806523"/>
                    </a:ext>
                  </a:extLst>
                </a:gridCol>
              </a:tblGrid>
              <a:tr h="430086">
                <a:tc>
                  <a:txBody>
                    <a:bodyPr/>
                    <a:lstStyle/>
                    <a:p>
                      <a:r>
                        <a:rPr lang="en-US" sz="2800" b="1" dirty="0">
                          <a:latin typeface="Arial" panose="020B0604020202020204" pitchFamily="34" charset="0"/>
                          <a:cs typeface="Arial" panose="020B0604020202020204" pitchFamily="34" charset="0"/>
                        </a:rPr>
                        <a:t>Email:                     </a:t>
                      </a:r>
                      <a:r>
                        <a:rPr lang="en-US" sz="2800" dirty="0" err="1">
                          <a:latin typeface="Arial" panose="020B0604020202020204" pitchFamily="34" charset="0"/>
                          <a:cs typeface="Arial" panose="020B0604020202020204" pitchFamily="34" charset="0"/>
                        </a:rPr>
                        <a:t>ugeorge@sdsu.edu</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589176"/>
                  </a:ext>
                </a:extLst>
              </a:tr>
              <a:tr h="430086">
                <a:tc>
                  <a:txBody>
                    <a:bodyPr/>
                    <a:lstStyle/>
                    <a:p>
                      <a:r>
                        <a:rPr lang="en-US" sz="2800" b="1" dirty="0">
                          <a:latin typeface="Arial" panose="020B0604020202020204" pitchFamily="34" charset="0"/>
                          <a:cs typeface="Arial" panose="020B0604020202020204" pitchFamily="34" charset="0"/>
                        </a:rPr>
                        <a:t>Web: </a:t>
                      </a:r>
                      <a:r>
                        <a:rPr lang="en-US" sz="2800" dirty="0">
                          <a:latin typeface="Arial" panose="020B0604020202020204" pitchFamily="34" charset="0"/>
                          <a:cs typeface="Arial" panose="020B0604020202020204" pitchFamily="34" charset="0"/>
                        </a:rPr>
                        <a:t>                      https://</a:t>
                      </a:r>
                      <a:r>
                        <a:rPr lang="en-US" sz="2800" dirty="0" err="1">
                          <a:latin typeface="Arial" panose="020B0604020202020204" pitchFamily="34" charset="0"/>
                          <a:cs typeface="Arial" panose="020B0604020202020204" pitchFamily="34" charset="0"/>
                        </a:rPr>
                        <a:t>ugeorge.sdsu.edu</a:t>
                      </a:r>
                      <a:r>
                        <a:rPr lang="en-US" sz="28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244127689"/>
                  </a:ext>
                </a:extLst>
              </a:tr>
              <a:tr h="4300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effectLst/>
                          <a:latin typeface="Arial" panose="020B0604020202020204" pitchFamily="34" charset="0"/>
                          <a:ea typeface="+mn-ea"/>
                          <a:cs typeface="Arial" panose="020B0604020202020204" pitchFamily="34" charset="0"/>
                        </a:rPr>
                        <a:t>Office Hours:         </a:t>
                      </a:r>
                      <a:r>
                        <a:rPr lang="en-US" sz="2800" b="0" kern="1200" dirty="0">
                          <a:solidFill>
                            <a:schemeClr val="tx1"/>
                          </a:solidFill>
                          <a:effectLst/>
                          <a:latin typeface="Arial" panose="020B0604020202020204" pitchFamily="34" charset="0"/>
                          <a:ea typeface="+mn-ea"/>
                          <a:cs typeface="Arial" panose="020B0604020202020204" pitchFamily="34" charset="0"/>
                        </a:rPr>
                        <a:t>M W. 15:15-16:15 and by appointment </a:t>
                      </a:r>
                      <a:endParaRPr lang="en-US" sz="2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43936516"/>
                  </a:ext>
                </a:extLst>
              </a:tr>
              <a:tr h="4300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Arial" panose="020B0604020202020204" pitchFamily="34" charset="0"/>
                          <a:cs typeface="Arial" panose="020B0604020202020204" pitchFamily="34" charset="0"/>
                        </a:rPr>
                        <a:t>Class Location:     </a:t>
                      </a:r>
                      <a:r>
                        <a:rPr lang="en-US" sz="2800" b="0" dirty="0">
                          <a:latin typeface="Arial" panose="020B0604020202020204" pitchFamily="34" charset="0"/>
                          <a:cs typeface="Arial" panose="020B0604020202020204" pitchFamily="34" charset="0"/>
                        </a:rPr>
                        <a:t>*</a:t>
                      </a:r>
                      <a:r>
                        <a:rPr lang="en-US" sz="2800" b="0" dirty="0" err="1">
                          <a:latin typeface="Arial" panose="020B0604020202020204" pitchFamily="34" charset="0"/>
                          <a:cs typeface="Arial" panose="020B0604020202020204" pitchFamily="34" charset="0"/>
                        </a:rPr>
                        <a:t>Zoom.us</a:t>
                      </a:r>
                      <a:r>
                        <a:rPr lang="en-US" sz="2800" b="0" dirty="0">
                          <a:latin typeface="Arial" panose="020B0604020202020204" pitchFamily="34" charset="0"/>
                          <a:cs typeface="Arial" panose="020B0604020202020204" pitchFamily="34" charset="0"/>
                        </a:rPr>
                        <a:t> (Live online classes) </a:t>
                      </a:r>
                    </a:p>
                  </a:txBody>
                  <a:tcPr/>
                </a:tc>
                <a:extLst>
                  <a:ext uri="{0D108BD9-81ED-4DB2-BD59-A6C34878D82A}">
                    <a16:rowId xmlns:a16="http://schemas.microsoft.com/office/drawing/2014/main" val="430246225"/>
                  </a:ext>
                </a:extLst>
              </a:tr>
            </a:tbl>
          </a:graphicData>
        </a:graphic>
      </p:graphicFrame>
      <p:sp>
        <p:nvSpPr>
          <p:cNvPr id="3" name="TextBox 2">
            <a:extLst>
              <a:ext uri="{FF2B5EF4-FFF2-40B4-BE49-F238E27FC236}">
                <a16:creationId xmlns:a16="http://schemas.microsoft.com/office/drawing/2014/main" id="{0B090F24-1012-894A-969A-CE3AA05C5392}"/>
              </a:ext>
            </a:extLst>
          </p:cNvPr>
          <p:cNvSpPr txBox="1"/>
          <p:nvPr/>
        </p:nvSpPr>
        <p:spPr>
          <a:xfrm>
            <a:off x="1703070" y="628650"/>
            <a:ext cx="8513445"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Contact Information: The Professor</a:t>
            </a:r>
          </a:p>
        </p:txBody>
      </p:sp>
      <p:sp>
        <p:nvSpPr>
          <p:cNvPr id="4" name="Rectangle 3">
            <a:extLst>
              <a:ext uri="{FF2B5EF4-FFF2-40B4-BE49-F238E27FC236}">
                <a16:creationId xmlns:a16="http://schemas.microsoft.com/office/drawing/2014/main" id="{D89A8E11-BD43-054D-8286-77174EE591D0}"/>
              </a:ext>
            </a:extLst>
          </p:cNvPr>
          <p:cNvSpPr/>
          <p:nvPr/>
        </p:nvSpPr>
        <p:spPr>
          <a:xfrm>
            <a:off x="220717" y="3956532"/>
            <a:ext cx="11698014" cy="2616101"/>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*This course will be a delivered through live lectures (synchronous) except for the three weeks shown on the course schedule where material will be delivered through prerecorded lectures (asynchronous). </a:t>
            </a:r>
          </a:p>
          <a:p>
            <a:endParaRPr lang="en-US" sz="2400" dirty="0">
              <a:latin typeface="Arial" panose="020B0604020202020204" pitchFamily="34" charset="0"/>
              <a:cs typeface="Arial" panose="020B0604020202020204" pitchFamily="34" charset="0"/>
            </a:endParaRPr>
          </a:p>
          <a:p>
            <a:r>
              <a:rPr lang="en-US" sz="2000" i="1" dirty="0">
                <a:latin typeface="Arial" panose="020B0604020202020204" pitchFamily="34" charset="0"/>
                <a:cs typeface="Arial" panose="020B0604020202020204" pitchFamily="34" charset="0"/>
              </a:rPr>
              <a:t>Zoom link to join live lectures and Dr. George’s office hours is provided on the syllabus.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Syllabus and Course Schedule is available on </a:t>
            </a:r>
            <a:r>
              <a:rPr lang="en-US" sz="2000" i="1" dirty="0">
                <a:latin typeface="Arial" panose="020B0604020202020204" pitchFamily="34" charset="0"/>
                <a:cs typeface="Arial" panose="020B0604020202020204" pitchFamily="34" charset="0"/>
              </a:rPr>
              <a:t>Canvas</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See syllabus for student assistant (</a:t>
            </a:r>
            <a:r>
              <a:rPr lang="en-US" sz="2000" dirty="0" err="1">
                <a:latin typeface="Arial" panose="020B0604020202020204" pitchFamily="34" charset="0"/>
                <a:cs typeface="Arial" panose="020B0604020202020204" pitchFamily="34" charset="0"/>
              </a:rPr>
              <a:t>Dewayani</a:t>
            </a:r>
            <a:r>
              <a:rPr lang="en-US" sz="2000" dirty="0">
                <a:latin typeface="Arial" panose="020B0604020202020204" pitchFamily="34" charset="0"/>
                <a:cs typeface="Arial" panose="020B0604020202020204" pitchFamily="34" charset="0"/>
              </a:rPr>
              <a:t> Windy) office hours and Zoom link</a:t>
            </a:r>
          </a:p>
        </p:txBody>
      </p:sp>
    </p:spTree>
    <p:extLst>
      <p:ext uri="{BB962C8B-B14F-4D97-AF65-F5344CB8AC3E}">
        <p14:creationId xmlns:p14="http://schemas.microsoft.com/office/powerpoint/2010/main" val="358657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hlinkClick r:id="rId2" action="ppaction://hlinkfile"/>
          </p:cNvPr>
          <p:cNvSpPr txBox="1">
            <a:spLocks/>
          </p:cNvSpPr>
          <p:nvPr/>
        </p:nvSpPr>
        <p:spPr>
          <a:xfrm>
            <a:off x="788671" y="1737360"/>
            <a:ext cx="10626584" cy="385661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endParaRPr lang="en-US" b="1" kern="0" dirty="0">
              <a:effectLst>
                <a:outerShdw blurRad="38100" dist="38100" dir="2700000" algn="tl">
                  <a:srgbClr val="000000">
                    <a:alpha val="43137"/>
                  </a:srgbClr>
                </a:outerShdw>
              </a:effectLst>
            </a:endParaRPr>
          </a:p>
        </p:txBody>
      </p:sp>
      <p:sp>
        <p:nvSpPr>
          <p:cNvPr id="5" name="TextBox 4"/>
          <p:cNvSpPr txBox="1"/>
          <p:nvPr/>
        </p:nvSpPr>
        <p:spPr>
          <a:xfrm>
            <a:off x="516194" y="459940"/>
            <a:ext cx="11061290" cy="1323439"/>
          </a:xfrm>
          <a:prstGeom prst="rect">
            <a:avLst/>
          </a:prstGeom>
          <a:noFill/>
        </p:spPr>
        <p:txBody>
          <a:bodyPr wrap="square" rtlCol="0">
            <a:spAutoFit/>
          </a:bodyPr>
          <a:lstStyle/>
          <a:p>
            <a:pPr algn="ctr"/>
            <a:r>
              <a:rPr lang="en-US" sz="4000" b="1" dirty="0">
                <a:solidFill>
                  <a:srgbClr val="002060"/>
                </a:solidFill>
                <a:latin typeface="Arial" panose="020B0604020202020204" pitchFamily="34" charset="0"/>
                <a:cs typeface="Arial" panose="020B0604020202020204" pitchFamily="34" charset="0"/>
              </a:rPr>
              <a:t>Computer  programming:  Solving Laborious Tasks</a:t>
            </a:r>
          </a:p>
        </p:txBody>
      </p:sp>
      <p:sp>
        <p:nvSpPr>
          <p:cNvPr id="2" name="Slide Number Placeholder 1"/>
          <p:cNvSpPr>
            <a:spLocks noGrp="1"/>
          </p:cNvSpPr>
          <p:nvPr>
            <p:ph type="sldNum" sz="quarter" idx="12"/>
          </p:nvPr>
        </p:nvSpPr>
        <p:spPr/>
        <p:txBody>
          <a:bodyPr/>
          <a:lstStyle/>
          <a:p>
            <a:fld id="{921F913F-0327-48A9-A58F-CCABA05FA120}" type="slidenum">
              <a:rPr lang="en-US" smtClean="0"/>
              <a:t>20</a:t>
            </a:fld>
            <a:endParaRPr lang="en-US"/>
          </a:p>
        </p:txBody>
      </p:sp>
      <p:sp>
        <p:nvSpPr>
          <p:cNvPr id="3" name="Rectangle 2">
            <a:extLst>
              <a:ext uri="{FF2B5EF4-FFF2-40B4-BE49-F238E27FC236}">
                <a16:creationId xmlns:a16="http://schemas.microsoft.com/office/drawing/2014/main" id="{D439E077-CA25-0245-9934-74BCCA53A1E6}"/>
              </a:ext>
            </a:extLst>
          </p:cNvPr>
          <p:cNvSpPr/>
          <p:nvPr/>
        </p:nvSpPr>
        <p:spPr>
          <a:xfrm>
            <a:off x="788671" y="1930199"/>
            <a:ext cx="10626584" cy="4031873"/>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Python is a programming language that enables us to use computers to solve complex, tedious or difficult tasks.</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u="sng" dirty="0">
                <a:latin typeface="Arial" panose="020B0604020202020204" pitchFamily="34" charset="0"/>
                <a:cs typeface="Arial" panose="020B0604020202020204" pitchFamily="34" charset="0"/>
              </a:rPr>
              <a:t>Example</a:t>
            </a:r>
          </a:p>
          <a:p>
            <a:r>
              <a:rPr lang="en-US" sz="3200" dirty="0">
                <a:latin typeface="Arial" panose="020B0604020202020204" pitchFamily="34" charset="0"/>
                <a:cs typeface="Arial" panose="020B0604020202020204" pitchFamily="34" charset="0"/>
              </a:rPr>
              <a:t>The sum of numbers from 1 to 1,000,000 can be done easily in Python.</a:t>
            </a: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21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396-B8BF-8249-91F1-1D9196FA615A}"/>
              </a:ext>
            </a:extLst>
          </p:cNvPr>
          <p:cNvSpPr>
            <a:spLocks noGrp="1"/>
          </p:cNvSpPr>
          <p:nvPr>
            <p:ph type="title"/>
          </p:nvPr>
        </p:nvSpPr>
        <p:spPr>
          <a:xfrm>
            <a:off x="937054" y="0"/>
            <a:ext cx="10515600" cy="1325563"/>
          </a:xfrm>
        </p:spPr>
        <p:txBody>
          <a:bodyPr>
            <a:norm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Computer Program</a:t>
            </a:r>
          </a:p>
        </p:txBody>
      </p:sp>
      <p:sp>
        <p:nvSpPr>
          <p:cNvPr id="3" name="Content Placeholder 2">
            <a:extLst>
              <a:ext uri="{FF2B5EF4-FFF2-40B4-BE49-F238E27FC236}">
                <a16:creationId xmlns:a16="http://schemas.microsoft.com/office/drawing/2014/main" id="{1D332EBD-F322-E54B-AF17-E8FA0A5BBFD8}"/>
              </a:ext>
            </a:extLst>
          </p:cNvPr>
          <p:cNvSpPr>
            <a:spLocks noGrp="1"/>
          </p:cNvSpPr>
          <p:nvPr>
            <p:ph idx="1"/>
          </p:nvPr>
        </p:nvSpPr>
        <p:spPr>
          <a:xfrm>
            <a:off x="310400" y="1588168"/>
            <a:ext cx="11571200" cy="4787918"/>
          </a:xfrm>
        </p:spPr>
        <p:txBody>
          <a:bodyPr>
            <a:noAutofit/>
          </a:bodyPr>
          <a:lstStyle/>
          <a:p>
            <a:pPr marL="0" indent="0">
              <a:buNone/>
            </a:pPr>
            <a:r>
              <a:rPr lang="en-US" sz="3200" dirty="0">
                <a:latin typeface="Arial" panose="020B0604020202020204" pitchFamily="34" charset="0"/>
                <a:cs typeface="Arial" panose="020B0604020202020204" pitchFamily="34" charset="0"/>
              </a:rPr>
              <a:t>To tell a computer what to do you give it instructions in a </a:t>
            </a:r>
            <a:r>
              <a:rPr lang="en-US" sz="3200" b="1" dirty="0">
                <a:latin typeface="Arial" panose="020B0604020202020204" pitchFamily="34" charset="0"/>
                <a:cs typeface="Arial" panose="020B0604020202020204" pitchFamily="34" charset="0"/>
              </a:rPr>
              <a:t>computer language</a:t>
            </a:r>
            <a:r>
              <a:rPr lang="en-US" sz="3200" dirty="0">
                <a:latin typeface="Arial" panose="020B0604020202020204" pitchFamily="34" charset="0"/>
                <a:cs typeface="Arial" panose="020B0604020202020204" pitchFamily="34" charset="0"/>
              </a:rPr>
              <a:t>. </a:t>
            </a:r>
          </a:p>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b="1" dirty="0">
                <a:solidFill>
                  <a:srgbClr val="002060"/>
                </a:solidFill>
                <a:latin typeface="Arial" panose="020B0604020202020204" pitchFamily="34" charset="0"/>
                <a:cs typeface="Arial" panose="020B0604020202020204" pitchFamily="34" charset="0"/>
              </a:rPr>
              <a:t>The name of the language that we will use in this class is Python.</a:t>
            </a:r>
          </a:p>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 A </a:t>
            </a:r>
            <a:r>
              <a:rPr lang="en-US" sz="3200" b="1" dirty="0">
                <a:latin typeface="Arial" panose="020B0604020202020204" pitchFamily="34" charset="0"/>
                <a:cs typeface="Arial" panose="020B0604020202020204" pitchFamily="34" charset="0"/>
              </a:rPr>
              <a:t>Computer Program </a:t>
            </a:r>
            <a:r>
              <a:rPr lang="en-US" sz="3200" dirty="0">
                <a:latin typeface="Arial" panose="020B0604020202020204" pitchFamily="34" charset="0"/>
                <a:cs typeface="Arial" panose="020B0604020202020204" pitchFamily="34" charset="0"/>
              </a:rPr>
              <a:t>is a sequence of instructions for a computer, so that it can perform a specific task.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82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396-B8BF-8249-91F1-1D9196FA615A}"/>
              </a:ext>
            </a:extLst>
          </p:cNvPr>
          <p:cNvSpPr>
            <a:spLocks noGrp="1"/>
          </p:cNvSpPr>
          <p:nvPr>
            <p:ph type="title"/>
          </p:nvPr>
        </p:nvSpPr>
        <p:spPr>
          <a:xfrm>
            <a:off x="937054" y="0"/>
            <a:ext cx="10515600" cy="1325563"/>
          </a:xfrm>
        </p:spPr>
        <p:txBody>
          <a:bodyPr>
            <a:norm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Syntax and Semantics</a:t>
            </a:r>
          </a:p>
        </p:txBody>
      </p:sp>
      <p:sp>
        <p:nvSpPr>
          <p:cNvPr id="3" name="Content Placeholder 2">
            <a:extLst>
              <a:ext uri="{FF2B5EF4-FFF2-40B4-BE49-F238E27FC236}">
                <a16:creationId xmlns:a16="http://schemas.microsoft.com/office/drawing/2014/main" id="{1D332EBD-F322-E54B-AF17-E8FA0A5BBFD8}"/>
              </a:ext>
            </a:extLst>
          </p:cNvPr>
          <p:cNvSpPr>
            <a:spLocks noGrp="1"/>
          </p:cNvSpPr>
          <p:nvPr>
            <p:ph idx="1"/>
          </p:nvPr>
        </p:nvSpPr>
        <p:spPr>
          <a:xfrm>
            <a:off x="298044" y="1634482"/>
            <a:ext cx="11571200" cy="4741605"/>
          </a:xfrm>
        </p:spPr>
        <p:txBody>
          <a:bodyPr>
            <a:noAutofit/>
          </a:bodyPr>
          <a:lstStyle/>
          <a:p>
            <a:pPr marL="0" indent="0">
              <a:buNone/>
            </a:pPr>
            <a:r>
              <a:rPr lang="en-US" sz="3200" dirty="0"/>
              <a:t>The </a:t>
            </a:r>
            <a:r>
              <a:rPr lang="en-US" sz="3200" b="1" dirty="0"/>
              <a:t>syntax </a:t>
            </a:r>
            <a:r>
              <a:rPr lang="en-US" sz="3200" dirty="0"/>
              <a:t>of a computer language describes very precisely how to form statements the computer understands. </a:t>
            </a:r>
          </a:p>
          <a:p>
            <a:pPr lvl="1">
              <a:buFont typeface="Wingdings" pitchFamily="2" charset="2"/>
              <a:buChar char="Ø"/>
            </a:pPr>
            <a:r>
              <a:rPr lang="en-US" sz="2800" b="1" dirty="0"/>
              <a:t>If there is any deviation from the rules, even the smallest, the computer will recognize that there is an error, and it will tell you so. </a:t>
            </a:r>
          </a:p>
          <a:p>
            <a:pPr lvl="1">
              <a:buFont typeface="Wingdings" pitchFamily="2" charset="2"/>
              <a:buChar char="Ø"/>
            </a:pPr>
            <a:endParaRPr lang="en-US" sz="2800" b="1" dirty="0">
              <a:solidFill>
                <a:srgbClr val="161FC4"/>
              </a:solidFill>
            </a:endParaRPr>
          </a:p>
          <a:p>
            <a:pPr marL="0" indent="0">
              <a:buNone/>
            </a:pPr>
            <a:r>
              <a:rPr lang="en-US" sz="3200" dirty="0"/>
              <a:t>The </a:t>
            </a:r>
            <a:r>
              <a:rPr lang="en-US" sz="3200" b="1" dirty="0"/>
              <a:t>semantics</a:t>
            </a:r>
            <a:r>
              <a:rPr lang="en-US" sz="3200" dirty="0"/>
              <a:t> of a computer program describe what it is supposed to do. </a:t>
            </a:r>
          </a:p>
          <a:p>
            <a:pPr lvl="1">
              <a:buFont typeface="Wingdings" pitchFamily="2" charset="2"/>
              <a:buChar char="Ø"/>
            </a:pPr>
            <a:r>
              <a:rPr lang="en-US" sz="2800" b="1" dirty="0"/>
              <a:t>A semantic error that is not a syntactic error will not cause the program to halt. Instead, it will do something funny. </a:t>
            </a:r>
          </a:p>
          <a:p>
            <a:pPr lvl="1">
              <a:buFont typeface="Wingdings" pitchFamily="2" charset="2"/>
              <a:buChar char="Ø"/>
            </a:pPr>
            <a:endParaRPr lang="en-US" sz="2800" b="1" dirty="0">
              <a:solidFill>
                <a:srgbClr val="161FC4"/>
              </a:solidFill>
            </a:endParaRPr>
          </a:p>
          <a:p>
            <a:endParaRPr lang="en-US" sz="3200" dirty="0"/>
          </a:p>
          <a:p>
            <a:endParaRPr lang="en-US" sz="3200" dirty="0"/>
          </a:p>
          <a:p>
            <a:endParaRPr lang="en-US" sz="3200" dirty="0"/>
          </a:p>
        </p:txBody>
      </p:sp>
    </p:spTree>
    <p:extLst>
      <p:ext uri="{BB962C8B-B14F-4D97-AF65-F5344CB8AC3E}">
        <p14:creationId xmlns:p14="http://schemas.microsoft.com/office/powerpoint/2010/main" val="223411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396-B8BF-8249-91F1-1D9196FA615A}"/>
              </a:ext>
            </a:extLst>
          </p:cNvPr>
          <p:cNvSpPr>
            <a:spLocks noGrp="1"/>
          </p:cNvSpPr>
          <p:nvPr>
            <p:ph type="title"/>
          </p:nvPr>
        </p:nvSpPr>
        <p:spPr>
          <a:xfrm>
            <a:off x="144379" y="0"/>
            <a:ext cx="11737221" cy="1325563"/>
          </a:xfrm>
        </p:spPr>
        <p:txBody>
          <a:bodyPr>
            <a:norm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Statement and Code</a:t>
            </a:r>
          </a:p>
        </p:txBody>
      </p:sp>
      <p:sp>
        <p:nvSpPr>
          <p:cNvPr id="3" name="Content Placeholder 2">
            <a:extLst>
              <a:ext uri="{FF2B5EF4-FFF2-40B4-BE49-F238E27FC236}">
                <a16:creationId xmlns:a16="http://schemas.microsoft.com/office/drawing/2014/main" id="{1D332EBD-F322-E54B-AF17-E8FA0A5BBFD8}"/>
              </a:ext>
            </a:extLst>
          </p:cNvPr>
          <p:cNvSpPr>
            <a:spLocks noGrp="1"/>
          </p:cNvSpPr>
          <p:nvPr>
            <p:ph idx="1"/>
          </p:nvPr>
        </p:nvSpPr>
        <p:spPr>
          <a:xfrm>
            <a:off x="310400" y="2051222"/>
            <a:ext cx="11571200" cy="3472248"/>
          </a:xfrm>
        </p:spPr>
        <p:txBody>
          <a:bodyPr>
            <a:noAutofit/>
          </a:bodyPr>
          <a:lstStyle/>
          <a:p>
            <a:pPr marL="0" indent="0">
              <a:buNone/>
            </a:pPr>
            <a:r>
              <a:rPr lang="en-US" sz="3200" dirty="0"/>
              <a:t>The instructions in a computer program are called</a:t>
            </a:r>
            <a:r>
              <a:rPr lang="en-US" sz="3200" b="1" dirty="0"/>
              <a:t> statements</a:t>
            </a:r>
            <a:r>
              <a:rPr lang="en-US" sz="3200" dirty="0"/>
              <a:t>.</a:t>
            </a:r>
          </a:p>
          <a:p>
            <a:pPr marL="0" indent="0">
              <a:buNone/>
            </a:pPr>
            <a:endParaRPr lang="en-US" sz="3200" dirty="0"/>
          </a:p>
          <a:p>
            <a:pPr marL="0" indent="0">
              <a:buNone/>
            </a:pPr>
            <a:endParaRPr lang="en-US" sz="3200" dirty="0"/>
          </a:p>
          <a:p>
            <a:pPr marL="0" indent="0">
              <a:buNone/>
            </a:pPr>
            <a:r>
              <a:rPr lang="en-US" sz="3200" dirty="0"/>
              <a:t>When you program in python, the text you write is called </a:t>
            </a:r>
            <a:r>
              <a:rPr lang="en-US" sz="3200" b="1" dirty="0"/>
              <a:t>code</a:t>
            </a:r>
            <a:r>
              <a:rPr lang="en-US" sz="3200" dirty="0"/>
              <a:t>.</a:t>
            </a:r>
          </a:p>
          <a:p>
            <a:pPr marL="457200" lvl="1" indent="0">
              <a:buNone/>
            </a:pPr>
            <a:endParaRPr lang="en-US" sz="3200" b="1" dirty="0">
              <a:solidFill>
                <a:srgbClr val="161FC4"/>
              </a:solidFill>
            </a:endParaRPr>
          </a:p>
          <a:p>
            <a:pPr marL="0" indent="0">
              <a:buNone/>
            </a:pPr>
            <a:endParaRPr lang="en-US" sz="3200" dirty="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264532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396-B8BF-8249-91F1-1D9196FA615A}"/>
              </a:ext>
            </a:extLst>
          </p:cNvPr>
          <p:cNvSpPr>
            <a:spLocks noGrp="1"/>
          </p:cNvSpPr>
          <p:nvPr>
            <p:ph type="title"/>
          </p:nvPr>
        </p:nvSpPr>
        <p:spPr>
          <a:xfrm>
            <a:off x="838200" y="321275"/>
            <a:ext cx="10515600" cy="1226709"/>
          </a:xfrm>
        </p:spPr>
        <p:txBody>
          <a:bodyPr>
            <a:normAutofit/>
          </a:bodyPr>
          <a:lstStyle/>
          <a:p>
            <a:pPr algn="ctr"/>
            <a:r>
              <a:rPr lang="en-US" sz="5400" b="1" dirty="0">
                <a:solidFill>
                  <a:srgbClr val="002060"/>
                </a:solidFill>
                <a:latin typeface="Times New Roman" panose="02020603050405020304" pitchFamily="18" charset="0"/>
                <a:cs typeface="Times New Roman" panose="02020603050405020304" pitchFamily="18" charset="0"/>
              </a:rPr>
              <a:t>Why Python?</a:t>
            </a:r>
          </a:p>
        </p:txBody>
      </p:sp>
      <p:sp>
        <p:nvSpPr>
          <p:cNvPr id="3" name="Content Placeholder 2">
            <a:extLst>
              <a:ext uri="{FF2B5EF4-FFF2-40B4-BE49-F238E27FC236}">
                <a16:creationId xmlns:a16="http://schemas.microsoft.com/office/drawing/2014/main" id="{1D332EBD-F322-E54B-AF17-E8FA0A5BBFD8}"/>
              </a:ext>
            </a:extLst>
          </p:cNvPr>
          <p:cNvSpPr>
            <a:spLocks noGrp="1"/>
          </p:cNvSpPr>
          <p:nvPr>
            <p:ph idx="1"/>
          </p:nvPr>
        </p:nvSpPr>
        <p:spPr>
          <a:xfrm>
            <a:off x="661738" y="1833353"/>
            <a:ext cx="11177337" cy="3694670"/>
          </a:xfrm>
        </p:spPr>
        <p:txBody>
          <a:bodyPr>
            <a:noAutofit/>
          </a:bodyPr>
          <a:lstStyle/>
          <a:p>
            <a:pPr marL="0" indent="0">
              <a:buNone/>
            </a:pPr>
            <a:r>
              <a:rPr lang="en-US" sz="3200" dirty="0">
                <a:latin typeface="Arial" panose="020B0604020202020204" pitchFamily="34" charset="0"/>
                <a:cs typeface="Arial" panose="020B0604020202020204" pitchFamily="34" charset="0"/>
              </a:rPr>
              <a:t>Python has generic programming structures that are common to other computer languages. If you already know another programming language, then Python is easy to learn. </a:t>
            </a:r>
          </a:p>
          <a:p>
            <a:pPr marL="0" indent="0">
              <a:buNone/>
            </a:pP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3854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396-B8BF-8249-91F1-1D9196FA615A}"/>
              </a:ext>
            </a:extLst>
          </p:cNvPr>
          <p:cNvSpPr>
            <a:spLocks noGrp="1"/>
          </p:cNvSpPr>
          <p:nvPr>
            <p:ph type="title"/>
          </p:nvPr>
        </p:nvSpPr>
        <p:spPr>
          <a:xfrm>
            <a:off x="838200" y="321275"/>
            <a:ext cx="10515600" cy="1226709"/>
          </a:xfrm>
        </p:spPr>
        <p:txBody>
          <a:bodyPr/>
          <a:lstStyle/>
          <a:p>
            <a:pPr algn="ctr"/>
            <a:r>
              <a:rPr lang="en-US" b="1" dirty="0">
                <a:solidFill>
                  <a:srgbClr val="002060"/>
                </a:solidFill>
              </a:rPr>
              <a:t>Why Python?</a:t>
            </a:r>
          </a:p>
        </p:txBody>
      </p:sp>
      <p:sp>
        <p:nvSpPr>
          <p:cNvPr id="3" name="Content Placeholder 2">
            <a:extLst>
              <a:ext uri="{FF2B5EF4-FFF2-40B4-BE49-F238E27FC236}">
                <a16:creationId xmlns:a16="http://schemas.microsoft.com/office/drawing/2014/main" id="{1D332EBD-F322-E54B-AF17-E8FA0A5BBFD8}"/>
              </a:ext>
            </a:extLst>
          </p:cNvPr>
          <p:cNvSpPr>
            <a:spLocks noGrp="1"/>
          </p:cNvSpPr>
          <p:nvPr>
            <p:ph idx="1"/>
          </p:nvPr>
        </p:nvSpPr>
        <p:spPr>
          <a:xfrm>
            <a:off x="310400" y="1791730"/>
            <a:ext cx="11571200" cy="4191975"/>
          </a:xfrm>
        </p:spPr>
        <p:txBody>
          <a:bodyPr>
            <a:noAutofit/>
          </a:bodyPr>
          <a:lstStyle/>
          <a:p>
            <a:pPr marL="0" indent="0">
              <a:buNone/>
            </a:pPr>
            <a:r>
              <a:rPr lang="en-US" sz="3200" dirty="0">
                <a:latin typeface="Arial" panose="020B0604020202020204" pitchFamily="34" charset="0"/>
                <a:cs typeface="Arial" panose="020B0604020202020204" pitchFamily="34" charset="0"/>
              </a:rPr>
              <a:t>It is free on all operating systems. Thus students can install it on their laptops or home computers and are not chained to computer labs or expensive license agreements. </a:t>
            </a:r>
          </a:p>
          <a:p>
            <a:pPr marL="0" indent="0">
              <a:buNone/>
            </a:pPr>
            <a:endParaRPr lang="en-US" sz="3200" b="1" dirty="0">
              <a:solidFill>
                <a:srgbClr val="161FC4"/>
              </a:solidFill>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Python is completely documented online, and there are lots of books you can download for free to learn more about it. </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7F00-0C0F-804C-ABB8-ED3F2F9A12D5}"/>
              </a:ext>
            </a:extLst>
          </p:cNvPr>
          <p:cNvSpPr>
            <a:spLocks noGrp="1"/>
          </p:cNvSpPr>
          <p:nvPr>
            <p:ph type="title"/>
          </p:nvPr>
        </p:nvSpPr>
        <p:spPr>
          <a:xfrm>
            <a:off x="838200" y="365125"/>
            <a:ext cx="10515600" cy="2385219"/>
          </a:xfrm>
        </p:spPr>
        <p:txBody>
          <a:bodyPr>
            <a:normAutofit/>
          </a:bodyPr>
          <a:lstStyle/>
          <a:p>
            <a:r>
              <a:rPr lang="en-US" sz="3100" dirty="0"/>
              <a:t> </a:t>
            </a:r>
            <a:br>
              <a:rPr lang="en-US" dirty="0"/>
            </a:br>
            <a:endParaRPr lang="en-US" dirty="0"/>
          </a:p>
        </p:txBody>
      </p:sp>
      <p:pic>
        <p:nvPicPr>
          <p:cNvPr id="5" name="Content Placeholder 4">
            <a:extLst>
              <a:ext uri="{FF2B5EF4-FFF2-40B4-BE49-F238E27FC236}">
                <a16:creationId xmlns:a16="http://schemas.microsoft.com/office/drawing/2014/main" id="{34C01EC1-7B18-974F-B374-7B770A921F84}"/>
              </a:ext>
            </a:extLst>
          </p:cNvPr>
          <p:cNvPicPr>
            <a:picLocks noGrp="1" noChangeAspect="1"/>
          </p:cNvPicPr>
          <p:nvPr>
            <p:ph idx="1"/>
          </p:nvPr>
        </p:nvPicPr>
        <p:blipFill>
          <a:blip r:embed="rId2"/>
          <a:stretch>
            <a:fillRect/>
          </a:stretch>
        </p:blipFill>
        <p:spPr>
          <a:xfrm>
            <a:off x="1617363" y="3400384"/>
            <a:ext cx="8137832" cy="2990957"/>
          </a:xfrm>
        </p:spPr>
      </p:pic>
      <p:sp>
        <p:nvSpPr>
          <p:cNvPr id="6" name="TextBox 5">
            <a:extLst>
              <a:ext uri="{FF2B5EF4-FFF2-40B4-BE49-F238E27FC236}">
                <a16:creationId xmlns:a16="http://schemas.microsoft.com/office/drawing/2014/main" id="{06786073-A548-A245-9925-F109D4654C90}"/>
              </a:ext>
            </a:extLst>
          </p:cNvPr>
          <p:cNvSpPr txBox="1"/>
          <p:nvPr/>
        </p:nvSpPr>
        <p:spPr>
          <a:xfrm>
            <a:off x="642552" y="605482"/>
            <a:ext cx="11308816" cy="255454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We will use the same word – python – to refer to:</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 the language (the syntactical rules),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 the written language (the code or programs), and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computer program that translates your python code into machine language or byte code. </a:t>
            </a:r>
          </a:p>
        </p:txBody>
      </p:sp>
    </p:spTree>
    <p:extLst>
      <p:ext uri="{BB962C8B-B14F-4D97-AF65-F5344CB8AC3E}">
        <p14:creationId xmlns:p14="http://schemas.microsoft.com/office/powerpoint/2010/main" val="424087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ABE-8A2A-4B4B-A704-8E60643B3712}"/>
              </a:ext>
            </a:extLst>
          </p:cNvPr>
          <p:cNvSpPr>
            <a:spLocks noGrp="1"/>
          </p:cNvSpPr>
          <p:nvPr>
            <p:ph type="title"/>
          </p:nvPr>
        </p:nvSpPr>
        <p:spPr>
          <a:xfrm>
            <a:off x="568411" y="278628"/>
            <a:ext cx="10515600" cy="932334"/>
          </a:xfrm>
        </p:spPr>
        <p:txBody>
          <a:bodyPr>
            <a:normAutofit/>
          </a:bodyPr>
          <a:lstStyle/>
          <a:p>
            <a:pPr algn="ctr"/>
            <a:r>
              <a:rPr lang="en-US" sz="5400" b="1" dirty="0" err="1">
                <a:solidFill>
                  <a:srgbClr val="002060"/>
                </a:solidFill>
                <a:latin typeface="Times New Roman" panose="02020603050405020304" pitchFamily="18" charset="0"/>
                <a:cs typeface="Times New Roman" panose="02020603050405020304" pitchFamily="18" charset="0"/>
              </a:rPr>
              <a:t>Jupyter</a:t>
            </a:r>
            <a:r>
              <a:rPr lang="en-US" sz="5400" b="1" dirty="0">
                <a:solidFill>
                  <a:srgbClr val="002060"/>
                </a:solidFill>
                <a:latin typeface="Times New Roman" panose="02020603050405020304" pitchFamily="18" charset="0"/>
                <a:cs typeface="Times New Roman" panose="02020603050405020304" pitchFamily="18" charset="0"/>
              </a:rPr>
              <a:t> notebooks</a:t>
            </a:r>
          </a:p>
        </p:txBody>
      </p:sp>
      <p:sp>
        <p:nvSpPr>
          <p:cNvPr id="3" name="Content Placeholder 2">
            <a:extLst>
              <a:ext uri="{FF2B5EF4-FFF2-40B4-BE49-F238E27FC236}">
                <a16:creationId xmlns:a16="http://schemas.microsoft.com/office/drawing/2014/main" id="{16CA2442-02A1-F148-A836-1A1C6F93476F}"/>
              </a:ext>
            </a:extLst>
          </p:cNvPr>
          <p:cNvSpPr>
            <a:spLocks noGrp="1"/>
          </p:cNvSpPr>
          <p:nvPr>
            <p:ph idx="1"/>
          </p:nvPr>
        </p:nvSpPr>
        <p:spPr>
          <a:xfrm>
            <a:off x="568411" y="1421027"/>
            <a:ext cx="11190452" cy="4755936"/>
          </a:xfrm>
        </p:spPr>
        <p:txBody>
          <a:bodyPr>
            <a:normAutofit/>
          </a:bodyPr>
          <a:lstStyle/>
          <a:p>
            <a:pPr marL="0" indent="0">
              <a:buNone/>
            </a:pPr>
            <a:r>
              <a:rPr lang="en-US" sz="3200" dirty="0">
                <a:latin typeface="Arial" panose="020B0604020202020204" pitchFamily="34" charset="0"/>
                <a:cs typeface="Arial" panose="020B0604020202020204" pitchFamily="34" charset="0"/>
              </a:rPr>
              <a:t>One of the advantages of using notebook is that you can readily access some of the most sophisticated features of python within your browser.</a:t>
            </a:r>
          </a:p>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Step-by-step guide to accessing </a:t>
            </a:r>
            <a:r>
              <a:rPr lang="en-US" sz="3200" dirty="0" err="1">
                <a:latin typeface="Arial" panose="020B0604020202020204" pitchFamily="34" charset="0"/>
                <a:cs typeface="Arial" panose="020B0604020202020204" pitchFamily="34" charset="0"/>
              </a:rPr>
              <a:t>Jupyter</a:t>
            </a:r>
            <a:r>
              <a:rPr lang="en-US" sz="3200" dirty="0">
                <a:latin typeface="Arial" panose="020B0604020202020204" pitchFamily="34" charset="0"/>
                <a:cs typeface="Arial" panose="020B0604020202020204" pitchFamily="34" charset="0"/>
              </a:rPr>
              <a:t> notebooks:</a:t>
            </a:r>
          </a:p>
          <a:p>
            <a:pPr marL="457200" lvl="1" indent="0">
              <a:buNone/>
            </a:pPr>
            <a:r>
              <a:rPr lang="en-US" sz="3200" dirty="0">
                <a:latin typeface="Arial" panose="020B0604020202020204" pitchFamily="34" charset="0"/>
                <a:cs typeface="Arial" panose="020B0604020202020204" pitchFamily="34" charset="0"/>
              </a:rPr>
              <a:t>Go to (Start-&gt; Anaconda-&gt; </a:t>
            </a:r>
            <a:r>
              <a:rPr lang="en-US" sz="3200" dirty="0" err="1">
                <a:latin typeface="Arial" panose="020B0604020202020204" pitchFamily="34" charset="0"/>
                <a:cs typeface="Arial" panose="020B0604020202020204" pitchFamily="34" charset="0"/>
              </a:rPr>
              <a:t>Jupyter</a:t>
            </a:r>
            <a:r>
              <a:rPr lang="en-US" sz="3200" dirty="0">
                <a:latin typeface="Arial" panose="020B0604020202020204" pitchFamily="34" charset="0"/>
                <a:cs typeface="Arial" panose="020B0604020202020204" pitchFamily="34" charset="0"/>
              </a:rPr>
              <a:t>) to open Anaconda</a:t>
            </a:r>
          </a:p>
          <a:p>
            <a:pPr marL="457200" lvl="1" indent="0">
              <a:buNone/>
            </a:pPr>
            <a:r>
              <a:rPr lang="en-US" sz="3200" dirty="0">
                <a:latin typeface="Arial" panose="020B0604020202020204" pitchFamily="34" charset="0"/>
                <a:cs typeface="Arial" panose="020B0604020202020204" pitchFamily="34" charset="0"/>
              </a:rPr>
              <a:t>In </a:t>
            </a:r>
            <a:r>
              <a:rPr lang="en-US" sz="3200" dirty="0" err="1">
                <a:latin typeface="Arial" panose="020B0604020202020204" pitchFamily="34" charset="0"/>
                <a:cs typeface="Arial" panose="020B0604020202020204" pitchFamily="34" charset="0"/>
              </a:rPr>
              <a:t>Jupyter</a:t>
            </a:r>
            <a:r>
              <a:rPr lang="en-US" sz="3200" dirty="0">
                <a:latin typeface="Arial" panose="020B0604020202020204" pitchFamily="34" charset="0"/>
                <a:cs typeface="Arial" panose="020B0604020202020204" pitchFamily="34" charset="0"/>
              </a:rPr>
              <a:t> notebook dashboard, click on new-&gt;python 3</a:t>
            </a:r>
          </a:p>
          <a:p>
            <a:pPr marL="457200" lvl="1" indent="0">
              <a:buNone/>
            </a:pPr>
            <a:r>
              <a:rPr lang="en-US" sz="3200" dirty="0">
                <a:latin typeface="Arial" panose="020B0604020202020204" pitchFamily="34" charset="0"/>
                <a:cs typeface="Arial" panose="020B0604020202020204" pitchFamily="34" charset="0"/>
              </a:rPr>
              <a:t>Save the new </a:t>
            </a:r>
            <a:r>
              <a:rPr lang="en-US" sz="3200" dirty="0" err="1">
                <a:latin typeface="Arial" panose="020B0604020202020204" pitchFamily="34" charset="0"/>
                <a:cs typeface="Arial" panose="020B0604020202020204" pitchFamily="34" charset="0"/>
              </a:rPr>
              <a:t>jupyter</a:t>
            </a:r>
            <a:r>
              <a:rPr lang="en-US" sz="3200" dirty="0">
                <a:latin typeface="Arial" panose="020B0604020202020204" pitchFamily="34" charset="0"/>
                <a:cs typeface="Arial" panose="020B0604020202020204" pitchFamily="34" charset="0"/>
              </a:rPr>
              <a:t> notebook as lecture 1 demo</a:t>
            </a:r>
          </a:p>
        </p:txBody>
      </p:sp>
    </p:spTree>
    <p:extLst>
      <p:ext uri="{BB962C8B-B14F-4D97-AF65-F5344CB8AC3E}">
        <p14:creationId xmlns:p14="http://schemas.microsoft.com/office/powerpoint/2010/main" val="180778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C458-844A-DA47-96CF-FD94893B1DF3}"/>
              </a:ext>
            </a:extLst>
          </p:cNvPr>
          <p:cNvSpPr>
            <a:spLocks noGrp="1"/>
          </p:cNvSpPr>
          <p:nvPr>
            <p:ph type="title"/>
          </p:nvPr>
        </p:nvSpPr>
        <p:spPr>
          <a:xfrm>
            <a:off x="218364" y="204704"/>
            <a:ext cx="11764370" cy="1325563"/>
          </a:xfrm>
        </p:spPr>
        <p:txBody>
          <a:bodyPr>
            <a:normAutofit/>
          </a:bodyPr>
          <a:lstStyle/>
          <a:p>
            <a:pPr algn="ctr"/>
            <a:r>
              <a:rPr lang="en-US" sz="5400" b="1" dirty="0">
                <a:solidFill>
                  <a:srgbClr val="002060"/>
                </a:solidFill>
              </a:rPr>
              <a:t>Do the following by next class!</a:t>
            </a:r>
          </a:p>
        </p:txBody>
      </p:sp>
      <p:sp>
        <p:nvSpPr>
          <p:cNvPr id="3" name="Content Placeholder 2">
            <a:extLst>
              <a:ext uri="{FF2B5EF4-FFF2-40B4-BE49-F238E27FC236}">
                <a16:creationId xmlns:a16="http://schemas.microsoft.com/office/drawing/2014/main" id="{A130C41F-1DE2-AB4F-BC4A-352198B6F737}"/>
              </a:ext>
            </a:extLst>
          </p:cNvPr>
          <p:cNvSpPr>
            <a:spLocks noGrp="1"/>
          </p:cNvSpPr>
          <p:nvPr>
            <p:ph idx="1"/>
          </p:nvPr>
        </p:nvSpPr>
        <p:spPr>
          <a:xfrm>
            <a:off x="838200" y="1825625"/>
            <a:ext cx="11007436" cy="4351338"/>
          </a:xfrm>
        </p:spPr>
        <p:txBody>
          <a:bodyPr>
            <a:normAutofit/>
          </a:bodyPr>
          <a:lstStyle/>
          <a:p>
            <a:pPr marL="0" indent="0">
              <a:buNone/>
            </a:pPr>
            <a:r>
              <a:rPr lang="en-US" sz="3200" dirty="0">
                <a:latin typeface="Arial" panose="020B0604020202020204" pitchFamily="34" charset="0"/>
                <a:cs typeface="Arial" panose="020B0604020202020204" pitchFamily="34" charset="0"/>
              </a:rPr>
              <a:t>Install Anaconda (Python 3 version) on your personal computer. </a:t>
            </a:r>
          </a:p>
          <a:p>
            <a:pPr marL="0" indent="0">
              <a:buNone/>
            </a:pPr>
            <a:r>
              <a:rPr lang="en-US" sz="3200" dirty="0">
                <a:latin typeface="Arial" panose="020B0604020202020204" pitchFamily="34" charset="0"/>
                <a:cs typeface="Arial" panose="020B0604020202020204" pitchFamily="34" charset="0"/>
              </a:rPr>
              <a:t>https://</a:t>
            </a:r>
            <a:r>
              <a:rPr lang="en-US" sz="3200" dirty="0" err="1">
                <a:latin typeface="Arial" panose="020B0604020202020204" pitchFamily="34" charset="0"/>
                <a:cs typeface="Arial" panose="020B0604020202020204" pitchFamily="34" charset="0"/>
              </a:rPr>
              <a:t>www.anaconda.com</a:t>
            </a:r>
            <a:endParaRPr lang="en-US"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*HW 1 is due Tuesday August 25.</a:t>
            </a:r>
          </a:p>
          <a:p>
            <a:pPr marL="0" indent="0">
              <a:buNone/>
            </a:pPr>
            <a:r>
              <a:rPr lang="en-US" sz="3200" dirty="0">
                <a:latin typeface="Arial" panose="020B0604020202020204" pitchFamily="34" charset="0"/>
                <a:cs typeface="Arial" panose="020B0604020202020204" pitchFamily="34" charset="0"/>
              </a:rPr>
              <a:t>*HW 2 is due Friday August 28.</a:t>
            </a:r>
          </a:p>
        </p:txBody>
      </p:sp>
    </p:spTree>
    <p:extLst>
      <p:ext uri="{BB962C8B-B14F-4D97-AF65-F5344CB8AC3E}">
        <p14:creationId xmlns:p14="http://schemas.microsoft.com/office/powerpoint/2010/main" val="182138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99863"/>
            <a:ext cx="12192000" cy="1325563"/>
          </a:xfrm>
        </p:spPr>
        <p:txBody>
          <a:bodyPr/>
          <a:lstStyle/>
          <a:p>
            <a:pPr algn="ctr"/>
            <a:r>
              <a:rPr lang="en-US" b="1" dirty="0">
                <a:solidFill>
                  <a:srgbClr val="002060"/>
                </a:solidFill>
              </a:rPr>
              <a:t>Course Prerequisites</a:t>
            </a:r>
          </a:p>
        </p:txBody>
      </p:sp>
      <p:sp>
        <p:nvSpPr>
          <p:cNvPr id="7" name="Slide Number Placeholder 6"/>
          <p:cNvSpPr>
            <a:spLocks noGrp="1"/>
          </p:cNvSpPr>
          <p:nvPr>
            <p:ph type="sldNum" sz="quarter" idx="12"/>
          </p:nvPr>
        </p:nvSpPr>
        <p:spPr/>
        <p:txBody>
          <a:bodyPr/>
          <a:lstStyle/>
          <a:p>
            <a:fld id="{921F913F-0327-48A9-A58F-CCABA05FA120}" type="slidenum">
              <a:rPr lang="en-US" smtClean="0"/>
              <a:t>3</a:t>
            </a:fld>
            <a:endParaRPr lang="en-US"/>
          </a:p>
        </p:txBody>
      </p:sp>
      <p:sp>
        <p:nvSpPr>
          <p:cNvPr id="3" name="TextBox 2"/>
          <p:cNvSpPr txBox="1"/>
          <p:nvPr/>
        </p:nvSpPr>
        <p:spPr>
          <a:xfrm>
            <a:off x="563880" y="1534583"/>
            <a:ext cx="11064240" cy="3046988"/>
          </a:xfrm>
          <a:prstGeom prst="rect">
            <a:avLst/>
          </a:prstGeom>
          <a:noFill/>
        </p:spPr>
        <p:txBody>
          <a:bodyPr wrap="square" rtlCol="0">
            <a:spAutoFit/>
          </a:bodyPr>
          <a:lstStyle/>
          <a:p>
            <a:r>
              <a:rPr lang="en-US" sz="3200" dirty="0"/>
              <a:t>MATH 151  Calculus II</a:t>
            </a:r>
          </a:p>
          <a:p>
            <a:endParaRPr lang="en-US" sz="3200" dirty="0"/>
          </a:p>
          <a:p>
            <a:r>
              <a:rPr lang="en-US" sz="3200" dirty="0"/>
              <a:t>MATH 245 Discrete Mathematics or equivalent </a:t>
            </a:r>
          </a:p>
          <a:p>
            <a:endParaRPr lang="en-US" sz="3200" dirty="0"/>
          </a:p>
          <a:p>
            <a:r>
              <a:rPr lang="en-US" sz="3200" dirty="0"/>
              <a:t>or Instructor's permission</a:t>
            </a:r>
          </a:p>
          <a:p>
            <a:endParaRPr lang="en-US" sz="3200" dirty="0"/>
          </a:p>
        </p:txBody>
      </p:sp>
    </p:spTree>
    <p:extLst>
      <p:ext uri="{BB962C8B-B14F-4D97-AF65-F5344CB8AC3E}">
        <p14:creationId xmlns:p14="http://schemas.microsoft.com/office/powerpoint/2010/main" val="339376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B72108-44A0-1847-B179-36FB768E8AE2}"/>
              </a:ext>
            </a:extLst>
          </p:cNvPr>
          <p:cNvGraphicFramePr>
            <a:graphicFrameLocks noGrp="1"/>
          </p:cNvGraphicFramePr>
          <p:nvPr>
            <p:extLst>
              <p:ext uri="{D42A27DB-BD31-4B8C-83A1-F6EECF244321}">
                <p14:modId xmlns:p14="http://schemas.microsoft.com/office/powerpoint/2010/main" val="2755533323"/>
              </p:ext>
            </p:extLst>
          </p:nvPr>
        </p:nvGraphicFramePr>
        <p:xfrm>
          <a:off x="434340" y="1203781"/>
          <a:ext cx="11338560" cy="5396194"/>
        </p:xfrm>
        <a:graphic>
          <a:graphicData uri="http://schemas.openxmlformats.org/drawingml/2006/table">
            <a:tbl>
              <a:tblPr firstRow="1" bandRow="1">
                <a:tableStyleId>{5940675A-B579-460E-94D1-54222C63F5DA}</a:tableStyleId>
              </a:tblPr>
              <a:tblGrid>
                <a:gridCol w="11338560">
                  <a:extLst>
                    <a:ext uri="{9D8B030D-6E8A-4147-A177-3AD203B41FA5}">
                      <a16:colId xmlns:a16="http://schemas.microsoft.com/office/drawing/2014/main" val="449806523"/>
                    </a:ext>
                  </a:extLst>
                </a:gridCol>
              </a:tblGrid>
              <a:tr h="1511042">
                <a:tc>
                  <a:txBody>
                    <a:bodyPr/>
                    <a:lstStyle/>
                    <a:p>
                      <a:pPr>
                        <a:lnSpc>
                          <a:spcPct val="107000"/>
                        </a:lnSpc>
                        <a:spcAft>
                          <a:spcPts val="800"/>
                        </a:spcAft>
                      </a:pPr>
                      <a:r>
                        <a:rPr lang="en-US" sz="2800" dirty="0">
                          <a:solidFill>
                            <a:srgbClr val="000000"/>
                          </a:solidFill>
                          <a:uFill>
                            <a:solidFill>
                              <a:srgbClr val="000000"/>
                            </a:solidFill>
                          </a:uFill>
                          <a:latin typeface="Arial" panose="020B0604020202020204" pitchFamily="34" charset="0"/>
                          <a:ea typeface="Calibri" charset="0"/>
                          <a:cs typeface="Arial" panose="020B0604020202020204" pitchFamily="34" charset="0"/>
                        </a:rPr>
                        <a:t>1) Course notes can be found on </a:t>
                      </a:r>
                      <a:r>
                        <a:rPr lang="en-US" sz="2800" dirty="0" err="1">
                          <a:solidFill>
                            <a:srgbClr val="000000"/>
                          </a:solidFill>
                          <a:uFill>
                            <a:solidFill>
                              <a:srgbClr val="000000"/>
                            </a:solidFill>
                          </a:uFill>
                          <a:latin typeface="Arial" panose="020B0604020202020204" pitchFamily="34" charset="0"/>
                          <a:ea typeface="Calibri" charset="0"/>
                          <a:cs typeface="Arial" panose="020B0604020202020204" pitchFamily="34" charset="0"/>
                        </a:rPr>
                        <a:t>Github</a:t>
                      </a:r>
                      <a:r>
                        <a:rPr lang="en-US" sz="2800" dirty="0">
                          <a:solidFill>
                            <a:srgbClr val="000000"/>
                          </a:solidFill>
                          <a:uFill>
                            <a:solidFill>
                              <a:srgbClr val="000000"/>
                            </a:solidFill>
                          </a:uFill>
                          <a:latin typeface="Arial" panose="020B0604020202020204" pitchFamily="34" charset="0"/>
                          <a:ea typeface="Calibri" charset="0"/>
                          <a:cs typeface="Arial" panose="020B0604020202020204" pitchFamily="34" charset="0"/>
                        </a:rPr>
                        <a:t> at: </a:t>
                      </a:r>
                    </a:p>
                    <a:p>
                      <a:pPr>
                        <a:lnSpc>
                          <a:spcPct val="107000"/>
                        </a:lnSpc>
                        <a:spcAft>
                          <a:spcPts val="800"/>
                        </a:spcAft>
                      </a:pPr>
                      <a:r>
                        <a:rPr lang="en-US" sz="2800" i="1" dirty="0">
                          <a:solidFill>
                            <a:srgbClr val="000000"/>
                          </a:solidFill>
                          <a:uFill>
                            <a:solidFill>
                              <a:srgbClr val="000000"/>
                            </a:solidFill>
                          </a:uFill>
                          <a:latin typeface="Arial" panose="020B0604020202020204" pitchFamily="34" charset="0"/>
                          <a:ea typeface="Calibri" charset="0"/>
                          <a:cs typeface="Arial" panose="020B0604020202020204" pitchFamily="34" charset="0"/>
                        </a:rPr>
                        <a:t>https://</a:t>
                      </a:r>
                      <a:r>
                        <a:rPr lang="en-US" sz="2800" i="1" dirty="0" err="1">
                          <a:solidFill>
                            <a:srgbClr val="000000"/>
                          </a:solidFill>
                          <a:uFill>
                            <a:solidFill>
                              <a:srgbClr val="000000"/>
                            </a:solidFill>
                          </a:uFill>
                          <a:latin typeface="Arial" panose="020B0604020202020204" pitchFamily="34" charset="0"/>
                          <a:ea typeface="Calibri" charset="0"/>
                          <a:cs typeface="Arial" panose="020B0604020202020204" pitchFamily="34" charset="0"/>
                        </a:rPr>
                        <a:t>github.com</a:t>
                      </a:r>
                      <a:r>
                        <a:rPr lang="en-US" sz="2800" i="1" dirty="0">
                          <a:solidFill>
                            <a:srgbClr val="000000"/>
                          </a:solidFill>
                          <a:uFill>
                            <a:solidFill>
                              <a:srgbClr val="000000"/>
                            </a:solidFill>
                          </a:uFill>
                          <a:latin typeface="Arial" panose="020B0604020202020204" pitchFamily="34" charset="0"/>
                          <a:ea typeface="Calibri" charset="0"/>
                          <a:cs typeface="Arial" panose="020B0604020202020204" pitchFamily="34" charset="0"/>
                        </a:rPr>
                        <a:t>/</a:t>
                      </a:r>
                      <a:r>
                        <a:rPr lang="en-US" sz="2800" i="1" dirty="0" err="1">
                          <a:solidFill>
                            <a:srgbClr val="000000"/>
                          </a:solidFill>
                          <a:uFill>
                            <a:solidFill>
                              <a:srgbClr val="000000"/>
                            </a:solidFill>
                          </a:uFill>
                          <a:latin typeface="Arial" panose="020B0604020202020204" pitchFamily="34" charset="0"/>
                          <a:ea typeface="Calibri" charset="0"/>
                          <a:cs typeface="Arial" panose="020B0604020202020204" pitchFamily="34" charset="0"/>
                        </a:rPr>
                        <a:t>uduakgeorge</a:t>
                      </a:r>
                      <a:r>
                        <a:rPr lang="en-US" sz="2800" i="1" dirty="0">
                          <a:solidFill>
                            <a:srgbClr val="000000"/>
                          </a:solidFill>
                          <a:uFill>
                            <a:solidFill>
                              <a:srgbClr val="000000"/>
                            </a:solidFill>
                          </a:uFill>
                          <a:latin typeface="Arial" panose="020B0604020202020204" pitchFamily="34" charset="0"/>
                          <a:ea typeface="Calibri" charset="0"/>
                          <a:cs typeface="Arial" panose="020B0604020202020204" pitchFamily="34" charset="0"/>
                        </a:rPr>
                        <a:t>/M340 </a:t>
                      </a:r>
                    </a:p>
                    <a:p>
                      <a:pPr>
                        <a:lnSpc>
                          <a:spcPct val="107000"/>
                        </a:lnSpc>
                        <a:spcAft>
                          <a:spcPts val="800"/>
                        </a:spcAft>
                      </a:pPr>
                      <a:endParaRPr lang="en-US" sz="28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522929"/>
                  </a:ext>
                </a:extLst>
              </a:tr>
              <a:tr h="1933995">
                <a:tc>
                  <a:txBody>
                    <a:bodyPr/>
                    <a:lstStyle/>
                    <a:p>
                      <a:pPr>
                        <a:lnSpc>
                          <a:spcPct val="107000"/>
                        </a:lnSpc>
                        <a:spcAft>
                          <a:spcPts val="800"/>
                        </a:spcAft>
                      </a:pPr>
                      <a:r>
                        <a:rPr lang="en-US" sz="2800" u="none" dirty="0">
                          <a:latin typeface="Arial" panose="020B0604020202020204" pitchFamily="34" charset="0"/>
                          <a:cs typeface="Arial" panose="020B0604020202020204" pitchFamily="34" charset="0"/>
                        </a:rPr>
                        <a:t>2) You can also view the notes directly at: </a:t>
                      </a:r>
                    </a:p>
                    <a:p>
                      <a:pPr>
                        <a:lnSpc>
                          <a:spcPct val="107000"/>
                        </a:lnSpc>
                        <a:spcAft>
                          <a:spcPts val="800"/>
                        </a:spcAft>
                      </a:pPr>
                      <a:r>
                        <a:rPr lang="en-US" sz="2800" i="1" u="none" dirty="0">
                          <a:latin typeface="Arial" panose="020B0604020202020204" pitchFamily="34" charset="0"/>
                          <a:cs typeface="Arial" panose="020B0604020202020204" pitchFamily="34" charset="0"/>
                        </a:rPr>
                        <a:t>https://</a:t>
                      </a:r>
                      <a:r>
                        <a:rPr lang="en-US" sz="2800" i="1" u="none" dirty="0" err="1">
                          <a:latin typeface="Arial" panose="020B0604020202020204" pitchFamily="34" charset="0"/>
                          <a:cs typeface="Arial" panose="020B0604020202020204" pitchFamily="34" charset="0"/>
                        </a:rPr>
                        <a:t>nbviewer.jupyter.org</a:t>
                      </a:r>
                      <a:r>
                        <a:rPr lang="en-US" sz="2800" i="1" u="none" dirty="0">
                          <a:latin typeface="Arial" panose="020B0604020202020204" pitchFamily="34" charset="0"/>
                          <a:cs typeface="Arial" panose="020B0604020202020204" pitchFamily="34" charset="0"/>
                        </a:rPr>
                        <a:t>/</a:t>
                      </a:r>
                      <a:r>
                        <a:rPr lang="en-US" sz="2800" i="1" u="none" dirty="0" err="1">
                          <a:latin typeface="Arial" panose="020B0604020202020204" pitchFamily="34" charset="0"/>
                          <a:cs typeface="Arial" panose="020B0604020202020204" pitchFamily="34" charset="0"/>
                        </a:rPr>
                        <a:t>github</a:t>
                      </a:r>
                      <a:r>
                        <a:rPr lang="en-US" sz="2800" i="1" u="none" dirty="0">
                          <a:latin typeface="Arial" panose="020B0604020202020204" pitchFamily="34" charset="0"/>
                          <a:cs typeface="Arial" panose="020B0604020202020204" pitchFamily="34" charset="0"/>
                        </a:rPr>
                        <a:t>/</a:t>
                      </a:r>
                      <a:r>
                        <a:rPr lang="en-US" sz="2800" i="1" u="none" dirty="0" err="1">
                          <a:latin typeface="Arial" panose="020B0604020202020204" pitchFamily="34" charset="0"/>
                          <a:cs typeface="Arial" panose="020B0604020202020204" pitchFamily="34" charset="0"/>
                        </a:rPr>
                        <a:t>uduakgeorge</a:t>
                      </a:r>
                      <a:r>
                        <a:rPr lang="en-US" sz="2800" i="1" u="none" dirty="0">
                          <a:latin typeface="Arial" panose="020B0604020202020204" pitchFamily="34" charset="0"/>
                          <a:cs typeface="Arial" panose="020B0604020202020204" pitchFamily="34" charset="0"/>
                        </a:rPr>
                        <a:t>/M340/tree/master/Math-340-Notebooks-master/</a:t>
                      </a:r>
                      <a:endParaRPr lang="en-US" sz="2800" i="1" u="sng" dirty="0">
                        <a:latin typeface="Arial" panose="020B0604020202020204" pitchFamily="34" charset="0"/>
                        <a:cs typeface="Arial" panose="020B0604020202020204" pitchFamily="34" charset="0"/>
                      </a:endParaRPr>
                    </a:p>
                    <a:p>
                      <a:pPr>
                        <a:lnSpc>
                          <a:spcPct val="107000"/>
                        </a:lnSpc>
                        <a:spcAft>
                          <a:spcPts val="800"/>
                        </a:spcAft>
                      </a:pPr>
                      <a:endParaRPr lang="en-US" sz="2800"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6746632"/>
                  </a:ext>
                </a:extLst>
              </a:tr>
              <a:tr h="1677379">
                <a:tc>
                  <a:txBody>
                    <a:bodyPr/>
                    <a:lstStyle/>
                    <a:p>
                      <a:pPr>
                        <a:lnSpc>
                          <a:spcPct val="107000"/>
                        </a:lnSpc>
                        <a:spcAft>
                          <a:spcPts val="800"/>
                        </a:spcAft>
                      </a:pPr>
                      <a:r>
                        <a:rPr lang="en-US" sz="2800" u="none" dirty="0">
                          <a:latin typeface="Arial" panose="020B0604020202020204" pitchFamily="34" charset="0"/>
                          <a:cs typeface="Arial" panose="020B0604020202020204" pitchFamily="34" charset="0"/>
                        </a:rPr>
                        <a:t>3) Or by accessing the following website:</a:t>
                      </a:r>
                    </a:p>
                    <a:p>
                      <a:pPr>
                        <a:lnSpc>
                          <a:spcPct val="107000"/>
                        </a:lnSpc>
                        <a:spcAft>
                          <a:spcPts val="800"/>
                        </a:spcAft>
                      </a:pPr>
                      <a:r>
                        <a:rPr lang="en-US" sz="2800" i="1" u="none" dirty="0" err="1">
                          <a:latin typeface="Arial" panose="020B0604020202020204" pitchFamily="34" charset="0"/>
                          <a:cs typeface="Arial" panose="020B0604020202020204" pitchFamily="34" charset="0"/>
                        </a:rPr>
                        <a:t>nbviewer.jupyter.org</a:t>
                      </a:r>
                      <a:endParaRPr lang="en-US" sz="2800" i="1" u="none" dirty="0">
                        <a:latin typeface="Arial" panose="020B0604020202020204" pitchFamily="34" charset="0"/>
                        <a:cs typeface="Arial" panose="020B0604020202020204" pitchFamily="34" charset="0"/>
                      </a:endParaRPr>
                    </a:p>
                    <a:p>
                      <a:pPr>
                        <a:lnSpc>
                          <a:spcPct val="107000"/>
                        </a:lnSpc>
                        <a:spcAft>
                          <a:spcPts val="800"/>
                        </a:spcAft>
                      </a:pPr>
                      <a:r>
                        <a:rPr lang="en-US" sz="2800" i="0" u="none" dirty="0">
                          <a:latin typeface="Arial" panose="020B0604020202020204" pitchFamily="34" charset="0"/>
                          <a:cs typeface="Arial" panose="020B0604020202020204" pitchFamily="34" charset="0"/>
                        </a:rPr>
                        <a:t>where you can then search for the GitHub username </a:t>
                      </a:r>
                      <a:r>
                        <a:rPr lang="en-US" sz="2800" i="1" u="none" dirty="0" err="1">
                          <a:latin typeface="Arial" panose="020B0604020202020204" pitchFamily="34" charset="0"/>
                          <a:cs typeface="Arial" panose="020B0604020202020204" pitchFamily="34" charset="0"/>
                        </a:rPr>
                        <a:t>uduakgeorge</a:t>
                      </a:r>
                      <a:endParaRPr lang="en-US" sz="2800" i="1" u="none"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1655277"/>
                  </a:ext>
                </a:extLst>
              </a:tr>
            </a:tbl>
          </a:graphicData>
        </a:graphic>
      </p:graphicFrame>
      <p:sp>
        <p:nvSpPr>
          <p:cNvPr id="3" name="TextBox 2">
            <a:extLst>
              <a:ext uri="{FF2B5EF4-FFF2-40B4-BE49-F238E27FC236}">
                <a16:creationId xmlns:a16="http://schemas.microsoft.com/office/drawing/2014/main" id="{0B090F24-1012-894A-969A-CE3AA05C5392}"/>
              </a:ext>
            </a:extLst>
          </p:cNvPr>
          <p:cNvSpPr txBox="1"/>
          <p:nvPr/>
        </p:nvSpPr>
        <p:spPr>
          <a:xfrm>
            <a:off x="171450" y="258025"/>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Course Information</a:t>
            </a:r>
          </a:p>
        </p:txBody>
      </p:sp>
    </p:spTree>
    <p:extLst>
      <p:ext uri="{BB962C8B-B14F-4D97-AF65-F5344CB8AC3E}">
        <p14:creationId xmlns:p14="http://schemas.microsoft.com/office/powerpoint/2010/main" val="37679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21F913F-0327-48A9-A58F-CCABA05FA120}" type="slidenum">
              <a:rPr lang="en-US" smtClean="0"/>
              <a:t>5</a:t>
            </a:fld>
            <a:endParaRPr lang="en-US"/>
          </a:p>
        </p:txBody>
      </p:sp>
      <p:sp>
        <p:nvSpPr>
          <p:cNvPr id="3" name="TextBox 2"/>
          <p:cNvSpPr txBox="1"/>
          <p:nvPr/>
        </p:nvSpPr>
        <p:spPr>
          <a:xfrm>
            <a:off x="274320" y="1343196"/>
            <a:ext cx="11772900" cy="5016758"/>
          </a:xfrm>
          <a:prstGeom prst="rect">
            <a:avLst/>
          </a:prstGeom>
          <a:noFill/>
        </p:spPr>
        <p:txBody>
          <a:bodyPr wrap="square" rtlCol="0">
            <a:spAutoFit/>
          </a:bodyPr>
          <a:lstStyle/>
          <a:p>
            <a:endParaRPr lang="en-US" sz="3200" b="1" dirty="0">
              <a:solidFill>
                <a:srgbClr val="000000"/>
              </a:solidFill>
              <a:uFill>
                <a:solidFill>
                  <a:srgbClr val="000000"/>
                </a:solidFill>
              </a:uFill>
              <a:latin typeface="Arial" panose="020B0604020202020204" pitchFamily="34" charset="0"/>
              <a:ea typeface="Calibri" charset="0"/>
              <a:cs typeface="Arial" panose="020B0604020202020204" pitchFamily="34" charset="0"/>
            </a:endParaRPr>
          </a:p>
          <a:p>
            <a:r>
              <a:rPr lang="en-US" sz="2800" b="1" u="sng" dirty="0">
                <a:solidFill>
                  <a:srgbClr val="000000"/>
                </a:solidFill>
                <a:uFill>
                  <a:solidFill>
                    <a:srgbClr val="000000"/>
                  </a:solidFill>
                </a:uFill>
                <a:latin typeface="Arial" panose="020B0604020202020204" pitchFamily="34" charset="0"/>
                <a:ea typeface="Calibri" charset="0"/>
                <a:cs typeface="Arial" panose="020B0604020202020204" pitchFamily="34" charset="0"/>
              </a:rPr>
              <a:t>Required Text </a:t>
            </a:r>
          </a:p>
          <a:p>
            <a:r>
              <a:rPr lang="en-US" sz="2400" dirty="0">
                <a:solidFill>
                  <a:srgbClr val="000000"/>
                </a:solidFill>
                <a:uFill>
                  <a:solidFill>
                    <a:srgbClr val="000000"/>
                  </a:solidFill>
                </a:uFill>
                <a:latin typeface="Arial" panose="020B0604020202020204" pitchFamily="34" charset="0"/>
                <a:ea typeface="Calibri" charset="0"/>
                <a:cs typeface="Arial" panose="020B0604020202020204" pitchFamily="34" charset="0"/>
              </a:rPr>
              <a:t>Course Notes</a:t>
            </a:r>
          </a:p>
          <a:p>
            <a:endParaRPr lang="en-US" sz="3200" dirty="0">
              <a:solidFill>
                <a:srgbClr val="000000"/>
              </a:solidFill>
              <a:uFill>
                <a:solidFill>
                  <a:srgbClr val="000000"/>
                </a:solidFill>
              </a:uFill>
              <a:latin typeface="Arial" panose="020B0604020202020204" pitchFamily="34" charset="0"/>
              <a:ea typeface="Calibri" charset="0"/>
              <a:cs typeface="Arial" panose="020B0604020202020204" pitchFamily="34" charset="0"/>
            </a:endParaRPr>
          </a:p>
          <a:p>
            <a:endParaRPr lang="en-US" sz="3200" dirty="0">
              <a:solidFill>
                <a:srgbClr val="000000"/>
              </a:solidFill>
              <a:uFill>
                <a:solidFill>
                  <a:srgbClr val="000000"/>
                </a:solidFill>
              </a:uFill>
              <a:latin typeface="Arial" panose="020B0604020202020204" pitchFamily="34" charset="0"/>
              <a:ea typeface="Calibri" charset="0"/>
              <a:cs typeface="Arial" panose="020B0604020202020204" pitchFamily="34" charset="0"/>
            </a:endParaRPr>
          </a:p>
          <a:p>
            <a:r>
              <a:rPr lang="en-US" sz="2800" b="1" u="sng" dirty="0">
                <a:solidFill>
                  <a:srgbClr val="000000"/>
                </a:solidFill>
                <a:uFill>
                  <a:solidFill>
                    <a:srgbClr val="000000"/>
                  </a:solidFill>
                </a:uFill>
                <a:latin typeface="Arial" panose="020B0604020202020204" pitchFamily="34" charset="0"/>
                <a:ea typeface="Calibri" charset="0"/>
                <a:cs typeface="Arial" panose="020B0604020202020204" pitchFamily="34" charset="0"/>
              </a:rPr>
              <a:t>Secondary Text </a:t>
            </a:r>
          </a:p>
          <a:p>
            <a:pPr marL="342900" indent="-342900">
              <a:buFont typeface="Arial" panose="020B0604020202020204" pitchFamily="34" charset="0"/>
              <a:buChar char="•"/>
            </a:pPr>
            <a:r>
              <a:rPr lang="en-US" sz="2400" dirty="0">
                <a:solidFill>
                  <a:srgbClr val="000000"/>
                </a:solidFill>
                <a:uFill>
                  <a:solidFill>
                    <a:srgbClr val="000000"/>
                  </a:solidFill>
                </a:uFill>
                <a:latin typeface="Arial" panose="020B0604020202020204" pitchFamily="34" charset="0"/>
                <a:ea typeface="Calibri" charset="0"/>
                <a:cs typeface="Arial" panose="020B0604020202020204" pitchFamily="34" charset="0"/>
              </a:rPr>
              <a:t>Scientific Computation: Python Hacking for Math Junkies, by Bruce E. Shapiro. ISBN-10: 0692452001; ISBN- 13: 9780692452004. Publisher: Sherwood Forest Books </a:t>
            </a:r>
          </a:p>
          <a:p>
            <a:pPr marL="342900" indent="-342900">
              <a:buFont typeface="Arial" panose="020B0604020202020204" pitchFamily="34" charset="0"/>
              <a:buChar char="•"/>
            </a:pPr>
            <a:r>
              <a:rPr lang="en-US" sz="2400" dirty="0">
                <a:solidFill>
                  <a:srgbClr val="000000"/>
                </a:solidFill>
                <a:uFill>
                  <a:solidFill>
                    <a:srgbClr val="000000"/>
                  </a:solidFill>
                </a:uFill>
                <a:latin typeface="Arial" panose="020B0604020202020204" pitchFamily="34" charset="0"/>
                <a:ea typeface="Calibri" charset="0"/>
                <a:cs typeface="Arial" panose="020B0604020202020204" pitchFamily="34" charset="0"/>
              </a:rPr>
              <a:t>Single Variable Calculus: Early Transcendentals 8th Edition, by James Stewart. ISBN 978-1-305-27033-6; ISBN-10: 9781305270336; ISBN-13: 978-1305270336. Publisher: Cengage </a:t>
            </a:r>
          </a:p>
        </p:txBody>
      </p:sp>
      <p:sp>
        <p:nvSpPr>
          <p:cNvPr id="8" name="TextBox 7">
            <a:extLst>
              <a:ext uri="{FF2B5EF4-FFF2-40B4-BE49-F238E27FC236}">
                <a16:creationId xmlns:a16="http://schemas.microsoft.com/office/drawing/2014/main" id="{E38DDE10-6951-254D-84F1-08222DA7E2E2}"/>
              </a:ext>
            </a:extLst>
          </p:cNvPr>
          <p:cNvSpPr txBox="1"/>
          <p:nvPr/>
        </p:nvSpPr>
        <p:spPr>
          <a:xfrm>
            <a:off x="91440" y="331470"/>
            <a:ext cx="1219200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Required and Optional Text</a:t>
            </a:r>
          </a:p>
        </p:txBody>
      </p:sp>
      <p:pic>
        <p:nvPicPr>
          <p:cNvPr id="12" name="Picture 11">
            <a:extLst>
              <a:ext uri="{FF2B5EF4-FFF2-40B4-BE49-F238E27FC236}">
                <a16:creationId xmlns:a16="http://schemas.microsoft.com/office/drawing/2014/main" id="{33BC82D5-57F2-7142-A421-FEA68215E526}"/>
              </a:ext>
            </a:extLst>
          </p:cNvPr>
          <p:cNvPicPr>
            <a:picLocks noChangeAspect="1"/>
          </p:cNvPicPr>
          <p:nvPr/>
        </p:nvPicPr>
        <p:blipFill>
          <a:blip r:embed="rId2"/>
          <a:stretch>
            <a:fillRect/>
          </a:stretch>
        </p:blipFill>
        <p:spPr>
          <a:xfrm>
            <a:off x="9121140" y="1372792"/>
            <a:ext cx="2061210" cy="2478783"/>
          </a:xfrm>
          <a:prstGeom prst="rect">
            <a:avLst/>
          </a:prstGeom>
        </p:spPr>
      </p:pic>
      <p:pic>
        <p:nvPicPr>
          <p:cNvPr id="14" name="Picture 13">
            <a:extLst>
              <a:ext uri="{FF2B5EF4-FFF2-40B4-BE49-F238E27FC236}">
                <a16:creationId xmlns:a16="http://schemas.microsoft.com/office/drawing/2014/main" id="{714FFEBF-9973-8645-AF61-59B3907BD0D9}"/>
              </a:ext>
            </a:extLst>
          </p:cNvPr>
          <p:cNvPicPr>
            <a:picLocks noChangeAspect="1"/>
          </p:cNvPicPr>
          <p:nvPr/>
        </p:nvPicPr>
        <p:blipFill rotWithShape="1">
          <a:blip r:embed="rId3"/>
          <a:srcRect l="4829"/>
          <a:stretch/>
        </p:blipFill>
        <p:spPr>
          <a:xfrm>
            <a:off x="7189470" y="1414164"/>
            <a:ext cx="1657350" cy="2456301"/>
          </a:xfrm>
          <a:prstGeom prst="rect">
            <a:avLst/>
          </a:prstGeom>
        </p:spPr>
      </p:pic>
    </p:spTree>
    <p:extLst>
      <p:ext uri="{BB962C8B-B14F-4D97-AF65-F5344CB8AC3E}">
        <p14:creationId xmlns:p14="http://schemas.microsoft.com/office/powerpoint/2010/main" val="360848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163830" y="165796"/>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In-Class Quizzes</a:t>
            </a:r>
          </a:p>
        </p:txBody>
      </p:sp>
      <p:sp>
        <p:nvSpPr>
          <p:cNvPr id="3" name="TextBox 2">
            <a:extLst>
              <a:ext uri="{FF2B5EF4-FFF2-40B4-BE49-F238E27FC236}">
                <a16:creationId xmlns:a16="http://schemas.microsoft.com/office/drawing/2014/main" id="{77439FF0-F001-D24C-AA79-EEE221C04B15}"/>
              </a:ext>
            </a:extLst>
          </p:cNvPr>
          <p:cNvSpPr txBox="1"/>
          <p:nvPr/>
        </p:nvSpPr>
        <p:spPr>
          <a:xfrm>
            <a:off x="477672" y="1774209"/>
            <a:ext cx="10836321" cy="353943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We will use Top Hat for in-class quizzes.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In-class quizzes is worth 3% bonus points (participation points).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Attendance to all lectures is required. Attendance will be recorded. </a:t>
            </a: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29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Course Assessment</a:t>
            </a:r>
          </a:p>
        </p:txBody>
      </p:sp>
      <p:sp>
        <p:nvSpPr>
          <p:cNvPr id="3" name="Rectangle 2">
            <a:extLst>
              <a:ext uri="{FF2B5EF4-FFF2-40B4-BE49-F238E27FC236}">
                <a16:creationId xmlns:a16="http://schemas.microsoft.com/office/drawing/2014/main" id="{B3C9789C-51BA-FD45-9977-50DF68A19F50}"/>
              </a:ext>
            </a:extLst>
          </p:cNvPr>
          <p:cNvSpPr/>
          <p:nvPr/>
        </p:nvSpPr>
        <p:spPr>
          <a:xfrm>
            <a:off x="606111" y="1044053"/>
            <a:ext cx="10979777" cy="2677656"/>
          </a:xfrm>
          <a:prstGeom prst="rect">
            <a:avLst/>
          </a:prstGeom>
        </p:spPr>
        <p:txBody>
          <a:bodyPr wrap="square">
            <a:spAutoFit/>
          </a:bodyPr>
          <a:lstStyle/>
          <a:p>
            <a:pPr lvl="0"/>
            <a:r>
              <a:rPr lang="en-US" sz="2800" dirty="0">
                <a:latin typeface="Arial" panose="020B0604020202020204" pitchFamily="34" charset="0"/>
                <a:cs typeface="Arial" panose="020B0604020202020204" pitchFamily="34" charset="0"/>
              </a:rPr>
              <a:t>Your final score will consist of homework (70%), two exams (20%) and final exam (10%). </a:t>
            </a:r>
          </a:p>
          <a:p>
            <a:pPr lvl="0"/>
            <a:endParaRPr lang="en-US" sz="2800" dirty="0">
              <a:latin typeface="Arial" panose="020B0604020202020204" pitchFamily="34" charset="0"/>
              <a:cs typeface="Arial" panose="020B0604020202020204" pitchFamily="34" charset="0"/>
            </a:endParaRPr>
          </a:p>
          <a:p>
            <a:pPr lvl="0"/>
            <a:r>
              <a:rPr lang="en-US" sz="2800" b="1" dirty="0">
                <a:latin typeface="Arial" panose="020B0604020202020204" pitchFamily="34" charset="0"/>
                <a:cs typeface="Arial" panose="020B0604020202020204" pitchFamily="34" charset="0"/>
              </a:rPr>
              <a:t>Exams</a:t>
            </a:r>
            <a:r>
              <a:rPr lang="en-US" sz="2800" dirty="0">
                <a:latin typeface="Arial" panose="020B0604020202020204" pitchFamily="34" charset="0"/>
                <a:cs typeface="Arial" panose="020B0604020202020204" pitchFamily="34" charset="0"/>
              </a:rPr>
              <a:t> submitted after the deadline will be worth 80%.</a:t>
            </a:r>
          </a:p>
          <a:p>
            <a:pPr lvl="0"/>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30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Homework</a:t>
            </a:r>
          </a:p>
        </p:txBody>
      </p:sp>
      <p:sp>
        <p:nvSpPr>
          <p:cNvPr id="3" name="Rectangle 2">
            <a:extLst>
              <a:ext uri="{FF2B5EF4-FFF2-40B4-BE49-F238E27FC236}">
                <a16:creationId xmlns:a16="http://schemas.microsoft.com/office/drawing/2014/main" id="{B3C9789C-51BA-FD45-9977-50DF68A19F50}"/>
              </a:ext>
            </a:extLst>
          </p:cNvPr>
          <p:cNvSpPr/>
          <p:nvPr/>
        </p:nvSpPr>
        <p:spPr>
          <a:xfrm>
            <a:off x="606111" y="1044053"/>
            <a:ext cx="10979777" cy="5201424"/>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See course syllabus </a:t>
            </a:r>
            <a:r>
              <a:rPr lang="en-US" sz="2800" i="1" dirty="0">
                <a:latin typeface="Arial" panose="020B0604020202020204" pitchFamily="34" charset="0"/>
                <a:cs typeface="Arial" panose="020B0604020202020204" pitchFamily="34" charset="0"/>
              </a:rPr>
              <a:t>(available on Canvas</a:t>
            </a:r>
            <a:r>
              <a:rPr lang="en-US" sz="2800" dirty="0">
                <a:latin typeface="Arial" panose="020B0604020202020204" pitchFamily="34" charset="0"/>
                <a:cs typeface="Arial" panose="020B0604020202020204" pitchFamily="34" charset="0"/>
              </a:rPr>
              <a:t>) for homework schedule and important dates.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Homework will be posted on Canvas Assignment tab.</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Homework is due every Tuesdays and Fridays.</a:t>
            </a:r>
          </a:p>
          <a:p>
            <a:endParaRPr lang="en-US" sz="2400"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Homework Policy</a:t>
            </a:r>
            <a:r>
              <a:rPr lang="en-US" sz="2800" dirty="0">
                <a:latin typeface="Arial" panose="020B0604020202020204" pitchFamily="34" charset="0"/>
                <a:cs typeface="Arial" panose="020B0604020202020204" pitchFamily="34" charset="0"/>
              </a:rPr>
              <a:t>: Any homework that is more that 3 days late but not more than 7 days late will be worth 80%. </a:t>
            </a:r>
            <a:r>
              <a:rPr lang="en-US" sz="2800" b="1" dirty="0">
                <a:latin typeface="Arial" panose="020B0604020202020204" pitchFamily="34" charset="0"/>
                <a:cs typeface="Arial" panose="020B0604020202020204" pitchFamily="34" charset="0"/>
              </a:rPr>
              <a:t>Any homework that is more than 7 days late will not be graded unless you make arrangement with me in advance.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38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55DCC-02B7-D243-9881-82B9EAB61B41}"/>
              </a:ext>
            </a:extLst>
          </p:cNvPr>
          <p:cNvSpPr txBox="1"/>
          <p:nvPr/>
        </p:nvSpPr>
        <p:spPr>
          <a:xfrm>
            <a:off x="-278772" y="83909"/>
            <a:ext cx="11864340" cy="769441"/>
          </a:xfrm>
          <a:prstGeom prst="rect">
            <a:avLst/>
          </a:prstGeom>
          <a:noFill/>
        </p:spPr>
        <p:txBody>
          <a:bodyPr wrap="square" rtlCol="0">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Schedule (Weeks 1-3)</a:t>
            </a:r>
          </a:p>
        </p:txBody>
      </p:sp>
      <p:graphicFrame>
        <p:nvGraphicFramePr>
          <p:cNvPr id="3" name="Table 2">
            <a:extLst>
              <a:ext uri="{FF2B5EF4-FFF2-40B4-BE49-F238E27FC236}">
                <a16:creationId xmlns:a16="http://schemas.microsoft.com/office/drawing/2014/main" id="{320BD6A5-5BEB-8D4B-A196-4BE655E12BBD}"/>
              </a:ext>
            </a:extLst>
          </p:cNvPr>
          <p:cNvGraphicFramePr>
            <a:graphicFrameLocks noGrp="1"/>
          </p:cNvGraphicFramePr>
          <p:nvPr>
            <p:extLst>
              <p:ext uri="{D42A27DB-BD31-4B8C-83A1-F6EECF244321}">
                <p14:modId xmlns:p14="http://schemas.microsoft.com/office/powerpoint/2010/main" val="743754622"/>
              </p:ext>
            </p:extLst>
          </p:nvPr>
        </p:nvGraphicFramePr>
        <p:xfrm>
          <a:off x="464024" y="853350"/>
          <a:ext cx="11259403" cy="5324856"/>
        </p:xfrm>
        <a:graphic>
          <a:graphicData uri="http://schemas.openxmlformats.org/drawingml/2006/table">
            <a:tbl>
              <a:tblPr firstRow="1" firstCol="1" bandRow="1">
                <a:tableStyleId>{5940675A-B579-460E-94D1-54222C63F5DA}</a:tableStyleId>
              </a:tblPr>
              <a:tblGrid>
                <a:gridCol w="846161">
                  <a:extLst>
                    <a:ext uri="{9D8B030D-6E8A-4147-A177-3AD203B41FA5}">
                      <a16:colId xmlns:a16="http://schemas.microsoft.com/office/drawing/2014/main" val="4277946781"/>
                    </a:ext>
                  </a:extLst>
                </a:gridCol>
                <a:gridCol w="1405719">
                  <a:extLst>
                    <a:ext uri="{9D8B030D-6E8A-4147-A177-3AD203B41FA5}">
                      <a16:colId xmlns:a16="http://schemas.microsoft.com/office/drawing/2014/main" val="3561708710"/>
                    </a:ext>
                  </a:extLst>
                </a:gridCol>
                <a:gridCol w="6632812">
                  <a:extLst>
                    <a:ext uri="{9D8B030D-6E8A-4147-A177-3AD203B41FA5}">
                      <a16:colId xmlns:a16="http://schemas.microsoft.com/office/drawing/2014/main" val="633749240"/>
                    </a:ext>
                  </a:extLst>
                </a:gridCol>
                <a:gridCol w="2374711">
                  <a:extLst>
                    <a:ext uri="{9D8B030D-6E8A-4147-A177-3AD203B41FA5}">
                      <a16:colId xmlns:a16="http://schemas.microsoft.com/office/drawing/2014/main" val="1098138862"/>
                    </a:ext>
                  </a:extLst>
                </a:gridCol>
              </a:tblGrid>
              <a:tr h="117199">
                <a:tc>
                  <a:txBody>
                    <a:bodyPr/>
                    <a:lstStyle/>
                    <a:p>
                      <a:pPr marL="0" marR="0" algn="ctr">
                        <a:lnSpc>
                          <a:spcPct val="115000"/>
                        </a:lnSpc>
                        <a:spcBef>
                          <a:spcPts val="0"/>
                        </a:spcBef>
                        <a:spcAft>
                          <a:spcPts val="0"/>
                        </a:spcAft>
                      </a:pPr>
                      <a:r>
                        <a:rPr lang="en-US" sz="2400">
                          <a:effectLst/>
                          <a:latin typeface="Arial" panose="020B0604020202020204" pitchFamily="34" charset="0"/>
                          <a:cs typeface="Arial" panose="020B0604020202020204" pitchFamily="34" charset="0"/>
                        </a:rPr>
                        <a:t>WK</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Dates</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Schedule</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&amp; Exam</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extLst>
                  <a:ext uri="{0D108BD9-81ED-4DB2-BD59-A6C34878D82A}">
                    <a16:rowId xmlns:a16="http://schemas.microsoft.com/office/drawing/2014/main" val="1276282916"/>
                  </a:ext>
                </a:extLst>
              </a:tr>
              <a:tr h="366211">
                <a:tc>
                  <a:txBody>
                    <a:bodyPr/>
                    <a:lstStyle/>
                    <a:p>
                      <a:pPr marL="0" marR="0" algn="ctr">
                        <a:lnSpc>
                          <a:spcPct val="115000"/>
                        </a:lnSpc>
                        <a:spcBef>
                          <a:spcPts val="0"/>
                        </a:spcBef>
                        <a:spcAft>
                          <a:spcPts val="0"/>
                        </a:spcAft>
                      </a:pPr>
                      <a:r>
                        <a:rPr lang="en-US" sz="2400">
                          <a:effectLst/>
                          <a:latin typeface="Arial" panose="020B0604020202020204" pitchFamily="34" charset="0"/>
                          <a:cs typeface="Arial" panose="020B0604020202020204" pitchFamily="34" charset="0"/>
                        </a:rPr>
                        <a:t>1</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Aug 24 – 28 </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Course Overview; Python programming: Introduction;</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Jupyter Notebook</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1, HW 2, HW 3 and HW 4 assigned</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1 Due 08/25</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2 Due 08/28</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 </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extLst>
                  <a:ext uri="{0D108BD9-81ED-4DB2-BD59-A6C34878D82A}">
                    <a16:rowId xmlns:a16="http://schemas.microsoft.com/office/drawing/2014/main" val="614006269"/>
                  </a:ext>
                </a:extLst>
              </a:tr>
              <a:tr h="490717">
                <a:tc>
                  <a:txBody>
                    <a:bodyPr/>
                    <a:lstStyle/>
                    <a:p>
                      <a:pPr marL="0" marR="0" algn="ctr">
                        <a:lnSpc>
                          <a:spcPct val="115000"/>
                        </a:lnSpc>
                        <a:spcBef>
                          <a:spcPts val="0"/>
                        </a:spcBef>
                        <a:spcAft>
                          <a:spcPts val="0"/>
                        </a:spcAft>
                      </a:pPr>
                      <a:r>
                        <a:rPr lang="en-US" sz="2400">
                          <a:effectLst/>
                          <a:latin typeface="Arial" panose="020B0604020202020204" pitchFamily="34" charset="0"/>
                          <a:cs typeface="Arial" panose="020B0604020202020204" pitchFamily="34" charset="0"/>
                        </a:rPr>
                        <a:t>2</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Aug 31 – Sep 4 </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Python programming: Introduction; Approximations; Taylor Series</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5 and HW 6 assigned</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09/04 (7:59pm deadline) - Last day for students to add, drop, or change grading basis</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3 Due 09/01</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4 Due 09/04</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extLst>
                  <a:ext uri="{0D108BD9-81ED-4DB2-BD59-A6C34878D82A}">
                    <a16:rowId xmlns:a16="http://schemas.microsoft.com/office/drawing/2014/main" val="2349837883"/>
                  </a:ext>
                </a:extLst>
              </a:tr>
              <a:tr h="366211">
                <a:tc>
                  <a:txBody>
                    <a:bodyPr/>
                    <a:lstStyle/>
                    <a:p>
                      <a:pPr marL="0" marR="0" algn="ctr">
                        <a:lnSpc>
                          <a:spcPct val="115000"/>
                        </a:lnSpc>
                        <a:spcBef>
                          <a:spcPts val="0"/>
                        </a:spcBef>
                        <a:spcAft>
                          <a:spcPts val="0"/>
                        </a:spcAft>
                      </a:pPr>
                      <a:r>
                        <a:rPr lang="en-US" sz="2400">
                          <a:effectLst/>
                          <a:latin typeface="Arial" panose="020B0604020202020204" pitchFamily="34" charset="0"/>
                          <a:cs typeface="Arial" panose="020B0604020202020204" pitchFamily="34" charset="0"/>
                        </a:rPr>
                        <a:t>3</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Sep 7 – 11 </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Taylor Series; Taylor's Remainder Theorem</a:t>
                      </a:r>
                    </a:p>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HW 7 and HW 8 assigned </a:t>
                      </a:r>
                    </a:p>
                    <a:p>
                      <a:pPr marL="0" marR="0" algn="l">
                        <a:lnSpc>
                          <a:spcPct val="115000"/>
                        </a:lnSpc>
                        <a:spcBef>
                          <a:spcPts val="0"/>
                        </a:spcBef>
                        <a:spcAft>
                          <a:spcPts val="0"/>
                        </a:spcAft>
                      </a:pPr>
                      <a:r>
                        <a:rPr lang="en-US" sz="2400">
                          <a:effectLst/>
                          <a:latin typeface="Arial" panose="020B0604020202020204" pitchFamily="34" charset="0"/>
                          <a:cs typeface="Arial" panose="020B0604020202020204" pitchFamily="34" charset="0"/>
                        </a:rPr>
                        <a:t>09/07 – Labor Day holiday, no classes.</a:t>
                      </a:r>
                      <a:endParaRPr lang="en-US" sz="240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tc>
                  <a:txBody>
                    <a:bodyPr/>
                    <a:lstStyle/>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5 Due 09/08</a:t>
                      </a:r>
                    </a:p>
                    <a:p>
                      <a:pPr marL="0" marR="0" algn="l">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HW 6 Due 09/11</a:t>
                      </a:r>
                      <a:endParaRPr lang="en-US" sz="2400" dirty="0">
                        <a:effectLst/>
                        <a:latin typeface="Arial" panose="020B0604020202020204" pitchFamily="34" charset="0"/>
                        <a:ea typeface="MS Mincho" panose="02020609040205080304" pitchFamily="49" charset="-128"/>
                        <a:cs typeface="Arial" panose="020B0604020202020204" pitchFamily="34" charset="0"/>
                      </a:endParaRPr>
                    </a:p>
                  </a:txBody>
                  <a:tcPr marL="39513" marR="39513" marT="0" marB="0"/>
                </a:tc>
                <a:extLst>
                  <a:ext uri="{0D108BD9-81ED-4DB2-BD59-A6C34878D82A}">
                    <a16:rowId xmlns:a16="http://schemas.microsoft.com/office/drawing/2014/main" val="4156798049"/>
                  </a:ext>
                </a:extLst>
              </a:tr>
            </a:tbl>
          </a:graphicData>
        </a:graphic>
      </p:graphicFrame>
    </p:spTree>
    <p:extLst>
      <p:ext uri="{BB962C8B-B14F-4D97-AF65-F5344CB8AC3E}">
        <p14:creationId xmlns:p14="http://schemas.microsoft.com/office/powerpoint/2010/main" val="298897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2134</Words>
  <Application>Microsoft Macintosh PowerPoint</Application>
  <PresentationFormat>Widescreen</PresentationFormat>
  <Paragraphs>237</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 New Roman</vt:lpstr>
      <vt:lpstr>Wingdings</vt:lpstr>
      <vt:lpstr>Office Theme</vt:lpstr>
      <vt:lpstr>MATH 340 Programming in Math First Meeting Lecture Notes #1: Course Overview</vt:lpstr>
      <vt:lpstr>PowerPoint Presentation</vt:lpstr>
      <vt:lpstr>Course 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will  learn</vt:lpstr>
      <vt:lpstr>Student Learning Outcomes</vt:lpstr>
      <vt:lpstr>Homework</vt:lpstr>
      <vt:lpstr>PowerPoint Presentation</vt:lpstr>
      <vt:lpstr>PowerPoint Presentation</vt:lpstr>
      <vt:lpstr>PowerPoint Presentation</vt:lpstr>
      <vt:lpstr>Computer Program</vt:lpstr>
      <vt:lpstr>Syntax and Semantics</vt:lpstr>
      <vt:lpstr>Statement and Code</vt:lpstr>
      <vt:lpstr>Why Python?</vt:lpstr>
      <vt:lpstr>Why Python?</vt:lpstr>
      <vt:lpstr>  </vt:lpstr>
      <vt:lpstr>Jupyter notebooks</vt:lpstr>
      <vt:lpstr>Do the following by 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Microsoft Office User</dc:creator>
  <cp:lastModifiedBy>Uduak George</cp:lastModifiedBy>
  <cp:revision>230</cp:revision>
  <cp:lastPrinted>2020-01-22T23:14:41Z</cp:lastPrinted>
  <dcterms:created xsi:type="dcterms:W3CDTF">2019-01-23T17:53:21Z</dcterms:created>
  <dcterms:modified xsi:type="dcterms:W3CDTF">2020-08-24T23:26:39Z</dcterms:modified>
</cp:coreProperties>
</file>