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368" r:id="rId3"/>
    <p:sldId id="369" r:id="rId4"/>
    <p:sldId id="370" r:id="rId5"/>
    <p:sldId id="379" r:id="rId6"/>
    <p:sldId id="371" r:id="rId7"/>
    <p:sldId id="375" r:id="rId8"/>
    <p:sldId id="376" r:id="rId9"/>
    <p:sldId id="377" r:id="rId10"/>
    <p:sldId id="378" r:id="rId11"/>
    <p:sldId id="381" r:id="rId12"/>
    <p:sldId id="382" r:id="rId13"/>
    <p:sldId id="38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4" autoAdjust="0"/>
    <p:restoredTop sz="94660"/>
  </p:normalViewPr>
  <p:slideViewPr>
    <p:cSldViewPr snapToGrid="0">
      <p:cViewPr>
        <p:scale>
          <a:sx n="100" d="100"/>
          <a:sy n="100" d="100"/>
        </p:scale>
        <p:origin x="512" y="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5E37-4189-F946-8B4D-DFB471989F6F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9F698-919F-864F-9C5F-220CD426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D6CA-FD72-4788-8868-42C7C694667A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7C46C-A101-4E3D-B96E-67A1E52B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9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A626-4EFE-8340-9CD6-8B700DFA617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CEB2-4B42-E342-A077-AC185DD9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680D-33E6-4B67-B6F8-2E2EF474CE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DE88-8C44-4C97-9ACF-7BCB68E2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55" y="1261798"/>
            <a:ext cx="1029822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latin typeface="Courier" charset="0"/>
              </a:rPr>
              <a:t>i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in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xrange</a:t>
            </a:r>
            <a:r>
              <a:rPr lang="cs-CZ" sz="3600" dirty="0">
                <a:latin typeface="Courier" charset="0"/>
              </a:rPr>
              <a:t>(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3600" dirty="0">
                <a:latin typeface="Courier" charset="0"/>
              </a:rPr>
              <a:t>,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36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latin typeface="Courier" charset="0"/>
              </a:rPr>
              <a:t>j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in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xrange</a:t>
            </a:r>
            <a:r>
              <a:rPr lang="cs-CZ" sz="3600" dirty="0">
                <a:latin typeface="Courier" charset="0"/>
              </a:rPr>
              <a:t>(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3600" dirty="0">
                <a:latin typeface="Courier" charset="0"/>
              </a:rPr>
              <a:t>,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36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'i </a:t>
            </a:r>
            <a:r>
              <a:rPr lang="cs-CZ" sz="36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36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3600" dirty="0">
                <a:latin typeface="Courier" charset="0"/>
              </a:rPr>
              <a:t>i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'j </a:t>
            </a:r>
            <a:r>
              <a:rPr lang="cs-CZ" sz="36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36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36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3600" dirty="0">
                <a:latin typeface="Courier" charset="0"/>
              </a:rPr>
              <a:t>j</a:t>
            </a:r>
          </a:p>
          <a:p>
            <a:pPr lvl="0">
              <a:defRPr/>
            </a:pPr>
            <a:r>
              <a:rPr lang="cs-CZ" sz="36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3600" dirty="0" err="1">
                <a:solidFill>
                  <a:srgbClr val="00B050"/>
                </a:solidFill>
                <a:latin typeface="Courier" charset="0"/>
              </a:rPr>
              <a:t>print</a:t>
            </a:r>
            <a:endParaRPr kumimoji="0" lang="cs-CZ" sz="3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28339" y="4779389"/>
            <a:ext cx="7762415" cy="1489436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Run the program and study the output to understand  what the nested for loop does.</a:t>
            </a:r>
          </a:p>
        </p:txBody>
      </p:sp>
    </p:spTree>
    <p:extLst>
      <p:ext uri="{BB962C8B-B14F-4D97-AF65-F5344CB8AC3E}">
        <p14:creationId xmlns:p14="http://schemas.microsoft.com/office/powerpoint/2010/main" val="17995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3388577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6121400" y="1330387"/>
                <a:ext cx="5967275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00" y="1330387"/>
                <a:ext cx="5967275" cy="1129092"/>
              </a:xfrm>
              <a:prstGeom prst="rect">
                <a:avLst/>
              </a:prstGeom>
              <a:blipFill>
                <a:blip r:embed="rId2"/>
                <a:stretch>
                  <a:fillRect t="-1111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622300" y="2865357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226601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70" y="3093834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5537200" y="1132994"/>
                <a:ext cx="6387261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0" y="1132994"/>
                <a:ext cx="6387261" cy="1142877"/>
              </a:xfrm>
              <a:prstGeom prst="rect">
                <a:avLst/>
              </a:prstGeom>
              <a:blipFill>
                <a:blip r:embed="rId2"/>
                <a:stretch>
                  <a:fillRect t="-219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723900" y="2570614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296016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8335"/>
            <a:ext cx="6623517" cy="8280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70" y="3779634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4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(b,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337855" y="918516"/>
                <a:ext cx="5121787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5" y="918516"/>
                <a:ext cx="5121787" cy="923779"/>
              </a:xfrm>
              <a:prstGeom prst="rect">
                <a:avLst/>
              </a:prstGeom>
              <a:blipFill>
                <a:blip r:embed="rId2"/>
                <a:stretch>
                  <a:fillRect l="-5446" t="-137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736600" y="3256414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4445B-992A-BB4E-A555-FA3447E65273}"/>
                  </a:ext>
                </a:extLst>
              </p:cNvPr>
              <p:cNvSpPr txBox="1"/>
              <p:nvPr/>
            </p:nvSpPr>
            <p:spPr>
              <a:xfrm>
                <a:off x="7124187" y="1744534"/>
                <a:ext cx="3385157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4445B-992A-BB4E-A555-FA3447E6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7" y="1744534"/>
                <a:ext cx="3385157" cy="923779"/>
              </a:xfrm>
              <a:prstGeom prst="rect">
                <a:avLst/>
              </a:prstGeom>
              <a:blipFill>
                <a:blip r:embed="rId3"/>
                <a:stretch>
                  <a:fillRect l="-2612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0F986F-F763-EC41-B23A-6A3BF0EBDF91}"/>
                  </a:ext>
                </a:extLst>
              </p:cNvPr>
              <p:cNvSpPr/>
              <p:nvPr/>
            </p:nvSpPr>
            <p:spPr>
              <a:xfrm>
                <a:off x="7124187" y="427076"/>
                <a:ext cx="3670813" cy="1027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0F986F-F763-EC41-B23A-6A3BF0EB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87" y="427076"/>
                <a:ext cx="3670813" cy="1027397"/>
              </a:xfrm>
              <a:prstGeom prst="rect">
                <a:avLst/>
              </a:prstGeom>
              <a:blipFill>
                <a:blip r:embed="rId4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5835"/>
            <a:ext cx="6019800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47577" y="185835"/>
            <a:ext cx="6108588" cy="6672165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Python output after executing the program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0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0                                              ------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</a:t>
            </a:r>
            <a:r>
              <a:rPr lang="de-DE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0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                                             i =     2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                                                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                                              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1                                              &gt;&gt;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i =    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j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=    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46221" y="1947597"/>
            <a:ext cx="2321934" cy="4642425"/>
            <a:chOff x="6946221" y="1947597"/>
            <a:chExt cx="2321934" cy="4642425"/>
          </a:xfrm>
        </p:grpSpPr>
        <p:sp>
          <p:nvSpPr>
            <p:cNvPr id="4" name="TextBox 3"/>
            <p:cNvSpPr txBox="1"/>
            <p:nvPr/>
          </p:nvSpPr>
          <p:spPr>
            <a:xfrm>
              <a:off x="7795444" y="4960202"/>
              <a:ext cx="14727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continued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above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8420101" y="1947597"/>
              <a:ext cx="848054" cy="277680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6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Bent-Up Arrow 10"/>
            <p:cNvSpPr/>
            <p:nvPr/>
          </p:nvSpPr>
          <p:spPr>
            <a:xfrm>
              <a:off x="6946221" y="5858502"/>
              <a:ext cx="1645330" cy="73152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005309B-0C35-6D4F-A5C6-43126C61760C}"/>
              </a:ext>
            </a:extLst>
          </p:cNvPr>
          <p:cNvSpPr/>
          <p:nvPr/>
        </p:nvSpPr>
        <p:spPr>
          <a:xfrm>
            <a:off x="156314" y="1610514"/>
            <a:ext cx="573543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latin typeface="Courier" charset="0"/>
              </a:rPr>
              <a:t>i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in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xrange</a:t>
            </a:r>
            <a:r>
              <a:rPr lang="cs-CZ" sz="2400" dirty="0">
                <a:latin typeface="Courier" charset="0"/>
              </a:rPr>
              <a:t>(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2400" dirty="0">
                <a:latin typeface="Courier" charset="0"/>
              </a:rPr>
              <a:t>,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24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for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latin typeface="Courier" charset="0"/>
              </a:rPr>
              <a:t>j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in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xrange</a:t>
            </a:r>
            <a:r>
              <a:rPr lang="cs-CZ" sz="2400" dirty="0">
                <a:latin typeface="Courier" charset="0"/>
              </a:rPr>
              <a:t>(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cs-CZ" sz="2400" dirty="0">
                <a:latin typeface="Courier" charset="0"/>
              </a:rPr>
              <a:t>,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3</a:t>
            </a:r>
            <a:r>
              <a:rPr lang="cs-CZ" sz="2400" dirty="0">
                <a:latin typeface="Courier" charset="0"/>
              </a:rPr>
              <a:t>):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'i </a:t>
            </a:r>
            <a:r>
              <a:rPr lang="cs-CZ" sz="24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24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2400" dirty="0">
                <a:latin typeface="Courier" charset="0"/>
              </a:rPr>
              <a:t>i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'j </a:t>
            </a:r>
            <a:r>
              <a:rPr lang="cs-CZ" sz="2400" dirty="0" err="1">
                <a:solidFill>
                  <a:srgbClr val="FF0000"/>
                </a:solidFill>
                <a:latin typeface="Courier" charset="0"/>
              </a:rPr>
              <a:t>is</a:t>
            </a:r>
            <a:r>
              <a:rPr lang="cs-CZ" sz="2400" dirty="0">
                <a:solidFill>
                  <a:srgbClr val="FF0000"/>
                </a:solidFill>
                <a:latin typeface="Courier" charset="0"/>
              </a:rPr>
              <a:t> = %d'  </a:t>
            </a:r>
            <a:r>
              <a:rPr lang="cs-CZ" sz="2400" dirty="0">
                <a:solidFill>
                  <a:srgbClr val="7030A0"/>
                </a:solidFill>
                <a:latin typeface="Courier" charset="0"/>
              </a:rPr>
              <a:t>%</a:t>
            </a:r>
            <a:r>
              <a:rPr lang="cs-CZ" sz="2400" dirty="0">
                <a:latin typeface="Courier" charset="0"/>
              </a:rPr>
              <a:t>j</a:t>
            </a:r>
          </a:p>
          <a:p>
            <a:pPr lvl="0">
              <a:defRPr/>
            </a:pPr>
            <a:r>
              <a:rPr lang="cs-CZ" sz="2400" dirty="0">
                <a:solidFill>
                  <a:srgbClr val="00B050"/>
                </a:solidFill>
                <a:latin typeface="Courier" charset="0"/>
              </a:rPr>
              <a:t>        </a:t>
            </a:r>
            <a:r>
              <a:rPr lang="cs-CZ" sz="2400" dirty="0" err="1">
                <a:solidFill>
                  <a:srgbClr val="00B050"/>
                </a:solidFill>
                <a:latin typeface="Courier" charset="0"/>
              </a:rPr>
              <a:t>print</a:t>
            </a:r>
            <a:endParaRPr kumimoji="0" lang="cs-CZ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04" y="1782694"/>
            <a:ext cx="7741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M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61960" y="2211017"/>
            <a:ext cx="5630040" cy="1224457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Using Python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creat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the following matrix: 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2999" y="3682274"/>
            <a:ext cx="2800747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2645" y="3682275"/>
            <a:ext cx="2658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0     0     0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1     1     1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2     2     2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3     3     3     </a:t>
            </a:r>
          </a:p>
        </p:txBody>
      </p:sp>
    </p:spTree>
    <p:extLst>
      <p:ext uri="{BB962C8B-B14F-4D97-AF65-F5344CB8AC3E}">
        <p14:creationId xmlns:p14="http://schemas.microsoft.com/office/powerpoint/2010/main" val="3020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10734" y="2078279"/>
            <a:ext cx="6105276" cy="1225977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Using Python, create  the following matrix: 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2999" y="3682274"/>
            <a:ext cx="2800747" cy="230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2645" y="3682275"/>
            <a:ext cx="2658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1     1     1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2     2     2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3     3     3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4     4     4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560D0-43CB-0E46-BEC3-02C1977754BE}"/>
              </a:ext>
            </a:extLst>
          </p:cNvPr>
          <p:cNvSpPr/>
          <p:nvPr/>
        </p:nvSpPr>
        <p:spPr>
          <a:xfrm>
            <a:off x="449704" y="1782694"/>
            <a:ext cx="7741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M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+ 1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54255" y="185836"/>
            <a:ext cx="8732842" cy="8408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Example: Nested for loop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00250" y="971355"/>
            <a:ext cx="10128138" cy="1695645"/>
          </a:xfrm>
          <a:prstGeom prst="rect">
            <a:avLst/>
          </a:prstGeom>
          <a:effectLst>
            <a:outerShdw sx="1000" sy="1000" algn="ctr" rotWithShape="0">
              <a:srgbClr val="000000">
                <a:alpha val="99000"/>
              </a:srgb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  <a:defRPr/>
            </a:pP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Python, create  the following matrix: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Note that the matrix is obtained by multiplying its row index  by its column index 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62999" y="2424974"/>
            <a:ext cx="2843394" cy="2308325"/>
            <a:chOff x="8762999" y="3682274"/>
            <a:chExt cx="2843394" cy="2308325"/>
          </a:xfrm>
        </p:grpSpPr>
        <p:sp>
          <p:nvSpPr>
            <p:cNvPr id="9" name="Rectangle 8"/>
            <p:cNvSpPr/>
            <p:nvPr/>
          </p:nvSpPr>
          <p:spPr>
            <a:xfrm>
              <a:off x="8762999" y="3682274"/>
              <a:ext cx="2800747" cy="230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22645" y="3682275"/>
              <a:ext cx="268374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1     2     3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2     4     6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3     6     9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4     8    12    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904B2-5BE1-5F41-B7A1-F3700C3DA214}"/>
              </a:ext>
            </a:extLst>
          </p:cNvPr>
          <p:cNvSpPr/>
          <p:nvPr/>
        </p:nvSpPr>
        <p:spPr>
          <a:xfrm>
            <a:off x="646380" y="3025140"/>
            <a:ext cx="9516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i,j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(i+1)*(j+1)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Hilbert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6" y="1254645"/>
            <a:ext cx="11750641" cy="165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6" y="3051436"/>
            <a:ext cx="4894567" cy="35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FF0000"/>
                </a:solidFill>
              </a:rPr>
              <a:t>Hilbert Matrix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36" y="1254645"/>
            <a:ext cx="11750641" cy="16586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635" y="3201803"/>
            <a:ext cx="675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</a:t>
            </a:r>
            <a:r>
              <a:rPr lang="en-US" sz="3200" b="1" i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 5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Hilbert matrix</a:t>
            </a:r>
          </a:p>
        </p:txBody>
      </p:sp>
    </p:spTree>
    <p:extLst>
      <p:ext uri="{BB962C8B-B14F-4D97-AF65-F5344CB8AC3E}">
        <p14:creationId xmlns:p14="http://schemas.microsoft.com/office/powerpoint/2010/main" val="168142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Hilbert Matrix: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t="38031" r="73940"/>
          <a:stretch/>
        </p:blipFill>
        <p:spPr>
          <a:xfrm>
            <a:off x="6060562" y="2137"/>
            <a:ext cx="4048217" cy="1358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6594C8-7B0F-9A4A-AF7A-94F2FC20403C}"/>
              </a:ext>
            </a:extLst>
          </p:cNvPr>
          <p:cNvSpPr/>
          <p:nvPr/>
        </p:nvSpPr>
        <p:spPr>
          <a:xfrm>
            <a:off x="311528" y="1957187"/>
            <a:ext cx="114597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5</a:t>
            </a:r>
          </a:p>
          <a:p>
            <a:pPr lvl="0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np.zeros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</a:p>
          <a:p>
            <a:pPr lvl="0">
              <a:defRPr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s+1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for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in  </a:t>
            </a:r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xrange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s+1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M[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i-1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j-1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 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1.0/(i+j-1)</a:t>
            </a:r>
          </a:p>
          <a:p>
            <a:pPr lvl="0">
              <a:defRPr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685977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3388577"/>
            <a:ext cx="935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a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 [[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],  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]] 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b </a:t>
            </a:r>
            <a:r>
              <a:rPr lang="en-US" sz="3600" b="1" dirty="0">
                <a:solidFill>
                  <a:srgbClr val="7030A0"/>
                </a:solidFill>
                <a:latin typeface="Courier" charset="0"/>
              </a:rPr>
              <a:t>=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np.array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([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" charset="0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pPr lvl="0">
              <a:defRPr/>
            </a:pPr>
            <a:endParaRPr lang="en-US" sz="3600" b="1" dirty="0">
              <a:solidFill>
                <a:prstClr val="black"/>
              </a:solidFill>
              <a:latin typeface="Courier" charset="0"/>
            </a:endParaRPr>
          </a:p>
          <a:p>
            <a:pPr lvl="0">
              <a:defRPr/>
            </a:pPr>
            <a:r>
              <a:rPr lang="en-US" sz="3600" b="1" dirty="0" err="1">
                <a:solidFill>
                  <a:prstClr val="black"/>
                </a:solidFill>
                <a:latin typeface="Courier" charset="0"/>
              </a:rPr>
              <a:t>np.matmul</a:t>
            </a:r>
            <a:r>
              <a:rPr lang="en-US" sz="3600" b="1" dirty="0">
                <a:solidFill>
                  <a:prstClr val="black"/>
                </a:solidFill>
                <a:latin typeface="Courier" charset="0"/>
              </a:rPr>
              <a:t>(a, b)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/>
              <p:nvPr/>
            </p:nvSpPr>
            <p:spPr>
              <a:xfrm>
                <a:off x="7150513" y="1251053"/>
                <a:ext cx="4008405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2B56F-B696-C04E-A1AC-B1C4E2AE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13" y="1251053"/>
                <a:ext cx="4008405" cy="1129092"/>
              </a:xfrm>
              <a:prstGeom prst="rect">
                <a:avLst/>
              </a:prstGeom>
              <a:blipFill>
                <a:blip r:embed="rId2"/>
                <a:stretch>
                  <a:fillRect t="-2247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10A9E1-E3BD-EB47-95A3-3DDB182EEAD8}"/>
              </a:ext>
            </a:extLst>
          </p:cNvPr>
          <p:cNvSpPr txBox="1"/>
          <p:nvPr/>
        </p:nvSpPr>
        <p:spPr>
          <a:xfrm>
            <a:off x="622300" y="2865357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Run the following Python code for computing the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858251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18799</TotalTime>
  <Words>698</Words>
  <Application>Microsoft Macintosh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Courier New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Hilbert Matrix</vt:lpstr>
      <vt:lpstr>Hilbert Matrix</vt:lpstr>
      <vt:lpstr>Hilbert Matrix: </vt:lpstr>
      <vt:lpstr>Matrix Multiplication</vt:lpstr>
      <vt:lpstr>Matrix Multiplication</vt:lpstr>
      <vt:lpstr>Matrix Multiplication</vt:lpstr>
      <vt:lpstr>Matrix Multiplication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functions</dc:title>
  <dc:creator>Robert Baffour</dc:creator>
  <cp:lastModifiedBy>Microsoft Office User</cp:lastModifiedBy>
  <cp:revision>323</cp:revision>
  <cp:lastPrinted>2017-02-28T17:58:43Z</cp:lastPrinted>
  <dcterms:created xsi:type="dcterms:W3CDTF">2016-02-13T13:07:23Z</dcterms:created>
  <dcterms:modified xsi:type="dcterms:W3CDTF">2019-05-08T21:32:43Z</dcterms:modified>
</cp:coreProperties>
</file>