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5" r:id="rId4"/>
    <p:sldId id="301" r:id="rId5"/>
    <p:sldId id="304" r:id="rId6"/>
    <p:sldId id="303" r:id="rId7"/>
    <p:sldId id="284" r:id="rId8"/>
    <p:sldId id="286" r:id="rId9"/>
    <p:sldId id="288" r:id="rId10"/>
    <p:sldId id="259" r:id="rId11"/>
    <p:sldId id="261" r:id="rId12"/>
    <p:sldId id="262" r:id="rId13"/>
    <p:sldId id="264" r:id="rId14"/>
    <p:sldId id="263" r:id="rId15"/>
    <p:sldId id="260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9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D29A-0C4E-BB4B-A337-0275BA69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C113-817D-EB46-893B-82D55C1D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4B49-CC09-E44C-9E1C-CEFB3C72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10C0-0720-9942-9221-BEC1040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DDBC-D2EC-5146-9381-9FB3AFA9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C80E-6775-B24C-89C2-0C367ECB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AC1A0-E616-F141-91E2-F12FFDF9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0484-A4A5-224F-96F3-94DEDD6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4102-31BF-E448-9613-7139BEAA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77C5-A0DE-2040-9744-5F66921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AF160-0C0E-6D4E-AE7D-82601631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1B06-5062-8246-86AE-66AAB837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A518-5214-0446-9E75-212851D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263B-1ED6-3240-B0A9-ECE8F75B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1A7-82FD-E244-B9AD-61109CF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2719-AE09-FD46-A580-DF4FA69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50F4-64F3-CB42-86FD-A2CB69C7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E58F-E87A-7D4D-A6C9-E448004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A520-6B3B-CE40-87BE-A47F982E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9664-D0C8-774F-8BD3-BA13A22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06A8-CE4A-B24B-8D84-F7BA9BD1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80AEE-F74C-C640-A9F9-32EF665E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AA4A-D234-C048-858F-CBD2BA95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0441-F3F9-CC4A-A708-C0432B3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F463-ACD3-FB44-B776-DD3FDB3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E27-72B1-D14E-B974-4D7E6E11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61F-DC34-FB43-B5DA-90DAB8CB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07E5-0CF5-4442-9D90-1EB082AE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15F5-D195-5F4C-9A83-2FFF6E5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B984-56F5-884D-9527-56677A4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524C-4D95-FF4D-A9FC-89CDE6FE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059-F4E1-EE4C-B710-09BA62CC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98C2-86BE-4148-BC0A-D49C87B8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46F2-5A74-3542-AB29-9C8E4CB7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6DF8-83C4-FE47-9201-A8C1934F6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1BBFB-9A8F-FD45-A41F-100AC9F2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7A2CB-77F7-F048-8AC7-5FBA13F7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66835-976D-1744-9E0E-DD691C1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C09C-6B5A-EB44-8BA4-DEE423C4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1030-A5F7-5B4F-81AB-374AD23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CFA16-5CC9-FF42-8C86-8F6C48A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06FC-C377-BC4A-B924-495C2698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0DE04-1878-BE44-9E7E-5B4AFA85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1C67D-CF4F-7543-B344-8783AE3E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39DA-AA8F-6D4C-AE14-DD9B549E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9757E-9A8A-6C47-9149-2B147C9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7BF-6386-A84C-B04A-59693AE4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9BEB-4EC9-1343-AD84-56102D37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25A7-31AB-E84E-BEFF-FCC2BFEAF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E831-D494-774B-95C7-66EAE1A6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098D-843F-2A42-BFE5-B6263917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02B2-5EC3-BD47-AB61-AFBA585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FEC-5B67-2C48-9B38-0D84827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E9A90-234D-2341-B451-954E1418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3856-993A-B04D-AE32-B6E5A256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1242-201D-794A-8AD1-1AEA37AC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3E8B-7AFF-A34E-9196-0E924A73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BCF3-1721-7349-8E17-C75207CC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58D00-E997-9F4E-8858-D673E2C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D670-D2DB-664A-94D5-700D4CFC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919F-E025-C64C-A463-B6B1F6CCE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7ACF-C732-F045-BFDC-C77792761D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A43F-FE0F-2D43-9E9B-DA63A7B6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BE11-49F1-574B-A967-EBE6B41D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mail/answer/56256?hl=en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uduakgeorge/M340/tree/master/Math-340-Notebooks-master/" TargetMode="External"/><Relationship Id="rId2" Type="http://schemas.openxmlformats.org/officeDocument/2006/relationships/hyperlink" Target="https://github.com/uduakgeorge/M34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mail/answer/56256?hl=e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Baffour%201/UGA/LECTURER%20POSITION/atlF.m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5EDDA-734E-9B42-ADAA-989B268E6D23}"/>
              </a:ext>
            </a:extLst>
          </p:cNvPr>
          <p:cNvSpPr txBox="1"/>
          <p:nvPr/>
        </p:nvSpPr>
        <p:spPr>
          <a:xfrm>
            <a:off x="0" y="3768432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2019</a:t>
            </a:r>
          </a:p>
          <a:p>
            <a:pPr algn="ctr"/>
            <a:r>
              <a:rPr lang="en-US" sz="2800" dirty="0"/>
              <a:t>Professor George</a:t>
            </a:r>
          </a:p>
          <a:p>
            <a:pPr algn="ctr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CC0FA22-292E-0846-9EA0-F2717EB1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2979"/>
            <a:ext cx="12192000" cy="16071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MATH 340 Programming in Math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2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1448378"/>
            <a:ext cx="11571200" cy="4927708"/>
          </a:xfrm>
        </p:spPr>
        <p:txBody>
          <a:bodyPr>
            <a:noAutofit/>
          </a:bodyPr>
          <a:lstStyle/>
          <a:p>
            <a:r>
              <a:rPr lang="en-US" sz="3200" dirty="0"/>
              <a:t>To tell a computer what to do you give it instructions in a </a:t>
            </a:r>
            <a:r>
              <a:rPr lang="en-US" sz="3200" b="1" dirty="0"/>
              <a:t>computer language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161FC4"/>
                </a:solidFill>
              </a:rPr>
              <a:t>The name of the language that we will use in this class is Python.</a:t>
            </a:r>
          </a:p>
          <a:p>
            <a:endParaRPr lang="en-US" sz="3200" dirty="0"/>
          </a:p>
          <a:p>
            <a:r>
              <a:rPr lang="en-US" sz="3200" dirty="0"/>
              <a:t> A </a:t>
            </a:r>
            <a:r>
              <a:rPr lang="en-US" sz="3200" b="1" dirty="0"/>
              <a:t>Computer Program </a:t>
            </a:r>
            <a:r>
              <a:rPr lang="en-US" sz="3200" dirty="0"/>
              <a:t>is a sequence of instructions for a computer, so that it can perform a specific task. 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8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Syntax and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4" y="1634482"/>
            <a:ext cx="11571200" cy="4741605"/>
          </a:xfrm>
        </p:spPr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syntax </a:t>
            </a:r>
            <a:r>
              <a:rPr lang="en-US" sz="3200" dirty="0"/>
              <a:t>of a computer language describes very precisely how to form statements the computer understands.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>
                <a:solidFill>
                  <a:srgbClr val="161FC4"/>
                </a:solidFill>
              </a:rPr>
              <a:t>If there is any deviation from the rules, even the smallest, the computer will recognize that there is an error, and it will tell you so. </a:t>
            </a:r>
          </a:p>
          <a:p>
            <a:pPr lvl="1">
              <a:buFont typeface="Wingdings" pitchFamily="2" charset="2"/>
              <a:buChar char="Ø"/>
            </a:pPr>
            <a:endParaRPr lang="en-US" sz="2800" b="1" dirty="0">
              <a:solidFill>
                <a:srgbClr val="161FC4"/>
              </a:solidFill>
            </a:endParaRPr>
          </a:p>
          <a:p>
            <a:r>
              <a:rPr lang="en-US" sz="3200" dirty="0"/>
              <a:t>The </a:t>
            </a:r>
            <a:r>
              <a:rPr lang="en-US" sz="3200" b="1" dirty="0"/>
              <a:t>semantics</a:t>
            </a:r>
            <a:r>
              <a:rPr lang="en-US" sz="3200" dirty="0"/>
              <a:t> of a computer program describe what it is supposed to do.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>
                <a:solidFill>
                  <a:srgbClr val="161FC4"/>
                </a:solidFill>
              </a:rPr>
              <a:t>A semantic error that is not a syntactic error will not cause the program to halt. Instead, it will do something funny. </a:t>
            </a:r>
          </a:p>
          <a:p>
            <a:pPr lvl="1">
              <a:buFont typeface="Wingdings" pitchFamily="2" charset="2"/>
              <a:buChar char="Ø"/>
            </a:pPr>
            <a:endParaRPr lang="en-US" sz="2800" b="1" dirty="0">
              <a:solidFill>
                <a:srgbClr val="161FC4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4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2051222"/>
            <a:ext cx="11571200" cy="3472248"/>
          </a:xfrm>
        </p:spPr>
        <p:txBody>
          <a:bodyPr>
            <a:noAutofit/>
          </a:bodyPr>
          <a:lstStyle/>
          <a:p>
            <a:r>
              <a:rPr lang="en-US" sz="3200" dirty="0"/>
              <a:t>The instructions in a computer program are called</a:t>
            </a:r>
            <a:r>
              <a:rPr lang="en-US" sz="3200" b="1" dirty="0"/>
              <a:t> statements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When you program in python, the text you write is called </a:t>
            </a:r>
            <a:r>
              <a:rPr lang="en-US" sz="3200" b="1" dirty="0"/>
              <a:t>code</a:t>
            </a:r>
            <a:r>
              <a:rPr lang="en-US" sz="3200" dirty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2800" b="1" dirty="0">
              <a:solidFill>
                <a:srgbClr val="161FC4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3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5"/>
            <a:ext cx="10515600" cy="122670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995"/>
            <a:ext cx="10217557" cy="3694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Python has generic programming structures that are common to other computer languages. If you already know another programming language, then Python is easy to learn.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8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5"/>
            <a:ext cx="10515600" cy="122670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1791730"/>
            <a:ext cx="11571200" cy="5066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161FC4"/>
                </a:solidFill>
              </a:rPr>
              <a:t>It is free on all operating systems. Thus students can install it on their laptops or home computers and are not chained to computer labs or expensive license agreements. </a:t>
            </a:r>
          </a:p>
          <a:p>
            <a:pPr marL="0" indent="0">
              <a:buNone/>
            </a:pPr>
            <a:endParaRPr lang="en-US" sz="3200" b="1" dirty="0">
              <a:solidFill>
                <a:srgbClr val="161FC4"/>
              </a:solidFill>
            </a:endParaRPr>
          </a:p>
          <a:p>
            <a:pPr marL="0" indent="0">
              <a:buNone/>
            </a:pPr>
            <a:r>
              <a:rPr lang="en-US" sz="3200" dirty="0"/>
              <a:t>Python is completely documented online, and there are lots of books you can download for free to learn more about it.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F00-0C0F-804C-ABB8-ED3F2F9A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219"/>
          </a:xfrm>
        </p:spPr>
        <p:txBody>
          <a:bodyPr>
            <a:normAutofit/>
          </a:bodyPr>
          <a:lstStyle/>
          <a:p>
            <a:r>
              <a:rPr lang="en-US" sz="31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01EC1-7B18-974F-B374-7B770A92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63" y="3400384"/>
            <a:ext cx="8137832" cy="2990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86073-A548-A245-9925-F109D4654C90}"/>
              </a:ext>
            </a:extLst>
          </p:cNvPr>
          <p:cNvSpPr txBox="1"/>
          <p:nvPr/>
        </p:nvSpPr>
        <p:spPr>
          <a:xfrm>
            <a:off x="642552" y="605482"/>
            <a:ext cx="10960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We will use the same word – python – to refer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the language (the syntactical rules),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the written language (the code or programs),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computer program that translates your python code into machine language or byte code. </a:t>
            </a:r>
          </a:p>
        </p:txBody>
      </p:sp>
    </p:spTree>
    <p:extLst>
      <p:ext uri="{BB962C8B-B14F-4D97-AF65-F5344CB8AC3E}">
        <p14:creationId xmlns:p14="http://schemas.microsoft.com/office/powerpoint/2010/main" val="42408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BABE-8A2A-4B4B-A704-8E60643B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1" y="278628"/>
            <a:ext cx="10515600" cy="932334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2442-02A1-F148-A836-1A1C6F93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421027"/>
            <a:ext cx="10785389" cy="4755936"/>
          </a:xfrm>
        </p:spPr>
        <p:txBody>
          <a:bodyPr>
            <a:normAutofit/>
          </a:bodyPr>
          <a:lstStyle/>
          <a:p>
            <a:r>
              <a:rPr lang="en-US" sz="3200" dirty="0"/>
              <a:t>One of the advantages of using notebook is that you can readily access some of the most sophisticated features of python within your browser.</a:t>
            </a:r>
          </a:p>
          <a:p>
            <a:r>
              <a:rPr lang="en-US" sz="3200" dirty="0"/>
              <a:t>Step-by-step guide to accessing </a:t>
            </a:r>
            <a:r>
              <a:rPr lang="en-US" sz="3200" dirty="0" err="1"/>
              <a:t>J</a:t>
            </a:r>
            <a:r>
              <a:rPr lang="en-US" sz="3200" dirty="0" err="1" smtClean="0"/>
              <a:t>upyter</a:t>
            </a:r>
            <a:r>
              <a:rPr lang="en-US" sz="3200" dirty="0" smtClean="0"/>
              <a:t> </a:t>
            </a:r>
            <a:r>
              <a:rPr lang="en-US" sz="3200" dirty="0"/>
              <a:t>notebooks: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Go to (</a:t>
            </a:r>
            <a:r>
              <a:rPr lang="en-US" sz="3200" dirty="0" smtClean="0"/>
              <a:t>Start-&gt; </a:t>
            </a:r>
            <a:r>
              <a:rPr lang="en-US" sz="3200" dirty="0"/>
              <a:t>Anaconda-&gt;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) </a:t>
            </a:r>
            <a:r>
              <a:rPr lang="en-US" sz="3200" dirty="0"/>
              <a:t>to open Anaconda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In </a:t>
            </a:r>
            <a:r>
              <a:rPr lang="en-US" sz="3200" dirty="0" err="1"/>
              <a:t>J</a:t>
            </a:r>
            <a:r>
              <a:rPr lang="en-US" sz="3200" dirty="0" err="1" smtClean="0"/>
              <a:t>upyter</a:t>
            </a:r>
            <a:r>
              <a:rPr lang="en-US" sz="3200" dirty="0" smtClean="0"/>
              <a:t> </a:t>
            </a:r>
            <a:r>
              <a:rPr lang="en-US" sz="3200" dirty="0"/>
              <a:t>notebook dashboard, click on new-&gt;python 2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Save the new </a:t>
            </a:r>
            <a:r>
              <a:rPr lang="en-US" sz="3200" dirty="0" err="1"/>
              <a:t>jupyter</a:t>
            </a:r>
            <a:r>
              <a:rPr lang="en-US" sz="3200" dirty="0"/>
              <a:t> notebook as lecture 1 demo</a:t>
            </a:r>
          </a:p>
        </p:txBody>
      </p:sp>
    </p:spTree>
    <p:extLst>
      <p:ext uri="{BB962C8B-B14F-4D97-AF65-F5344CB8AC3E}">
        <p14:creationId xmlns:p14="http://schemas.microsoft.com/office/powerpoint/2010/main" val="1807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458-844A-DA47-96CF-FD94893B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41F-1DE2-AB4F-BC4A-352198B6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7436" cy="4351338"/>
          </a:xfrm>
        </p:spPr>
        <p:txBody>
          <a:bodyPr/>
          <a:lstStyle/>
          <a:p>
            <a:r>
              <a:rPr lang="en-US" dirty="0"/>
              <a:t>Install Anaconda (Python 2.7 version) on your personal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do not have a </a:t>
            </a:r>
            <a:r>
              <a:rPr lang="en-US" dirty="0" err="1"/>
              <a:t>gmail</a:t>
            </a:r>
            <a:r>
              <a:rPr lang="en-US" dirty="0"/>
              <a:t> account, please sign up for one by following the link: </a:t>
            </a:r>
            <a:r>
              <a:rPr lang="en-US" dirty="0">
                <a:hlinkClick r:id="rId3"/>
              </a:rPr>
              <a:t>https://support.google.com/mail/answer/56256?hl=en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8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MATH 340 Programming in Math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432" y="1445339"/>
            <a:ext cx="10899058" cy="420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Course web page: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  Course material (</a:t>
            </a:r>
            <a:r>
              <a:rPr lang="en-US" sz="3200" dirty="0"/>
              <a:t>notebooks and syllabus) 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can be found on </a:t>
            </a:r>
            <a:r>
              <a:rPr lang="en-US" sz="3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Github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 at:</a:t>
            </a:r>
          </a:p>
          <a:p>
            <a:r>
              <a:rPr lang="en-US" sz="3200" u="sng" dirty="0">
                <a:hlinkClick r:id="rId2"/>
              </a:rPr>
              <a:t>https://github.com/uduakgeorge/M340</a:t>
            </a:r>
            <a:endParaRPr lang="en-US" sz="3200" u="sng" dirty="0"/>
          </a:p>
          <a:p>
            <a:endParaRPr lang="en-US" sz="3200" u="sng" dirty="0"/>
          </a:p>
          <a:p>
            <a:r>
              <a:rPr lang="en-US" sz="3200" dirty="0"/>
              <a:t>You can also view the notebooks and syllabus directly at </a:t>
            </a:r>
          </a:p>
          <a:p>
            <a:r>
              <a:rPr lang="en-US" sz="3200" u="sng" dirty="0">
                <a:hlinkClick r:id="rId3"/>
              </a:rPr>
              <a:t>https://nbviewer.jupyter.org/github/uduakgeorge/M340/tree/master/Math-340-Notebooks-master/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892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MATH 340 Programming in Math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AA65-5968-B947-84B5-3ACA25F6F947}"/>
              </a:ext>
            </a:extLst>
          </p:cNvPr>
          <p:cNvSpPr txBox="1"/>
          <p:nvPr/>
        </p:nvSpPr>
        <p:spPr>
          <a:xfrm>
            <a:off x="1395024" y="1805602"/>
            <a:ext cx="75291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Office: GMCS 584</a:t>
            </a:r>
          </a:p>
          <a:p>
            <a:endParaRPr lang="en-US" sz="3600" dirty="0"/>
          </a:p>
          <a:p>
            <a:r>
              <a:rPr lang="en-US" sz="3600" dirty="0"/>
              <a:t>Office hours: Wednesdays, 11:00-11:50</a:t>
            </a:r>
          </a:p>
          <a:p>
            <a:r>
              <a:rPr lang="en-US" sz="3600" dirty="0"/>
              <a:t>                         Thursdays,   12:00-12:50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71D53-D152-9E40-B355-FC3E292587A0}"/>
              </a:ext>
            </a:extLst>
          </p:cNvPr>
          <p:cNvSpPr txBox="1"/>
          <p:nvPr/>
        </p:nvSpPr>
        <p:spPr>
          <a:xfrm>
            <a:off x="1395024" y="4784226"/>
            <a:ext cx="9820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 will be used as the primary mode of communication outside class. It is your responsibility to check your email at least once a day</a:t>
            </a:r>
          </a:p>
        </p:txBody>
      </p:sp>
    </p:spTree>
    <p:extLst>
      <p:ext uri="{BB962C8B-B14F-4D97-AF65-F5344CB8AC3E}">
        <p14:creationId xmlns:p14="http://schemas.microsoft.com/office/powerpoint/2010/main" val="40547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892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MATH 340 Programming in Math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731816"/>
            <a:ext cx="10899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charset="0"/>
              <a:ea typeface="Calibri" charset="0"/>
              <a:cs typeface="Calibri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Textbook: 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Course Notes</a:t>
            </a:r>
          </a:p>
          <a:p>
            <a:endParaRPr lang="en-US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charset="0"/>
              <a:ea typeface="Calibri" charset="0"/>
              <a:cs typeface="Calibri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Secondary Text: 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Calibri" charset="0"/>
                <a:cs typeface="Calibri" charset="0"/>
              </a:rPr>
              <a:t>Scientific Computation: Python Hacking for Math Junkies, by Bruce E. Shapiro</a:t>
            </a:r>
          </a:p>
        </p:txBody>
      </p:sp>
    </p:spTree>
    <p:extLst>
      <p:ext uri="{BB962C8B-B14F-4D97-AF65-F5344CB8AC3E}">
        <p14:creationId xmlns:p14="http://schemas.microsoft.com/office/powerpoint/2010/main" val="360848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892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MATH 340 Programming in Math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731816"/>
            <a:ext cx="1089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an exciting class, you will learn how to program in Python, typeset mathematical symbols and equations in </a:t>
            </a:r>
            <a:r>
              <a:rPr lang="en-US" sz="3200" dirty="0" err="1"/>
              <a:t>LaTeX</a:t>
            </a:r>
            <a:r>
              <a:rPr lang="en-US" sz="3200" dirty="0"/>
              <a:t> and use </a:t>
            </a:r>
            <a:r>
              <a:rPr lang="en-US" sz="3200" dirty="0" err="1"/>
              <a:t>Jupyter</a:t>
            </a:r>
            <a:r>
              <a:rPr lang="en-US" sz="3200" dirty="0"/>
              <a:t> to present mathematical results.</a:t>
            </a:r>
          </a:p>
          <a:p>
            <a:endParaRPr lang="en-US" sz="3200" dirty="0"/>
          </a:p>
          <a:p>
            <a:r>
              <a:rPr lang="en-US" sz="3200" dirty="0"/>
              <a:t>Homework will be submitted via Google Drive, if you do not have a </a:t>
            </a:r>
            <a:r>
              <a:rPr lang="en-US" sz="3200" dirty="0" err="1"/>
              <a:t>gmail</a:t>
            </a:r>
            <a:r>
              <a:rPr lang="en-US" sz="3200" dirty="0"/>
              <a:t> account, please sign up for one by following the link below: </a:t>
            </a:r>
            <a:r>
              <a:rPr lang="en-US" sz="3200" dirty="0">
                <a:hlinkClick r:id="rId2"/>
              </a:rPr>
              <a:t>https://support.google.com/mail/answer/56256?hl=en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7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DFB19-4825-C347-83D9-B99D228EA37E}"/>
              </a:ext>
            </a:extLst>
          </p:cNvPr>
          <p:cNvSpPr/>
          <p:nvPr/>
        </p:nvSpPr>
        <p:spPr>
          <a:xfrm>
            <a:off x="517450" y="1491315"/>
            <a:ext cx="10758377" cy="11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Your final score will consist of:</a:t>
            </a:r>
          </a:p>
          <a:p>
            <a:pPr lvl="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Homework (40%); One midterm (30%); Final exam (30%)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A63238-79D5-1E44-B9F2-EFDAAA53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0" y="202892"/>
            <a:ext cx="1083635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Grading policy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EDDC1-D175-6541-B3A0-8F1EDBC864A4}"/>
              </a:ext>
            </a:extLst>
          </p:cNvPr>
          <p:cNvSpPr/>
          <p:nvPr/>
        </p:nvSpPr>
        <p:spPr>
          <a:xfrm>
            <a:off x="517450" y="3096400"/>
            <a:ext cx="11327219" cy="345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grading scale will be used: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  93% - 100%                   A-   90% - 93%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  87% - 90%                     B    83% - 87%           B-    80% - 83%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  76% - 80%                     C    72% - 76%           C-    68% - 72%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D+  64% - 68%                     D   60% -64%            D-    55% - 60%             F   Below 55%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2749" y="435343"/>
            <a:ext cx="4150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learn python?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8192" y="2104364"/>
                <a:ext cx="3758016" cy="280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92" y="2104364"/>
                <a:ext cx="3758016" cy="28007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3691" y="5620044"/>
                <a:ext cx="46063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91" y="5620044"/>
                <a:ext cx="460638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0942" y="4354286"/>
            <a:ext cx="1106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Helvetica" charset="0"/>
                <a:cs typeface="Helvetica" charset="0"/>
              </a:rPr>
              <a:t>Applying the substitution method to the system of equations, we obtain </a:t>
            </a:r>
          </a:p>
          <a:p>
            <a:r>
              <a:rPr lang="en-US" sz="2800" dirty="0">
                <a:ea typeface="Helvetica" charset="0"/>
                <a:cs typeface="Helvetica" charset="0"/>
              </a:rPr>
              <a:t>the following solutions: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8069" y="1333235"/>
            <a:ext cx="143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2749" y="66635"/>
            <a:ext cx="4248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Why learn python?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9069" y="1570937"/>
                <a:ext cx="11070771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−12.4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      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.2</m:t>
                    </m:r>
                  </m:oMath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7.7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41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12.7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11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0.9</a:t>
                </a:r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=24.2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9" y="1570937"/>
                <a:ext cx="11070771" cy="40318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3664" y="774521"/>
            <a:ext cx="143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8387" y="5678132"/>
            <a:ext cx="64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Python can be used to find the solution for a large system of equations.</a:t>
            </a:r>
          </a:p>
        </p:txBody>
      </p:sp>
    </p:spTree>
    <p:extLst>
      <p:ext uri="{BB962C8B-B14F-4D97-AF65-F5344CB8AC3E}">
        <p14:creationId xmlns:p14="http://schemas.microsoft.com/office/powerpoint/2010/main" val="41827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file"/>
          </p:cNvPr>
          <p:cNvSpPr txBox="1">
            <a:spLocks/>
          </p:cNvSpPr>
          <p:nvPr/>
        </p:nvSpPr>
        <p:spPr>
          <a:xfrm>
            <a:off x="993045" y="2316067"/>
            <a:ext cx="10422209" cy="32779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Python is a programming language that enable us to use computers to solve complex, tedious or difficult tasks.</a:t>
            </a:r>
          </a:p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endParaRPr 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2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Example: The sum of numbers from 1 to 1,000,000 can be done easily in Python.</a:t>
            </a:r>
            <a:endParaRPr lang="en-US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194" y="825700"/>
            <a:ext cx="110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 learn python?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782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Mincho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MATH 340 Programming in Math </vt:lpstr>
      <vt:lpstr>MATH 340 Programming in Math </vt:lpstr>
      <vt:lpstr>MATH 340 Programming in Math </vt:lpstr>
      <vt:lpstr>MATH 340 Programming in Math </vt:lpstr>
      <vt:lpstr>MATH 340 Programming in Math </vt:lpstr>
      <vt:lpstr>Grading policy</vt:lpstr>
      <vt:lpstr>PowerPoint Presentation</vt:lpstr>
      <vt:lpstr>PowerPoint Presentation</vt:lpstr>
      <vt:lpstr>PowerPoint Presentation</vt:lpstr>
      <vt:lpstr>Programs and Programming</vt:lpstr>
      <vt:lpstr>Syntax and semantics</vt:lpstr>
      <vt:lpstr>Programs and Programming</vt:lpstr>
      <vt:lpstr>Why Python?</vt:lpstr>
      <vt:lpstr>Why Python?</vt:lpstr>
      <vt:lpstr>  </vt:lpstr>
      <vt:lpstr>Jupyter notebooks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Microsoft Office User</dc:creator>
  <cp:lastModifiedBy>COS-MathLabGM421</cp:lastModifiedBy>
  <cp:revision>70</cp:revision>
  <dcterms:created xsi:type="dcterms:W3CDTF">2019-01-23T17:53:21Z</dcterms:created>
  <dcterms:modified xsi:type="dcterms:W3CDTF">2019-01-23T23:46:33Z</dcterms:modified>
</cp:coreProperties>
</file>