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media/image9.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74" r:id="rId4"/>
    <p:sldId id="273" r:id="rId5"/>
    <p:sldId id="258" r:id="rId6"/>
    <p:sldId id="257" r:id="rId7"/>
    <p:sldId id="271" r:id="rId8"/>
    <p:sldId id="272" r:id="rId9"/>
    <p:sldId id="260" r:id="rId10"/>
    <p:sldId id="262" r:id="rId11"/>
    <p:sldId id="261" r:id="rId12"/>
    <p:sldId id="264" r:id="rId13"/>
    <p:sldId id="265" r:id="rId14"/>
    <p:sldId id="266" r:id="rId15"/>
    <p:sldId id="267" r:id="rId16"/>
    <p:sldId id="268" r:id="rId17"/>
    <p:sldId id="269" r:id="rId18"/>
    <p:sldId id="270" r:id="rId19"/>
    <p:sldId id="275" r:id="rId20"/>
    <p:sldId id="276" r:id="rId21"/>
    <p:sldId id="277" r:id="rId22"/>
    <p:sldId id="263" r:id="rId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62" autoAdjust="0"/>
    <p:restoredTop sz="94660"/>
  </p:normalViewPr>
  <p:slideViewPr>
    <p:cSldViewPr snapToGrid="0">
      <p:cViewPr varScale="1">
        <p:scale>
          <a:sx n="73" d="100"/>
          <a:sy n="73" d="100"/>
        </p:scale>
        <p:origin x="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E0994D2C-3EB5-4FA3-8544-EBCB75AEE153}" type="datetimeFigureOut">
              <a:rPr lang="fr-FR" smtClean="0"/>
              <a:t>04/08/2021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DF72487-0E9A-4540-81CB-E9BE2BA8081B}" type="slidenum">
              <a:rPr lang="fr-FR" smtClean="0"/>
              <a:t>‹N°›</a:t>
            </a:fld>
            <a:endParaRPr lang="fr-FR"/>
          </a:p>
        </p:txBody>
      </p:sp>
    </p:spTree>
    <p:extLst>
      <p:ext uri="{BB962C8B-B14F-4D97-AF65-F5344CB8AC3E}">
        <p14:creationId xmlns:p14="http://schemas.microsoft.com/office/powerpoint/2010/main" val="272787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0994D2C-3EB5-4FA3-8544-EBCB75AEE153}" type="datetimeFigureOut">
              <a:rPr lang="fr-FR" smtClean="0"/>
              <a:t>04/08/2021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DF72487-0E9A-4540-81CB-E9BE2BA8081B}" type="slidenum">
              <a:rPr lang="fr-FR" smtClean="0"/>
              <a:t>‹N°›</a:t>
            </a:fld>
            <a:endParaRPr lang="fr-FR"/>
          </a:p>
        </p:txBody>
      </p:sp>
    </p:spTree>
    <p:extLst>
      <p:ext uri="{BB962C8B-B14F-4D97-AF65-F5344CB8AC3E}">
        <p14:creationId xmlns:p14="http://schemas.microsoft.com/office/powerpoint/2010/main" val="3035711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0994D2C-3EB5-4FA3-8544-EBCB75AEE153}" type="datetimeFigureOut">
              <a:rPr lang="fr-FR" smtClean="0"/>
              <a:t>04/08/2021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DF72487-0E9A-4540-81CB-E9BE2BA8081B}" type="slidenum">
              <a:rPr lang="fr-FR" smtClean="0"/>
              <a:t>‹N°›</a:t>
            </a:fld>
            <a:endParaRPr lang="fr-FR"/>
          </a:p>
        </p:txBody>
      </p:sp>
    </p:spTree>
    <p:extLst>
      <p:ext uri="{BB962C8B-B14F-4D97-AF65-F5344CB8AC3E}">
        <p14:creationId xmlns:p14="http://schemas.microsoft.com/office/powerpoint/2010/main" val="1512148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0994D2C-3EB5-4FA3-8544-EBCB75AEE153}" type="datetimeFigureOut">
              <a:rPr lang="fr-FR" smtClean="0"/>
              <a:t>04/08/2021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DF72487-0E9A-4540-81CB-E9BE2BA8081B}" type="slidenum">
              <a:rPr lang="fr-FR" smtClean="0"/>
              <a:t>‹N°›</a:t>
            </a:fld>
            <a:endParaRPr lang="fr-FR"/>
          </a:p>
        </p:txBody>
      </p:sp>
    </p:spTree>
    <p:extLst>
      <p:ext uri="{BB962C8B-B14F-4D97-AF65-F5344CB8AC3E}">
        <p14:creationId xmlns:p14="http://schemas.microsoft.com/office/powerpoint/2010/main" val="3497958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E0994D2C-3EB5-4FA3-8544-EBCB75AEE153}" type="datetimeFigureOut">
              <a:rPr lang="fr-FR" smtClean="0"/>
              <a:t>04/08/2021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DF72487-0E9A-4540-81CB-E9BE2BA8081B}" type="slidenum">
              <a:rPr lang="fr-FR" smtClean="0"/>
              <a:t>‹N°›</a:t>
            </a:fld>
            <a:endParaRPr lang="fr-FR"/>
          </a:p>
        </p:txBody>
      </p:sp>
    </p:spTree>
    <p:extLst>
      <p:ext uri="{BB962C8B-B14F-4D97-AF65-F5344CB8AC3E}">
        <p14:creationId xmlns:p14="http://schemas.microsoft.com/office/powerpoint/2010/main" val="2840889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E0994D2C-3EB5-4FA3-8544-EBCB75AEE153}" type="datetimeFigureOut">
              <a:rPr lang="fr-FR" smtClean="0"/>
              <a:t>04/08/2021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DF72487-0E9A-4540-81CB-E9BE2BA8081B}" type="slidenum">
              <a:rPr lang="fr-FR" smtClean="0"/>
              <a:t>‹N°›</a:t>
            </a:fld>
            <a:endParaRPr lang="fr-FR"/>
          </a:p>
        </p:txBody>
      </p:sp>
    </p:spTree>
    <p:extLst>
      <p:ext uri="{BB962C8B-B14F-4D97-AF65-F5344CB8AC3E}">
        <p14:creationId xmlns:p14="http://schemas.microsoft.com/office/powerpoint/2010/main" val="1546640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E0994D2C-3EB5-4FA3-8544-EBCB75AEE153}" type="datetimeFigureOut">
              <a:rPr lang="fr-FR" smtClean="0"/>
              <a:t>04/08/2021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4DF72487-0E9A-4540-81CB-E9BE2BA8081B}" type="slidenum">
              <a:rPr lang="fr-FR" smtClean="0"/>
              <a:t>‹N°›</a:t>
            </a:fld>
            <a:endParaRPr lang="fr-FR"/>
          </a:p>
        </p:txBody>
      </p:sp>
    </p:spTree>
    <p:extLst>
      <p:ext uri="{BB962C8B-B14F-4D97-AF65-F5344CB8AC3E}">
        <p14:creationId xmlns:p14="http://schemas.microsoft.com/office/powerpoint/2010/main" val="2573163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E0994D2C-3EB5-4FA3-8544-EBCB75AEE153}" type="datetimeFigureOut">
              <a:rPr lang="fr-FR" smtClean="0"/>
              <a:t>04/08/2021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4DF72487-0E9A-4540-81CB-E9BE2BA8081B}" type="slidenum">
              <a:rPr lang="fr-FR" smtClean="0"/>
              <a:t>‹N°›</a:t>
            </a:fld>
            <a:endParaRPr lang="fr-FR"/>
          </a:p>
        </p:txBody>
      </p:sp>
    </p:spTree>
    <p:extLst>
      <p:ext uri="{BB962C8B-B14F-4D97-AF65-F5344CB8AC3E}">
        <p14:creationId xmlns:p14="http://schemas.microsoft.com/office/powerpoint/2010/main" val="1870297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0994D2C-3EB5-4FA3-8544-EBCB75AEE153}" type="datetimeFigureOut">
              <a:rPr lang="fr-FR" smtClean="0"/>
              <a:t>04/08/2021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4DF72487-0E9A-4540-81CB-E9BE2BA8081B}" type="slidenum">
              <a:rPr lang="fr-FR" smtClean="0"/>
              <a:t>‹N°›</a:t>
            </a:fld>
            <a:endParaRPr lang="fr-FR"/>
          </a:p>
        </p:txBody>
      </p:sp>
    </p:spTree>
    <p:extLst>
      <p:ext uri="{BB962C8B-B14F-4D97-AF65-F5344CB8AC3E}">
        <p14:creationId xmlns:p14="http://schemas.microsoft.com/office/powerpoint/2010/main" val="4126391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E0994D2C-3EB5-4FA3-8544-EBCB75AEE153}" type="datetimeFigureOut">
              <a:rPr lang="fr-FR" smtClean="0"/>
              <a:t>04/08/2021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DF72487-0E9A-4540-81CB-E9BE2BA8081B}" type="slidenum">
              <a:rPr lang="fr-FR" smtClean="0"/>
              <a:t>‹N°›</a:t>
            </a:fld>
            <a:endParaRPr lang="fr-FR"/>
          </a:p>
        </p:txBody>
      </p:sp>
    </p:spTree>
    <p:extLst>
      <p:ext uri="{BB962C8B-B14F-4D97-AF65-F5344CB8AC3E}">
        <p14:creationId xmlns:p14="http://schemas.microsoft.com/office/powerpoint/2010/main" val="947553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E0994D2C-3EB5-4FA3-8544-EBCB75AEE153}" type="datetimeFigureOut">
              <a:rPr lang="fr-FR" smtClean="0"/>
              <a:t>04/08/2021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DF72487-0E9A-4540-81CB-E9BE2BA8081B}" type="slidenum">
              <a:rPr lang="fr-FR" smtClean="0"/>
              <a:t>‹N°›</a:t>
            </a:fld>
            <a:endParaRPr lang="fr-FR"/>
          </a:p>
        </p:txBody>
      </p:sp>
    </p:spTree>
    <p:extLst>
      <p:ext uri="{BB962C8B-B14F-4D97-AF65-F5344CB8AC3E}">
        <p14:creationId xmlns:p14="http://schemas.microsoft.com/office/powerpoint/2010/main" val="179520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994D2C-3EB5-4FA3-8544-EBCB75AEE153}" type="datetimeFigureOut">
              <a:rPr lang="fr-FR" smtClean="0"/>
              <a:t>04/08/2021</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F72487-0E9A-4540-81CB-E9BE2BA8081B}" type="slidenum">
              <a:rPr lang="fr-FR" smtClean="0"/>
              <a:t>‹N°›</a:t>
            </a:fld>
            <a:endParaRPr lang="fr-FR"/>
          </a:p>
        </p:txBody>
      </p:sp>
    </p:spTree>
    <p:extLst>
      <p:ext uri="{BB962C8B-B14F-4D97-AF65-F5344CB8AC3E}">
        <p14:creationId xmlns:p14="http://schemas.microsoft.com/office/powerpoint/2010/main" val="2834142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6798" y="456004"/>
            <a:ext cx="6001588" cy="3115110"/>
          </a:xfrm>
          <a:prstGeom prst="rect">
            <a:avLst/>
          </a:prstGeom>
        </p:spPr>
      </p:pic>
      <p:sp>
        <p:nvSpPr>
          <p:cNvPr id="7" name="Rectangle 6"/>
          <p:cNvSpPr/>
          <p:nvPr>
            <p:custDataLst>
              <p:tags r:id="rId1"/>
            </p:custDataLst>
          </p:nvPr>
        </p:nvSpPr>
        <p:spPr>
          <a:xfrm>
            <a:off x="926926" y="3990864"/>
            <a:ext cx="10375066" cy="160804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indent="337177" algn="ctr">
              <a:lnSpc>
                <a:spcPct val="115000"/>
              </a:lnSpc>
              <a:spcAft>
                <a:spcPts val="750"/>
              </a:spcAft>
            </a:pPr>
            <a:endParaRPr lang="fr-FR" sz="3200" b="1" dirty="0" smtClean="0">
              <a:latin typeface="Aparajita" panose="020B0604020202020204" pitchFamily="34" charset="0"/>
              <a:cs typeface="Aparajita" panose="020B0604020202020204" pitchFamily="34" charset="0"/>
            </a:endParaRPr>
          </a:p>
          <a:p>
            <a:pPr indent="337177" algn="ctr">
              <a:lnSpc>
                <a:spcPct val="115000"/>
              </a:lnSpc>
              <a:spcAft>
                <a:spcPts val="750"/>
              </a:spcAft>
            </a:pPr>
            <a:r>
              <a:rPr lang="fr-FR" sz="3200" b="1" dirty="0" smtClean="0">
                <a:solidFill>
                  <a:schemeClr val="tx1"/>
                </a:solidFill>
                <a:latin typeface="Palatino Linotype" panose="02040502050505030304" pitchFamily="18" charset="0"/>
                <a:ea typeface="Calibri"/>
                <a:cs typeface="Times New Roman"/>
              </a:rPr>
              <a:t>Voiture automatique avec </a:t>
            </a:r>
            <a:r>
              <a:rPr lang="fr-FR" sz="3200" b="1" dirty="0" err="1" smtClean="0">
                <a:solidFill>
                  <a:schemeClr val="tx1"/>
                </a:solidFill>
                <a:latin typeface="Palatino Linotype" panose="02040502050505030304" pitchFamily="18" charset="0"/>
                <a:ea typeface="Calibri"/>
                <a:cs typeface="Times New Roman"/>
              </a:rPr>
              <a:t>NodeMCU</a:t>
            </a:r>
            <a:r>
              <a:rPr lang="fr-FR" sz="3200" b="1" dirty="0" smtClean="0">
                <a:solidFill>
                  <a:schemeClr val="tx1"/>
                </a:solidFill>
                <a:latin typeface="Palatino Linotype" panose="02040502050505030304" pitchFamily="18" charset="0"/>
                <a:ea typeface="Calibri"/>
                <a:cs typeface="Times New Roman"/>
              </a:rPr>
              <a:t> Esp32 et </a:t>
            </a:r>
            <a:r>
              <a:rPr lang="fr-FR" sz="3200" b="1" dirty="0" err="1" smtClean="0">
                <a:solidFill>
                  <a:schemeClr val="tx1"/>
                </a:solidFill>
                <a:latin typeface="Palatino Linotype" panose="02040502050505030304" pitchFamily="18" charset="0"/>
                <a:ea typeface="Calibri"/>
                <a:cs typeface="Times New Roman"/>
              </a:rPr>
              <a:t>Raspberry</a:t>
            </a:r>
            <a:r>
              <a:rPr lang="fr-FR" sz="3200" b="1" dirty="0" smtClean="0">
                <a:solidFill>
                  <a:schemeClr val="tx1"/>
                </a:solidFill>
                <a:latin typeface="Palatino Linotype" panose="02040502050505030304" pitchFamily="18" charset="0"/>
                <a:ea typeface="Calibri"/>
                <a:cs typeface="Times New Roman"/>
              </a:rPr>
              <a:t> Pi</a:t>
            </a:r>
          </a:p>
          <a:p>
            <a:pPr indent="337177" algn="ctr">
              <a:lnSpc>
                <a:spcPct val="115000"/>
              </a:lnSpc>
              <a:spcAft>
                <a:spcPts val="750"/>
              </a:spcAft>
            </a:pPr>
            <a:endParaRPr lang="fr-FR" sz="3200" dirty="0">
              <a:solidFill>
                <a:srgbClr val="0070C0"/>
              </a:solidFill>
              <a:latin typeface="Palatino Linotype" panose="02040502050505030304" pitchFamily="18" charset="0"/>
              <a:ea typeface="Calibri"/>
              <a:cs typeface="Times New Roman"/>
            </a:endParaRPr>
          </a:p>
        </p:txBody>
      </p:sp>
    </p:spTree>
    <p:extLst>
      <p:ext uri="{BB962C8B-B14F-4D97-AF65-F5344CB8AC3E}">
        <p14:creationId xmlns:p14="http://schemas.microsoft.com/office/powerpoint/2010/main" val="1257481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953498" y="56906"/>
            <a:ext cx="5775009" cy="934363"/>
          </a:xfrm>
          <a:prstGeom prst="rect">
            <a:avLst/>
          </a:prstGeom>
          <a:solidFill>
            <a:schemeClr val="bg1"/>
          </a:solidFill>
          <a:ln>
            <a:solidFill>
              <a:schemeClr val="accent5">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err="1" smtClean="0">
                <a:solidFill>
                  <a:schemeClr val="tx1"/>
                </a:solidFill>
                <a:latin typeface="Palatino Linotype" panose="02040502050505030304" pitchFamily="18" charset="0"/>
              </a:rPr>
              <a:t>MicroPython</a:t>
            </a:r>
            <a:r>
              <a:rPr lang="fr-FR" sz="2400" dirty="0" smtClean="0">
                <a:solidFill>
                  <a:schemeClr val="tx1"/>
                </a:solidFill>
                <a:latin typeface="Palatino Linotype" panose="02040502050505030304" pitchFamily="18" charset="0"/>
              </a:rPr>
              <a:t> sur Esp32</a:t>
            </a:r>
            <a:endParaRPr lang="fr-FR" sz="2400" dirty="0">
              <a:solidFill>
                <a:schemeClr val="tx1"/>
              </a:solidFill>
              <a:latin typeface="Palatino Linotype" panose="02040502050505030304" pitchFamily="18" charset="0"/>
            </a:endParaRPr>
          </a:p>
        </p:txBody>
      </p:sp>
      <p:sp>
        <p:nvSpPr>
          <p:cNvPr id="9" name="Rectangle 8"/>
          <p:cNvSpPr/>
          <p:nvPr/>
        </p:nvSpPr>
        <p:spPr>
          <a:xfrm>
            <a:off x="7979080" y="1538881"/>
            <a:ext cx="275572" cy="13528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extBox 5"/>
          <p:cNvSpPr txBox="1"/>
          <p:nvPr/>
        </p:nvSpPr>
        <p:spPr>
          <a:xfrm>
            <a:off x="255360" y="1528042"/>
            <a:ext cx="10693804" cy="5878532"/>
          </a:xfrm>
          <a:prstGeom prst="rect">
            <a:avLst/>
          </a:prstGeom>
          <a:noFill/>
        </p:spPr>
        <p:txBody>
          <a:bodyPr wrap="square" rtlCol="0">
            <a:spAutoFit/>
          </a:bodyPr>
          <a:lstStyle/>
          <a:p>
            <a:pPr fontAlgn="base"/>
            <a:r>
              <a:rPr lang="fr-FR" sz="2400" dirty="0" err="1" smtClean="0">
                <a:solidFill>
                  <a:srgbClr val="7030A0"/>
                </a:solidFill>
              </a:rPr>
              <a:t>from</a:t>
            </a:r>
            <a:r>
              <a:rPr lang="fr-FR" sz="2400" dirty="0" smtClean="0"/>
              <a:t> machine </a:t>
            </a:r>
            <a:r>
              <a:rPr lang="fr-FR" sz="2400" dirty="0" smtClean="0">
                <a:solidFill>
                  <a:srgbClr val="7030A0"/>
                </a:solidFill>
              </a:rPr>
              <a:t>import </a:t>
            </a:r>
            <a:r>
              <a:rPr lang="fr-FR" sz="2400" dirty="0" smtClean="0"/>
              <a:t>Pin, PWM</a:t>
            </a:r>
          </a:p>
          <a:p>
            <a:pPr fontAlgn="base"/>
            <a:r>
              <a:rPr lang="fr-FR" sz="2400" dirty="0" smtClean="0">
                <a:solidFill>
                  <a:srgbClr val="7030A0"/>
                </a:solidFill>
              </a:rPr>
              <a:t>import</a:t>
            </a:r>
            <a:r>
              <a:rPr lang="fr-FR" sz="2400" dirty="0" smtClean="0"/>
              <a:t> time</a:t>
            </a:r>
          </a:p>
          <a:p>
            <a:pPr fontAlgn="base"/>
            <a:r>
              <a:rPr lang="fr-FR" sz="2400" dirty="0" smtClean="0">
                <a:solidFill>
                  <a:schemeClr val="accent1"/>
                </a:solidFill>
              </a:rPr>
              <a:t># Pin Moteur Gauche</a:t>
            </a:r>
          </a:p>
          <a:p>
            <a:pPr fontAlgn="base"/>
            <a:r>
              <a:rPr lang="fr-FR" sz="2400" dirty="0" err="1" smtClean="0"/>
              <a:t>enA_Mot_Gauche</a:t>
            </a:r>
            <a:r>
              <a:rPr lang="fr-FR" sz="2400" dirty="0" smtClean="0"/>
              <a:t> = PWM(Pin(13), </a:t>
            </a:r>
            <a:r>
              <a:rPr lang="fr-FR" sz="2400" dirty="0" err="1" smtClean="0"/>
              <a:t>freq</a:t>
            </a:r>
            <a:r>
              <a:rPr lang="fr-FR" sz="2400" dirty="0" smtClean="0"/>
              <a:t>=500, </a:t>
            </a:r>
            <a:r>
              <a:rPr lang="fr-FR" sz="2400" dirty="0" err="1" smtClean="0"/>
              <a:t>duty</a:t>
            </a:r>
            <a:r>
              <a:rPr lang="fr-FR" sz="2400" dirty="0" smtClean="0"/>
              <a:t>=900)</a:t>
            </a:r>
          </a:p>
          <a:p>
            <a:pPr fontAlgn="base"/>
            <a:r>
              <a:rPr lang="fr-FR" sz="2400" dirty="0" smtClean="0"/>
              <a:t>in1_Mot_Gauche = Pin(12,Pin.OUT)</a:t>
            </a:r>
          </a:p>
          <a:p>
            <a:pPr fontAlgn="base"/>
            <a:r>
              <a:rPr lang="fr-FR" sz="2400" dirty="0" smtClean="0"/>
              <a:t>in2_Mot_Gauche = Pin(14,Pin.OUT)</a:t>
            </a:r>
          </a:p>
          <a:p>
            <a:pPr fontAlgn="base"/>
            <a:r>
              <a:rPr lang="fr-FR" sz="2400" dirty="0" smtClean="0">
                <a:solidFill>
                  <a:schemeClr val="accent1"/>
                </a:solidFill>
              </a:rPr>
              <a:t># Pin Moteur Droit</a:t>
            </a:r>
          </a:p>
          <a:p>
            <a:pPr fontAlgn="base"/>
            <a:r>
              <a:rPr lang="fr-FR" sz="2400" dirty="0" smtClean="0"/>
              <a:t>in3_Mot_Droit = Pin(27,Pin.OUT)</a:t>
            </a:r>
          </a:p>
          <a:p>
            <a:pPr fontAlgn="base"/>
            <a:r>
              <a:rPr lang="fr-FR" sz="2400" dirty="0" smtClean="0"/>
              <a:t>in4_Mot_Droit = Pin(26,Pin.OUT)</a:t>
            </a:r>
          </a:p>
          <a:p>
            <a:pPr fontAlgn="base"/>
            <a:r>
              <a:rPr lang="fr-FR" sz="2400" dirty="0" err="1" smtClean="0"/>
              <a:t>enB_Mot_Droit</a:t>
            </a:r>
            <a:r>
              <a:rPr lang="fr-FR" sz="2400" dirty="0" smtClean="0"/>
              <a:t> = PWM(Pin(25), </a:t>
            </a:r>
            <a:r>
              <a:rPr lang="fr-FR" sz="2400" dirty="0" err="1" smtClean="0"/>
              <a:t>freq</a:t>
            </a:r>
            <a:r>
              <a:rPr lang="fr-FR" sz="2400" dirty="0" smtClean="0"/>
              <a:t>=500, </a:t>
            </a:r>
            <a:r>
              <a:rPr lang="fr-FR" sz="2400" dirty="0" err="1" smtClean="0"/>
              <a:t>duty</a:t>
            </a:r>
            <a:r>
              <a:rPr lang="fr-FR" sz="2400" dirty="0" smtClean="0"/>
              <a:t>=900)</a:t>
            </a:r>
          </a:p>
          <a:p>
            <a:pPr fontAlgn="base"/>
            <a:endParaRPr lang="fr-FR" sz="2400" dirty="0"/>
          </a:p>
          <a:p>
            <a:pPr fontAlgn="base"/>
            <a:r>
              <a:rPr lang="fr-FR" sz="2400" dirty="0" smtClean="0"/>
              <a:t>pins = [in1_Mot_Gauche,in2_Mot_Gauche,in3_Mot_Droit,in4_Mot_Droit]</a:t>
            </a:r>
          </a:p>
          <a:p>
            <a:pPr fontAlgn="base"/>
            <a:r>
              <a:rPr lang="fr-FR" sz="2400" dirty="0" err="1" smtClean="0"/>
              <a:t>pwms</a:t>
            </a:r>
            <a:r>
              <a:rPr lang="fr-FR" sz="2400" dirty="0" smtClean="0"/>
              <a:t> = [</a:t>
            </a:r>
            <a:r>
              <a:rPr lang="fr-FR" sz="2400" dirty="0" err="1" smtClean="0"/>
              <a:t>enA_Mot_Gauche,enB_Mot_Droit</a:t>
            </a:r>
            <a:r>
              <a:rPr lang="fr-FR" sz="2400" dirty="0" smtClean="0"/>
              <a:t>]</a:t>
            </a:r>
          </a:p>
          <a:p>
            <a:pPr fontAlgn="base"/>
            <a:endParaRPr lang="fr-FR" sz="2400" dirty="0" smtClean="0"/>
          </a:p>
          <a:p>
            <a:pPr fontAlgn="base"/>
            <a:endParaRPr lang="fr-FR" sz="2000" dirty="0"/>
          </a:p>
          <a:p>
            <a:pPr fontAlgn="base"/>
            <a:endParaRPr lang="fr-FR" sz="2000" dirty="0" smtClean="0"/>
          </a:p>
        </p:txBody>
      </p:sp>
      <p:sp>
        <p:nvSpPr>
          <p:cNvPr id="6" name="TextBox 5"/>
          <p:cNvSpPr txBox="1"/>
          <p:nvPr/>
        </p:nvSpPr>
        <p:spPr>
          <a:xfrm>
            <a:off x="343042" y="1023404"/>
            <a:ext cx="10693804" cy="461665"/>
          </a:xfrm>
          <a:prstGeom prst="rect">
            <a:avLst/>
          </a:prstGeom>
          <a:noFill/>
        </p:spPr>
        <p:txBody>
          <a:bodyPr wrap="square" rtlCol="0">
            <a:spAutoFit/>
          </a:bodyPr>
          <a:lstStyle/>
          <a:p>
            <a:pPr fontAlgn="base"/>
            <a:r>
              <a:rPr lang="fr-FR" sz="2400" dirty="0" smtClean="0"/>
              <a:t>Préliminaires</a:t>
            </a:r>
            <a:endParaRPr lang="fr-FR" sz="2400" dirty="0"/>
          </a:p>
        </p:txBody>
      </p:sp>
      <p:sp>
        <p:nvSpPr>
          <p:cNvPr id="7" name="Rectangle 6"/>
          <p:cNvSpPr/>
          <p:nvPr/>
        </p:nvSpPr>
        <p:spPr>
          <a:xfrm>
            <a:off x="0" y="64343"/>
            <a:ext cx="5812077" cy="92692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smtClean="0"/>
              <a:t>Commande la voiture</a:t>
            </a:r>
            <a:endParaRPr lang="fr-FR" sz="3600" dirty="0"/>
          </a:p>
        </p:txBody>
      </p:sp>
    </p:spTree>
    <p:extLst>
      <p:ext uri="{BB962C8B-B14F-4D97-AF65-F5344CB8AC3E}">
        <p14:creationId xmlns:p14="http://schemas.microsoft.com/office/powerpoint/2010/main" val="2731639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953498" y="56906"/>
            <a:ext cx="5775009" cy="934363"/>
          </a:xfrm>
          <a:prstGeom prst="rect">
            <a:avLst/>
          </a:prstGeom>
          <a:solidFill>
            <a:schemeClr val="bg1"/>
          </a:solidFill>
          <a:ln>
            <a:solidFill>
              <a:schemeClr val="accent5">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chemeClr val="tx1"/>
                </a:solidFill>
                <a:latin typeface="Palatino Linotype" panose="02040502050505030304" pitchFamily="18" charset="0"/>
              </a:rPr>
              <a:t> </a:t>
            </a:r>
            <a:r>
              <a:rPr lang="fr-FR" sz="2400" dirty="0" err="1" smtClean="0">
                <a:solidFill>
                  <a:schemeClr val="tx1"/>
                </a:solidFill>
                <a:latin typeface="Palatino Linotype" panose="02040502050505030304" pitchFamily="18" charset="0"/>
              </a:rPr>
              <a:t>MicroPython</a:t>
            </a:r>
            <a:r>
              <a:rPr lang="fr-FR" sz="2400" dirty="0" smtClean="0">
                <a:solidFill>
                  <a:schemeClr val="tx1"/>
                </a:solidFill>
                <a:latin typeface="Palatino Linotype" panose="02040502050505030304" pitchFamily="18" charset="0"/>
              </a:rPr>
              <a:t> sur Esp32</a:t>
            </a:r>
            <a:endParaRPr lang="fr-FR" sz="2400" dirty="0">
              <a:solidFill>
                <a:schemeClr val="tx1"/>
              </a:solidFill>
              <a:latin typeface="Palatino Linotype" panose="02040502050505030304" pitchFamily="18" charset="0"/>
            </a:endParaRPr>
          </a:p>
        </p:txBody>
      </p:sp>
      <p:sp>
        <p:nvSpPr>
          <p:cNvPr id="9" name="Rectangle 8"/>
          <p:cNvSpPr/>
          <p:nvPr/>
        </p:nvSpPr>
        <p:spPr>
          <a:xfrm>
            <a:off x="7979080" y="1538881"/>
            <a:ext cx="275572" cy="13528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extBox 5"/>
          <p:cNvSpPr txBox="1"/>
          <p:nvPr/>
        </p:nvSpPr>
        <p:spPr>
          <a:xfrm>
            <a:off x="205254" y="1905670"/>
            <a:ext cx="10693804" cy="3416320"/>
          </a:xfrm>
          <a:prstGeom prst="rect">
            <a:avLst/>
          </a:prstGeom>
          <a:noFill/>
        </p:spPr>
        <p:txBody>
          <a:bodyPr wrap="square" rtlCol="0">
            <a:spAutoFit/>
          </a:bodyPr>
          <a:lstStyle/>
          <a:p>
            <a:pPr fontAlgn="base"/>
            <a:endParaRPr lang="fr-FR" sz="2400" dirty="0" smtClean="0"/>
          </a:p>
          <a:p>
            <a:pPr fontAlgn="base"/>
            <a:r>
              <a:rPr lang="fr-FR" sz="2400" dirty="0" err="1" smtClean="0">
                <a:solidFill>
                  <a:srgbClr val="7030A0"/>
                </a:solidFill>
              </a:rPr>
              <a:t>def</a:t>
            </a:r>
            <a:r>
              <a:rPr lang="fr-FR" sz="2400" dirty="0" smtClean="0"/>
              <a:t> </a:t>
            </a:r>
            <a:r>
              <a:rPr lang="fr-FR" sz="2400" dirty="0" err="1" smtClean="0">
                <a:solidFill>
                  <a:schemeClr val="accent1"/>
                </a:solidFill>
              </a:rPr>
              <a:t>change_pins_state</a:t>
            </a:r>
            <a:r>
              <a:rPr lang="fr-FR" sz="2400" dirty="0" smtClean="0"/>
              <a:t>(</a:t>
            </a:r>
            <a:r>
              <a:rPr lang="fr-FR" sz="2400" dirty="0" err="1" smtClean="0"/>
              <a:t>pins,cmd</a:t>
            </a:r>
            <a:r>
              <a:rPr lang="fr-FR" sz="2400" dirty="0" smtClean="0"/>
              <a:t>="0000"):</a:t>
            </a:r>
          </a:p>
          <a:p>
            <a:pPr fontAlgn="base"/>
            <a:r>
              <a:rPr lang="fr-FR" sz="2400" dirty="0" smtClean="0">
                <a:solidFill>
                  <a:srgbClr val="7030A0"/>
                </a:solidFill>
              </a:rPr>
              <a:t>    for </a:t>
            </a:r>
            <a:r>
              <a:rPr lang="fr-FR" sz="2400" dirty="0" smtClean="0"/>
              <a:t>i in </a:t>
            </a:r>
            <a:r>
              <a:rPr lang="fr-FR" sz="2400" dirty="0" smtClean="0">
                <a:solidFill>
                  <a:srgbClr val="7030A0"/>
                </a:solidFill>
              </a:rPr>
              <a:t>range</a:t>
            </a:r>
            <a:r>
              <a:rPr lang="fr-FR" sz="2400" dirty="0" smtClean="0"/>
              <a:t>(4):</a:t>
            </a:r>
          </a:p>
          <a:p>
            <a:pPr fontAlgn="base"/>
            <a:r>
              <a:rPr lang="fr-FR" sz="2400" dirty="0" smtClean="0"/>
              <a:t>        </a:t>
            </a:r>
            <a:r>
              <a:rPr lang="fr-FR" sz="2400" dirty="0" smtClean="0">
                <a:solidFill>
                  <a:srgbClr val="7030A0"/>
                </a:solidFill>
              </a:rPr>
              <a:t>if</a:t>
            </a:r>
            <a:r>
              <a:rPr lang="fr-FR" sz="2400" dirty="0" smtClean="0"/>
              <a:t> cmd[i] == "0":</a:t>
            </a:r>
          </a:p>
          <a:p>
            <a:pPr fontAlgn="base"/>
            <a:r>
              <a:rPr lang="fr-FR" sz="2400" dirty="0" smtClean="0"/>
              <a:t>            pins[i].off()</a:t>
            </a:r>
          </a:p>
          <a:p>
            <a:pPr fontAlgn="base"/>
            <a:r>
              <a:rPr lang="fr-FR" sz="2400" dirty="0" smtClean="0"/>
              <a:t>        </a:t>
            </a:r>
            <a:r>
              <a:rPr lang="fr-FR" sz="2400" dirty="0" err="1" smtClean="0">
                <a:solidFill>
                  <a:srgbClr val="7030A0"/>
                </a:solidFill>
              </a:rPr>
              <a:t>else</a:t>
            </a:r>
            <a:r>
              <a:rPr lang="fr-FR" sz="2400" dirty="0" smtClean="0"/>
              <a:t>:</a:t>
            </a:r>
          </a:p>
          <a:p>
            <a:pPr fontAlgn="base"/>
            <a:r>
              <a:rPr lang="fr-FR" sz="2400" dirty="0" smtClean="0"/>
              <a:t>            pins[i].on()</a:t>
            </a:r>
          </a:p>
          <a:p>
            <a:pPr fontAlgn="base"/>
            <a:endParaRPr lang="fr-FR" sz="2400" dirty="0"/>
          </a:p>
          <a:p>
            <a:pPr fontAlgn="base"/>
            <a:endParaRPr lang="fr-FR" sz="2400" dirty="0"/>
          </a:p>
        </p:txBody>
      </p:sp>
      <p:sp>
        <p:nvSpPr>
          <p:cNvPr id="11" name="TextBox 5"/>
          <p:cNvSpPr txBox="1"/>
          <p:nvPr/>
        </p:nvSpPr>
        <p:spPr>
          <a:xfrm>
            <a:off x="368094" y="1260610"/>
            <a:ext cx="10693804" cy="461665"/>
          </a:xfrm>
          <a:prstGeom prst="rect">
            <a:avLst/>
          </a:prstGeom>
          <a:noFill/>
        </p:spPr>
        <p:txBody>
          <a:bodyPr wrap="square" rtlCol="0">
            <a:spAutoFit/>
          </a:bodyPr>
          <a:lstStyle/>
          <a:p>
            <a:pPr fontAlgn="base"/>
            <a:r>
              <a:rPr lang="fr-FR" sz="2400" dirty="0" smtClean="0"/>
              <a:t>La fonction </a:t>
            </a:r>
            <a:r>
              <a:rPr lang="fr-FR" sz="2400" dirty="0" err="1" smtClean="0">
                <a:solidFill>
                  <a:schemeClr val="accent1"/>
                </a:solidFill>
              </a:rPr>
              <a:t>change_pins_state</a:t>
            </a:r>
            <a:r>
              <a:rPr lang="fr-FR" sz="2400" dirty="0" smtClean="0">
                <a:solidFill>
                  <a:schemeClr val="accent1"/>
                </a:solidFill>
              </a:rPr>
              <a:t>()</a:t>
            </a:r>
            <a:endParaRPr lang="fr-FR" sz="2400" dirty="0"/>
          </a:p>
        </p:txBody>
      </p:sp>
      <p:sp>
        <p:nvSpPr>
          <p:cNvPr id="7" name="Rectangle 6"/>
          <p:cNvSpPr/>
          <p:nvPr/>
        </p:nvSpPr>
        <p:spPr>
          <a:xfrm>
            <a:off x="0" y="64343"/>
            <a:ext cx="5812077" cy="92692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smtClean="0"/>
              <a:t>Commande la voiture</a:t>
            </a:r>
            <a:endParaRPr lang="fr-FR" sz="3600" dirty="0"/>
          </a:p>
        </p:txBody>
      </p:sp>
    </p:spTree>
    <p:extLst>
      <p:ext uri="{BB962C8B-B14F-4D97-AF65-F5344CB8AC3E}">
        <p14:creationId xmlns:p14="http://schemas.microsoft.com/office/powerpoint/2010/main" val="354098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953498" y="56906"/>
            <a:ext cx="5775009" cy="934363"/>
          </a:xfrm>
          <a:prstGeom prst="rect">
            <a:avLst/>
          </a:prstGeom>
          <a:solidFill>
            <a:schemeClr val="bg1"/>
          </a:solidFill>
          <a:ln>
            <a:solidFill>
              <a:schemeClr val="accent5">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chemeClr val="tx1"/>
                </a:solidFill>
                <a:latin typeface="Palatino Linotype" panose="02040502050505030304" pitchFamily="18" charset="0"/>
              </a:rPr>
              <a:t> </a:t>
            </a:r>
            <a:r>
              <a:rPr lang="fr-FR" sz="2400" dirty="0" err="1" smtClean="0">
                <a:solidFill>
                  <a:schemeClr val="tx1"/>
                </a:solidFill>
                <a:latin typeface="Palatino Linotype" panose="02040502050505030304" pitchFamily="18" charset="0"/>
              </a:rPr>
              <a:t>MicroPython</a:t>
            </a:r>
            <a:r>
              <a:rPr lang="fr-FR" sz="2400" dirty="0" smtClean="0">
                <a:solidFill>
                  <a:schemeClr val="tx1"/>
                </a:solidFill>
                <a:latin typeface="Palatino Linotype" panose="02040502050505030304" pitchFamily="18" charset="0"/>
              </a:rPr>
              <a:t> sur Esp32</a:t>
            </a:r>
            <a:endParaRPr lang="fr-FR" sz="2400" dirty="0">
              <a:solidFill>
                <a:schemeClr val="tx1"/>
              </a:solidFill>
              <a:latin typeface="Palatino Linotype" panose="02040502050505030304" pitchFamily="18" charset="0"/>
            </a:endParaRPr>
          </a:p>
        </p:txBody>
      </p:sp>
      <p:sp>
        <p:nvSpPr>
          <p:cNvPr id="9" name="Rectangle 8"/>
          <p:cNvSpPr/>
          <p:nvPr/>
        </p:nvSpPr>
        <p:spPr>
          <a:xfrm>
            <a:off x="7979080" y="1538881"/>
            <a:ext cx="275572" cy="13528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extBox 5"/>
          <p:cNvSpPr txBox="1"/>
          <p:nvPr/>
        </p:nvSpPr>
        <p:spPr>
          <a:xfrm>
            <a:off x="205254" y="1905670"/>
            <a:ext cx="10693804" cy="1569660"/>
          </a:xfrm>
          <a:prstGeom prst="rect">
            <a:avLst/>
          </a:prstGeom>
          <a:noFill/>
        </p:spPr>
        <p:txBody>
          <a:bodyPr wrap="square" rtlCol="0">
            <a:spAutoFit/>
          </a:bodyPr>
          <a:lstStyle/>
          <a:p>
            <a:pPr fontAlgn="base"/>
            <a:endParaRPr lang="fr-FR" sz="2400" dirty="0" smtClean="0"/>
          </a:p>
          <a:p>
            <a:pPr fontAlgn="base"/>
            <a:r>
              <a:rPr lang="fr-FR" sz="2400" dirty="0" err="1" smtClean="0">
                <a:solidFill>
                  <a:srgbClr val="7030A0"/>
                </a:solidFill>
              </a:rPr>
              <a:t>def</a:t>
            </a:r>
            <a:r>
              <a:rPr lang="fr-FR" sz="2400" dirty="0" smtClean="0">
                <a:solidFill>
                  <a:srgbClr val="7030A0"/>
                </a:solidFill>
              </a:rPr>
              <a:t> </a:t>
            </a:r>
            <a:r>
              <a:rPr lang="fr-FR" sz="2400" dirty="0" smtClean="0">
                <a:solidFill>
                  <a:schemeClr val="accent1"/>
                </a:solidFill>
              </a:rPr>
              <a:t>stop</a:t>
            </a:r>
            <a:r>
              <a:rPr lang="fr-FR" sz="2400" dirty="0" smtClean="0"/>
              <a:t>(pins):</a:t>
            </a:r>
          </a:p>
          <a:p>
            <a:pPr fontAlgn="base"/>
            <a:r>
              <a:rPr lang="en-US" sz="2400" dirty="0" smtClean="0"/>
              <a:t>       </a:t>
            </a:r>
            <a:r>
              <a:rPr lang="en-US" sz="2400" dirty="0" err="1" smtClean="0"/>
              <a:t>change_pins_state</a:t>
            </a:r>
            <a:r>
              <a:rPr lang="en-US" sz="2400" dirty="0" smtClean="0"/>
              <a:t>(pins, </a:t>
            </a:r>
            <a:r>
              <a:rPr lang="en-US" sz="2400" dirty="0" err="1" smtClean="0"/>
              <a:t>cmd</a:t>
            </a:r>
            <a:r>
              <a:rPr lang="en-US" sz="2400" dirty="0" smtClean="0"/>
              <a:t>="0000")</a:t>
            </a:r>
            <a:endParaRPr lang="fr-FR" sz="2400" dirty="0"/>
          </a:p>
          <a:p>
            <a:pPr fontAlgn="base"/>
            <a:endParaRPr lang="fr-FR" sz="2400" dirty="0"/>
          </a:p>
        </p:txBody>
      </p:sp>
      <p:sp>
        <p:nvSpPr>
          <p:cNvPr id="11" name="TextBox 5"/>
          <p:cNvSpPr txBox="1"/>
          <p:nvPr/>
        </p:nvSpPr>
        <p:spPr>
          <a:xfrm>
            <a:off x="368094" y="1260610"/>
            <a:ext cx="10693804" cy="461665"/>
          </a:xfrm>
          <a:prstGeom prst="rect">
            <a:avLst/>
          </a:prstGeom>
          <a:noFill/>
        </p:spPr>
        <p:txBody>
          <a:bodyPr wrap="square" rtlCol="0">
            <a:spAutoFit/>
          </a:bodyPr>
          <a:lstStyle/>
          <a:p>
            <a:pPr fontAlgn="base"/>
            <a:r>
              <a:rPr lang="fr-FR" sz="2400" dirty="0" smtClean="0"/>
              <a:t>La fonction </a:t>
            </a:r>
            <a:r>
              <a:rPr lang="fr-FR" sz="2400" dirty="0" smtClean="0">
                <a:solidFill>
                  <a:schemeClr val="accent1"/>
                </a:solidFill>
              </a:rPr>
              <a:t>stop()</a:t>
            </a:r>
            <a:endParaRPr lang="fr-FR" sz="2400" dirty="0"/>
          </a:p>
        </p:txBody>
      </p:sp>
      <p:sp>
        <p:nvSpPr>
          <p:cNvPr id="7" name="Rectangle 6"/>
          <p:cNvSpPr/>
          <p:nvPr/>
        </p:nvSpPr>
        <p:spPr>
          <a:xfrm>
            <a:off x="0" y="64343"/>
            <a:ext cx="5812077" cy="92692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smtClean="0"/>
              <a:t>Commande la voiture</a:t>
            </a:r>
            <a:endParaRPr lang="fr-FR" sz="3600" dirty="0"/>
          </a:p>
        </p:txBody>
      </p:sp>
    </p:spTree>
    <p:extLst>
      <p:ext uri="{BB962C8B-B14F-4D97-AF65-F5344CB8AC3E}">
        <p14:creationId xmlns:p14="http://schemas.microsoft.com/office/powerpoint/2010/main" val="262087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953498" y="56906"/>
            <a:ext cx="5775009" cy="934363"/>
          </a:xfrm>
          <a:prstGeom prst="rect">
            <a:avLst/>
          </a:prstGeom>
          <a:solidFill>
            <a:schemeClr val="bg1"/>
          </a:solidFill>
          <a:ln>
            <a:solidFill>
              <a:schemeClr val="accent5">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err="1" smtClean="0">
                <a:solidFill>
                  <a:schemeClr val="tx1"/>
                </a:solidFill>
                <a:latin typeface="Palatino Linotype" panose="02040502050505030304" pitchFamily="18" charset="0"/>
              </a:rPr>
              <a:t>MicroPython</a:t>
            </a:r>
            <a:r>
              <a:rPr lang="fr-FR" sz="2400" dirty="0" smtClean="0">
                <a:solidFill>
                  <a:schemeClr val="tx1"/>
                </a:solidFill>
                <a:latin typeface="Palatino Linotype" panose="02040502050505030304" pitchFamily="18" charset="0"/>
              </a:rPr>
              <a:t> sur Esp32</a:t>
            </a:r>
            <a:endParaRPr lang="fr-FR" sz="2400" dirty="0">
              <a:solidFill>
                <a:schemeClr val="tx1"/>
              </a:solidFill>
              <a:latin typeface="Palatino Linotype" panose="02040502050505030304" pitchFamily="18" charset="0"/>
            </a:endParaRPr>
          </a:p>
        </p:txBody>
      </p:sp>
      <p:sp>
        <p:nvSpPr>
          <p:cNvPr id="9" name="Rectangle 8"/>
          <p:cNvSpPr/>
          <p:nvPr/>
        </p:nvSpPr>
        <p:spPr>
          <a:xfrm>
            <a:off x="7979080" y="1538881"/>
            <a:ext cx="275572" cy="13528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extBox 5"/>
          <p:cNvSpPr txBox="1"/>
          <p:nvPr/>
        </p:nvSpPr>
        <p:spPr>
          <a:xfrm>
            <a:off x="0" y="1855566"/>
            <a:ext cx="10693804" cy="3416320"/>
          </a:xfrm>
          <a:prstGeom prst="rect">
            <a:avLst/>
          </a:prstGeom>
          <a:noFill/>
        </p:spPr>
        <p:txBody>
          <a:bodyPr wrap="square" rtlCol="0">
            <a:spAutoFit/>
          </a:bodyPr>
          <a:lstStyle/>
          <a:p>
            <a:pPr fontAlgn="base"/>
            <a:endParaRPr lang="fr-FR" sz="2400" dirty="0" smtClean="0"/>
          </a:p>
          <a:p>
            <a:pPr fontAlgn="base"/>
            <a:r>
              <a:rPr lang="fr-FR" sz="2400" dirty="0" err="1" smtClean="0">
                <a:solidFill>
                  <a:srgbClr val="7030A0"/>
                </a:solidFill>
              </a:rPr>
              <a:t>def</a:t>
            </a:r>
            <a:r>
              <a:rPr lang="fr-FR" sz="2400" dirty="0" smtClean="0">
                <a:solidFill>
                  <a:srgbClr val="7030A0"/>
                </a:solidFill>
              </a:rPr>
              <a:t> </a:t>
            </a:r>
            <a:r>
              <a:rPr lang="fr-FR" sz="2400" dirty="0" err="1" smtClean="0">
                <a:solidFill>
                  <a:schemeClr val="accent1"/>
                </a:solidFill>
              </a:rPr>
              <a:t>forward</a:t>
            </a:r>
            <a:r>
              <a:rPr lang="fr-FR" sz="2400" dirty="0" smtClean="0"/>
              <a:t>(</a:t>
            </a:r>
            <a:r>
              <a:rPr lang="fr-FR" sz="2400" dirty="0" err="1" smtClean="0"/>
              <a:t>pins,pwms,motor_speed</a:t>
            </a:r>
            <a:r>
              <a:rPr lang="fr-FR" sz="2400" dirty="0" smtClean="0"/>
              <a:t> = 1023):</a:t>
            </a:r>
          </a:p>
          <a:p>
            <a:pPr fontAlgn="base"/>
            <a:r>
              <a:rPr lang="fr-FR" sz="2400" dirty="0" smtClean="0"/>
              <a:t>       stop(pins)</a:t>
            </a:r>
          </a:p>
          <a:p>
            <a:pPr fontAlgn="base"/>
            <a:r>
              <a:rPr lang="fr-FR" sz="2400" dirty="0" smtClean="0"/>
              <a:t>       </a:t>
            </a:r>
            <a:r>
              <a:rPr lang="fr-FR" sz="2400" dirty="0" err="1" smtClean="0"/>
              <a:t>time.sleep_ms</a:t>
            </a:r>
            <a:r>
              <a:rPr lang="fr-FR" sz="2400" dirty="0" smtClean="0"/>
              <a:t>(10)</a:t>
            </a:r>
          </a:p>
          <a:p>
            <a:pPr fontAlgn="base"/>
            <a:r>
              <a:rPr lang="fr-FR" sz="2400" dirty="0" smtClean="0"/>
              <a:t>       </a:t>
            </a:r>
            <a:r>
              <a:rPr lang="fr-FR" sz="2400" dirty="0" err="1" smtClean="0"/>
              <a:t>change_pins_state</a:t>
            </a:r>
            <a:r>
              <a:rPr lang="fr-FR" sz="2400" dirty="0" smtClean="0"/>
              <a:t>(</a:t>
            </a:r>
            <a:r>
              <a:rPr lang="fr-FR" sz="2400" dirty="0" err="1" smtClean="0"/>
              <a:t>pins,cmd</a:t>
            </a:r>
            <a:r>
              <a:rPr lang="fr-FR" sz="2400" dirty="0" smtClean="0"/>
              <a:t>="0101")</a:t>
            </a:r>
          </a:p>
          <a:p>
            <a:pPr fontAlgn="base"/>
            <a:r>
              <a:rPr lang="fr-FR" sz="2400" dirty="0" smtClean="0"/>
              <a:t>       </a:t>
            </a:r>
            <a:r>
              <a:rPr lang="fr-FR" sz="2400" dirty="0" err="1" smtClean="0"/>
              <a:t>pwms</a:t>
            </a:r>
            <a:r>
              <a:rPr lang="fr-FR" sz="2400" dirty="0" smtClean="0"/>
              <a:t>[0].</a:t>
            </a:r>
            <a:r>
              <a:rPr lang="fr-FR" sz="2400" dirty="0" err="1" smtClean="0"/>
              <a:t>duty</a:t>
            </a:r>
            <a:r>
              <a:rPr lang="fr-FR" sz="2400" dirty="0" smtClean="0"/>
              <a:t>(</a:t>
            </a:r>
            <a:r>
              <a:rPr lang="fr-FR" sz="2400" dirty="0" err="1" smtClean="0"/>
              <a:t>motor_speed</a:t>
            </a:r>
            <a:r>
              <a:rPr lang="fr-FR" sz="2400" dirty="0" smtClean="0"/>
              <a:t>)</a:t>
            </a:r>
          </a:p>
          <a:p>
            <a:pPr fontAlgn="base"/>
            <a:r>
              <a:rPr lang="fr-FR" sz="2400" dirty="0" smtClean="0"/>
              <a:t>       </a:t>
            </a:r>
            <a:r>
              <a:rPr lang="fr-FR" sz="2400" dirty="0" err="1" smtClean="0"/>
              <a:t>pwms</a:t>
            </a:r>
            <a:r>
              <a:rPr lang="fr-FR" sz="2400" dirty="0" smtClean="0"/>
              <a:t>[1].</a:t>
            </a:r>
            <a:r>
              <a:rPr lang="fr-FR" sz="2400" dirty="0" err="1" smtClean="0"/>
              <a:t>duty</a:t>
            </a:r>
            <a:r>
              <a:rPr lang="fr-FR" sz="2400" dirty="0" smtClean="0"/>
              <a:t>(</a:t>
            </a:r>
            <a:r>
              <a:rPr lang="fr-FR" sz="2400" dirty="0" err="1" smtClean="0"/>
              <a:t>motor_speed</a:t>
            </a:r>
            <a:r>
              <a:rPr lang="fr-FR" sz="2400" dirty="0" smtClean="0"/>
              <a:t>)</a:t>
            </a:r>
          </a:p>
          <a:p>
            <a:pPr fontAlgn="base"/>
            <a:r>
              <a:rPr lang="fr-FR" sz="2400" dirty="0" smtClean="0"/>
              <a:t> </a:t>
            </a:r>
            <a:endParaRPr lang="fr-FR" sz="2400" dirty="0"/>
          </a:p>
          <a:p>
            <a:pPr fontAlgn="base"/>
            <a:endParaRPr lang="fr-FR" sz="2400" dirty="0"/>
          </a:p>
        </p:txBody>
      </p:sp>
      <p:sp>
        <p:nvSpPr>
          <p:cNvPr id="11" name="TextBox 5"/>
          <p:cNvSpPr txBox="1"/>
          <p:nvPr/>
        </p:nvSpPr>
        <p:spPr>
          <a:xfrm>
            <a:off x="180203" y="1146781"/>
            <a:ext cx="10693804" cy="461665"/>
          </a:xfrm>
          <a:prstGeom prst="rect">
            <a:avLst/>
          </a:prstGeom>
          <a:noFill/>
        </p:spPr>
        <p:txBody>
          <a:bodyPr wrap="square" rtlCol="0">
            <a:spAutoFit/>
          </a:bodyPr>
          <a:lstStyle/>
          <a:p>
            <a:pPr fontAlgn="base"/>
            <a:r>
              <a:rPr lang="fr-FR" sz="2400" dirty="0" smtClean="0"/>
              <a:t>La fonction </a:t>
            </a:r>
            <a:r>
              <a:rPr lang="fr-FR" sz="2400" dirty="0" err="1" smtClean="0">
                <a:solidFill>
                  <a:schemeClr val="accent1"/>
                </a:solidFill>
              </a:rPr>
              <a:t>forward</a:t>
            </a:r>
            <a:r>
              <a:rPr lang="fr-FR" sz="2400" dirty="0" smtClean="0">
                <a:solidFill>
                  <a:schemeClr val="accent1"/>
                </a:solidFill>
              </a:rPr>
              <a:t>()</a:t>
            </a:r>
            <a:endParaRPr lang="fr-FR" sz="2400"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4094" y="1952350"/>
            <a:ext cx="4158641" cy="3477879"/>
          </a:xfrm>
          <a:prstGeom prst="rect">
            <a:avLst/>
          </a:prstGeom>
        </p:spPr>
      </p:pic>
      <p:sp>
        <p:nvSpPr>
          <p:cNvPr id="2" name="Rectangle 1"/>
          <p:cNvSpPr/>
          <p:nvPr/>
        </p:nvSpPr>
        <p:spPr>
          <a:xfrm>
            <a:off x="9407047" y="1855566"/>
            <a:ext cx="2116898" cy="36934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0" y="64343"/>
            <a:ext cx="5812077" cy="92692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smtClean="0"/>
              <a:t>Commande la voiture</a:t>
            </a:r>
            <a:endParaRPr lang="fr-FR" sz="3600" dirty="0"/>
          </a:p>
        </p:txBody>
      </p:sp>
    </p:spTree>
    <p:extLst>
      <p:ext uri="{BB962C8B-B14F-4D97-AF65-F5344CB8AC3E}">
        <p14:creationId xmlns:p14="http://schemas.microsoft.com/office/powerpoint/2010/main" val="212386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953498" y="56906"/>
            <a:ext cx="5775009" cy="934363"/>
          </a:xfrm>
          <a:prstGeom prst="rect">
            <a:avLst/>
          </a:prstGeom>
          <a:solidFill>
            <a:schemeClr val="bg1"/>
          </a:solidFill>
          <a:ln>
            <a:solidFill>
              <a:schemeClr val="accent5">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err="1" smtClean="0">
                <a:solidFill>
                  <a:schemeClr val="tx1"/>
                </a:solidFill>
                <a:latin typeface="Palatino Linotype" panose="02040502050505030304" pitchFamily="18" charset="0"/>
              </a:rPr>
              <a:t>MicroPython</a:t>
            </a:r>
            <a:r>
              <a:rPr lang="fr-FR" sz="2400" dirty="0" smtClean="0">
                <a:solidFill>
                  <a:schemeClr val="tx1"/>
                </a:solidFill>
                <a:latin typeface="Palatino Linotype" panose="02040502050505030304" pitchFamily="18" charset="0"/>
              </a:rPr>
              <a:t> sur Esp32</a:t>
            </a:r>
            <a:endParaRPr lang="fr-FR" sz="2400" dirty="0">
              <a:solidFill>
                <a:schemeClr val="tx1"/>
              </a:solidFill>
              <a:latin typeface="Palatino Linotype" panose="02040502050505030304" pitchFamily="18" charset="0"/>
            </a:endParaRPr>
          </a:p>
        </p:txBody>
      </p:sp>
      <p:sp>
        <p:nvSpPr>
          <p:cNvPr id="9" name="Rectangle 8"/>
          <p:cNvSpPr/>
          <p:nvPr/>
        </p:nvSpPr>
        <p:spPr>
          <a:xfrm>
            <a:off x="7979080" y="1538881"/>
            <a:ext cx="275572" cy="13528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extBox 5"/>
          <p:cNvSpPr txBox="1"/>
          <p:nvPr/>
        </p:nvSpPr>
        <p:spPr>
          <a:xfrm>
            <a:off x="0" y="1855566"/>
            <a:ext cx="10693804" cy="3785652"/>
          </a:xfrm>
          <a:prstGeom prst="rect">
            <a:avLst/>
          </a:prstGeom>
          <a:noFill/>
        </p:spPr>
        <p:txBody>
          <a:bodyPr wrap="square" rtlCol="0">
            <a:spAutoFit/>
          </a:bodyPr>
          <a:lstStyle/>
          <a:p>
            <a:pPr fontAlgn="base"/>
            <a:endParaRPr lang="fr-FR" sz="2400" dirty="0" smtClean="0"/>
          </a:p>
          <a:p>
            <a:pPr fontAlgn="base"/>
            <a:r>
              <a:rPr lang="fr-FR" sz="2400" dirty="0" err="1" smtClean="0">
                <a:solidFill>
                  <a:srgbClr val="7030A0"/>
                </a:solidFill>
              </a:rPr>
              <a:t>def</a:t>
            </a:r>
            <a:r>
              <a:rPr lang="fr-FR" sz="2400" dirty="0" smtClean="0">
                <a:solidFill>
                  <a:srgbClr val="7030A0"/>
                </a:solidFill>
              </a:rPr>
              <a:t> </a:t>
            </a:r>
            <a:r>
              <a:rPr lang="fr-FR" sz="2400" dirty="0" smtClean="0">
                <a:solidFill>
                  <a:schemeClr val="accent1"/>
                </a:solidFill>
              </a:rPr>
              <a:t>reverse</a:t>
            </a:r>
            <a:r>
              <a:rPr lang="fr-FR" sz="2400" dirty="0" smtClean="0"/>
              <a:t>(</a:t>
            </a:r>
            <a:r>
              <a:rPr lang="fr-FR" sz="2400" dirty="0" err="1" smtClean="0"/>
              <a:t>pins,pwms,motor_speed</a:t>
            </a:r>
            <a:r>
              <a:rPr lang="fr-FR" sz="2400" dirty="0" smtClean="0"/>
              <a:t> = 1023):</a:t>
            </a:r>
          </a:p>
          <a:p>
            <a:pPr fontAlgn="base"/>
            <a:r>
              <a:rPr lang="fr-FR" sz="2400" dirty="0" smtClean="0"/>
              <a:t>       stop(pins)</a:t>
            </a:r>
          </a:p>
          <a:p>
            <a:pPr fontAlgn="base"/>
            <a:r>
              <a:rPr lang="fr-FR" sz="2400" dirty="0" smtClean="0"/>
              <a:t>       </a:t>
            </a:r>
            <a:r>
              <a:rPr lang="fr-FR" sz="2400" dirty="0" err="1" smtClean="0"/>
              <a:t>time.sleep_ms</a:t>
            </a:r>
            <a:r>
              <a:rPr lang="fr-FR" sz="2400" dirty="0" smtClean="0"/>
              <a:t>(10)</a:t>
            </a:r>
          </a:p>
          <a:p>
            <a:pPr fontAlgn="base"/>
            <a:r>
              <a:rPr lang="fr-FR" sz="2400" dirty="0" smtClean="0"/>
              <a:t>       </a:t>
            </a:r>
            <a:r>
              <a:rPr lang="fr-FR" sz="2400" dirty="0" err="1" smtClean="0"/>
              <a:t>change_pins_state</a:t>
            </a:r>
            <a:r>
              <a:rPr lang="fr-FR" sz="2400" dirty="0" smtClean="0"/>
              <a:t>(</a:t>
            </a:r>
            <a:r>
              <a:rPr lang="fr-FR" sz="2400" dirty="0" err="1" smtClean="0"/>
              <a:t>pins,cmd</a:t>
            </a:r>
            <a:r>
              <a:rPr lang="fr-FR" sz="2400" dirty="0" smtClean="0"/>
              <a:t>="1010")</a:t>
            </a:r>
          </a:p>
          <a:p>
            <a:pPr fontAlgn="base"/>
            <a:r>
              <a:rPr lang="fr-FR" sz="2400" dirty="0" smtClean="0"/>
              <a:t>       </a:t>
            </a:r>
            <a:r>
              <a:rPr lang="fr-FR" sz="2400" dirty="0" err="1" smtClean="0"/>
              <a:t>pwms</a:t>
            </a:r>
            <a:r>
              <a:rPr lang="fr-FR" sz="2400" dirty="0" smtClean="0"/>
              <a:t>[0].</a:t>
            </a:r>
            <a:r>
              <a:rPr lang="fr-FR" sz="2400" dirty="0" err="1" smtClean="0"/>
              <a:t>duty</a:t>
            </a:r>
            <a:r>
              <a:rPr lang="fr-FR" sz="2400" dirty="0" smtClean="0"/>
              <a:t>(</a:t>
            </a:r>
            <a:r>
              <a:rPr lang="fr-FR" sz="2400" dirty="0" err="1" smtClean="0"/>
              <a:t>motor_speed</a:t>
            </a:r>
            <a:r>
              <a:rPr lang="fr-FR" sz="2400" dirty="0" smtClean="0"/>
              <a:t>)</a:t>
            </a:r>
          </a:p>
          <a:p>
            <a:pPr fontAlgn="base"/>
            <a:r>
              <a:rPr lang="fr-FR" sz="2400" dirty="0" smtClean="0"/>
              <a:t>       </a:t>
            </a:r>
            <a:r>
              <a:rPr lang="fr-FR" sz="2400" dirty="0" err="1" smtClean="0"/>
              <a:t>pwms</a:t>
            </a:r>
            <a:r>
              <a:rPr lang="fr-FR" sz="2400" dirty="0" smtClean="0"/>
              <a:t>[1].</a:t>
            </a:r>
            <a:r>
              <a:rPr lang="fr-FR" sz="2400" dirty="0" err="1" smtClean="0"/>
              <a:t>duty</a:t>
            </a:r>
            <a:r>
              <a:rPr lang="fr-FR" sz="2400" dirty="0" smtClean="0"/>
              <a:t>(</a:t>
            </a:r>
            <a:r>
              <a:rPr lang="fr-FR" sz="2400" dirty="0" err="1" smtClean="0"/>
              <a:t>motor_speed</a:t>
            </a:r>
            <a:r>
              <a:rPr lang="fr-FR" sz="2400" dirty="0" smtClean="0"/>
              <a:t>)</a:t>
            </a:r>
          </a:p>
          <a:p>
            <a:pPr fontAlgn="base"/>
            <a:endParaRPr lang="fr-FR" sz="2400" dirty="0"/>
          </a:p>
          <a:p>
            <a:pPr fontAlgn="base"/>
            <a:r>
              <a:rPr lang="fr-FR" sz="2400" dirty="0" smtClean="0"/>
              <a:t> </a:t>
            </a:r>
            <a:endParaRPr lang="fr-FR" sz="2400" dirty="0"/>
          </a:p>
          <a:p>
            <a:pPr fontAlgn="base"/>
            <a:endParaRPr lang="fr-FR" sz="2400" dirty="0"/>
          </a:p>
        </p:txBody>
      </p:sp>
      <p:sp>
        <p:nvSpPr>
          <p:cNvPr id="11" name="TextBox 5"/>
          <p:cNvSpPr txBox="1"/>
          <p:nvPr/>
        </p:nvSpPr>
        <p:spPr>
          <a:xfrm>
            <a:off x="368094" y="1260610"/>
            <a:ext cx="10693804" cy="461665"/>
          </a:xfrm>
          <a:prstGeom prst="rect">
            <a:avLst/>
          </a:prstGeom>
          <a:noFill/>
        </p:spPr>
        <p:txBody>
          <a:bodyPr wrap="square" rtlCol="0">
            <a:spAutoFit/>
          </a:bodyPr>
          <a:lstStyle/>
          <a:p>
            <a:pPr fontAlgn="base"/>
            <a:r>
              <a:rPr lang="fr-FR" sz="2400" dirty="0" smtClean="0"/>
              <a:t>La fonction </a:t>
            </a:r>
            <a:r>
              <a:rPr lang="fr-FR" sz="2400" dirty="0" smtClean="0">
                <a:solidFill>
                  <a:schemeClr val="accent1"/>
                </a:solidFill>
              </a:rPr>
              <a:t>reverse()</a:t>
            </a:r>
            <a:endParaRPr lang="fr-FR" sz="2400"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6952" y="1806977"/>
            <a:ext cx="4684734" cy="3477879"/>
          </a:xfrm>
          <a:prstGeom prst="rect">
            <a:avLst/>
          </a:prstGeom>
        </p:spPr>
      </p:pic>
      <p:sp>
        <p:nvSpPr>
          <p:cNvPr id="8" name="Rectangle 7"/>
          <p:cNvSpPr/>
          <p:nvPr/>
        </p:nvSpPr>
        <p:spPr>
          <a:xfrm>
            <a:off x="6392421" y="1722275"/>
            <a:ext cx="2116898" cy="36934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0" y="64343"/>
            <a:ext cx="5812077" cy="92692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smtClean="0"/>
              <a:t>Commande la voiture</a:t>
            </a:r>
            <a:endParaRPr lang="fr-FR" sz="3600" dirty="0"/>
          </a:p>
        </p:txBody>
      </p:sp>
    </p:spTree>
    <p:extLst>
      <p:ext uri="{BB962C8B-B14F-4D97-AF65-F5344CB8AC3E}">
        <p14:creationId xmlns:p14="http://schemas.microsoft.com/office/powerpoint/2010/main" val="166507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953498" y="56906"/>
            <a:ext cx="5775009" cy="934363"/>
          </a:xfrm>
          <a:prstGeom prst="rect">
            <a:avLst/>
          </a:prstGeom>
          <a:solidFill>
            <a:schemeClr val="bg1"/>
          </a:solidFill>
          <a:ln>
            <a:solidFill>
              <a:schemeClr val="accent5">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err="1" smtClean="0">
                <a:solidFill>
                  <a:schemeClr val="tx1"/>
                </a:solidFill>
                <a:latin typeface="Palatino Linotype" panose="02040502050505030304" pitchFamily="18" charset="0"/>
              </a:rPr>
              <a:t>MicroPython</a:t>
            </a:r>
            <a:r>
              <a:rPr lang="fr-FR" sz="2400" dirty="0" smtClean="0">
                <a:solidFill>
                  <a:schemeClr val="tx1"/>
                </a:solidFill>
                <a:latin typeface="Palatino Linotype" panose="02040502050505030304" pitchFamily="18" charset="0"/>
              </a:rPr>
              <a:t> sur Esp32</a:t>
            </a:r>
            <a:endParaRPr lang="fr-FR" sz="2400" dirty="0">
              <a:solidFill>
                <a:schemeClr val="tx1"/>
              </a:solidFill>
              <a:latin typeface="Palatino Linotype" panose="02040502050505030304" pitchFamily="18" charset="0"/>
            </a:endParaRPr>
          </a:p>
        </p:txBody>
      </p:sp>
      <p:sp>
        <p:nvSpPr>
          <p:cNvPr id="9" name="Rectangle 8"/>
          <p:cNvSpPr/>
          <p:nvPr/>
        </p:nvSpPr>
        <p:spPr>
          <a:xfrm>
            <a:off x="7979080" y="1538881"/>
            <a:ext cx="275572" cy="13528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extBox 5"/>
          <p:cNvSpPr txBox="1"/>
          <p:nvPr/>
        </p:nvSpPr>
        <p:spPr>
          <a:xfrm>
            <a:off x="0" y="1855566"/>
            <a:ext cx="10693804" cy="4154984"/>
          </a:xfrm>
          <a:prstGeom prst="rect">
            <a:avLst/>
          </a:prstGeom>
          <a:noFill/>
        </p:spPr>
        <p:txBody>
          <a:bodyPr wrap="square" rtlCol="0">
            <a:spAutoFit/>
          </a:bodyPr>
          <a:lstStyle/>
          <a:p>
            <a:pPr fontAlgn="base"/>
            <a:endParaRPr lang="fr-FR" sz="2400" dirty="0" smtClean="0"/>
          </a:p>
          <a:p>
            <a:pPr fontAlgn="base"/>
            <a:r>
              <a:rPr lang="fr-FR" sz="2400" dirty="0" err="1" smtClean="0">
                <a:solidFill>
                  <a:srgbClr val="7030A0"/>
                </a:solidFill>
              </a:rPr>
              <a:t>def</a:t>
            </a:r>
            <a:r>
              <a:rPr lang="fr-FR" sz="2400" dirty="0" smtClean="0">
                <a:solidFill>
                  <a:srgbClr val="7030A0"/>
                </a:solidFill>
              </a:rPr>
              <a:t> </a:t>
            </a:r>
            <a:r>
              <a:rPr lang="fr-FR" sz="2400" dirty="0" err="1" smtClean="0">
                <a:solidFill>
                  <a:schemeClr val="accent1"/>
                </a:solidFill>
              </a:rPr>
              <a:t>clockwise</a:t>
            </a:r>
            <a:r>
              <a:rPr lang="fr-FR" sz="2400" dirty="0" smtClean="0"/>
              <a:t>(</a:t>
            </a:r>
            <a:r>
              <a:rPr lang="fr-FR" sz="2400" dirty="0" err="1" smtClean="0"/>
              <a:t>pins,pwms,motor_speed</a:t>
            </a:r>
            <a:r>
              <a:rPr lang="fr-FR" sz="2400" dirty="0" smtClean="0"/>
              <a:t> = 1023):</a:t>
            </a:r>
          </a:p>
          <a:p>
            <a:pPr fontAlgn="base"/>
            <a:r>
              <a:rPr lang="fr-FR" sz="2400" dirty="0" smtClean="0"/>
              <a:t>       stop(pins)</a:t>
            </a:r>
          </a:p>
          <a:p>
            <a:pPr fontAlgn="base"/>
            <a:r>
              <a:rPr lang="fr-FR" sz="2400" dirty="0" smtClean="0"/>
              <a:t>       </a:t>
            </a:r>
            <a:r>
              <a:rPr lang="fr-FR" sz="2400" dirty="0" err="1" smtClean="0"/>
              <a:t>time.sleep_ms</a:t>
            </a:r>
            <a:r>
              <a:rPr lang="fr-FR" sz="2400" dirty="0" smtClean="0"/>
              <a:t>(10)</a:t>
            </a:r>
          </a:p>
          <a:p>
            <a:pPr fontAlgn="base"/>
            <a:r>
              <a:rPr lang="fr-FR" sz="2400" dirty="0" smtClean="0"/>
              <a:t>       </a:t>
            </a:r>
            <a:r>
              <a:rPr lang="fr-FR" sz="2400" dirty="0" err="1" smtClean="0"/>
              <a:t>change_pins_state</a:t>
            </a:r>
            <a:r>
              <a:rPr lang="fr-FR" sz="2400" dirty="0" smtClean="0"/>
              <a:t>(</a:t>
            </a:r>
            <a:r>
              <a:rPr lang="fr-FR" sz="2400" dirty="0" err="1" smtClean="0"/>
              <a:t>pins,cmd</a:t>
            </a:r>
            <a:r>
              <a:rPr lang="fr-FR" sz="2400" dirty="0" smtClean="0"/>
              <a:t>="0100")</a:t>
            </a:r>
          </a:p>
          <a:p>
            <a:pPr fontAlgn="base"/>
            <a:r>
              <a:rPr lang="fr-FR" sz="2400" dirty="0" smtClean="0"/>
              <a:t>       </a:t>
            </a:r>
            <a:r>
              <a:rPr lang="fr-FR" sz="2400" dirty="0" err="1" smtClean="0"/>
              <a:t>pwms</a:t>
            </a:r>
            <a:r>
              <a:rPr lang="fr-FR" sz="2400" dirty="0" smtClean="0"/>
              <a:t>[0].</a:t>
            </a:r>
            <a:r>
              <a:rPr lang="fr-FR" sz="2400" dirty="0" err="1" smtClean="0"/>
              <a:t>duty</a:t>
            </a:r>
            <a:r>
              <a:rPr lang="fr-FR" sz="2400" dirty="0" smtClean="0"/>
              <a:t>(</a:t>
            </a:r>
            <a:r>
              <a:rPr lang="fr-FR" sz="2400" dirty="0" err="1" smtClean="0"/>
              <a:t>motor_speed</a:t>
            </a:r>
            <a:r>
              <a:rPr lang="fr-FR" sz="2400" dirty="0" smtClean="0"/>
              <a:t>)</a:t>
            </a:r>
          </a:p>
          <a:p>
            <a:pPr fontAlgn="base"/>
            <a:endParaRPr lang="fr-FR" sz="2400" dirty="0"/>
          </a:p>
          <a:p>
            <a:pPr fontAlgn="base"/>
            <a:endParaRPr lang="fr-FR" sz="2400" dirty="0" smtClean="0"/>
          </a:p>
          <a:p>
            <a:pPr fontAlgn="base"/>
            <a:endParaRPr lang="fr-FR" sz="2400" dirty="0"/>
          </a:p>
          <a:p>
            <a:pPr fontAlgn="base"/>
            <a:r>
              <a:rPr lang="fr-FR" sz="2400" dirty="0" smtClean="0"/>
              <a:t> </a:t>
            </a:r>
            <a:endParaRPr lang="fr-FR" sz="2400" dirty="0"/>
          </a:p>
          <a:p>
            <a:pPr fontAlgn="base"/>
            <a:endParaRPr lang="fr-FR" sz="2400" dirty="0"/>
          </a:p>
        </p:txBody>
      </p:sp>
      <p:sp>
        <p:nvSpPr>
          <p:cNvPr id="11" name="TextBox 5"/>
          <p:cNvSpPr txBox="1"/>
          <p:nvPr/>
        </p:nvSpPr>
        <p:spPr>
          <a:xfrm>
            <a:off x="368094" y="1260610"/>
            <a:ext cx="10693804" cy="461665"/>
          </a:xfrm>
          <a:prstGeom prst="rect">
            <a:avLst/>
          </a:prstGeom>
          <a:noFill/>
        </p:spPr>
        <p:txBody>
          <a:bodyPr wrap="square" rtlCol="0">
            <a:spAutoFit/>
          </a:bodyPr>
          <a:lstStyle/>
          <a:p>
            <a:pPr fontAlgn="base"/>
            <a:r>
              <a:rPr lang="fr-FR" sz="2400" dirty="0" smtClean="0"/>
              <a:t>La fonction </a:t>
            </a:r>
            <a:r>
              <a:rPr lang="fr-FR" sz="2400" dirty="0" err="1" smtClean="0">
                <a:solidFill>
                  <a:schemeClr val="accent1"/>
                </a:solidFill>
              </a:rPr>
              <a:t>clockwise</a:t>
            </a:r>
            <a:r>
              <a:rPr lang="fr-FR" sz="2400" dirty="0" smtClean="0">
                <a:solidFill>
                  <a:schemeClr val="accent1"/>
                </a:solidFill>
              </a:rPr>
              <a:t>()</a:t>
            </a:r>
            <a:endParaRPr lang="fr-FR" sz="2400" dirty="0"/>
          </a:p>
        </p:txBody>
      </p:sp>
      <p:sp>
        <p:nvSpPr>
          <p:cNvPr id="8" name="Rectangle 7"/>
          <p:cNvSpPr/>
          <p:nvPr/>
        </p:nvSpPr>
        <p:spPr>
          <a:xfrm>
            <a:off x="6392421" y="1722275"/>
            <a:ext cx="2116898" cy="36934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 name="Imag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9080" y="1538881"/>
            <a:ext cx="2592887" cy="3135339"/>
          </a:xfrm>
          <a:prstGeom prst="rect">
            <a:avLst/>
          </a:prstGeom>
        </p:spPr>
      </p:pic>
      <p:sp>
        <p:nvSpPr>
          <p:cNvPr id="13" name="Rectangle 12"/>
          <p:cNvSpPr/>
          <p:nvPr/>
        </p:nvSpPr>
        <p:spPr>
          <a:xfrm>
            <a:off x="10095978" y="2000546"/>
            <a:ext cx="475989" cy="2082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0" y="64343"/>
            <a:ext cx="5812077" cy="92692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smtClean="0"/>
              <a:t>Commande la voiture</a:t>
            </a:r>
            <a:endParaRPr lang="fr-FR" sz="3600" dirty="0"/>
          </a:p>
        </p:txBody>
      </p:sp>
    </p:spTree>
    <p:extLst>
      <p:ext uri="{BB962C8B-B14F-4D97-AF65-F5344CB8AC3E}">
        <p14:creationId xmlns:p14="http://schemas.microsoft.com/office/powerpoint/2010/main" val="370372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3505"/>
            <a:ext cx="5812077" cy="92692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smtClean="0"/>
              <a:t>Moteur </a:t>
            </a:r>
            <a:endParaRPr lang="fr-FR" sz="3600" dirty="0"/>
          </a:p>
        </p:txBody>
      </p:sp>
      <p:sp>
        <p:nvSpPr>
          <p:cNvPr id="5" name="Rectangle 4"/>
          <p:cNvSpPr/>
          <p:nvPr/>
        </p:nvSpPr>
        <p:spPr>
          <a:xfrm>
            <a:off x="5953498" y="56906"/>
            <a:ext cx="5775009" cy="934363"/>
          </a:xfrm>
          <a:prstGeom prst="rect">
            <a:avLst/>
          </a:prstGeom>
          <a:solidFill>
            <a:schemeClr val="bg1"/>
          </a:solidFill>
          <a:ln>
            <a:solidFill>
              <a:schemeClr val="accent5">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chemeClr val="tx1"/>
                </a:solidFill>
                <a:latin typeface="Palatino Linotype" panose="02040502050505030304" pitchFamily="18" charset="0"/>
              </a:rPr>
              <a:t>Commande de la voiture/ </a:t>
            </a:r>
            <a:r>
              <a:rPr lang="fr-FR" sz="2400" dirty="0" err="1" smtClean="0">
                <a:solidFill>
                  <a:schemeClr val="tx1"/>
                </a:solidFill>
                <a:latin typeface="Palatino Linotype" panose="02040502050505030304" pitchFamily="18" charset="0"/>
              </a:rPr>
              <a:t>MicroPython</a:t>
            </a:r>
            <a:endParaRPr lang="fr-FR" sz="2400" dirty="0">
              <a:solidFill>
                <a:schemeClr val="tx1"/>
              </a:solidFill>
              <a:latin typeface="Palatino Linotype" panose="02040502050505030304" pitchFamily="18" charset="0"/>
            </a:endParaRPr>
          </a:p>
        </p:txBody>
      </p:sp>
      <p:sp>
        <p:nvSpPr>
          <p:cNvPr id="9" name="Rectangle 8"/>
          <p:cNvSpPr/>
          <p:nvPr/>
        </p:nvSpPr>
        <p:spPr>
          <a:xfrm>
            <a:off x="7979080" y="1538881"/>
            <a:ext cx="275572" cy="13528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extBox 5"/>
          <p:cNvSpPr txBox="1"/>
          <p:nvPr/>
        </p:nvSpPr>
        <p:spPr>
          <a:xfrm>
            <a:off x="0" y="1855566"/>
            <a:ext cx="10693804" cy="4154984"/>
          </a:xfrm>
          <a:prstGeom prst="rect">
            <a:avLst/>
          </a:prstGeom>
          <a:noFill/>
        </p:spPr>
        <p:txBody>
          <a:bodyPr wrap="square" rtlCol="0">
            <a:spAutoFit/>
          </a:bodyPr>
          <a:lstStyle/>
          <a:p>
            <a:pPr fontAlgn="base"/>
            <a:endParaRPr lang="fr-FR" sz="2400" dirty="0" smtClean="0"/>
          </a:p>
          <a:p>
            <a:pPr fontAlgn="base"/>
            <a:r>
              <a:rPr lang="fr-FR" sz="2400" dirty="0" err="1" smtClean="0">
                <a:solidFill>
                  <a:srgbClr val="7030A0"/>
                </a:solidFill>
              </a:rPr>
              <a:t>def</a:t>
            </a:r>
            <a:r>
              <a:rPr lang="fr-FR" sz="2400" dirty="0" smtClean="0">
                <a:solidFill>
                  <a:srgbClr val="7030A0"/>
                </a:solidFill>
              </a:rPr>
              <a:t> </a:t>
            </a:r>
            <a:r>
              <a:rPr lang="fr-FR" sz="2400" dirty="0" err="1" smtClean="0">
                <a:solidFill>
                  <a:schemeClr val="accent1"/>
                </a:solidFill>
              </a:rPr>
              <a:t>anti_clockwise</a:t>
            </a:r>
            <a:r>
              <a:rPr lang="fr-FR" sz="2400" dirty="0" smtClean="0"/>
              <a:t>(</a:t>
            </a:r>
            <a:r>
              <a:rPr lang="fr-FR" sz="2400" dirty="0" err="1" smtClean="0"/>
              <a:t>pins,pwms,motor_speed</a:t>
            </a:r>
            <a:r>
              <a:rPr lang="fr-FR" sz="2400" dirty="0" smtClean="0"/>
              <a:t> = 1023):</a:t>
            </a:r>
          </a:p>
          <a:p>
            <a:pPr fontAlgn="base"/>
            <a:r>
              <a:rPr lang="fr-FR" sz="2400" dirty="0" smtClean="0"/>
              <a:t>       stop(pins)</a:t>
            </a:r>
          </a:p>
          <a:p>
            <a:pPr fontAlgn="base"/>
            <a:r>
              <a:rPr lang="fr-FR" sz="2400" dirty="0" smtClean="0"/>
              <a:t>       </a:t>
            </a:r>
            <a:r>
              <a:rPr lang="fr-FR" sz="2400" dirty="0" err="1" smtClean="0"/>
              <a:t>time.sleep_ms</a:t>
            </a:r>
            <a:r>
              <a:rPr lang="fr-FR" sz="2400" dirty="0" smtClean="0"/>
              <a:t>(10)</a:t>
            </a:r>
          </a:p>
          <a:p>
            <a:pPr fontAlgn="base"/>
            <a:r>
              <a:rPr lang="fr-FR" sz="2400" dirty="0" smtClean="0"/>
              <a:t>       </a:t>
            </a:r>
            <a:r>
              <a:rPr lang="fr-FR" sz="2400" dirty="0" err="1" smtClean="0"/>
              <a:t>change_pins_state</a:t>
            </a:r>
            <a:r>
              <a:rPr lang="fr-FR" sz="2400" dirty="0" smtClean="0"/>
              <a:t>(</a:t>
            </a:r>
            <a:r>
              <a:rPr lang="fr-FR" sz="2400" dirty="0" err="1" smtClean="0"/>
              <a:t>pins,cmd</a:t>
            </a:r>
            <a:r>
              <a:rPr lang="fr-FR" sz="2400" dirty="0" smtClean="0"/>
              <a:t>="0001")</a:t>
            </a:r>
          </a:p>
          <a:p>
            <a:pPr fontAlgn="base"/>
            <a:r>
              <a:rPr lang="fr-FR" sz="2400" dirty="0" smtClean="0"/>
              <a:t>       </a:t>
            </a:r>
            <a:r>
              <a:rPr lang="fr-FR" sz="2400" dirty="0" err="1" smtClean="0"/>
              <a:t>pwms</a:t>
            </a:r>
            <a:r>
              <a:rPr lang="fr-FR" sz="2400" dirty="0" smtClean="0"/>
              <a:t>[1].</a:t>
            </a:r>
            <a:r>
              <a:rPr lang="fr-FR" sz="2400" dirty="0" err="1" smtClean="0"/>
              <a:t>duty</a:t>
            </a:r>
            <a:r>
              <a:rPr lang="fr-FR" sz="2400" dirty="0" smtClean="0"/>
              <a:t>(</a:t>
            </a:r>
            <a:r>
              <a:rPr lang="fr-FR" sz="2400" dirty="0" err="1" smtClean="0"/>
              <a:t>motor_speed</a:t>
            </a:r>
            <a:r>
              <a:rPr lang="fr-FR" sz="2400" dirty="0" smtClean="0"/>
              <a:t>)</a:t>
            </a:r>
          </a:p>
          <a:p>
            <a:pPr fontAlgn="base"/>
            <a:endParaRPr lang="fr-FR" sz="2400" dirty="0"/>
          </a:p>
          <a:p>
            <a:pPr fontAlgn="base"/>
            <a:endParaRPr lang="fr-FR" sz="2400" dirty="0" smtClean="0"/>
          </a:p>
          <a:p>
            <a:pPr fontAlgn="base"/>
            <a:endParaRPr lang="fr-FR" sz="2400" dirty="0"/>
          </a:p>
          <a:p>
            <a:pPr fontAlgn="base"/>
            <a:r>
              <a:rPr lang="fr-FR" sz="2400" dirty="0" smtClean="0"/>
              <a:t> </a:t>
            </a:r>
            <a:endParaRPr lang="fr-FR" sz="2400" dirty="0"/>
          </a:p>
          <a:p>
            <a:pPr fontAlgn="base"/>
            <a:endParaRPr lang="fr-FR" sz="2400" dirty="0"/>
          </a:p>
        </p:txBody>
      </p:sp>
      <p:sp>
        <p:nvSpPr>
          <p:cNvPr id="11" name="TextBox 5"/>
          <p:cNvSpPr txBox="1"/>
          <p:nvPr/>
        </p:nvSpPr>
        <p:spPr>
          <a:xfrm>
            <a:off x="368094" y="1260610"/>
            <a:ext cx="10693804" cy="461665"/>
          </a:xfrm>
          <a:prstGeom prst="rect">
            <a:avLst/>
          </a:prstGeom>
          <a:noFill/>
        </p:spPr>
        <p:txBody>
          <a:bodyPr wrap="square" rtlCol="0">
            <a:spAutoFit/>
          </a:bodyPr>
          <a:lstStyle/>
          <a:p>
            <a:pPr fontAlgn="base"/>
            <a:r>
              <a:rPr lang="fr-FR" sz="2400" dirty="0" smtClean="0"/>
              <a:t>La fonction </a:t>
            </a:r>
            <a:r>
              <a:rPr lang="fr-FR" sz="2400" dirty="0" err="1" smtClean="0">
                <a:solidFill>
                  <a:schemeClr val="accent1"/>
                </a:solidFill>
              </a:rPr>
              <a:t>anti_clockwise</a:t>
            </a:r>
            <a:r>
              <a:rPr lang="fr-FR" sz="2400" dirty="0" smtClean="0">
                <a:solidFill>
                  <a:schemeClr val="accent1"/>
                </a:solidFill>
              </a:rPr>
              <a:t>()</a:t>
            </a:r>
            <a:endParaRPr lang="fr-FR" sz="2400" dirty="0"/>
          </a:p>
        </p:txBody>
      </p:sp>
      <p:pic>
        <p:nvPicPr>
          <p:cNvPr id="14" name="Imag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4642" y="1560247"/>
            <a:ext cx="6367929" cy="3219432"/>
          </a:xfrm>
          <a:prstGeom prst="rect">
            <a:avLst/>
          </a:prstGeom>
        </p:spPr>
      </p:pic>
      <p:sp>
        <p:nvSpPr>
          <p:cNvPr id="2" name="Rectangle 1"/>
          <p:cNvSpPr/>
          <p:nvPr/>
        </p:nvSpPr>
        <p:spPr>
          <a:xfrm>
            <a:off x="9718766" y="1560247"/>
            <a:ext cx="4219303" cy="3651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22613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3505"/>
            <a:ext cx="5812077" cy="92692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smtClean="0"/>
              <a:t>Moteur </a:t>
            </a:r>
            <a:endParaRPr lang="fr-FR" sz="3600" dirty="0"/>
          </a:p>
        </p:txBody>
      </p:sp>
      <p:sp>
        <p:nvSpPr>
          <p:cNvPr id="5" name="Rectangle 4"/>
          <p:cNvSpPr/>
          <p:nvPr/>
        </p:nvSpPr>
        <p:spPr>
          <a:xfrm>
            <a:off x="5953498" y="56906"/>
            <a:ext cx="5775009" cy="934363"/>
          </a:xfrm>
          <a:prstGeom prst="rect">
            <a:avLst/>
          </a:prstGeom>
          <a:solidFill>
            <a:schemeClr val="bg1"/>
          </a:solidFill>
          <a:ln>
            <a:solidFill>
              <a:schemeClr val="accent5">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chemeClr val="tx1"/>
                </a:solidFill>
                <a:latin typeface="Palatino Linotype" panose="02040502050505030304" pitchFamily="18" charset="0"/>
              </a:rPr>
              <a:t>Commande de la voiture/ </a:t>
            </a:r>
            <a:r>
              <a:rPr lang="fr-FR" sz="2400" dirty="0" err="1" smtClean="0">
                <a:solidFill>
                  <a:schemeClr val="tx1"/>
                </a:solidFill>
                <a:latin typeface="Palatino Linotype" panose="02040502050505030304" pitchFamily="18" charset="0"/>
              </a:rPr>
              <a:t>MicroPython</a:t>
            </a:r>
            <a:endParaRPr lang="fr-FR" sz="2400" dirty="0">
              <a:solidFill>
                <a:schemeClr val="tx1"/>
              </a:solidFill>
              <a:latin typeface="Palatino Linotype" panose="02040502050505030304" pitchFamily="18" charset="0"/>
            </a:endParaRPr>
          </a:p>
        </p:txBody>
      </p:sp>
      <p:sp>
        <p:nvSpPr>
          <p:cNvPr id="9" name="Rectangle 8"/>
          <p:cNvSpPr/>
          <p:nvPr/>
        </p:nvSpPr>
        <p:spPr>
          <a:xfrm>
            <a:off x="7979080" y="1538881"/>
            <a:ext cx="275572" cy="13528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extBox 5"/>
          <p:cNvSpPr txBox="1"/>
          <p:nvPr/>
        </p:nvSpPr>
        <p:spPr>
          <a:xfrm>
            <a:off x="0" y="1855566"/>
            <a:ext cx="10693804" cy="4154984"/>
          </a:xfrm>
          <a:prstGeom prst="rect">
            <a:avLst/>
          </a:prstGeom>
          <a:noFill/>
        </p:spPr>
        <p:txBody>
          <a:bodyPr wrap="square" rtlCol="0">
            <a:spAutoFit/>
          </a:bodyPr>
          <a:lstStyle/>
          <a:p>
            <a:pPr fontAlgn="base"/>
            <a:endParaRPr lang="fr-FR" sz="2400" dirty="0" smtClean="0"/>
          </a:p>
          <a:p>
            <a:pPr fontAlgn="base"/>
            <a:r>
              <a:rPr lang="fr-FR" sz="2400" dirty="0" err="1" smtClean="0">
                <a:solidFill>
                  <a:srgbClr val="7030A0"/>
                </a:solidFill>
              </a:rPr>
              <a:t>def</a:t>
            </a:r>
            <a:r>
              <a:rPr lang="fr-FR" sz="2400" dirty="0" smtClean="0">
                <a:solidFill>
                  <a:srgbClr val="7030A0"/>
                </a:solidFill>
              </a:rPr>
              <a:t> </a:t>
            </a:r>
            <a:r>
              <a:rPr lang="fr-FR" sz="2400" dirty="0" err="1" smtClean="0">
                <a:solidFill>
                  <a:schemeClr val="accent1"/>
                </a:solidFill>
              </a:rPr>
              <a:t>turn_right</a:t>
            </a:r>
            <a:r>
              <a:rPr lang="fr-FR" sz="2400" dirty="0" smtClean="0"/>
              <a:t>(</a:t>
            </a:r>
            <a:r>
              <a:rPr lang="fr-FR" sz="2400" dirty="0" err="1" smtClean="0"/>
              <a:t>pins,pwms,motor_speed</a:t>
            </a:r>
            <a:r>
              <a:rPr lang="fr-FR" sz="2400" dirty="0" smtClean="0"/>
              <a:t> = 1023):</a:t>
            </a:r>
          </a:p>
          <a:p>
            <a:pPr fontAlgn="base"/>
            <a:r>
              <a:rPr lang="fr-FR" sz="2400" dirty="0" smtClean="0"/>
              <a:t>       stop(pins)</a:t>
            </a:r>
          </a:p>
          <a:p>
            <a:pPr fontAlgn="base"/>
            <a:r>
              <a:rPr lang="fr-FR" sz="2400" dirty="0" smtClean="0"/>
              <a:t>       </a:t>
            </a:r>
            <a:r>
              <a:rPr lang="fr-FR" sz="2400" dirty="0" err="1" smtClean="0"/>
              <a:t>time.sleep_ms</a:t>
            </a:r>
            <a:r>
              <a:rPr lang="fr-FR" sz="2400" dirty="0" smtClean="0"/>
              <a:t>(10)</a:t>
            </a:r>
          </a:p>
          <a:p>
            <a:pPr fontAlgn="base"/>
            <a:r>
              <a:rPr lang="fr-FR" sz="2400" dirty="0" smtClean="0"/>
              <a:t>       </a:t>
            </a:r>
            <a:r>
              <a:rPr lang="fr-FR" sz="2400" dirty="0" err="1" smtClean="0"/>
              <a:t>change_pins_state</a:t>
            </a:r>
            <a:r>
              <a:rPr lang="fr-FR" sz="2400" dirty="0" smtClean="0"/>
              <a:t>(</a:t>
            </a:r>
            <a:r>
              <a:rPr lang="fr-FR" sz="2400" dirty="0" err="1" smtClean="0"/>
              <a:t>pins,cmd</a:t>
            </a:r>
            <a:r>
              <a:rPr lang="fr-FR" sz="2400" dirty="0" smtClean="0"/>
              <a:t>=" 0110 ")</a:t>
            </a:r>
          </a:p>
          <a:p>
            <a:pPr fontAlgn="base"/>
            <a:r>
              <a:rPr lang="fr-FR" sz="2400" dirty="0" smtClean="0"/>
              <a:t>       </a:t>
            </a:r>
            <a:r>
              <a:rPr lang="fr-FR" sz="2400" dirty="0" err="1" smtClean="0"/>
              <a:t>pwms</a:t>
            </a:r>
            <a:r>
              <a:rPr lang="fr-FR" sz="2400" dirty="0" smtClean="0"/>
              <a:t>[0].</a:t>
            </a:r>
            <a:r>
              <a:rPr lang="fr-FR" sz="2400" dirty="0" err="1" smtClean="0"/>
              <a:t>duty</a:t>
            </a:r>
            <a:r>
              <a:rPr lang="fr-FR" sz="2400" dirty="0" smtClean="0"/>
              <a:t>(</a:t>
            </a:r>
            <a:r>
              <a:rPr lang="fr-FR" sz="2400" dirty="0" err="1" smtClean="0"/>
              <a:t>motor_speed</a:t>
            </a:r>
            <a:r>
              <a:rPr lang="fr-FR" sz="2400" dirty="0" smtClean="0"/>
              <a:t>)</a:t>
            </a:r>
          </a:p>
          <a:p>
            <a:pPr fontAlgn="base"/>
            <a:r>
              <a:rPr lang="fr-FR" sz="2400" dirty="0" smtClean="0"/>
              <a:t>       </a:t>
            </a:r>
            <a:r>
              <a:rPr lang="fr-FR" sz="2400" dirty="0" err="1" smtClean="0"/>
              <a:t>pwms</a:t>
            </a:r>
            <a:r>
              <a:rPr lang="fr-FR" sz="2400" dirty="0" smtClean="0"/>
              <a:t>[1].</a:t>
            </a:r>
            <a:r>
              <a:rPr lang="fr-FR" sz="2400" dirty="0" err="1" smtClean="0"/>
              <a:t>duty</a:t>
            </a:r>
            <a:r>
              <a:rPr lang="fr-FR" sz="2400" dirty="0" smtClean="0"/>
              <a:t>(</a:t>
            </a:r>
            <a:r>
              <a:rPr lang="fr-FR" sz="2400" dirty="0" err="1" smtClean="0"/>
              <a:t>motor_speed</a:t>
            </a:r>
            <a:r>
              <a:rPr lang="fr-FR" sz="2400" dirty="0" smtClean="0"/>
              <a:t>)</a:t>
            </a:r>
          </a:p>
          <a:p>
            <a:pPr fontAlgn="base"/>
            <a:endParaRPr lang="fr-FR" sz="2400" dirty="0"/>
          </a:p>
          <a:p>
            <a:pPr fontAlgn="base"/>
            <a:endParaRPr lang="fr-FR" sz="2400" dirty="0" smtClean="0"/>
          </a:p>
          <a:p>
            <a:pPr fontAlgn="base"/>
            <a:r>
              <a:rPr lang="fr-FR" sz="2400" dirty="0" smtClean="0"/>
              <a:t> </a:t>
            </a:r>
            <a:endParaRPr lang="fr-FR" sz="2400" dirty="0"/>
          </a:p>
          <a:p>
            <a:pPr fontAlgn="base"/>
            <a:endParaRPr lang="fr-FR" sz="2400" dirty="0"/>
          </a:p>
        </p:txBody>
      </p:sp>
      <p:sp>
        <p:nvSpPr>
          <p:cNvPr id="11" name="TextBox 5"/>
          <p:cNvSpPr txBox="1"/>
          <p:nvPr/>
        </p:nvSpPr>
        <p:spPr>
          <a:xfrm>
            <a:off x="368094" y="1260610"/>
            <a:ext cx="10693804" cy="461665"/>
          </a:xfrm>
          <a:prstGeom prst="rect">
            <a:avLst/>
          </a:prstGeom>
          <a:noFill/>
        </p:spPr>
        <p:txBody>
          <a:bodyPr wrap="square" rtlCol="0">
            <a:spAutoFit/>
          </a:bodyPr>
          <a:lstStyle/>
          <a:p>
            <a:pPr fontAlgn="base"/>
            <a:r>
              <a:rPr lang="fr-FR" sz="2400" dirty="0" smtClean="0"/>
              <a:t>La fonction </a:t>
            </a:r>
            <a:r>
              <a:rPr lang="fr-FR" sz="2400" dirty="0" err="1" smtClean="0">
                <a:solidFill>
                  <a:schemeClr val="accent1"/>
                </a:solidFill>
              </a:rPr>
              <a:t>turn_right</a:t>
            </a:r>
            <a:r>
              <a:rPr lang="fr-FR" sz="2400" dirty="0" smtClean="0">
                <a:solidFill>
                  <a:schemeClr val="accent1"/>
                </a:solidFill>
              </a:rPr>
              <a:t>()</a:t>
            </a:r>
            <a:endParaRPr lang="fr-FR" sz="2400" dirty="0"/>
          </a:p>
        </p:txBody>
      </p:sp>
      <p:pic>
        <p:nvPicPr>
          <p:cNvPr id="14" name="Imag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6288" y="1722275"/>
            <a:ext cx="6367929" cy="3219432"/>
          </a:xfrm>
          <a:prstGeom prst="rect">
            <a:avLst/>
          </a:prstGeom>
        </p:spPr>
      </p:pic>
      <p:sp>
        <p:nvSpPr>
          <p:cNvPr id="2" name="Rectangle 1"/>
          <p:cNvSpPr/>
          <p:nvPr/>
        </p:nvSpPr>
        <p:spPr>
          <a:xfrm>
            <a:off x="10355870" y="1574620"/>
            <a:ext cx="4219303" cy="3651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6146288" y="1824295"/>
            <a:ext cx="2145752" cy="3651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6235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953498" y="56906"/>
            <a:ext cx="5775009" cy="934363"/>
          </a:xfrm>
          <a:prstGeom prst="rect">
            <a:avLst/>
          </a:prstGeom>
          <a:solidFill>
            <a:schemeClr val="bg1"/>
          </a:solidFill>
          <a:ln>
            <a:solidFill>
              <a:schemeClr val="accent5">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err="1" smtClean="0">
                <a:solidFill>
                  <a:schemeClr val="tx1"/>
                </a:solidFill>
                <a:latin typeface="Palatino Linotype" panose="02040502050505030304" pitchFamily="18" charset="0"/>
              </a:rPr>
              <a:t>MicroPython</a:t>
            </a:r>
            <a:r>
              <a:rPr lang="fr-FR" sz="2400" dirty="0" smtClean="0">
                <a:solidFill>
                  <a:schemeClr val="tx1"/>
                </a:solidFill>
                <a:latin typeface="Palatino Linotype" panose="02040502050505030304" pitchFamily="18" charset="0"/>
              </a:rPr>
              <a:t> sur Esp32</a:t>
            </a:r>
            <a:endParaRPr lang="fr-FR" sz="2400" dirty="0">
              <a:solidFill>
                <a:schemeClr val="tx1"/>
              </a:solidFill>
              <a:latin typeface="Palatino Linotype" panose="02040502050505030304" pitchFamily="18" charset="0"/>
            </a:endParaRPr>
          </a:p>
        </p:txBody>
      </p:sp>
      <p:sp>
        <p:nvSpPr>
          <p:cNvPr id="9" name="Rectangle 8"/>
          <p:cNvSpPr/>
          <p:nvPr/>
        </p:nvSpPr>
        <p:spPr>
          <a:xfrm>
            <a:off x="7979080" y="1538881"/>
            <a:ext cx="275572" cy="13528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extBox 5"/>
          <p:cNvSpPr txBox="1"/>
          <p:nvPr/>
        </p:nvSpPr>
        <p:spPr>
          <a:xfrm>
            <a:off x="0" y="1855566"/>
            <a:ext cx="10693804" cy="4154984"/>
          </a:xfrm>
          <a:prstGeom prst="rect">
            <a:avLst/>
          </a:prstGeom>
          <a:noFill/>
        </p:spPr>
        <p:txBody>
          <a:bodyPr wrap="square" rtlCol="0">
            <a:spAutoFit/>
          </a:bodyPr>
          <a:lstStyle/>
          <a:p>
            <a:pPr fontAlgn="base"/>
            <a:endParaRPr lang="fr-FR" sz="2400" dirty="0" smtClean="0"/>
          </a:p>
          <a:p>
            <a:pPr fontAlgn="base"/>
            <a:r>
              <a:rPr lang="fr-FR" sz="2400" dirty="0" err="1" smtClean="0">
                <a:solidFill>
                  <a:srgbClr val="7030A0"/>
                </a:solidFill>
              </a:rPr>
              <a:t>def</a:t>
            </a:r>
            <a:r>
              <a:rPr lang="fr-FR" sz="2400" dirty="0" smtClean="0">
                <a:solidFill>
                  <a:srgbClr val="7030A0"/>
                </a:solidFill>
              </a:rPr>
              <a:t> </a:t>
            </a:r>
            <a:r>
              <a:rPr lang="fr-FR" sz="2400" dirty="0" err="1" smtClean="0">
                <a:solidFill>
                  <a:schemeClr val="accent1"/>
                </a:solidFill>
              </a:rPr>
              <a:t>turn_left</a:t>
            </a:r>
            <a:r>
              <a:rPr lang="fr-FR" sz="2400" dirty="0" smtClean="0"/>
              <a:t>(</a:t>
            </a:r>
            <a:r>
              <a:rPr lang="fr-FR" sz="2400" dirty="0" err="1" smtClean="0"/>
              <a:t>pins,pwms,motor_speed</a:t>
            </a:r>
            <a:r>
              <a:rPr lang="fr-FR" sz="2400" dirty="0" smtClean="0"/>
              <a:t> = 1023):</a:t>
            </a:r>
          </a:p>
          <a:p>
            <a:pPr fontAlgn="base"/>
            <a:r>
              <a:rPr lang="fr-FR" sz="2400" dirty="0" smtClean="0"/>
              <a:t>       stop(pins)</a:t>
            </a:r>
          </a:p>
          <a:p>
            <a:pPr fontAlgn="base"/>
            <a:r>
              <a:rPr lang="fr-FR" sz="2400" dirty="0" smtClean="0"/>
              <a:t>       </a:t>
            </a:r>
            <a:r>
              <a:rPr lang="fr-FR" sz="2400" dirty="0" err="1" smtClean="0"/>
              <a:t>time.sleep_ms</a:t>
            </a:r>
            <a:r>
              <a:rPr lang="fr-FR" sz="2400" dirty="0" smtClean="0"/>
              <a:t>(10)</a:t>
            </a:r>
          </a:p>
          <a:p>
            <a:pPr fontAlgn="base"/>
            <a:r>
              <a:rPr lang="fr-FR" sz="2400" dirty="0" smtClean="0"/>
              <a:t>       </a:t>
            </a:r>
            <a:r>
              <a:rPr lang="fr-FR" sz="2400" dirty="0" err="1" smtClean="0"/>
              <a:t>change_pins_state</a:t>
            </a:r>
            <a:r>
              <a:rPr lang="fr-FR" sz="2400" dirty="0" smtClean="0"/>
              <a:t>(</a:t>
            </a:r>
            <a:r>
              <a:rPr lang="fr-FR" sz="2400" dirty="0" err="1" smtClean="0"/>
              <a:t>pins,cmd</a:t>
            </a:r>
            <a:r>
              <a:rPr lang="fr-FR" sz="2400" dirty="0" smtClean="0"/>
              <a:t>=" 1001 ")</a:t>
            </a:r>
          </a:p>
          <a:p>
            <a:pPr fontAlgn="base"/>
            <a:r>
              <a:rPr lang="fr-FR" sz="2400" dirty="0" smtClean="0"/>
              <a:t>       </a:t>
            </a:r>
            <a:r>
              <a:rPr lang="fr-FR" sz="2400" dirty="0" err="1" smtClean="0"/>
              <a:t>pwms</a:t>
            </a:r>
            <a:r>
              <a:rPr lang="fr-FR" sz="2400" dirty="0" smtClean="0"/>
              <a:t>[0].</a:t>
            </a:r>
            <a:r>
              <a:rPr lang="fr-FR" sz="2400" dirty="0" err="1" smtClean="0"/>
              <a:t>duty</a:t>
            </a:r>
            <a:r>
              <a:rPr lang="fr-FR" sz="2400" dirty="0" smtClean="0"/>
              <a:t>(</a:t>
            </a:r>
            <a:r>
              <a:rPr lang="fr-FR" sz="2400" dirty="0" err="1" smtClean="0"/>
              <a:t>motor_speed</a:t>
            </a:r>
            <a:r>
              <a:rPr lang="fr-FR" sz="2400" dirty="0" smtClean="0"/>
              <a:t>)</a:t>
            </a:r>
          </a:p>
          <a:p>
            <a:pPr fontAlgn="base"/>
            <a:r>
              <a:rPr lang="fr-FR" sz="2400" dirty="0" smtClean="0"/>
              <a:t>       </a:t>
            </a:r>
            <a:r>
              <a:rPr lang="fr-FR" sz="2400" dirty="0" err="1" smtClean="0"/>
              <a:t>pwms</a:t>
            </a:r>
            <a:r>
              <a:rPr lang="fr-FR" sz="2400" dirty="0" smtClean="0"/>
              <a:t>[1].</a:t>
            </a:r>
            <a:r>
              <a:rPr lang="fr-FR" sz="2400" dirty="0" err="1" smtClean="0"/>
              <a:t>duty</a:t>
            </a:r>
            <a:r>
              <a:rPr lang="fr-FR" sz="2400" dirty="0" smtClean="0"/>
              <a:t>(</a:t>
            </a:r>
            <a:r>
              <a:rPr lang="fr-FR" sz="2400" dirty="0" err="1" smtClean="0"/>
              <a:t>motor_speed</a:t>
            </a:r>
            <a:r>
              <a:rPr lang="fr-FR" sz="2400" dirty="0" smtClean="0"/>
              <a:t>)</a:t>
            </a:r>
          </a:p>
          <a:p>
            <a:pPr fontAlgn="base"/>
            <a:endParaRPr lang="fr-FR" sz="2400" dirty="0"/>
          </a:p>
          <a:p>
            <a:pPr fontAlgn="base"/>
            <a:endParaRPr lang="fr-FR" sz="2400" dirty="0" smtClean="0"/>
          </a:p>
          <a:p>
            <a:pPr fontAlgn="base"/>
            <a:r>
              <a:rPr lang="fr-FR" sz="2400" dirty="0" smtClean="0"/>
              <a:t> </a:t>
            </a:r>
            <a:endParaRPr lang="fr-FR" sz="2400" dirty="0"/>
          </a:p>
          <a:p>
            <a:pPr fontAlgn="base"/>
            <a:endParaRPr lang="fr-FR" sz="2400" dirty="0"/>
          </a:p>
        </p:txBody>
      </p:sp>
      <p:sp>
        <p:nvSpPr>
          <p:cNvPr id="11" name="TextBox 5"/>
          <p:cNvSpPr txBox="1"/>
          <p:nvPr/>
        </p:nvSpPr>
        <p:spPr>
          <a:xfrm>
            <a:off x="368094" y="1260610"/>
            <a:ext cx="10693804" cy="461665"/>
          </a:xfrm>
          <a:prstGeom prst="rect">
            <a:avLst/>
          </a:prstGeom>
          <a:noFill/>
        </p:spPr>
        <p:txBody>
          <a:bodyPr wrap="square" rtlCol="0">
            <a:spAutoFit/>
          </a:bodyPr>
          <a:lstStyle/>
          <a:p>
            <a:pPr fontAlgn="base"/>
            <a:r>
              <a:rPr lang="fr-FR" sz="2400" dirty="0" smtClean="0"/>
              <a:t>La fonction </a:t>
            </a:r>
            <a:r>
              <a:rPr lang="fr-FR" sz="2400" dirty="0" err="1" smtClean="0">
                <a:solidFill>
                  <a:schemeClr val="accent1"/>
                </a:solidFill>
              </a:rPr>
              <a:t>turn_left</a:t>
            </a:r>
            <a:r>
              <a:rPr lang="fr-FR" sz="2400" dirty="0" smtClean="0">
                <a:solidFill>
                  <a:schemeClr val="accent1"/>
                </a:solidFill>
              </a:rPr>
              <a:t>()</a:t>
            </a:r>
            <a:endParaRPr lang="fr-FR" sz="2400" dirty="0"/>
          </a:p>
        </p:txBody>
      </p:sp>
      <p:pic>
        <p:nvPicPr>
          <p:cNvPr id="14" name="Imag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3498" y="1855566"/>
            <a:ext cx="5971691" cy="3219432"/>
          </a:xfrm>
          <a:prstGeom prst="rect">
            <a:avLst/>
          </a:prstGeom>
        </p:spPr>
      </p:pic>
      <p:sp>
        <p:nvSpPr>
          <p:cNvPr id="12" name="Rectangle 11"/>
          <p:cNvSpPr/>
          <p:nvPr/>
        </p:nvSpPr>
        <p:spPr>
          <a:xfrm>
            <a:off x="5953498" y="1722275"/>
            <a:ext cx="3967115" cy="3651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0" y="64343"/>
            <a:ext cx="5812077" cy="92692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smtClean="0"/>
              <a:t>Commande la voiture</a:t>
            </a:r>
            <a:endParaRPr lang="fr-FR" sz="3600" dirty="0"/>
          </a:p>
        </p:txBody>
      </p:sp>
    </p:spTree>
    <p:extLst>
      <p:ext uri="{BB962C8B-B14F-4D97-AF65-F5344CB8AC3E}">
        <p14:creationId xmlns:p14="http://schemas.microsoft.com/office/powerpoint/2010/main" val="4047567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953498" y="56906"/>
            <a:ext cx="5775009" cy="934363"/>
          </a:xfrm>
          <a:prstGeom prst="rect">
            <a:avLst/>
          </a:prstGeom>
          <a:solidFill>
            <a:schemeClr val="bg1"/>
          </a:solidFill>
          <a:ln>
            <a:solidFill>
              <a:schemeClr val="accent5">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chemeClr val="tx1"/>
                </a:solidFill>
                <a:latin typeface="Palatino Linotype" panose="02040502050505030304" pitchFamily="18" charset="0"/>
              </a:rPr>
              <a:t>Test des différents mouvements</a:t>
            </a:r>
            <a:endParaRPr lang="fr-FR" sz="2400" dirty="0">
              <a:solidFill>
                <a:schemeClr val="tx1"/>
              </a:solidFill>
              <a:latin typeface="Palatino Linotype" panose="02040502050505030304" pitchFamily="18" charset="0"/>
            </a:endParaRPr>
          </a:p>
        </p:txBody>
      </p:sp>
      <p:sp>
        <p:nvSpPr>
          <p:cNvPr id="9" name="Rectangle 8"/>
          <p:cNvSpPr/>
          <p:nvPr/>
        </p:nvSpPr>
        <p:spPr>
          <a:xfrm>
            <a:off x="7979080" y="1538881"/>
            <a:ext cx="275572" cy="13528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extBox 5"/>
          <p:cNvSpPr txBox="1"/>
          <p:nvPr/>
        </p:nvSpPr>
        <p:spPr>
          <a:xfrm>
            <a:off x="606596" y="2660859"/>
            <a:ext cx="10693804" cy="461665"/>
          </a:xfrm>
          <a:prstGeom prst="rect">
            <a:avLst/>
          </a:prstGeom>
          <a:noFill/>
        </p:spPr>
        <p:txBody>
          <a:bodyPr wrap="square" rtlCol="0">
            <a:spAutoFit/>
          </a:bodyPr>
          <a:lstStyle/>
          <a:p>
            <a:pPr fontAlgn="base"/>
            <a:r>
              <a:rPr lang="fr-FR" sz="2400" dirty="0" smtClean="0"/>
              <a:t>Ecrire un programme qui teste les différents mouvements de la voiture.</a:t>
            </a:r>
            <a:endParaRPr lang="fr-FR" sz="2400" dirty="0" smtClean="0"/>
          </a:p>
        </p:txBody>
      </p:sp>
      <p:sp>
        <p:nvSpPr>
          <p:cNvPr id="13" name="Rectangle 12"/>
          <p:cNvSpPr/>
          <p:nvPr/>
        </p:nvSpPr>
        <p:spPr>
          <a:xfrm>
            <a:off x="0" y="0"/>
            <a:ext cx="5812077" cy="92692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smtClean="0"/>
              <a:t>Applications</a:t>
            </a:r>
            <a:endParaRPr lang="fr-FR" sz="3600" dirty="0"/>
          </a:p>
        </p:txBody>
      </p:sp>
    </p:spTree>
    <p:extLst>
      <p:ext uri="{BB962C8B-B14F-4D97-AF65-F5344CB8AC3E}">
        <p14:creationId xmlns:p14="http://schemas.microsoft.com/office/powerpoint/2010/main" val="1882108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979080" y="1538881"/>
            <a:ext cx="275572" cy="13528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owchart: Connector 11"/>
          <p:cNvSpPr/>
          <p:nvPr/>
        </p:nvSpPr>
        <p:spPr>
          <a:xfrm>
            <a:off x="11371118" y="6068290"/>
            <a:ext cx="820882" cy="789709"/>
          </a:xfrm>
          <a:prstGeom prst="flowChartConnector">
            <a:avLst/>
          </a:prstGeom>
          <a:solidFill>
            <a:srgbClr val="B36700"/>
          </a:solidFill>
          <a:ln>
            <a:solidFill>
              <a:srgbClr val="B36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lowchart: Connector 12"/>
          <p:cNvSpPr/>
          <p:nvPr/>
        </p:nvSpPr>
        <p:spPr>
          <a:xfrm>
            <a:off x="11464636" y="6172200"/>
            <a:ext cx="727363" cy="68580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Slide Number Placeholder 4"/>
          <p:cNvSpPr>
            <a:spLocks noGrp="1"/>
          </p:cNvSpPr>
          <p:nvPr>
            <p:ph type="sldNum" sz="quarter" idx="12"/>
          </p:nvPr>
        </p:nvSpPr>
        <p:spPr>
          <a:xfrm>
            <a:off x="9355806" y="6332537"/>
            <a:ext cx="2743200" cy="365125"/>
          </a:xfrm>
        </p:spPr>
        <p:txBody>
          <a:bodyPr/>
          <a:lstStyle/>
          <a:p>
            <a:fld id="{62D28233-1B86-4078-AA34-55541D1283C6}" type="slidenum">
              <a:rPr lang="fr-FR" sz="3600" smtClean="0">
                <a:solidFill>
                  <a:schemeClr val="tx1"/>
                </a:solidFill>
                <a:latin typeface="Palatino Linotype" panose="02040502050505030304" pitchFamily="18" charset="0"/>
              </a:rPr>
              <a:t>2</a:t>
            </a:fld>
            <a:endParaRPr lang="fr-FR" sz="3600" dirty="0">
              <a:solidFill>
                <a:schemeClr val="tx1"/>
              </a:solidFill>
              <a:latin typeface="Palatino Linotype" panose="02040502050505030304" pitchFamily="18" charset="0"/>
            </a:endParaRPr>
          </a:p>
        </p:txBody>
      </p:sp>
      <p:sp>
        <p:nvSpPr>
          <p:cNvPr id="14" name="Rectangle 13"/>
          <p:cNvSpPr/>
          <p:nvPr/>
        </p:nvSpPr>
        <p:spPr>
          <a:xfrm>
            <a:off x="6069155" y="28534"/>
            <a:ext cx="5775009" cy="934363"/>
          </a:xfrm>
          <a:prstGeom prst="rect">
            <a:avLst/>
          </a:prstGeom>
          <a:solidFill>
            <a:schemeClr val="bg1"/>
          </a:solidFill>
          <a:ln>
            <a:solidFill>
              <a:schemeClr val="accent5">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chemeClr val="tx1"/>
                </a:solidFill>
                <a:latin typeface="Palatino Linotype" panose="02040502050505030304" pitchFamily="18" charset="0"/>
              </a:rPr>
              <a:t>Qu’est ce que la robotique ?</a:t>
            </a:r>
            <a:endParaRPr lang="fr-FR" sz="2400" dirty="0">
              <a:solidFill>
                <a:schemeClr val="tx1"/>
              </a:solidFill>
              <a:latin typeface="Palatino Linotype" panose="02040502050505030304" pitchFamily="18" charset="0"/>
            </a:endParaRPr>
          </a:p>
        </p:txBody>
      </p:sp>
      <p:sp>
        <p:nvSpPr>
          <p:cNvPr id="15" name="TextBox 5"/>
          <p:cNvSpPr txBox="1"/>
          <p:nvPr/>
        </p:nvSpPr>
        <p:spPr>
          <a:xfrm>
            <a:off x="430724" y="1440471"/>
            <a:ext cx="10693804" cy="4154984"/>
          </a:xfrm>
          <a:prstGeom prst="rect">
            <a:avLst/>
          </a:prstGeom>
          <a:noFill/>
        </p:spPr>
        <p:txBody>
          <a:bodyPr wrap="square" rtlCol="0">
            <a:spAutoFit/>
          </a:bodyPr>
          <a:lstStyle/>
          <a:p>
            <a:pPr algn="just"/>
            <a:r>
              <a:rPr lang="fr-FR" sz="2400" dirty="0"/>
              <a:t>La </a:t>
            </a:r>
            <a:r>
              <a:rPr lang="fr-FR" sz="2400" b="1" dirty="0"/>
              <a:t>robotique</a:t>
            </a:r>
            <a:r>
              <a:rPr lang="fr-FR" sz="2400" dirty="0"/>
              <a:t> est l'ensemble des techniques permettant la conception et la réalisation de machines automatiques ou de robots</a:t>
            </a:r>
            <a:r>
              <a:rPr lang="fr-FR" sz="2400" dirty="0" smtClean="0"/>
              <a:t>.</a:t>
            </a:r>
          </a:p>
          <a:p>
            <a:pPr algn="just"/>
            <a:endParaRPr lang="fr-FR" sz="2400" dirty="0"/>
          </a:p>
          <a:p>
            <a:pPr algn="just"/>
            <a:r>
              <a:rPr lang="fr-FR" sz="2400" dirty="0" smtClean="0"/>
              <a:t>Un robot est: «une machine effectuant</a:t>
            </a:r>
            <a:r>
              <a:rPr lang="fr-FR" sz="2400" dirty="0"/>
              <a:t>, grâce à un système de commande automatique à base de micro-processeur, une tâche précise pour laquelle il a été conçu dans le domaine industriel, scientifique, militaire ou domestique </a:t>
            </a:r>
            <a:r>
              <a:rPr lang="fr-FR" sz="2400" dirty="0" smtClean="0"/>
              <a:t>».</a:t>
            </a:r>
          </a:p>
          <a:p>
            <a:pPr algn="just"/>
            <a:endParaRPr lang="fr-FR" sz="2400" dirty="0"/>
          </a:p>
          <a:p>
            <a:pPr algn="just"/>
            <a:r>
              <a:rPr lang="fr-FR" sz="2400" dirty="0"/>
              <a:t>De cette définition découlent deux interprétations : la première serait de voir le robot comme une machine, qui possède des capteurs, un système logique et des actionneurs. Il est matériel. La deuxième laisse penser qu'un robot peut aussi être </a:t>
            </a:r>
            <a:r>
              <a:rPr lang="fr-FR" sz="2400" dirty="0" smtClean="0"/>
              <a:t>virtuel</a:t>
            </a:r>
            <a:r>
              <a:rPr lang="fr-FR" sz="2400" dirty="0"/>
              <a:t> (voir Bot informatique</a:t>
            </a:r>
            <a:r>
              <a:rPr lang="fr-FR" sz="2400" dirty="0" smtClean="0"/>
              <a:t>).</a:t>
            </a:r>
            <a:endParaRPr lang="fr-FR" sz="2400" dirty="0"/>
          </a:p>
        </p:txBody>
      </p:sp>
      <p:sp>
        <p:nvSpPr>
          <p:cNvPr id="17" name="Rectangle 16"/>
          <p:cNvSpPr/>
          <p:nvPr/>
        </p:nvSpPr>
        <p:spPr>
          <a:xfrm>
            <a:off x="167677" y="28534"/>
            <a:ext cx="5812077" cy="92692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smtClean="0"/>
              <a:t>Généralités sur la robotique</a:t>
            </a:r>
            <a:r>
              <a:rPr lang="fr-FR" sz="3600" dirty="0" smtClean="0"/>
              <a:t>  </a:t>
            </a:r>
            <a:endParaRPr lang="fr-FR" sz="3600" dirty="0"/>
          </a:p>
        </p:txBody>
      </p:sp>
    </p:spTree>
    <p:extLst>
      <p:ext uri="{BB962C8B-B14F-4D97-AF65-F5344CB8AC3E}">
        <p14:creationId xmlns:p14="http://schemas.microsoft.com/office/powerpoint/2010/main" val="247024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953498" y="56906"/>
            <a:ext cx="5775009" cy="934363"/>
          </a:xfrm>
          <a:prstGeom prst="rect">
            <a:avLst/>
          </a:prstGeom>
          <a:solidFill>
            <a:schemeClr val="bg1"/>
          </a:solidFill>
          <a:ln>
            <a:solidFill>
              <a:schemeClr val="accent5">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chemeClr val="tx1"/>
                </a:solidFill>
                <a:latin typeface="Palatino Linotype" panose="02040502050505030304" pitchFamily="18" charset="0"/>
              </a:rPr>
              <a:t>Eviter les obstacles </a:t>
            </a:r>
            <a:endParaRPr lang="fr-FR" sz="2400" dirty="0">
              <a:solidFill>
                <a:schemeClr val="tx1"/>
              </a:solidFill>
              <a:latin typeface="Palatino Linotype" panose="02040502050505030304" pitchFamily="18" charset="0"/>
            </a:endParaRPr>
          </a:p>
        </p:txBody>
      </p:sp>
      <p:sp>
        <p:nvSpPr>
          <p:cNvPr id="10" name="TextBox 5"/>
          <p:cNvSpPr txBox="1"/>
          <p:nvPr/>
        </p:nvSpPr>
        <p:spPr>
          <a:xfrm>
            <a:off x="465175" y="2260026"/>
            <a:ext cx="10693804" cy="830997"/>
          </a:xfrm>
          <a:prstGeom prst="rect">
            <a:avLst/>
          </a:prstGeom>
          <a:noFill/>
        </p:spPr>
        <p:txBody>
          <a:bodyPr wrap="square" rtlCol="0">
            <a:spAutoFit/>
          </a:bodyPr>
          <a:lstStyle/>
          <a:p>
            <a:pPr fontAlgn="base"/>
            <a:r>
              <a:rPr lang="fr-FR" sz="2400" dirty="0" smtClean="0"/>
              <a:t>Ecrire un programme qui, en utilisant le capteur HCSR04, détecte les obstacles et les évite en s’</a:t>
            </a:r>
            <a:r>
              <a:rPr lang="fr-FR" sz="2400" dirty="0" err="1" smtClean="0"/>
              <a:t>arrettant</a:t>
            </a:r>
            <a:r>
              <a:rPr lang="fr-FR" sz="2400" dirty="0" smtClean="0"/>
              <a:t>. </a:t>
            </a:r>
            <a:endParaRPr lang="fr-FR" sz="2400" dirty="0" smtClean="0"/>
          </a:p>
        </p:txBody>
      </p:sp>
      <p:sp>
        <p:nvSpPr>
          <p:cNvPr id="13" name="Rectangle 12"/>
          <p:cNvSpPr/>
          <p:nvPr/>
        </p:nvSpPr>
        <p:spPr>
          <a:xfrm>
            <a:off x="0" y="0"/>
            <a:ext cx="5812077" cy="92692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smtClean="0"/>
              <a:t>Applications</a:t>
            </a:r>
            <a:endParaRPr lang="fr-FR" sz="3600" dirty="0"/>
          </a:p>
        </p:txBody>
      </p:sp>
    </p:spTree>
    <p:extLst>
      <p:ext uri="{BB962C8B-B14F-4D97-AF65-F5344CB8AC3E}">
        <p14:creationId xmlns:p14="http://schemas.microsoft.com/office/powerpoint/2010/main" val="368416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953498" y="56906"/>
            <a:ext cx="5775009" cy="934363"/>
          </a:xfrm>
          <a:prstGeom prst="rect">
            <a:avLst/>
          </a:prstGeom>
          <a:solidFill>
            <a:schemeClr val="bg1"/>
          </a:solidFill>
          <a:ln>
            <a:solidFill>
              <a:schemeClr val="accent5">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chemeClr val="tx1"/>
                </a:solidFill>
                <a:latin typeface="Palatino Linotype" panose="02040502050505030304" pitchFamily="18" charset="0"/>
              </a:rPr>
              <a:t>Eviter les obstacles et rechercher un nouveau chemin </a:t>
            </a:r>
            <a:endParaRPr lang="fr-FR" sz="2400" dirty="0">
              <a:solidFill>
                <a:schemeClr val="tx1"/>
              </a:solidFill>
              <a:latin typeface="Palatino Linotype" panose="02040502050505030304" pitchFamily="18" charset="0"/>
            </a:endParaRPr>
          </a:p>
        </p:txBody>
      </p:sp>
      <p:sp>
        <p:nvSpPr>
          <p:cNvPr id="10" name="TextBox 5"/>
          <p:cNvSpPr txBox="1"/>
          <p:nvPr/>
        </p:nvSpPr>
        <p:spPr>
          <a:xfrm>
            <a:off x="465175" y="2260026"/>
            <a:ext cx="10693804" cy="1200329"/>
          </a:xfrm>
          <a:prstGeom prst="rect">
            <a:avLst/>
          </a:prstGeom>
          <a:noFill/>
        </p:spPr>
        <p:txBody>
          <a:bodyPr wrap="square" rtlCol="0">
            <a:spAutoFit/>
          </a:bodyPr>
          <a:lstStyle/>
          <a:p>
            <a:pPr fontAlgn="base"/>
            <a:r>
              <a:rPr lang="fr-FR" sz="2400" dirty="0" smtClean="0"/>
              <a:t>Ecrire un programme qui, en utilisant le capteur HCSR04, détecte les obstacles et les évite en s’</a:t>
            </a:r>
            <a:r>
              <a:rPr lang="fr-FR" sz="2400" dirty="0" err="1" smtClean="0"/>
              <a:t>arrettant</a:t>
            </a:r>
            <a:r>
              <a:rPr lang="fr-FR" sz="2400" dirty="0" smtClean="0"/>
              <a:t>. Ensuite, avec le servomoteur, le programme explore le coté  droit et le coté gauche, choisit le meilleur chemin et continue d’avancer.</a:t>
            </a:r>
            <a:endParaRPr lang="fr-FR" sz="2400" dirty="0" smtClean="0"/>
          </a:p>
        </p:txBody>
      </p:sp>
      <p:sp>
        <p:nvSpPr>
          <p:cNvPr id="13" name="Rectangle 12"/>
          <p:cNvSpPr/>
          <p:nvPr/>
        </p:nvSpPr>
        <p:spPr>
          <a:xfrm>
            <a:off x="0" y="0"/>
            <a:ext cx="5812077" cy="92692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smtClean="0"/>
              <a:t>Applications</a:t>
            </a:r>
            <a:endParaRPr lang="fr-FR" sz="3600" dirty="0"/>
          </a:p>
        </p:txBody>
      </p:sp>
    </p:spTree>
    <p:extLst>
      <p:ext uri="{BB962C8B-B14F-4D97-AF65-F5344CB8AC3E}">
        <p14:creationId xmlns:p14="http://schemas.microsoft.com/office/powerpoint/2010/main" val="2612494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945873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979080" y="1538881"/>
            <a:ext cx="275572" cy="13528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owchart: Connector 11"/>
          <p:cNvSpPr/>
          <p:nvPr/>
        </p:nvSpPr>
        <p:spPr>
          <a:xfrm>
            <a:off x="11371118" y="6068290"/>
            <a:ext cx="820882" cy="789709"/>
          </a:xfrm>
          <a:prstGeom prst="flowChartConnector">
            <a:avLst/>
          </a:prstGeom>
          <a:solidFill>
            <a:srgbClr val="B36700"/>
          </a:solidFill>
          <a:ln>
            <a:solidFill>
              <a:srgbClr val="B36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lowchart: Connector 12"/>
          <p:cNvSpPr/>
          <p:nvPr/>
        </p:nvSpPr>
        <p:spPr>
          <a:xfrm>
            <a:off x="11464636" y="6172200"/>
            <a:ext cx="727363" cy="68580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Slide Number Placeholder 4"/>
          <p:cNvSpPr>
            <a:spLocks noGrp="1"/>
          </p:cNvSpPr>
          <p:nvPr>
            <p:ph type="sldNum" sz="quarter" idx="12"/>
          </p:nvPr>
        </p:nvSpPr>
        <p:spPr>
          <a:xfrm>
            <a:off x="9355806" y="6332537"/>
            <a:ext cx="2743200" cy="365125"/>
          </a:xfrm>
        </p:spPr>
        <p:txBody>
          <a:bodyPr/>
          <a:lstStyle/>
          <a:p>
            <a:fld id="{62D28233-1B86-4078-AA34-55541D1283C6}" type="slidenum">
              <a:rPr lang="fr-FR" sz="3600" smtClean="0">
                <a:solidFill>
                  <a:schemeClr val="tx1"/>
                </a:solidFill>
                <a:latin typeface="Palatino Linotype" panose="02040502050505030304" pitchFamily="18" charset="0"/>
              </a:rPr>
              <a:t>3</a:t>
            </a:fld>
            <a:endParaRPr lang="fr-FR" sz="3600" dirty="0">
              <a:solidFill>
                <a:schemeClr val="tx1"/>
              </a:solidFill>
              <a:latin typeface="Palatino Linotype" panose="02040502050505030304" pitchFamily="18" charset="0"/>
            </a:endParaRPr>
          </a:p>
        </p:txBody>
      </p:sp>
      <p:sp>
        <p:nvSpPr>
          <p:cNvPr id="14" name="Rectangle 13"/>
          <p:cNvSpPr/>
          <p:nvPr/>
        </p:nvSpPr>
        <p:spPr>
          <a:xfrm>
            <a:off x="6069155" y="28534"/>
            <a:ext cx="5775009" cy="934363"/>
          </a:xfrm>
          <a:prstGeom prst="rect">
            <a:avLst/>
          </a:prstGeom>
          <a:solidFill>
            <a:schemeClr val="bg1"/>
          </a:solidFill>
          <a:ln>
            <a:solidFill>
              <a:schemeClr val="accent5">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chemeClr val="tx1"/>
                </a:solidFill>
                <a:latin typeface="Palatino Linotype" panose="02040502050505030304" pitchFamily="18" charset="0"/>
              </a:rPr>
              <a:t>Qu’est ce que la robotique ?</a:t>
            </a:r>
            <a:endParaRPr lang="fr-FR" sz="2400" dirty="0">
              <a:solidFill>
                <a:schemeClr val="tx1"/>
              </a:solidFill>
              <a:latin typeface="Palatino Linotype" panose="02040502050505030304" pitchFamily="18" charset="0"/>
            </a:endParaRPr>
          </a:p>
        </p:txBody>
      </p:sp>
      <p:sp>
        <p:nvSpPr>
          <p:cNvPr id="15" name="TextBox 5"/>
          <p:cNvSpPr txBox="1"/>
          <p:nvPr/>
        </p:nvSpPr>
        <p:spPr>
          <a:xfrm>
            <a:off x="167677" y="1077216"/>
            <a:ext cx="10693804" cy="4524315"/>
          </a:xfrm>
          <a:prstGeom prst="rect">
            <a:avLst/>
          </a:prstGeom>
          <a:noFill/>
        </p:spPr>
        <p:txBody>
          <a:bodyPr wrap="square" rtlCol="0">
            <a:spAutoFit/>
          </a:bodyPr>
          <a:lstStyle/>
          <a:p>
            <a:pPr algn="just"/>
            <a:r>
              <a:rPr lang="fr-FR" sz="2400" dirty="0" smtClean="0"/>
              <a:t>La </a:t>
            </a:r>
            <a:r>
              <a:rPr lang="fr-FR" sz="2400" dirty="0"/>
              <a:t>robotique actuelle trouve des applications dans différents domaines (liste non exhaustive) :</a:t>
            </a:r>
          </a:p>
          <a:p>
            <a:pPr algn="just"/>
            <a:r>
              <a:rPr lang="fr-FR" sz="2400" dirty="0" smtClean="0"/>
              <a:t>- la</a:t>
            </a:r>
            <a:r>
              <a:rPr lang="fr-FR" sz="2400" dirty="0"/>
              <a:t> robotique industrielle,</a:t>
            </a:r>
          </a:p>
          <a:p>
            <a:pPr algn="just"/>
            <a:r>
              <a:rPr lang="fr-FR" sz="2400" dirty="0" smtClean="0"/>
              <a:t>- la</a:t>
            </a:r>
            <a:r>
              <a:rPr lang="fr-FR" sz="2400" dirty="0"/>
              <a:t> robotique domestique,</a:t>
            </a:r>
          </a:p>
          <a:p>
            <a:pPr algn="just"/>
            <a:r>
              <a:rPr lang="fr-FR" sz="2400" dirty="0" smtClean="0"/>
              <a:t>- la</a:t>
            </a:r>
            <a:r>
              <a:rPr lang="fr-FR" sz="2400" dirty="0"/>
              <a:t> robotique médicale,</a:t>
            </a:r>
          </a:p>
          <a:p>
            <a:pPr algn="just"/>
            <a:r>
              <a:rPr lang="fr-FR" sz="2400" dirty="0" smtClean="0"/>
              <a:t>- la</a:t>
            </a:r>
            <a:r>
              <a:rPr lang="fr-FR" sz="2400" dirty="0"/>
              <a:t> robotique militaire,</a:t>
            </a:r>
          </a:p>
          <a:p>
            <a:pPr algn="just"/>
            <a:r>
              <a:rPr lang="fr-FR" sz="2400" dirty="0" smtClean="0"/>
              <a:t>- la </a:t>
            </a:r>
            <a:r>
              <a:rPr lang="fr-FR" sz="2400" dirty="0"/>
              <a:t>robotique scientifique, par exemple pour l'exploration de </a:t>
            </a:r>
            <a:r>
              <a:rPr lang="fr-FR" sz="2400" dirty="0" smtClean="0"/>
              <a:t>l'espace</a:t>
            </a:r>
            <a:r>
              <a:rPr lang="fr-FR" sz="2400" dirty="0"/>
              <a:t> (</a:t>
            </a:r>
            <a:r>
              <a:rPr lang="fr-FR" sz="2400" dirty="0" err="1"/>
              <a:t>aérobot</a:t>
            </a:r>
            <a:r>
              <a:rPr lang="fr-FR" sz="2400" dirty="0"/>
              <a:t>), des </a:t>
            </a:r>
            <a:r>
              <a:rPr lang="fr-FR" sz="2400" dirty="0" smtClean="0"/>
              <a:t>fonds </a:t>
            </a:r>
            <a:r>
              <a:rPr lang="fr-FR" sz="2400" dirty="0"/>
              <a:t>marins (robots sous-marins autonomes), dans les laboratoires d'analyse (robotique de laboratoire), etc., ou encore</a:t>
            </a:r>
          </a:p>
          <a:p>
            <a:pPr algn="just"/>
            <a:r>
              <a:rPr lang="fr-FR" sz="2400" dirty="0" smtClean="0"/>
              <a:t>- la</a:t>
            </a:r>
            <a:r>
              <a:rPr lang="fr-FR" sz="2400" dirty="0"/>
              <a:t> robotique de transport (de personnes et de marchandises), avec par exemple ROPITS (Robot for </a:t>
            </a:r>
            <a:r>
              <a:rPr lang="fr-FR" sz="2400" dirty="0" err="1"/>
              <a:t>Personal</a:t>
            </a:r>
            <a:r>
              <a:rPr lang="fr-FR" sz="2400" dirty="0"/>
              <a:t> </a:t>
            </a:r>
            <a:r>
              <a:rPr lang="fr-FR" sz="2400" dirty="0" err="1"/>
              <a:t>Intellingent</a:t>
            </a:r>
            <a:r>
              <a:rPr lang="fr-FR" sz="2400" dirty="0"/>
              <a:t> Transport System</a:t>
            </a:r>
            <a:r>
              <a:rPr lang="fr-FR" sz="2400" dirty="0" smtClean="0"/>
              <a:t>), </a:t>
            </a:r>
            <a:r>
              <a:rPr lang="fr-FR" sz="2400" dirty="0" err="1" smtClean="0"/>
              <a:t>Robosoft</a:t>
            </a:r>
            <a:r>
              <a:rPr lang="fr-FR" sz="2400" dirty="0" smtClean="0"/>
              <a:t>, </a:t>
            </a:r>
            <a:r>
              <a:rPr lang="fr-FR" sz="2400" dirty="0" err="1" smtClean="0"/>
              <a:t>RoboCourier</a:t>
            </a:r>
            <a:r>
              <a:rPr lang="fr-FR" sz="2400" dirty="0" smtClean="0"/>
              <a:t>, </a:t>
            </a:r>
            <a:r>
              <a:rPr lang="fr-FR" sz="2400" dirty="0"/>
              <a:t>etc.</a:t>
            </a:r>
          </a:p>
        </p:txBody>
      </p:sp>
      <p:sp>
        <p:nvSpPr>
          <p:cNvPr id="17" name="Rectangle 16"/>
          <p:cNvSpPr/>
          <p:nvPr/>
        </p:nvSpPr>
        <p:spPr>
          <a:xfrm>
            <a:off x="167677" y="28534"/>
            <a:ext cx="5812077" cy="92692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smtClean="0"/>
              <a:t>Généralités sur la robotique</a:t>
            </a:r>
            <a:r>
              <a:rPr lang="fr-FR" sz="3600" dirty="0" smtClean="0"/>
              <a:t>  </a:t>
            </a:r>
            <a:endParaRPr lang="fr-FR" sz="3600" dirty="0"/>
          </a:p>
        </p:txBody>
      </p:sp>
    </p:spTree>
    <p:extLst>
      <p:ext uri="{BB962C8B-B14F-4D97-AF65-F5344CB8AC3E}">
        <p14:creationId xmlns:p14="http://schemas.microsoft.com/office/powerpoint/2010/main" val="2758802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979080" y="1538881"/>
            <a:ext cx="275572" cy="13528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owchart: Connector 11"/>
          <p:cNvSpPr/>
          <p:nvPr/>
        </p:nvSpPr>
        <p:spPr>
          <a:xfrm>
            <a:off x="11371118" y="6068290"/>
            <a:ext cx="820882" cy="789709"/>
          </a:xfrm>
          <a:prstGeom prst="flowChartConnector">
            <a:avLst/>
          </a:prstGeom>
          <a:solidFill>
            <a:srgbClr val="B36700"/>
          </a:solidFill>
          <a:ln>
            <a:solidFill>
              <a:srgbClr val="B36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lowchart: Connector 12"/>
          <p:cNvSpPr/>
          <p:nvPr/>
        </p:nvSpPr>
        <p:spPr>
          <a:xfrm>
            <a:off x="11464636" y="6172200"/>
            <a:ext cx="727363" cy="68580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Slide Number Placeholder 4"/>
          <p:cNvSpPr>
            <a:spLocks noGrp="1"/>
          </p:cNvSpPr>
          <p:nvPr>
            <p:ph type="sldNum" sz="quarter" idx="12"/>
          </p:nvPr>
        </p:nvSpPr>
        <p:spPr>
          <a:xfrm>
            <a:off x="9355806" y="6332537"/>
            <a:ext cx="2743200" cy="365125"/>
          </a:xfrm>
        </p:spPr>
        <p:txBody>
          <a:bodyPr/>
          <a:lstStyle/>
          <a:p>
            <a:fld id="{62D28233-1B86-4078-AA34-55541D1283C6}" type="slidenum">
              <a:rPr lang="fr-FR" sz="3600" smtClean="0">
                <a:solidFill>
                  <a:schemeClr val="tx1"/>
                </a:solidFill>
                <a:latin typeface="Palatino Linotype" panose="02040502050505030304" pitchFamily="18" charset="0"/>
              </a:rPr>
              <a:t>4</a:t>
            </a:fld>
            <a:endParaRPr lang="fr-FR" sz="3600" dirty="0">
              <a:solidFill>
                <a:schemeClr val="tx1"/>
              </a:solidFill>
              <a:latin typeface="Palatino Linotype" panose="02040502050505030304" pitchFamily="18" charset="0"/>
            </a:endParaRPr>
          </a:p>
        </p:txBody>
      </p:sp>
      <p:sp>
        <p:nvSpPr>
          <p:cNvPr id="14" name="Rectangle 13"/>
          <p:cNvSpPr/>
          <p:nvPr/>
        </p:nvSpPr>
        <p:spPr>
          <a:xfrm>
            <a:off x="6117353" y="19490"/>
            <a:ext cx="5775009" cy="934363"/>
          </a:xfrm>
          <a:prstGeom prst="rect">
            <a:avLst/>
          </a:prstGeom>
          <a:solidFill>
            <a:schemeClr val="bg1"/>
          </a:solidFill>
          <a:ln>
            <a:solidFill>
              <a:schemeClr val="accent5">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chemeClr val="tx1"/>
                </a:solidFill>
                <a:latin typeface="Palatino Linotype" panose="02040502050505030304" pitchFamily="18" charset="0"/>
              </a:rPr>
              <a:t>Différents types de robots matériels </a:t>
            </a:r>
            <a:endParaRPr lang="fr-FR" sz="2400" dirty="0">
              <a:solidFill>
                <a:schemeClr val="tx1"/>
              </a:solidFill>
              <a:latin typeface="Palatino Linotype" panose="02040502050505030304" pitchFamily="18" charset="0"/>
            </a:endParaRPr>
          </a:p>
        </p:txBody>
      </p:sp>
      <p:sp>
        <p:nvSpPr>
          <p:cNvPr id="17" name="Rectangle 16"/>
          <p:cNvSpPr/>
          <p:nvPr/>
        </p:nvSpPr>
        <p:spPr>
          <a:xfrm>
            <a:off x="167677" y="28534"/>
            <a:ext cx="5812077" cy="92692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smtClean="0"/>
              <a:t>Généralités sur la robotique</a:t>
            </a:r>
            <a:r>
              <a:rPr lang="fr-FR" sz="3600" dirty="0" smtClean="0"/>
              <a:t>  </a:t>
            </a:r>
            <a:endParaRPr lang="fr-FR" sz="3600" dirty="0"/>
          </a:p>
        </p:txBody>
      </p:sp>
      <p:pic>
        <p:nvPicPr>
          <p:cNvPr id="2" name="Imag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76" y="993712"/>
            <a:ext cx="5812077" cy="2769327"/>
          </a:xfrm>
          <a:prstGeom prst="rect">
            <a:avLst/>
          </a:prstGeom>
        </p:spPr>
      </p:pic>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2153" y="984497"/>
            <a:ext cx="5775009" cy="2778542"/>
          </a:xfrm>
          <a:prstGeom prst="rect">
            <a:avLst/>
          </a:prstGeom>
        </p:spPr>
      </p:pic>
      <p:pic>
        <p:nvPicPr>
          <p:cNvPr id="4" name="Imag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76" y="3801291"/>
            <a:ext cx="5812078" cy="3056708"/>
          </a:xfrm>
          <a:prstGeom prst="rect">
            <a:avLst/>
          </a:prstGeom>
        </p:spPr>
      </p:pic>
      <p:pic>
        <p:nvPicPr>
          <p:cNvPr id="5" name="Imag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42912" y="3801290"/>
            <a:ext cx="5328205" cy="3056709"/>
          </a:xfrm>
          <a:prstGeom prst="rect">
            <a:avLst/>
          </a:prstGeom>
        </p:spPr>
      </p:pic>
    </p:spTree>
    <p:extLst>
      <p:ext uri="{BB962C8B-B14F-4D97-AF65-F5344CB8AC3E}">
        <p14:creationId xmlns:p14="http://schemas.microsoft.com/office/powerpoint/2010/main" val="176776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3505"/>
            <a:ext cx="5812077" cy="92692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smtClean="0"/>
              <a:t>Voiture 4 roues</a:t>
            </a:r>
            <a:r>
              <a:rPr lang="fr-FR" sz="3600" dirty="0" smtClean="0"/>
              <a:t> </a:t>
            </a:r>
            <a:endParaRPr lang="fr-FR" sz="3600" dirty="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128" y="1258866"/>
            <a:ext cx="5116882" cy="4991622"/>
          </a:xfrm>
          <a:prstGeom prst="rect">
            <a:avLst/>
          </a:prstGeom>
        </p:spPr>
      </p:pic>
      <p:sp>
        <p:nvSpPr>
          <p:cNvPr id="5" name="Rectangle 4"/>
          <p:cNvSpPr/>
          <p:nvPr/>
        </p:nvSpPr>
        <p:spPr>
          <a:xfrm>
            <a:off x="5953498" y="56906"/>
            <a:ext cx="5775009" cy="934363"/>
          </a:xfrm>
          <a:prstGeom prst="rect">
            <a:avLst/>
          </a:prstGeom>
          <a:solidFill>
            <a:schemeClr val="bg1"/>
          </a:solidFill>
          <a:ln>
            <a:solidFill>
              <a:schemeClr val="accent5">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chemeClr val="tx1"/>
                </a:solidFill>
                <a:latin typeface="Palatino Linotype" panose="02040502050505030304" pitchFamily="18" charset="0"/>
              </a:rPr>
              <a:t>Contenu du kit de voiture</a:t>
            </a:r>
            <a:endParaRPr lang="fr-FR" sz="2400" dirty="0">
              <a:solidFill>
                <a:schemeClr val="tx1"/>
              </a:solidFill>
              <a:latin typeface="Palatino Linotype" panose="02040502050505030304" pitchFamily="18" charset="0"/>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9134" y="1258865"/>
            <a:ext cx="6592866" cy="5455085"/>
          </a:xfrm>
          <a:prstGeom prst="rect">
            <a:avLst/>
          </a:prstGeom>
        </p:spPr>
      </p:pic>
    </p:spTree>
    <p:extLst>
      <p:ext uri="{BB962C8B-B14F-4D97-AF65-F5344CB8AC3E}">
        <p14:creationId xmlns:p14="http://schemas.microsoft.com/office/powerpoint/2010/main" val="2462566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4343"/>
            <a:ext cx="5812077" cy="92692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smtClean="0"/>
              <a:t>Commande la voiture</a:t>
            </a:r>
            <a:endParaRPr lang="fr-FR" sz="3600" dirty="0"/>
          </a:p>
        </p:txBody>
      </p:sp>
      <p:sp>
        <p:nvSpPr>
          <p:cNvPr id="5" name="Rectangle 4"/>
          <p:cNvSpPr/>
          <p:nvPr/>
        </p:nvSpPr>
        <p:spPr>
          <a:xfrm>
            <a:off x="5953498" y="56906"/>
            <a:ext cx="5775009" cy="934363"/>
          </a:xfrm>
          <a:prstGeom prst="rect">
            <a:avLst/>
          </a:prstGeom>
          <a:solidFill>
            <a:schemeClr val="bg1"/>
          </a:solidFill>
          <a:ln>
            <a:solidFill>
              <a:schemeClr val="accent5">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chemeClr val="tx1"/>
                </a:solidFill>
                <a:latin typeface="Palatino Linotype" panose="02040502050505030304" pitchFamily="18" charset="0"/>
              </a:rPr>
              <a:t>Comprendre la mécanique </a:t>
            </a:r>
            <a:endParaRPr lang="fr-FR" sz="2400" dirty="0">
              <a:solidFill>
                <a:schemeClr val="tx1"/>
              </a:solidFill>
              <a:latin typeface="Palatino Linotype" panose="02040502050505030304" pitchFamily="18" charset="0"/>
            </a:endParaRPr>
          </a:p>
        </p:txBody>
      </p:sp>
      <p:sp>
        <p:nvSpPr>
          <p:cNvPr id="9" name="Rectangle 8"/>
          <p:cNvSpPr/>
          <p:nvPr/>
        </p:nvSpPr>
        <p:spPr>
          <a:xfrm>
            <a:off x="7979080" y="1538881"/>
            <a:ext cx="275572" cy="13528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extBox 5"/>
          <p:cNvSpPr txBox="1"/>
          <p:nvPr/>
        </p:nvSpPr>
        <p:spPr>
          <a:xfrm>
            <a:off x="465175" y="1077216"/>
            <a:ext cx="10693804" cy="461665"/>
          </a:xfrm>
          <a:prstGeom prst="rect">
            <a:avLst/>
          </a:prstGeom>
          <a:noFill/>
        </p:spPr>
        <p:txBody>
          <a:bodyPr wrap="square" rtlCol="0">
            <a:spAutoFit/>
          </a:bodyPr>
          <a:lstStyle/>
          <a:p>
            <a:pPr fontAlgn="base"/>
            <a:r>
              <a:rPr lang="fr-FR" sz="2400" dirty="0" smtClean="0"/>
              <a:t>Voiture avec 2 moteurs CC et un servomoteur</a:t>
            </a:r>
            <a:endParaRPr lang="fr-FR" sz="2400" dirty="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248" y="1916481"/>
            <a:ext cx="5810250" cy="4722313"/>
          </a:xfrm>
          <a:prstGeom prst="rect">
            <a:avLst/>
          </a:prstGeom>
        </p:spPr>
      </p:pic>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2077" y="1803748"/>
            <a:ext cx="5916429" cy="5054252"/>
          </a:xfrm>
          <a:prstGeom prst="rect">
            <a:avLst/>
          </a:prstGeom>
        </p:spPr>
      </p:pic>
    </p:spTree>
    <p:extLst>
      <p:ext uri="{BB962C8B-B14F-4D97-AF65-F5344CB8AC3E}">
        <p14:creationId xmlns:p14="http://schemas.microsoft.com/office/powerpoint/2010/main" val="1111271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4343"/>
            <a:ext cx="5812077" cy="92692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smtClean="0"/>
              <a:t>Commande la voiture</a:t>
            </a:r>
            <a:endParaRPr lang="fr-FR" sz="3600" dirty="0"/>
          </a:p>
        </p:txBody>
      </p:sp>
      <p:sp>
        <p:nvSpPr>
          <p:cNvPr id="5" name="Rectangle 4"/>
          <p:cNvSpPr/>
          <p:nvPr/>
        </p:nvSpPr>
        <p:spPr>
          <a:xfrm>
            <a:off x="5953498" y="56906"/>
            <a:ext cx="5775009" cy="934363"/>
          </a:xfrm>
          <a:prstGeom prst="rect">
            <a:avLst/>
          </a:prstGeom>
          <a:solidFill>
            <a:schemeClr val="bg1"/>
          </a:solidFill>
          <a:ln>
            <a:solidFill>
              <a:schemeClr val="accent5">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chemeClr val="tx1"/>
                </a:solidFill>
                <a:latin typeface="Palatino Linotype" panose="02040502050505030304" pitchFamily="18" charset="0"/>
              </a:rPr>
              <a:t>Comprendre la mécanique </a:t>
            </a:r>
            <a:endParaRPr lang="fr-FR" sz="2400" dirty="0">
              <a:solidFill>
                <a:schemeClr val="tx1"/>
              </a:solidFill>
              <a:latin typeface="Palatino Linotype" panose="02040502050505030304" pitchFamily="18" charset="0"/>
            </a:endParaRP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1951" y="1422549"/>
            <a:ext cx="4158641" cy="1921900"/>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4210" y="1305814"/>
            <a:ext cx="2207423" cy="2038635"/>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3310" y="4568467"/>
            <a:ext cx="6038323" cy="1829055"/>
          </a:xfrm>
          <a:prstGeom prst="rect">
            <a:avLst/>
          </a:prstGeom>
        </p:spPr>
      </p:pic>
      <p:sp>
        <p:nvSpPr>
          <p:cNvPr id="9" name="Rectangle 8"/>
          <p:cNvSpPr/>
          <p:nvPr/>
        </p:nvSpPr>
        <p:spPr>
          <a:xfrm>
            <a:off x="7979080" y="1538881"/>
            <a:ext cx="275572" cy="13528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extBox 5"/>
          <p:cNvSpPr txBox="1"/>
          <p:nvPr/>
        </p:nvSpPr>
        <p:spPr>
          <a:xfrm>
            <a:off x="343042" y="1023404"/>
            <a:ext cx="10693804" cy="461665"/>
          </a:xfrm>
          <a:prstGeom prst="rect">
            <a:avLst/>
          </a:prstGeom>
          <a:noFill/>
        </p:spPr>
        <p:txBody>
          <a:bodyPr wrap="square" rtlCol="0">
            <a:spAutoFit/>
          </a:bodyPr>
          <a:lstStyle/>
          <a:p>
            <a:pPr fontAlgn="base"/>
            <a:r>
              <a:rPr lang="fr-FR" sz="2400" dirty="0" smtClean="0"/>
              <a:t>Voiture avec 4 moteurs CC</a:t>
            </a:r>
            <a:endParaRPr lang="fr-FR" sz="2400" dirty="0"/>
          </a:p>
        </p:txBody>
      </p:sp>
    </p:spTree>
    <p:extLst>
      <p:ext uri="{BB962C8B-B14F-4D97-AF65-F5344CB8AC3E}">
        <p14:creationId xmlns:p14="http://schemas.microsoft.com/office/powerpoint/2010/main" val="285283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979080" y="1538881"/>
            <a:ext cx="275572" cy="13528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owchart: Connector 11"/>
          <p:cNvSpPr/>
          <p:nvPr/>
        </p:nvSpPr>
        <p:spPr>
          <a:xfrm>
            <a:off x="11371118" y="6068290"/>
            <a:ext cx="820882" cy="789709"/>
          </a:xfrm>
          <a:prstGeom prst="flowChartConnector">
            <a:avLst/>
          </a:prstGeom>
          <a:solidFill>
            <a:srgbClr val="B36700"/>
          </a:solidFill>
          <a:ln>
            <a:solidFill>
              <a:srgbClr val="B36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lowchart: Connector 12"/>
          <p:cNvSpPr/>
          <p:nvPr/>
        </p:nvSpPr>
        <p:spPr>
          <a:xfrm>
            <a:off x="11464636" y="6172200"/>
            <a:ext cx="727363" cy="68580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Slide Number Placeholder 4"/>
          <p:cNvSpPr>
            <a:spLocks noGrp="1"/>
          </p:cNvSpPr>
          <p:nvPr>
            <p:ph type="sldNum" sz="quarter" idx="12"/>
          </p:nvPr>
        </p:nvSpPr>
        <p:spPr>
          <a:xfrm>
            <a:off x="9355806" y="6332537"/>
            <a:ext cx="2743200" cy="365125"/>
          </a:xfrm>
        </p:spPr>
        <p:txBody>
          <a:bodyPr/>
          <a:lstStyle/>
          <a:p>
            <a:fld id="{62D28233-1B86-4078-AA34-55541D1283C6}" type="slidenum">
              <a:rPr lang="fr-FR" sz="3600" smtClean="0">
                <a:solidFill>
                  <a:schemeClr val="tx1"/>
                </a:solidFill>
                <a:latin typeface="Palatino Linotype" panose="02040502050505030304" pitchFamily="18" charset="0"/>
              </a:rPr>
              <a:t>8</a:t>
            </a:fld>
            <a:endParaRPr lang="fr-FR" sz="3600" dirty="0">
              <a:solidFill>
                <a:schemeClr val="tx1"/>
              </a:solidFill>
              <a:latin typeface="Palatino Linotype" panose="02040502050505030304" pitchFamily="18" charset="0"/>
            </a:endParaRPr>
          </a:p>
        </p:txBody>
      </p:sp>
      <p:sp>
        <p:nvSpPr>
          <p:cNvPr id="14" name="Rectangle 13"/>
          <p:cNvSpPr/>
          <p:nvPr/>
        </p:nvSpPr>
        <p:spPr>
          <a:xfrm>
            <a:off x="6069155" y="28534"/>
            <a:ext cx="5775009" cy="934363"/>
          </a:xfrm>
          <a:prstGeom prst="rect">
            <a:avLst/>
          </a:prstGeom>
          <a:solidFill>
            <a:schemeClr val="bg1"/>
          </a:solidFill>
          <a:ln>
            <a:solidFill>
              <a:schemeClr val="accent5">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chemeClr val="tx1"/>
                </a:solidFill>
                <a:latin typeface="Palatino Linotype" panose="02040502050505030304" pitchFamily="18" charset="0"/>
              </a:rPr>
              <a:t>Le module L298N</a:t>
            </a:r>
            <a:endParaRPr lang="fr-FR" sz="2400" dirty="0">
              <a:solidFill>
                <a:schemeClr val="tx1"/>
              </a:solidFill>
              <a:latin typeface="Palatino Linotype" panose="02040502050505030304" pitchFamily="18" charset="0"/>
            </a:endParaRPr>
          </a:p>
        </p:txBody>
      </p:sp>
      <p:sp>
        <p:nvSpPr>
          <p:cNvPr id="15" name="TextBox 5"/>
          <p:cNvSpPr txBox="1"/>
          <p:nvPr/>
        </p:nvSpPr>
        <p:spPr>
          <a:xfrm>
            <a:off x="167677" y="1074195"/>
            <a:ext cx="10693804" cy="461665"/>
          </a:xfrm>
          <a:prstGeom prst="rect">
            <a:avLst/>
          </a:prstGeom>
          <a:noFill/>
        </p:spPr>
        <p:txBody>
          <a:bodyPr wrap="square" rtlCol="0">
            <a:spAutoFit/>
          </a:bodyPr>
          <a:lstStyle/>
          <a:p>
            <a:pPr fontAlgn="base"/>
            <a:r>
              <a:rPr lang="fr-FR" sz="2400" dirty="0" smtClean="0"/>
              <a:t>Le L298N est un module de commande des moteurs à courant continu.</a:t>
            </a:r>
            <a:endParaRPr lang="fr-FR" sz="2400" dirty="0"/>
          </a:p>
        </p:txBody>
      </p:sp>
      <p:pic>
        <p:nvPicPr>
          <p:cNvPr id="16" name="Imag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7480" y="1683815"/>
            <a:ext cx="8204547" cy="4831284"/>
          </a:xfrm>
          <a:prstGeom prst="rect">
            <a:avLst/>
          </a:prstGeom>
        </p:spPr>
      </p:pic>
      <p:sp>
        <p:nvSpPr>
          <p:cNvPr id="17" name="Rectangle 16"/>
          <p:cNvSpPr/>
          <p:nvPr/>
        </p:nvSpPr>
        <p:spPr>
          <a:xfrm>
            <a:off x="167677" y="28534"/>
            <a:ext cx="5812077" cy="92692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smtClean="0"/>
              <a:t>Moteur CC  </a:t>
            </a:r>
            <a:endParaRPr lang="fr-FR" sz="3600" dirty="0"/>
          </a:p>
        </p:txBody>
      </p:sp>
    </p:spTree>
    <p:extLst>
      <p:ext uri="{BB962C8B-B14F-4D97-AF65-F5344CB8AC3E}">
        <p14:creationId xmlns:p14="http://schemas.microsoft.com/office/powerpoint/2010/main" val="3937649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979080" y="1538881"/>
            <a:ext cx="275572" cy="13528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owchart: Connector 11"/>
          <p:cNvSpPr/>
          <p:nvPr/>
        </p:nvSpPr>
        <p:spPr>
          <a:xfrm>
            <a:off x="11371118" y="6068290"/>
            <a:ext cx="820882" cy="789709"/>
          </a:xfrm>
          <a:prstGeom prst="flowChartConnector">
            <a:avLst/>
          </a:prstGeom>
          <a:solidFill>
            <a:srgbClr val="B36700"/>
          </a:solidFill>
          <a:ln>
            <a:solidFill>
              <a:srgbClr val="B36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lowchart: Connector 12"/>
          <p:cNvSpPr/>
          <p:nvPr/>
        </p:nvSpPr>
        <p:spPr>
          <a:xfrm>
            <a:off x="11464636" y="6172200"/>
            <a:ext cx="727363" cy="68580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Slide Number Placeholder 4"/>
          <p:cNvSpPr>
            <a:spLocks noGrp="1"/>
          </p:cNvSpPr>
          <p:nvPr>
            <p:ph type="sldNum" sz="quarter" idx="12"/>
          </p:nvPr>
        </p:nvSpPr>
        <p:spPr>
          <a:xfrm>
            <a:off x="9355806" y="6332537"/>
            <a:ext cx="2743200" cy="365125"/>
          </a:xfrm>
        </p:spPr>
        <p:txBody>
          <a:bodyPr/>
          <a:lstStyle/>
          <a:p>
            <a:fld id="{62D28233-1B86-4078-AA34-55541D1283C6}" type="slidenum">
              <a:rPr lang="fr-FR" sz="3600" smtClean="0">
                <a:solidFill>
                  <a:schemeClr val="tx1"/>
                </a:solidFill>
                <a:latin typeface="Palatino Linotype" panose="02040502050505030304" pitchFamily="18" charset="0"/>
              </a:rPr>
              <a:t>9</a:t>
            </a:fld>
            <a:endParaRPr lang="fr-FR" sz="3600" dirty="0">
              <a:solidFill>
                <a:schemeClr val="tx1"/>
              </a:solidFill>
              <a:latin typeface="Palatino Linotype" panose="02040502050505030304" pitchFamily="18" charset="0"/>
            </a:endParaRPr>
          </a:p>
        </p:txBody>
      </p:sp>
      <p:sp>
        <p:nvSpPr>
          <p:cNvPr id="14" name="Rectangle 13"/>
          <p:cNvSpPr/>
          <p:nvPr/>
        </p:nvSpPr>
        <p:spPr>
          <a:xfrm>
            <a:off x="6069155" y="28534"/>
            <a:ext cx="5775009" cy="934363"/>
          </a:xfrm>
          <a:prstGeom prst="rect">
            <a:avLst/>
          </a:prstGeom>
          <a:solidFill>
            <a:schemeClr val="bg1"/>
          </a:solidFill>
          <a:ln>
            <a:solidFill>
              <a:schemeClr val="accent5">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chemeClr val="tx1"/>
                </a:solidFill>
                <a:latin typeface="Palatino Linotype" panose="02040502050505030304" pitchFamily="18" charset="0"/>
              </a:rPr>
              <a:t>Commande du moteur avec le L298N</a:t>
            </a:r>
            <a:endParaRPr lang="fr-FR" sz="2400" dirty="0">
              <a:solidFill>
                <a:schemeClr val="tx1"/>
              </a:solidFill>
              <a:latin typeface="Palatino Linotype" panose="02040502050505030304" pitchFamily="18" charset="0"/>
            </a:endParaRPr>
          </a:p>
        </p:txBody>
      </p:sp>
      <p:sp>
        <p:nvSpPr>
          <p:cNvPr id="17" name="Flowchart: Connector 11"/>
          <p:cNvSpPr/>
          <p:nvPr/>
        </p:nvSpPr>
        <p:spPr>
          <a:xfrm>
            <a:off x="11371118" y="6068290"/>
            <a:ext cx="820882" cy="789709"/>
          </a:xfrm>
          <a:prstGeom prst="flowChartConnector">
            <a:avLst/>
          </a:prstGeom>
          <a:solidFill>
            <a:srgbClr val="B36700"/>
          </a:solidFill>
          <a:ln>
            <a:solidFill>
              <a:srgbClr val="B36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Flowchart: Connector 12"/>
          <p:cNvSpPr/>
          <p:nvPr/>
        </p:nvSpPr>
        <p:spPr>
          <a:xfrm>
            <a:off x="11464636" y="6172200"/>
            <a:ext cx="727363" cy="68580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Slide Number Placeholder 4"/>
          <p:cNvSpPr txBox="1">
            <a:spLocks/>
          </p:cNvSpPr>
          <p:nvPr/>
        </p:nvSpPr>
        <p:spPr>
          <a:xfrm>
            <a:off x="9355806" y="6332537"/>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2D28233-1B86-4078-AA34-55541D1283C6}" type="slidenum">
              <a:rPr lang="fr-FR" sz="3600" smtClean="0">
                <a:solidFill>
                  <a:schemeClr val="tx1"/>
                </a:solidFill>
                <a:latin typeface="Palatino Linotype" panose="02040502050505030304" pitchFamily="18" charset="0"/>
              </a:rPr>
              <a:pPr/>
              <a:t>9</a:t>
            </a:fld>
            <a:endParaRPr lang="fr-FR" sz="3600" dirty="0">
              <a:solidFill>
                <a:schemeClr val="tx1"/>
              </a:solidFill>
              <a:latin typeface="Palatino Linotype" panose="02040502050505030304" pitchFamily="18" charset="0"/>
            </a:endParaRPr>
          </a:p>
        </p:txBody>
      </p:sp>
      <p:sp>
        <p:nvSpPr>
          <p:cNvPr id="22" name="TextBox 5"/>
          <p:cNvSpPr txBox="1"/>
          <p:nvPr/>
        </p:nvSpPr>
        <p:spPr>
          <a:xfrm>
            <a:off x="167677" y="1074195"/>
            <a:ext cx="10693804" cy="461665"/>
          </a:xfrm>
          <a:prstGeom prst="rect">
            <a:avLst/>
          </a:prstGeom>
          <a:noFill/>
        </p:spPr>
        <p:txBody>
          <a:bodyPr wrap="square" rtlCol="0">
            <a:spAutoFit/>
          </a:bodyPr>
          <a:lstStyle/>
          <a:p>
            <a:pPr fontAlgn="base"/>
            <a:r>
              <a:rPr lang="fr-FR" sz="2400" dirty="0" smtClean="0"/>
              <a:t>On commande le moteur en jouant sur les pins In et En du module L298N.</a:t>
            </a:r>
            <a:endParaRPr lang="fr-FR" sz="2400" dirty="0"/>
          </a:p>
        </p:txBody>
      </p:sp>
      <p:pic>
        <p:nvPicPr>
          <p:cNvPr id="23" name="Image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99759" y="2041742"/>
            <a:ext cx="5744464" cy="3946380"/>
          </a:xfrm>
          <a:prstGeom prst="rect">
            <a:avLst/>
          </a:prstGeom>
        </p:spPr>
      </p:pic>
      <p:pic>
        <p:nvPicPr>
          <p:cNvPr id="24" name="Imag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739" y="1672242"/>
            <a:ext cx="5690027" cy="4685379"/>
          </a:xfrm>
          <a:prstGeom prst="rect">
            <a:avLst/>
          </a:prstGeom>
        </p:spPr>
      </p:pic>
      <p:pic>
        <p:nvPicPr>
          <p:cNvPr id="25" name="Imag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8486" y="1739990"/>
            <a:ext cx="696093" cy="950591"/>
          </a:xfrm>
          <a:prstGeom prst="rect">
            <a:avLst/>
          </a:prstGeom>
        </p:spPr>
      </p:pic>
      <p:sp>
        <p:nvSpPr>
          <p:cNvPr id="15" name="Rectangle 14"/>
          <p:cNvSpPr/>
          <p:nvPr/>
        </p:nvSpPr>
        <p:spPr>
          <a:xfrm>
            <a:off x="167677" y="28534"/>
            <a:ext cx="5812077" cy="92692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smtClean="0"/>
              <a:t>Moteur CC  </a:t>
            </a:r>
            <a:endParaRPr lang="fr-FR" sz="3600" dirty="0"/>
          </a:p>
        </p:txBody>
      </p:sp>
    </p:spTree>
    <p:extLst>
      <p:ext uri="{BB962C8B-B14F-4D97-AF65-F5344CB8AC3E}">
        <p14:creationId xmlns:p14="http://schemas.microsoft.com/office/powerpoint/2010/main" val="4038031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tags/tag1.xml><?xml version="1.0" encoding="utf-8"?>
<p:tagLst xmlns:a="http://schemas.openxmlformats.org/drawingml/2006/main" xmlns:r="http://schemas.openxmlformats.org/officeDocument/2006/relationships" xmlns:p="http://schemas.openxmlformats.org/presentationml/2006/main">
  <p:tag name="NUM" val="6"/>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915</TotalTime>
  <Words>571</Words>
  <Application>Microsoft Office PowerPoint</Application>
  <PresentationFormat>Grand écran</PresentationFormat>
  <Paragraphs>157</Paragraphs>
  <Slides>22</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22</vt:i4>
      </vt:variant>
    </vt:vector>
  </HeadingPairs>
  <TitlesOfParts>
    <vt:vector size="29" baseType="lpstr">
      <vt:lpstr>Aparajita</vt:lpstr>
      <vt:lpstr>Arial</vt:lpstr>
      <vt:lpstr>Calibri</vt:lpstr>
      <vt:lpstr>Calibri Light</vt:lpstr>
      <vt:lpstr>Palatino Linotype</vt:lpstr>
      <vt:lpstr>Times New Roman</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BELONGS TELECOS</dc:creator>
  <cp:lastModifiedBy>BELONGS TELECOS</cp:lastModifiedBy>
  <cp:revision>25</cp:revision>
  <dcterms:created xsi:type="dcterms:W3CDTF">2021-07-30T12:18:54Z</dcterms:created>
  <dcterms:modified xsi:type="dcterms:W3CDTF">2021-08-04T15:29:21Z</dcterms:modified>
</cp:coreProperties>
</file>