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7" r:id="rId2"/>
    <p:sldId id="293" r:id="rId3"/>
    <p:sldId id="347" r:id="rId4"/>
    <p:sldId id="328" r:id="rId5"/>
    <p:sldId id="327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5" r:id="rId16"/>
    <p:sldId id="324" r:id="rId17"/>
    <p:sldId id="350" r:id="rId18"/>
    <p:sldId id="330" r:id="rId19"/>
    <p:sldId id="332" r:id="rId20"/>
    <p:sldId id="333" r:id="rId21"/>
    <p:sldId id="349" r:id="rId22"/>
    <p:sldId id="334" r:id="rId23"/>
    <p:sldId id="307" r:id="rId24"/>
  </p:sldIdLst>
  <p:sldSz cx="12192000" cy="6858000"/>
  <p:notesSz cx="6858000" cy="9144000"/>
  <p:embeddedFontLst>
    <p:embeddedFont>
      <p:font typeface="等线" panose="02010600030101010101" pitchFamily="2" charset="-122"/>
      <p:regular r:id="rId26"/>
      <p:bold r:id="rId27"/>
    </p:embeddedFont>
    <p:embeddedFont>
      <p:font typeface="等线 Light" panose="02010600030101010101" pitchFamily="2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1966339/article/details/79985069" TargetMode="External"/><Relationship Id="rId2" Type="http://schemas.openxmlformats.org/officeDocument/2006/relationships/hyperlink" Target="https://blog.csdn.net/xuwaiwai/article/details/87470141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t610.com/article/1287965283578851328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log.csdn.net/weixin_43870646/article/details/9060220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737441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数据库第二次上机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60837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DML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Data Manipulation Language</a:t>
            </a:r>
            <a:r>
              <a:rPr lang="zh-CN" altLang="en-US" sz="2000" dirty="0">
                <a:latin typeface="+mn-ea"/>
              </a:rPr>
              <a:t>）数据操纵语言</a:t>
            </a:r>
          </a:p>
          <a:p>
            <a:pPr lvl="1"/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INSERT</a:t>
            </a:r>
          </a:p>
          <a:p>
            <a:pPr lvl="1"/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UPDATE</a:t>
            </a:r>
          </a:p>
          <a:p>
            <a:pPr lvl="1"/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DELETE</a:t>
            </a:r>
          </a:p>
          <a:p>
            <a:pPr lvl="1"/>
            <a:r>
              <a:rPr lang="en-US" altLang="zh-CN" sz="2000" dirty="0">
                <a:latin typeface="+mn-ea"/>
              </a:rPr>
              <a:t>MERGE</a:t>
            </a:r>
          </a:p>
          <a:p>
            <a:pPr lvl="1"/>
            <a:r>
              <a:rPr lang="en-US" altLang="zh-CN" sz="2000" dirty="0">
                <a:latin typeface="+mn-ea"/>
              </a:rPr>
              <a:t>CALL</a:t>
            </a:r>
          </a:p>
          <a:p>
            <a:pPr lvl="1"/>
            <a:r>
              <a:rPr lang="en-US" altLang="zh-CN" sz="2000" dirty="0">
                <a:latin typeface="+mn-ea"/>
              </a:rPr>
              <a:t>LOCK TABLE</a:t>
            </a:r>
          </a:p>
          <a:p>
            <a:r>
              <a:rPr lang="zh-CN" altLang="en-US" sz="2000" dirty="0">
                <a:latin typeface="+mn-ea"/>
              </a:rPr>
              <a:t>用于：添加、修改、删除、锁定一些数据；调用过程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DML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54489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增加记录</a:t>
            </a:r>
          </a:p>
          <a:p>
            <a:r>
              <a:rPr lang="en-US" altLang="zh-CN" sz="2000" dirty="0">
                <a:latin typeface="+mn-ea"/>
              </a:rPr>
              <a:t>INSERT INTO </a:t>
            </a:r>
            <a:r>
              <a:rPr lang="zh-CN" altLang="en-US" sz="2000" dirty="0">
                <a:latin typeface="+mn-ea"/>
              </a:rPr>
              <a:t>表名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字段</a:t>
            </a:r>
            <a:r>
              <a:rPr lang="en-US" altLang="zh-CN" sz="2000" dirty="0">
                <a:latin typeface="+mn-ea"/>
              </a:rPr>
              <a:t>1, </a:t>
            </a:r>
            <a:r>
              <a:rPr lang="zh-CN" altLang="en-US" sz="2000" dirty="0">
                <a:latin typeface="+mn-ea"/>
              </a:rPr>
              <a:t>字段</a:t>
            </a:r>
            <a:r>
              <a:rPr lang="en-US" altLang="zh-CN" sz="2000" dirty="0">
                <a:latin typeface="+mn-ea"/>
              </a:rPr>
              <a:t>2, </a:t>
            </a:r>
            <a:r>
              <a:rPr lang="zh-CN" altLang="en-US" sz="2000" dirty="0">
                <a:latin typeface="+mn-ea"/>
              </a:rPr>
              <a:t>字段</a:t>
            </a:r>
            <a:r>
              <a:rPr lang="en-US" altLang="zh-CN" sz="2000" dirty="0">
                <a:latin typeface="+mn-ea"/>
              </a:rPr>
              <a:t>3)</a:t>
            </a:r>
          </a:p>
          <a:p>
            <a:r>
              <a:rPr lang="en-US" altLang="zh-CN" sz="2000" dirty="0">
                <a:latin typeface="+mn-ea"/>
              </a:rPr>
              <a:t>           VALUES(</a:t>
            </a:r>
            <a:r>
              <a:rPr lang="zh-CN" altLang="en-US" sz="2000" dirty="0">
                <a:latin typeface="+mn-ea"/>
              </a:rPr>
              <a:t>值</a:t>
            </a:r>
            <a:r>
              <a:rPr lang="en-US" altLang="zh-CN" sz="2000" dirty="0">
                <a:latin typeface="+mn-ea"/>
              </a:rPr>
              <a:t>1, </a:t>
            </a:r>
            <a:r>
              <a:rPr lang="zh-CN" altLang="en-US" sz="2000" dirty="0">
                <a:latin typeface="+mn-ea"/>
              </a:rPr>
              <a:t>值</a:t>
            </a:r>
            <a:r>
              <a:rPr lang="en-US" altLang="zh-CN" sz="2000" dirty="0">
                <a:latin typeface="+mn-ea"/>
              </a:rPr>
              <a:t>2, </a:t>
            </a:r>
            <a:r>
              <a:rPr lang="zh-CN" altLang="en-US" sz="2000" dirty="0">
                <a:latin typeface="+mn-ea"/>
              </a:rPr>
              <a:t>值</a:t>
            </a:r>
            <a:r>
              <a:rPr lang="en-US" altLang="zh-CN" sz="2000" dirty="0">
                <a:latin typeface="+mn-ea"/>
              </a:rPr>
              <a:t>3);</a:t>
            </a: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修改记录</a:t>
            </a:r>
          </a:p>
          <a:p>
            <a:r>
              <a:rPr lang="en-US" altLang="zh-CN" sz="2000" dirty="0">
                <a:latin typeface="+mn-ea"/>
              </a:rPr>
              <a:t>UPDATE </a:t>
            </a:r>
            <a:r>
              <a:rPr lang="zh-CN" altLang="en-US" sz="2000" dirty="0">
                <a:latin typeface="+mn-ea"/>
              </a:rPr>
              <a:t>表名</a:t>
            </a:r>
          </a:p>
          <a:p>
            <a:r>
              <a:rPr lang="zh-CN" altLang="en-US" sz="2000" dirty="0">
                <a:latin typeface="+mn-ea"/>
              </a:rPr>
              <a:t>           </a:t>
            </a:r>
            <a:r>
              <a:rPr lang="en-US" altLang="zh-CN" sz="2000" dirty="0">
                <a:latin typeface="+mn-ea"/>
              </a:rPr>
              <a:t>SET  </a:t>
            </a:r>
            <a:r>
              <a:rPr lang="zh-CN" altLang="en-US" sz="2000" dirty="0">
                <a:latin typeface="+mn-ea"/>
              </a:rPr>
              <a:t>字段</a:t>
            </a:r>
            <a:r>
              <a:rPr lang="en-US" altLang="zh-CN" sz="2000" dirty="0">
                <a:latin typeface="+mn-ea"/>
              </a:rPr>
              <a:t>1=</a:t>
            </a:r>
            <a:r>
              <a:rPr lang="zh-CN" altLang="en-US" sz="2000" dirty="0">
                <a:latin typeface="+mn-ea"/>
              </a:rPr>
              <a:t>值</a:t>
            </a:r>
            <a:r>
              <a:rPr lang="en-US" altLang="zh-CN" sz="2000" dirty="0">
                <a:latin typeface="+mn-ea"/>
              </a:rPr>
              <a:t>1, </a:t>
            </a:r>
            <a:r>
              <a:rPr lang="zh-CN" altLang="en-US" sz="2000" dirty="0">
                <a:latin typeface="+mn-ea"/>
              </a:rPr>
              <a:t>字段</a:t>
            </a:r>
            <a:r>
              <a:rPr lang="en-US" altLang="zh-CN" sz="2000" dirty="0">
                <a:latin typeface="+mn-ea"/>
              </a:rPr>
              <a:t>2=</a:t>
            </a:r>
            <a:r>
              <a:rPr lang="zh-CN" altLang="en-US" sz="2000" dirty="0">
                <a:latin typeface="+mn-ea"/>
              </a:rPr>
              <a:t>值</a:t>
            </a:r>
            <a:r>
              <a:rPr lang="en-US" altLang="zh-CN" sz="2000" dirty="0">
                <a:latin typeface="+mn-ea"/>
              </a:rPr>
              <a:t>2 , </a:t>
            </a:r>
            <a:r>
              <a:rPr lang="zh-CN" altLang="en-US" sz="2000" dirty="0">
                <a:latin typeface="+mn-ea"/>
              </a:rPr>
              <a:t>字段</a:t>
            </a:r>
            <a:r>
              <a:rPr lang="en-US" altLang="zh-CN" sz="2000" dirty="0">
                <a:latin typeface="+mn-ea"/>
              </a:rPr>
              <a:t>3=</a:t>
            </a:r>
            <a:r>
              <a:rPr lang="zh-CN" altLang="en-US" sz="2000" dirty="0">
                <a:latin typeface="+mn-ea"/>
              </a:rPr>
              <a:t>值</a:t>
            </a:r>
            <a:r>
              <a:rPr lang="en-US" altLang="zh-CN" sz="2000" dirty="0">
                <a:latin typeface="+mn-ea"/>
              </a:rPr>
              <a:t>3</a:t>
            </a:r>
          </a:p>
          <a:p>
            <a:r>
              <a:rPr lang="en-US" altLang="zh-CN" sz="2000" dirty="0">
                <a:latin typeface="+mn-ea"/>
              </a:rPr>
              <a:t>           [WHERE  </a:t>
            </a:r>
            <a:r>
              <a:rPr lang="zh-CN" altLang="en-US" sz="2000" dirty="0">
                <a:latin typeface="+mn-ea"/>
              </a:rPr>
              <a:t>条件表达式</a:t>
            </a:r>
            <a:r>
              <a:rPr lang="en-US" altLang="zh-CN" sz="2000" dirty="0">
                <a:latin typeface="+mn-ea"/>
              </a:rPr>
              <a:t>];</a:t>
            </a: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删除记录</a:t>
            </a:r>
          </a:p>
          <a:p>
            <a:r>
              <a:rPr lang="en-US" altLang="zh-CN" sz="2000" dirty="0">
                <a:latin typeface="+mn-ea"/>
              </a:rPr>
              <a:t>DELETE FROM </a:t>
            </a:r>
            <a:r>
              <a:rPr lang="zh-CN" altLang="en-US" sz="2000" dirty="0">
                <a:latin typeface="+mn-ea"/>
              </a:rPr>
              <a:t>表名</a:t>
            </a:r>
          </a:p>
          <a:p>
            <a:r>
              <a:rPr lang="zh-CN" altLang="en-US" sz="2000" dirty="0">
                <a:latin typeface="+mn-ea"/>
              </a:rPr>
              <a:t>           </a:t>
            </a:r>
            <a:r>
              <a:rPr lang="en-US" altLang="zh-CN" sz="2000" dirty="0">
                <a:latin typeface="+mn-ea"/>
              </a:rPr>
              <a:t>[WHERE  </a:t>
            </a:r>
            <a:r>
              <a:rPr lang="zh-CN" altLang="en-US" sz="2000" dirty="0">
                <a:latin typeface="+mn-ea"/>
              </a:rPr>
              <a:t>条件表达式</a:t>
            </a:r>
            <a:r>
              <a:rPr lang="en-US" altLang="zh-CN" sz="2000" dirty="0">
                <a:latin typeface="+mn-ea"/>
              </a:rPr>
              <a:t>];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DML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51379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DQL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Data Query Language</a:t>
            </a:r>
            <a:r>
              <a:rPr lang="zh-CN" altLang="en-US" sz="2000" dirty="0">
                <a:latin typeface="+mn-ea"/>
              </a:rPr>
              <a:t>）数据查询语言</a:t>
            </a:r>
          </a:p>
          <a:p>
            <a:pPr lvl="1"/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SELECT</a:t>
            </a: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FROM</a:t>
            </a: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JOIN … ON</a:t>
            </a: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WHERE</a:t>
            </a: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GROUP BY</a:t>
            </a: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HAVING</a:t>
            </a:r>
          </a:p>
          <a:p>
            <a:pPr lvl="2"/>
            <a:r>
              <a:rPr lang="en-US" altLang="zh-CN" sz="1600" dirty="0">
                <a:solidFill>
                  <a:schemeClr val="accent6"/>
                </a:solidFill>
                <a:latin typeface="+mn-ea"/>
              </a:rPr>
              <a:t>ORDER BY</a:t>
            </a:r>
          </a:p>
          <a:p>
            <a:pPr lvl="1"/>
            <a:r>
              <a:rPr lang="en-US" altLang="zh-CN" sz="2000" dirty="0">
                <a:latin typeface="+mn-ea"/>
              </a:rPr>
              <a:t>UNION*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用于：关系运算后筛选取出数据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DQL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43300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SELECT: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SELECT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1,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2</a:t>
            </a:r>
          </a:p>
          <a:p>
            <a:r>
              <a:rPr lang="en-US" altLang="zh-CN" dirty="0">
                <a:latin typeface="+mn-ea"/>
              </a:rPr>
              <a:t>	FROM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表名</a:t>
            </a:r>
          </a:p>
          <a:p>
            <a:pPr lvl="2"/>
            <a:r>
              <a:rPr lang="en-US" altLang="zh-CN" dirty="0">
                <a:latin typeface="+mn-ea"/>
              </a:rPr>
              <a:t>[JOIN </a:t>
            </a:r>
            <a:r>
              <a:rPr lang="zh-CN" altLang="en-US" dirty="0">
                <a:latin typeface="+mn-ea"/>
              </a:rPr>
              <a:t>表名 </a:t>
            </a:r>
            <a:r>
              <a:rPr lang="en-US" altLang="zh-CN" dirty="0">
                <a:latin typeface="+mn-ea"/>
              </a:rPr>
              <a:t>ON </a:t>
            </a:r>
            <a:r>
              <a:rPr lang="zh-CN" altLang="en-US" dirty="0">
                <a:latin typeface="+mn-ea"/>
              </a:rPr>
              <a:t>相等条件表达式</a:t>
            </a:r>
            <a:r>
              <a:rPr lang="en-US" altLang="zh-CN" dirty="0">
                <a:latin typeface="+mn-ea"/>
              </a:rPr>
              <a:t>]</a:t>
            </a:r>
          </a:p>
          <a:p>
            <a:pPr lvl="2"/>
            <a:r>
              <a:rPr lang="en-US" altLang="zh-CN" dirty="0">
                <a:latin typeface="+mn-ea"/>
              </a:rPr>
              <a:t>[WHERE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</a:t>
            </a:r>
            <a:endParaRPr lang="zh-CN" altLang="en-US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[GROUP BY 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</a:t>
            </a:r>
          </a:p>
          <a:p>
            <a:pPr lvl="2"/>
            <a:r>
              <a:rPr lang="en-US" altLang="zh-CN" dirty="0">
                <a:latin typeface="+mn-ea"/>
              </a:rPr>
              <a:t>[HAVING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</a:t>
            </a:r>
          </a:p>
          <a:p>
            <a:pPr lvl="2"/>
            <a:r>
              <a:rPr lang="en-US" altLang="zh-CN" dirty="0">
                <a:latin typeface="+mn-ea"/>
              </a:rPr>
              <a:t>[ORDER BY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];</a:t>
            </a:r>
          </a:p>
          <a:p>
            <a:pPr lvl="2"/>
            <a:endParaRPr lang="en-US" altLang="zh-CN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UNION:</a:t>
            </a:r>
          </a:p>
          <a:p>
            <a:r>
              <a:rPr lang="en-US" altLang="zh-CN" dirty="0">
                <a:latin typeface="+mn-ea"/>
              </a:rPr>
              <a:t>SELECT</a:t>
            </a:r>
            <a:r>
              <a:rPr lang="zh-CN" altLang="en-US" dirty="0">
                <a:latin typeface="+mn-ea"/>
              </a:rPr>
              <a:t>语句</a:t>
            </a:r>
            <a:r>
              <a:rPr lang="en-US" altLang="zh-CN" dirty="0">
                <a:latin typeface="+mn-ea"/>
              </a:rPr>
              <a:t>1</a:t>
            </a:r>
          </a:p>
          <a:p>
            <a:r>
              <a:rPr lang="en-US" altLang="zh-CN" dirty="0">
                <a:latin typeface="+mn-ea"/>
              </a:rPr>
              <a:t>      UNION [ALL]</a:t>
            </a:r>
          </a:p>
          <a:p>
            <a:r>
              <a:rPr lang="en-US" altLang="zh-CN" dirty="0">
                <a:latin typeface="+mn-ea"/>
              </a:rPr>
              <a:t>SELECT</a:t>
            </a:r>
            <a:r>
              <a:rPr lang="zh-CN" altLang="en-US" dirty="0">
                <a:latin typeface="+mn-ea"/>
              </a:rPr>
              <a:t>语句</a:t>
            </a:r>
            <a:r>
              <a:rPr lang="en-US" altLang="zh-CN" dirty="0">
                <a:latin typeface="+mn-ea"/>
              </a:rPr>
              <a:t>2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DQL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6095999" y="2208732"/>
            <a:ext cx="469972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</a:rPr>
              <a:t>常用子句：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en-US" altLang="zh-CN" dirty="0">
                <a:latin typeface="+mn-ea"/>
                <a:ea typeface="+mn-ea"/>
              </a:rPr>
              <a:t>SELECT *</a:t>
            </a:r>
          </a:p>
          <a:p>
            <a:pPr eaLnBrk="1" hangingPunct="1"/>
            <a:r>
              <a:rPr lang="en-US" altLang="zh-CN" dirty="0">
                <a:latin typeface="+mn-ea"/>
                <a:ea typeface="+mn-ea"/>
              </a:rPr>
              <a:t>    FROM </a:t>
            </a:r>
            <a:r>
              <a:rPr lang="zh-CN" altLang="en-US" dirty="0">
                <a:latin typeface="+mn-ea"/>
                <a:ea typeface="+mn-ea"/>
              </a:rPr>
              <a:t>表名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en-US" altLang="zh-CN" dirty="0">
                <a:latin typeface="+mn-ea"/>
                <a:ea typeface="+mn-ea"/>
              </a:rPr>
              <a:t>    WHERE  </a:t>
            </a:r>
            <a:r>
              <a:rPr lang="zh-CN" altLang="en-US" dirty="0">
                <a:latin typeface="+mn-ea"/>
                <a:ea typeface="+mn-ea"/>
              </a:rPr>
              <a:t>条件表达式</a:t>
            </a:r>
            <a:r>
              <a:rPr lang="en-US" altLang="zh-CN" dirty="0">
                <a:latin typeface="+mn-ea"/>
                <a:ea typeface="+mn-ea"/>
              </a:rPr>
              <a:t>;</a:t>
            </a:r>
          </a:p>
          <a:p>
            <a:pPr eaLnBrk="1" hangingPunct="1"/>
            <a:endParaRPr lang="en-US" altLang="zh-CN" dirty="0">
              <a:latin typeface="+mn-ea"/>
              <a:ea typeface="+mn-ea"/>
            </a:endParaRPr>
          </a:p>
          <a:p>
            <a:pPr eaLnBrk="1" hangingPunct="1"/>
            <a:r>
              <a:rPr lang="zh-CN" altLang="en-US" dirty="0">
                <a:latin typeface="+mn-ea"/>
                <a:ea typeface="+mn-ea"/>
              </a:rPr>
              <a:t>其他语句用法参照：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hlinkClick r:id="rId2"/>
              </a:rPr>
              <a:t>http://www.w3school.com.cn/sql/index.asp</a:t>
            </a:r>
            <a:endParaRPr lang="en-US" altLang="zh-CN" dirty="0">
              <a:latin typeface="+mn-ea"/>
            </a:endParaRPr>
          </a:p>
          <a:p>
            <a:pPr eaLnBrk="1" hangingPunct="1"/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663995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对比关系代数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zh-CN" altLang="en-US" dirty="0"/>
              <a:t>字段</a:t>
            </a:r>
            <a:r>
              <a:rPr lang="en-US" altLang="zh-CN" dirty="0"/>
              <a:t>1, </a:t>
            </a:r>
            <a:r>
              <a:rPr lang="zh-CN" altLang="en-US" dirty="0"/>
              <a:t>字段</a:t>
            </a:r>
            <a:r>
              <a:rPr lang="en-US" altLang="zh-CN" dirty="0"/>
              <a:t>2				Π</a:t>
            </a:r>
            <a:r>
              <a:rPr lang="zh-CN" altLang="en-US" sz="1200" dirty="0"/>
              <a:t>字段</a:t>
            </a:r>
            <a:endParaRPr lang="en-US" altLang="zh-CN" sz="1200" dirty="0"/>
          </a:p>
          <a:p>
            <a:pPr lvl="1"/>
            <a:r>
              <a:rPr lang="en-US" altLang="zh-CN" dirty="0"/>
              <a:t>         FROM </a:t>
            </a:r>
            <a:r>
              <a:rPr lang="zh-CN" altLang="en-US" dirty="0"/>
              <a:t>表名</a:t>
            </a:r>
            <a:r>
              <a:rPr lang="en-US" altLang="zh-CN" dirty="0"/>
              <a:t>, </a:t>
            </a:r>
            <a:r>
              <a:rPr lang="zh-CN" altLang="en-US" dirty="0"/>
              <a:t>表名</a:t>
            </a:r>
            <a:r>
              <a:rPr lang="en-US" altLang="zh-CN" dirty="0"/>
              <a:t>				(T)</a:t>
            </a:r>
          </a:p>
          <a:p>
            <a:pPr marL="698500" lvl="2"/>
            <a:r>
              <a:rPr lang="en-US" altLang="zh-CN" sz="2000" dirty="0"/>
              <a:t>    [JOIN </a:t>
            </a:r>
            <a:r>
              <a:rPr lang="zh-CN" altLang="en-US" sz="2000" dirty="0"/>
              <a:t>表名</a:t>
            </a:r>
            <a:r>
              <a:rPr lang="en-US" altLang="zh-CN" sz="2000" dirty="0"/>
              <a:t> ON </a:t>
            </a:r>
            <a:r>
              <a:rPr lang="zh-CN" altLang="en-US" sz="2000" dirty="0"/>
              <a:t>相等条件表达式</a:t>
            </a:r>
            <a:r>
              <a:rPr lang="en-US" altLang="zh-CN" sz="2000" dirty="0"/>
              <a:t>]		×/</a:t>
            </a:r>
            <a:r>
              <a:rPr lang="zh-CN" altLang="en-US" sz="2000" dirty="0"/>
              <a:t>⋈</a:t>
            </a:r>
            <a:endParaRPr lang="en-US" altLang="zh-CN" sz="2000" dirty="0"/>
          </a:p>
          <a:p>
            <a:pPr marL="698500" lvl="2"/>
            <a:r>
              <a:rPr lang="en-US" altLang="zh-CN" sz="2000" dirty="0"/>
              <a:t>    [WHERE  </a:t>
            </a:r>
            <a:r>
              <a:rPr lang="zh-CN" altLang="en-US" sz="2000" dirty="0"/>
              <a:t>条件表达式</a:t>
            </a:r>
            <a:r>
              <a:rPr lang="en-US" altLang="zh-CN" sz="2000" dirty="0"/>
              <a:t>]			σ</a:t>
            </a:r>
            <a:r>
              <a:rPr lang="zh-CN" altLang="en-US" sz="1200" dirty="0"/>
              <a:t>条件表达式</a:t>
            </a:r>
            <a:endParaRPr lang="en-US" altLang="zh-CN" sz="2000" dirty="0"/>
          </a:p>
          <a:p>
            <a:pPr marL="698500" lvl="2"/>
            <a:r>
              <a:rPr lang="en-US" altLang="zh-CN" sz="2000" dirty="0"/>
              <a:t>    [GROUP BY  </a:t>
            </a:r>
            <a:r>
              <a:rPr lang="zh-CN" altLang="en-US" sz="2000" dirty="0"/>
              <a:t>字段</a:t>
            </a:r>
            <a:r>
              <a:rPr lang="en-US" altLang="zh-CN" sz="2000" dirty="0"/>
              <a:t>]</a:t>
            </a:r>
          </a:p>
          <a:p>
            <a:pPr marL="698500" lvl="2"/>
            <a:r>
              <a:rPr lang="en-US" altLang="zh-CN" sz="2000" dirty="0"/>
              <a:t>    [HAVING  </a:t>
            </a:r>
            <a:r>
              <a:rPr lang="zh-CN" altLang="en-US" sz="2000" dirty="0"/>
              <a:t>条件表达式</a:t>
            </a:r>
            <a:r>
              <a:rPr lang="en-US" altLang="zh-CN" sz="2000" dirty="0"/>
              <a:t>]</a:t>
            </a:r>
          </a:p>
          <a:p>
            <a:pPr marL="698500" lvl="2"/>
            <a:r>
              <a:rPr lang="en-US" altLang="zh-CN" sz="2000" dirty="0"/>
              <a:t>    [ORDER BY </a:t>
            </a:r>
            <a:r>
              <a:rPr lang="zh-CN" altLang="en-US" sz="2000" dirty="0"/>
              <a:t>字段</a:t>
            </a:r>
            <a:r>
              <a:rPr lang="en-US" altLang="zh-CN" sz="2000" dirty="0"/>
              <a:t>];</a:t>
            </a:r>
          </a:p>
          <a:p>
            <a:pPr lvl="1"/>
            <a:r>
              <a:rPr lang="en-US" altLang="zh-CN" dirty="0"/>
              <a:t>UNION					</a:t>
            </a:r>
            <a:r>
              <a:rPr lang="zh-CN" altLang="en-US" dirty="0"/>
              <a:t>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DQL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63866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用于</a:t>
            </a:r>
            <a:r>
              <a:rPr lang="en-US" altLang="zh-CN" sz="2000" dirty="0"/>
              <a:t>WHERE</a:t>
            </a:r>
            <a:r>
              <a:rPr lang="zh-CN" altLang="en-US" sz="2000" dirty="0"/>
              <a:t>、</a:t>
            </a:r>
            <a:r>
              <a:rPr lang="en-US" altLang="zh-CN" sz="2000" dirty="0"/>
              <a:t>HAVING</a:t>
            </a:r>
            <a:r>
              <a:rPr lang="zh-CN" altLang="en-US" sz="2000" dirty="0"/>
              <a:t>子句、</a:t>
            </a:r>
            <a:r>
              <a:rPr lang="en-US" altLang="zh-CN" sz="2000" dirty="0"/>
              <a:t>CHECK()</a:t>
            </a:r>
            <a:r>
              <a:rPr lang="zh-CN" altLang="en-US" sz="2000" dirty="0"/>
              <a:t>函数等等之中</a:t>
            </a:r>
          </a:p>
          <a:p>
            <a:pPr lvl="1"/>
            <a:r>
              <a:rPr lang="zh-CN" altLang="en-US" sz="2000" dirty="0"/>
              <a:t>写法形如</a:t>
            </a:r>
            <a:r>
              <a:rPr lang="en-US" altLang="zh-CN" sz="2000" dirty="0"/>
              <a:t>C</a:t>
            </a:r>
            <a:r>
              <a:rPr lang="zh-CN" altLang="en-US" sz="2000" dirty="0"/>
              <a:t>语言的逻辑表达式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算数运算符：</a:t>
            </a:r>
          </a:p>
          <a:p>
            <a:pPr lvl="1"/>
            <a:r>
              <a:rPr lang="en-US" altLang="zh-CN" sz="2000" dirty="0"/>
              <a:t>	+ | - | * | / | 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比较运算符：</a:t>
            </a:r>
          </a:p>
          <a:p>
            <a:pPr lvl="1"/>
            <a:r>
              <a:rPr lang="en-US" altLang="zh-CN" sz="2000" dirty="0"/>
              <a:t>	= | &lt; | &lt;= | &gt; | &gt;= | BETWEEN…AND…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模式匹配运算符：</a:t>
            </a:r>
          </a:p>
          <a:p>
            <a:pPr lvl="1"/>
            <a:r>
              <a:rPr lang="en-US" altLang="zh-CN" sz="2000" dirty="0"/>
              <a:t>	LIKE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逻辑运算符：</a:t>
            </a:r>
          </a:p>
          <a:p>
            <a:pPr lvl="1"/>
            <a:r>
              <a:rPr lang="en-US" altLang="zh-CN" sz="2000" dirty="0"/>
              <a:t>	NOT | AND |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判空运算符：</a:t>
            </a:r>
          </a:p>
          <a:p>
            <a:pPr lvl="1"/>
            <a:r>
              <a:rPr lang="en-US" altLang="zh-CN" sz="2000" dirty="0"/>
              <a:t>	IS		// </a:t>
            </a:r>
            <a:r>
              <a:rPr lang="zh-CN" altLang="en-US" sz="2000" dirty="0"/>
              <a:t>即写作</a:t>
            </a:r>
            <a:r>
              <a:rPr lang="en-US" altLang="zh-CN" sz="2000" dirty="0"/>
              <a:t>IS NULL</a:t>
            </a:r>
            <a:r>
              <a:rPr lang="zh-CN" altLang="en-US" sz="2000" dirty="0"/>
              <a:t>而不是</a:t>
            </a:r>
            <a:r>
              <a:rPr lang="en-US" altLang="zh-CN" sz="2000" dirty="0"/>
              <a:t>=NULL</a:t>
            </a:r>
          </a:p>
          <a:p>
            <a:endParaRPr lang="en-US" altLang="zh-CN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083735" y="996842"/>
            <a:ext cx="231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条件表达式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52501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DCL</a:t>
            </a:r>
            <a:r>
              <a:rPr lang="zh-CN" altLang="en-US" sz="2000" dirty="0"/>
              <a:t>（</a:t>
            </a:r>
            <a:r>
              <a:rPr lang="en-US" altLang="zh-CN" sz="2000" dirty="0"/>
              <a:t>Data Control Language</a:t>
            </a:r>
            <a:r>
              <a:rPr lang="zh-CN" altLang="en-US" sz="2000" dirty="0"/>
              <a:t>）数据控制语言</a:t>
            </a:r>
            <a:endParaRPr lang="en-US" altLang="zh-CN" sz="2000" dirty="0"/>
          </a:p>
          <a:p>
            <a:pPr lvl="1"/>
            <a:r>
              <a:rPr lang="en-US" altLang="zh-CN" sz="2000" dirty="0"/>
              <a:t>GRANT</a:t>
            </a:r>
          </a:p>
          <a:p>
            <a:pPr lvl="1"/>
            <a:r>
              <a:rPr lang="en-US" altLang="zh-CN" sz="2000" dirty="0"/>
              <a:t>REVOKE</a:t>
            </a:r>
          </a:p>
          <a:p>
            <a:pPr lvl="1"/>
            <a:r>
              <a:rPr lang="en-US" altLang="zh-CN" sz="2000" dirty="0"/>
              <a:t>DENY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COMMIT</a:t>
            </a:r>
          </a:p>
          <a:p>
            <a:pPr lvl="1"/>
            <a:r>
              <a:rPr lang="en-US" altLang="zh-CN" sz="2000" dirty="0"/>
              <a:t>SAVEPOINT</a:t>
            </a:r>
          </a:p>
          <a:p>
            <a:pPr lvl="1"/>
            <a:r>
              <a:rPr lang="en-US" altLang="zh-CN" sz="2000" dirty="0"/>
              <a:t>ROLLBACK</a:t>
            </a:r>
          </a:p>
          <a:p>
            <a:pPr lvl="1"/>
            <a:endParaRPr lang="en-US" altLang="zh-CN" sz="2000" dirty="0"/>
          </a:p>
          <a:p>
            <a:r>
              <a:rPr lang="zh-CN" altLang="en-US" sz="2000" dirty="0"/>
              <a:t>用于：账户的权限角色、语句的提交回滚</a:t>
            </a:r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DCL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24550"/>
            <a:ext cx="75697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sqlserver</a:t>
            </a:r>
            <a:r>
              <a:rPr lang="en-US" altLang="zh-CN" sz="2000" dirty="0"/>
              <a:t> </a:t>
            </a:r>
            <a:r>
              <a:rPr lang="zh-CN" altLang="en-US" sz="2000" dirty="0"/>
              <a:t>时间格式函数：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>
                <a:hlinkClick r:id="rId2"/>
              </a:rPr>
              <a:t>https://blog.csdn.net/xuwaiwai/article/details/87470141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sqlserver</a:t>
            </a:r>
            <a:r>
              <a:rPr lang="zh-CN" altLang="en-US" sz="2000" dirty="0"/>
              <a:t>对时间转换格式汇总：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>
                <a:hlinkClick r:id="rId3"/>
              </a:rPr>
              <a:t>https://blog.csdn.net/u011966339/article/details/79985069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sqlserver</a:t>
            </a:r>
            <a:r>
              <a:rPr lang="zh-CN" altLang="en-US" sz="2000" dirty="0"/>
              <a:t>时间与字符串相互转化：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>
                <a:hlinkClick r:id="rId4"/>
              </a:rPr>
              <a:t>https://www.it610.com/article/1287965283578851328.htm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51577" y="963859"/>
            <a:ext cx="247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时间格式函数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0F79E8-D423-4DE4-93BC-15D8F4FF8826}"/>
              </a:ext>
            </a:extLst>
          </p:cNvPr>
          <p:cNvSpPr txBox="1"/>
          <p:nvPr/>
        </p:nvSpPr>
        <p:spPr>
          <a:xfrm>
            <a:off x="954680" y="4911107"/>
            <a:ext cx="972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CONVERT</a:t>
            </a:r>
            <a:r>
              <a:rPr lang="zh-CN" altLang="en-US" dirty="0"/>
              <a:t>：</a:t>
            </a:r>
            <a:r>
              <a:rPr lang="en-US" altLang="zh-CN" dirty="0"/>
              <a:t>CONVERT ( </a:t>
            </a:r>
            <a:r>
              <a:rPr lang="en-US" altLang="zh-CN" dirty="0" err="1"/>
              <a:t>data_type</a:t>
            </a:r>
            <a:r>
              <a:rPr lang="en-US" altLang="zh-CN" dirty="0"/>
              <a:t> [ ( length ) ] , expression [ , style ] 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2322F4-2118-4F5F-9B1B-EB5EEE38463E}"/>
              </a:ext>
            </a:extLst>
          </p:cNvPr>
          <p:cNvSpPr txBox="1"/>
          <p:nvPr/>
        </p:nvSpPr>
        <p:spPr>
          <a:xfrm>
            <a:off x="954680" y="5690646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的同学时间转换方法见附件</a:t>
            </a:r>
          </a:p>
        </p:txBody>
      </p:sp>
    </p:spTree>
    <p:extLst>
      <p:ext uri="{BB962C8B-B14F-4D97-AF65-F5344CB8AC3E}">
        <p14:creationId xmlns:p14="http://schemas.microsoft.com/office/powerpoint/2010/main" val="23521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 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SERVER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导入数据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80" y="2598595"/>
            <a:ext cx="3405119" cy="3978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46" y="2598595"/>
            <a:ext cx="5045845" cy="39784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4680" y="1775299"/>
            <a:ext cx="10151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  <a:hlinkClick r:id="rId4"/>
              </a:rPr>
              <a:t>https://blog.csdn.net/weixin_43870646/article/details/90602204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将准备的</a:t>
            </a:r>
            <a:r>
              <a:rPr lang="en-US" altLang="zh-CN" sz="2000" dirty="0">
                <a:latin typeface="+mn-ea"/>
              </a:rPr>
              <a:t>csv</a:t>
            </a:r>
            <a:r>
              <a:rPr lang="zh-CN" altLang="en-US" sz="2000" dirty="0">
                <a:latin typeface="+mn-ea"/>
              </a:rPr>
              <a:t>文件导入数据库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 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SERVER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导入数据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2048219"/>
            <a:ext cx="10151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数据源选择“</a:t>
            </a:r>
            <a:r>
              <a:rPr lang="en-US" altLang="zh-CN" sz="2000" dirty="0">
                <a:latin typeface="+mn-ea"/>
              </a:rPr>
              <a:t>Flat File Source</a:t>
            </a:r>
            <a:r>
              <a:rPr lang="zh-CN" altLang="en-US" sz="2000" dirty="0">
                <a:latin typeface="+mn-ea"/>
              </a:rPr>
              <a:t>”，选择文件名时注意在右下角切换为</a:t>
            </a:r>
            <a:r>
              <a:rPr lang="en-US" altLang="zh-CN" sz="2000" dirty="0">
                <a:latin typeface="+mn-ea"/>
              </a:rPr>
              <a:t>csv</a:t>
            </a:r>
            <a:r>
              <a:rPr lang="zh-CN" altLang="en-US" sz="2000" dirty="0">
                <a:latin typeface="+mn-ea"/>
              </a:rPr>
              <a:t>文件，选择完成后点击</a:t>
            </a:r>
            <a:r>
              <a:rPr lang="en-US" altLang="zh-CN" sz="2000" dirty="0">
                <a:latin typeface="+mn-ea"/>
              </a:rPr>
              <a:t>Next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FFD187-5087-40B3-BC67-8181121F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99" y="2918424"/>
            <a:ext cx="4597524" cy="37998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24F50C-BF4E-4CC2-80F2-A46CE8BC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5" y="2918424"/>
            <a:ext cx="4118484" cy="35782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460299"/>
            <a:ext cx="519620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+mn-ea"/>
              </a:rPr>
              <a:t>本次的上机任务是熟悉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语言的基本操作：</a:t>
            </a: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sym typeface="+mn-ea"/>
              </a:rPr>
              <a:t>TASK</a:t>
            </a:r>
            <a:r>
              <a:rPr lang="zh-CN" altLang="en-US" sz="2000" dirty="0">
                <a:latin typeface="+mn-ea"/>
                <a:sym typeface="+mn-ea"/>
              </a:rPr>
              <a:t>：使用</a:t>
            </a:r>
            <a:r>
              <a:rPr lang="en-US" sz="2000" dirty="0">
                <a:latin typeface="+mn-ea"/>
                <a:sym typeface="+mn-ea"/>
              </a:rPr>
              <a:t>SQL</a:t>
            </a:r>
            <a:r>
              <a:rPr lang="zh-CN" altLang="en-US" sz="2000" dirty="0">
                <a:latin typeface="+mn-ea"/>
                <a:sym typeface="+mn-ea"/>
              </a:rPr>
              <a:t>函数</a:t>
            </a: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  <a:sym typeface="+mn-ea"/>
              </a:rPr>
              <a:t>TASK</a:t>
            </a:r>
            <a:r>
              <a:rPr lang="zh-CN" altLang="en-US" sz="2000" dirty="0">
                <a:latin typeface="+mn-ea"/>
                <a:sym typeface="+mn-ea"/>
              </a:rPr>
              <a:t>：数据类型转换</a:t>
            </a: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</a:t>
            </a:r>
            <a:r>
              <a:rPr lang="zh-CN" altLang="en-US" sz="2000" dirty="0">
                <a:latin typeface="+mn-ea"/>
              </a:rPr>
              <a:t>：用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语言实现增删改查等操作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</a:t>
            </a:r>
            <a:r>
              <a:rPr lang="zh-CN" altLang="en-US" sz="2000" dirty="0">
                <a:latin typeface="+mn-ea"/>
              </a:rPr>
              <a:t>：外部数据源的导入</a:t>
            </a: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 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SERVER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导入数据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4680" y="2048219"/>
            <a:ext cx="10151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上一页完成后进入左图的界面，点击</a:t>
            </a:r>
            <a:r>
              <a:rPr lang="en-US" altLang="zh-CN" sz="2000" dirty="0">
                <a:latin typeface="+mn-ea"/>
              </a:rPr>
              <a:t>Next</a:t>
            </a:r>
            <a:r>
              <a:rPr lang="zh-CN" altLang="en-US" sz="2000" dirty="0">
                <a:latin typeface="+mn-ea"/>
              </a:rPr>
              <a:t>，进入右图。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目标选择如图</a:t>
            </a:r>
            <a:r>
              <a:rPr lang="zh-CN" altLang="en-US" sz="2000" dirty="0">
                <a:latin typeface="+mn-ea"/>
              </a:rPr>
              <a:t>，根据个人情况选择服务器名称与数据库（一般来说目标选好后会自动选择），点击</a:t>
            </a:r>
            <a:r>
              <a:rPr lang="en-US" altLang="zh-CN" sz="2000" dirty="0">
                <a:latin typeface="+mn-ea"/>
              </a:rPr>
              <a:t>Next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05290A-2C38-40E7-8104-D19245DD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4" y="2876365"/>
            <a:ext cx="4345082" cy="3775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E0BA6E-6B06-4A66-A0F9-BCFDEDED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5" y="2876365"/>
            <a:ext cx="4345082" cy="3775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 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SERVER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导入数据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4680" y="2048219"/>
            <a:ext cx="10438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如果已经建表直接下一步，没有建表的话，点击编辑映射，可以修改列值类型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图中类型并未做修改，不可直接模仿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D86ED0-7E07-40F6-B36C-60817F63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03" y="2975479"/>
            <a:ext cx="4334513" cy="3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0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 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SERVER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导入数据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8354" y="2013669"/>
            <a:ext cx="10438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然后一直</a:t>
            </a:r>
            <a:r>
              <a:rPr lang="en-US" altLang="zh-CN" sz="2000" dirty="0">
                <a:latin typeface="+mn-ea"/>
              </a:rPr>
              <a:t>Next</a:t>
            </a:r>
            <a:r>
              <a:rPr lang="zh-CN" altLang="en-US" sz="2000" dirty="0">
                <a:latin typeface="+mn-ea"/>
              </a:rPr>
              <a:t>，直到</a:t>
            </a:r>
            <a:r>
              <a:rPr lang="en-US" altLang="zh-CN" sz="2000" dirty="0">
                <a:latin typeface="+mn-ea"/>
              </a:rPr>
              <a:t>Finish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7246E6-F98B-4556-B556-DC146BA0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4" y="2514983"/>
            <a:ext cx="3542971" cy="3078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0EAE7F-CBD4-4132-9915-E334DBC6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60" y="2514982"/>
            <a:ext cx="3542971" cy="30782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2DA836-8125-4AA4-AE23-9B0E675E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995" y="2514983"/>
            <a:ext cx="3542970" cy="30782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Q1-Q14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（提交）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提交</a:t>
            </a:r>
            <a:r>
              <a:rPr lang="en-US" altLang="zh-CN" sz="2000" dirty="0"/>
              <a:t>word/pdf(</a:t>
            </a:r>
            <a:r>
              <a:rPr lang="zh-CN" altLang="en-US" sz="2000" dirty="0"/>
              <a:t>推荐</a:t>
            </a:r>
            <a:r>
              <a:rPr lang="en-US" altLang="zh-CN" sz="2000" dirty="0"/>
              <a:t>):</a:t>
            </a:r>
          </a:p>
          <a:p>
            <a:pPr indent="0">
              <a:buNone/>
            </a:pPr>
            <a:r>
              <a:rPr lang="zh-CN" altLang="en-US" sz="2000" dirty="0"/>
              <a:t>       内容：</a:t>
            </a:r>
            <a:r>
              <a:rPr lang="en-US" altLang="zh-CN" sz="2000" dirty="0">
                <a:sym typeface="+mn-ea"/>
              </a:rPr>
              <a:t>student</a:t>
            </a:r>
            <a:r>
              <a:rPr lang="zh-CN" altLang="en-US" sz="2000" dirty="0">
                <a:sym typeface="+mn-ea"/>
              </a:rPr>
              <a:t>表设计界面、</a:t>
            </a:r>
            <a:r>
              <a:rPr lang="en-US" altLang="zh-CN" sz="2000" dirty="0"/>
              <a:t>SQL</a:t>
            </a:r>
            <a:r>
              <a:rPr lang="zh-CN" altLang="en-US" sz="2000" dirty="0"/>
              <a:t>语句、</a:t>
            </a:r>
            <a:r>
              <a:rPr lang="en-US" altLang="zh-CN" sz="2000" dirty="0"/>
              <a:t>SQL</a:t>
            </a:r>
            <a:r>
              <a:rPr lang="zh-CN" altLang="en-US" sz="2000" dirty="0"/>
              <a:t>运行结果。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en-US" altLang="zh-CN" sz="2000" dirty="0"/>
              <a:t>https://cloud.beihangsoft.cn/#/security/login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2048510"/>
            <a:ext cx="110051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TASK 1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（提交）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建立数据库：</a:t>
            </a:r>
            <a:r>
              <a:rPr lang="en-US" altLang="zh-CN" sz="2000" dirty="0">
                <a:latin typeface="+mn-ea"/>
              </a:rPr>
              <a:t>db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建立表：</a:t>
            </a:r>
            <a:r>
              <a:rPr lang="en-US" altLang="zh-CN" sz="2000" dirty="0">
                <a:latin typeface="+mn-ea"/>
              </a:rPr>
              <a:t>student(number, name , age , sex, class, score , time ) (</a:t>
            </a:r>
            <a:r>
              <a:rPr lang="zh-CN" altLang="en-US" sz="2000" dirty="0">
                <a:latin typeface="+mn-ea"/>
              </a:rPr>
              <a:t>参照</a:t>
            </a:r>
            <a:r>
              <a:rPr lang="en-US" altLang="zh-CN" sz="2000" dirty="0">
                <a:latin typeface="+mn-ea"/>
              </a:rPr>
              <a:t>student.csv</a:t>
            </a:r>
            <a:r>
              <a:rPr lang="zh-CN" altLang="en-US" sz="2000" dirty="0">
                <a:latin typeface="+mn-ea"/>
              </a:rPr>
              <a:t>文件，score 值[0,10] </a:t>
            </a:r>
            <a:r>
              <a:rPr lang="en-US" altLang="zh-CN" sz="2000" dirty="0">
                <a:latin typeface="+mn-ea"/>
              </a:rPr>
              <a:t>, </a:t>
            </a:r>
            <a:r>
              <a:rPr lang="zh-CN" altLang="en-US" sz="2000" dirty="0">
                <a:latin typeface="+mn-ea"/>
              </a:rPr>
              <a:t>思考各字段的约束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latin typeface="+mn-ea"/>
                <a:sym typeface="+mn-ea"/>
              </a:rPr>
              <a:t>PK</a:t>
            </a:r>
            <a:r>
              <a:rPr lang="zh-CN" altLang="en-US" sz="2000" dirty="0">
                <a:latin typeface="+mn-ea"/>
                <a:sym typeface="+mn-ea"/>
              </a:rPr>
              <a:t>主键</a:t>
            </a:r>
            <a:r>
              <a:rPr lang="en-US" altLang="zh-CN" sz="2000" dirty="0">
                <a:latin typeface="+mn-ea"/>
                <a:sym typeface="+mn-ea"/>
              </a:rPr>
              <a:t> NN</a:t>
            </a:r>
            <a:r>
              <a:rPr lang="zh-CN" altLang="en-US" sz="2000" dirty="0">
                <a:latin typeface="+mn-ea"/>
                <a:sym typeface="+mn-ea"/>
              </a:rPr>
              <a:t>非空</a:t>
            </a:r>
            <a:r>
              <a:rPr lang="en-US" altLang="zh-CN" sz="2000" dirty="0">
                <a:latin typeface="+mn-ea"/>
                <a:sym typeface="+mn-ea"/>
              </a:rPr>
              <a:t> UQ</a:t>
            </a:r>
            <a:r>
              <a:rPr lang="zh-CN" altLang="en-US" sz="2000" dirty="0">
                <a:latin typeface="+mn-ea"/>
                <a:sym typeface="+mn-ea"/>
              </a:rPr>
              <a:t>唯一</a:t>
            </a:r>
            <a:r>
              <a:rPr lang="en-US" altLang="zh-CN" sz="2000" dirty="0">
                <a:latin typeface="+mn-ea"/>
                <a:sym typeface="+mn-ea"/>
              </a:rPr>
              <a:t> FK </a:t>
            </a:r>
            <a:r>
              <a:rPr lang="zh-CN" altLang="en-US" sz="2000" dirty="0">
                <a:latin typeface="+mn-ea"/>
                <a:sym typeface="+mn-ea"/>
              </a:rPr>
              <a:t>外键</a:t>
            </a:r>
            <a:r>
              <a:rPr lang="en-US" altLang="zh-CN" sz="2000" dirty="0">
                <a:latin typeface="+mn-ea"/>
                <a:sym typeface="+mn-ea"/>
              </a:rPr>
              <a:t>...CHECK() 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，以及数据类型的选取，</a:t>
            </a:r>
          </a:p>
          <a:p>
            <a:r>
              <a:rPr lang="zh-CN" altLang="en-US" sz="2000" dirty="0">
                <a:latin typeface="+mn-ea"/>
              </a:rPr>
              <a:t>例如：性别字段可以考虑使用</a:t>
            </a:r>
            <a:r>
              <a:rPr lang="en-US" altLang="zh-CN" sz="2000" dirty="0">
                <a:latin typeface="+mn-ea"/>
              </a:rPr>
              <a:t>int </a:t>
            </a:r>
            <a:r>
              <a:rPr lang="zh-CN" altLang="en-US" sz="2000" dirty="0">
                <a:latin typeface="+mn-ea"/>
              </a:rPr>
              <a:t>类型简化，取值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>
                <a:latin typeface="+mn-ea"/>
              </a:rPr>
              <a:t>，思考这样做的好处是什么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修改表：给学生表添加手机号字段 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思考字段的约束</a:t>
            </a:r>
            <a:r>
              <a:rPr lang="en-US" altLang="zh-CN" sz="2000" dirty="0">
                <a:latin typeface="+mn-ea"/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Q2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数据插入：插入自己的信息（</a:t>
            </a:r>
            <a:r>
              <a:rPr lang="zh-CN" altLang="en-US" dirty="0">
                <a:latin typeface="+mn-ea"/>
              </a:rPr>
              <a:t>仅</a:t>
            </a:r>
            <a:r>
              <a:rPr lang="en-US" altLang="zh-CN" dirty="0">
                <a:latin typeface="+mn-ea"/>
              </a:rPr>
              <a:t>number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name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sex</a:t>
            </a:r>
            <a:r>
              <a:rPr lang="zh-CN" altLang="en-US" dirty="0">
                <a:latin typeface="+mn-ea"/>
              </a:rPr>
              <a:t>按实际要求填写，其他字段合理即可</a:t>
            </a:r>
            <a:r>
              <a:rPr lang="zh-CN" altLang="en-US" sz="2000" dirty="0">
                <a:latin typeface="+mn-ea"/>
              </a:rPr>
              <a:t>）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	     </a:t>
            </a:r>
            <a:r>
              <a:rPr lang="zh-CN" altLang="en-US" sz="2000" dirty="0">
                <a:latin typeface="+mn-ea"/>
              </a:rPr>
              <a:t>自己随便编造</a:t>
            </a:r>
            <a:r>
              <a:rPr lang="en-US" altLang="zh-CN" sz="2000" dirty="0">
                <a:latin typeface="+mn-ea"/>
              </a:rPr>
              <a:t>5-10</a:t>
            </a:r>
            <a:r>
              <a:rPr lang="zh-CN" altLang="en-US" sz="2000" dirty="0">
                <a:latin typeface="+mn-ea"/>
              </a:rPr>
              <a:t>条数据并插入表格，可参考附件</a:t>
            </a:r>
            <a:r>
              <a:rPr lang="en-US" altLang="zh-CN" sz="2000" dirty="0">
                <a:latin typeface="+mn-ea"/>
              </a:rPr>
              <a:t>student.csv</a:t>
            </a:r>
            <a:r>
              <a:rPr lang="zh-CN" altLang="en-US" sz="2000" dirty="0">
                <a:latin typeface="+mn-ea"/>
              </a:rPr>
              <a:t>中的数据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数据修改：所有人的</a:t>
            </a:r>
            <a:r>
              <a:rPr lang="en-US" altLang="zh-CN" sz="2000" dirty="0">
                <a:latin typeface="+mn-ea"/>
              </a:rPr>
              <a:t>score+1(</a:t>
            </a:r>
            <a:r>
              <a:rPr lang="zh-CN" altLang="en-US" sz="2000" dirty="0">
                <a:latin typeface="+mn-ea"/>
              </a:rPr>
              <a:t>注意约束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Q4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数据查询：查询所有</a:t>
            </a:r>
            <a:r>
              <a:rPr lang="en-US" altLang="zh-CN" sz="2000" dirty="0">
                <a:latin typeface="+mn-ea"/>
              </a:rPr>
              <a:t>(number</a:t>
            </a:r>
            <a:r>
              <a:rPr lang="zh-CN" altLang="en-US" sz="2000" dirty="0">
                <a:latin typeface="+mn-ea"/>
              </a:rPr>
              <a:t>以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开头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或者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年龄介于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20</a:t>
            </a:r>
            <a:r>
              <a:rPr lang="zh-CN" altLang="en-US" sz="2000" dirty="0">
                <a:latin typeface="+mn-ea"/>
              </a:rPr>
              <a:t>之间</a:t>
            </a:r>
            <a:r>
              <a:rPr lang="en-US" altLang="zh-CN" sz="2000" dirty="0">
                <a:latin typeface="+mn-ea"/>
              </a:rPr>
              <a:t>))</a:t>
            </a:r>
            <a:r>
              <a:rPr lang="zh-CN" altLang="en-US" sz="2000" dirty="0">
                <a:latin typeface="+mn-ea"/>
              </a:rPr>
              <a:t>的同学的姓名及年龄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Q5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sym typeface="+mn-ea"/>
              </a:rPr>
              <a:t>	    </a:t>
            </a:r>
            <a:r>
              <a:rPr lang="zh-CN" altLang="en-US" sz="2000" dirty="0">
                <a:latin typeface="+mn-ea"/>
                <a:sym typeface="+mn-ea"/>
              </a:rPr>
              <a:t> 查询所有名字含“三”的同学的姓名 </a:t>
            </a:r>
            <a:r>
              <a:rPr lang="en-US" altLang="zh-CN" sz="2000" dirty="0">
                <a:latin typeface="+mn-ea"/>
                <a:sym typeface="+mn-ea"/>
              </a:rPr>
              <a:t>(tips:use like)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Q6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en-US" altLang="zh-CN" sz="2000" dirty="0">
              <a:latin typeface="+mn-ea"/>
              <a:sym typeface="+mn-ea"/>
            </a:endParaRPr>
          </a:p>
          <a:p>
            <a:r>
              <a:rPr lang="zh-CN" altLang="en-US" sz="2000" dirty="0">
                <a:latin typeface="+mn-ea"/>
                <a:sym typeface="+mn-ea"/>
              </a:rPr>
              <a:t>                  查询</a:t>
            </a:r>
            <a:r>
              <a:rPr lang="en-US" altLang="zh-CN" sz="2000" dirty="0">
                <a:latin typeface="+mn-ea"/>
                <a:sym typeface="+mn-ea"/>
              </a:rPr>
              <a:t>class</a:t>
            </a:r>
            <a:r>
              <a:rPr lang="zh-CN" altLang="en-US" sz="2000" dirty="0">
                <a:latin typeface="+mn-ea"/>
                <a:sym typeface="+mn-ea"/>
              </a:rPr>
              <a:t>为 </a:t>
            </a:r>
            <a:r>
              <a:rPr lang="en-US" altLang="zh-CN" sz="2000" dirty="0">
                <a:latin typeface="+mn-ea"/>
                <a:sym typeface="+mn-ea"/>
              </a:rPr>
              <a:t>1</a:t>
            </a:r>
            <a:r>
              <a:rPr lang="zh-CN" altLang="en-US" sz="2000" dirty="0">
                <a:latin typeface="+mn-ea"/>
                <a:sym typeface="+mn-ea"/>
              </a:rPr>
              <a:t>的男同学的姓名</a:t>
            </a:r>
            <a:r>
              <a:rPr lang="en-US" altLang="zh-CN" sz="2000" dirty="0">
                <a:latin typeface="+mn-ea"/>
                <a:sym typeface="+mn-ea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Q7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en-US" altLang="zh-CN" sz="2000" dirty="0">
              <a:latin typeface="+mn-ea"/>
              <a:sym typeface="+mn-ea"/>
            </a:endParaRPr>
          </a:p>
          <a:p>
            <a:r>
              <a:rPr lang="zh-CN" altLang="en-US" sz="2000" dirty="0">
                <a:latin typeface="+mn-ea"/>
              </a:rPr>
              <a:t>数据删除：删除所有</a:t>
            </a:r>
            <a:r>
              <a:rPr lang="en-US" altLang="zh-CN" sz="2000" dirty="0">
                <a:latin typeface="+mn-ea"/>
                <a:sym typeface="+mn-ea"/>
              </a:rPr>
              <a:t>number</a:t>
            </a:r>
            <a:r>
              <a:rPr lang="zh-CN" altLang="en-US" sz="2000" dirty="0">
                <a:latin typeface="+mn-ea"/>
                <a:sym typeface="+mn-ea"/>
              </a:rPr>
              <a:t>以</a:t>
            </a:r>
            <a:r>
              <a:rPr lang="en-US" altLang="zh-CN" sz="2000" dirty="0">
                <a:latin typeface="+mn-ea"/>
                <a:sym typeface="+mn-ea"/>
              </a:rPr>
              <a:t>10</a:t>
            </a:r>
            <a:r>
              <a:rPr lang="zh-CN" altLang="en-US" sz="2000" dirty="0">
                <a:latin typeface="+mn-ea"/>
                <a:sym typeface="+mn-ea"/>
              </a:rPr>
              <a:t>开头</a:t>
            </a:r>
            <a:r>
              <a:rPr lang="zh-CN" altLang="en-US" sz="2000" dirty="0">
                <a:latin typeface="+mn-ea"/>
              </a:rPr>
              <a:t>的学生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注：对数据执行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操作，执行前和执行后的数据都应满足相应字段的约束条件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task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4680" y="2048219"/>
            <a:ext cx="10151119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n-ea"/>
              </a:rPr>
              <a:t>TASK 2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（提交）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用</a:t>
            </a:r>
            <a:r>
              <a:rPr lang="en-US" altLang="zh-CN" sz="2000" dirty="0">
                <a:latin typeface="+mn-ea"/>
              </a:rPr>
              <a:t>SQL SERVER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MySQL</a:t>
            </a:r>
            <a:r>
              <a:rPr lang="zh-CN" altLang="en-US" sz="2000" dirty="0">
                <a:latin typeface="+mn-ea"/>
              </a:rPr>
              <a:t>）导入“</a:t>
            </a:r>
            <a:r>
              <a:rPr lang="en-US" altLang="zh-CN" sz="2000" dirty="0">
                <a:latin typeface="+mn-ea"/>
              </a:rPr>
              <a:t>student.csv</a:t>
            </a:r>
            <a:r>
              <a:rPr lang="zh-CN" altLang="en-US" sz="2000" dirty="0">
                <a:latin typeface="+mn-ea"/>
              </a:rPr>
              <a:t>”至数据库。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之后用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函数完成以下任务：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统计学生人数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Q9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查询</a:t>
            </a:r>
            <a:r>
              <a:rPr lang="en-US" altLang="zh-CN" sz="2000" dirty="0">
                <a:latin typeface="+mn-ea"/>
              </a:rPr>
              <a:t>class 1</a:t>
            </a:r>
            <a:r>
              <a:rPr lang="zh-CN" altLang="en-US" sz="2000" dirty="0">
                <a:latin typeface="+mn-ea"/>
              </a:rPr>
              <a:t>班的同学的信息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Q10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查询</a:t>
            </a:r>
            <a:r>
              <a:rPr lang="en-US" altLang="zh-CN" sz="2000" dirty="0">
                <a:latin typeface="+mn-ea"/>
              </a:rPr>
              <a:t>class 2</a:t>
            </a:r>
            <a:r>
              <a:rPr lang="zh-CN" altLang="en-US" sz="2000" dirty="0">
                <a:latin typeface="+mn-ea"/>
              </a:rPr>
              <a:t>班的最高成绩、最低成绩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统计所有同学的平均成绩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Q12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统计所有同学的平均 </a:t>
            </a:r>
            <a:r>
              <a:rPr lang="en-US" altLang="zh-CN" sz="2000" dirty="0">
                <a:latin typeface="+mn-ea"/>
              </a:rPr>
              <a:t>age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将</a:t>
            </a:r>
            <a:r>
              <a:rPr lang="en-US" altLang="zh-CN" sz="2000" dirty="0">
                <a:latin typeface="+mn-ea"/>
              </a:rPr>
              <a:t>time</a:t>
            </a:r>
            <a:r>
              <a:rPr lang="zh-CN" altLang="en-US" sz="2000" dirty="0">
                <a:latin typeface="+mn-ea"/>
              </a:rPr>
              <a:t>格式转为</a:t>
            </a:r>
            <a:r>
              <a:rPr lang="en-US" altLang="zh-CN" sz="2000" dirty="0">
                <a:latin typeface="+mn-ea"/>
              </a:rPr>
              <a:t>”year-month-day”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“yearmonthday” </a:t>
            </a:r>
            <a:r>
              <a:rPr lang="zh-CN" altLang="en-US" sz="2000" dirty="0">
                <a:latin typeface="+mn-ea"/>
              </a:rPr>
              <a:t>例如</a:t>
            </a:r>
            <a:r>
              <a:rPr lang="en-US" altLang="zh-CN" sz="2000" dirty="0">
                <a:latin typeface="+mn-ea"/>
              </a:rPr>
              <a:t>: “2020/03/31”-&gt;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	”2020-03-30”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“20200330”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Q14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）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 作业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Q1-Q14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>提交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72442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语言典型分类：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数据定义语言</a:t>
            </a:r>
            <a:r>
              <a:rPr lang="en-US" altLang="zh-CN" sz="2000" dirty="0"/>
              <a:t>	</a:t>
            </a:r>
            <a:r>
              <a:rPr lang="en-US" altLang="zh-CN" sz="2000" dirty="0">
                <a:latin typeface="+mn-ea"/>
              </a:rPr>
              <a:t>DDL </a:t>
            </a:r>
            <a:r>
              <a:rPr lang="zh-CN" altLang="en-US" sz="2000" dirty="0"/>
              <a:t>（</a:t>
            </a:r>
            <a:r>
              <a:rPr lang="en-US" altLang="zh-CN" sz="2000" dirty="0"/>
              <a:t>Data Definition Language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/>
              <a:t>）</a:t>
            </a:r>
            <a:endParaRPr lang="zh-CN" altLang="en-US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数据操作语言 </a:t>
            </a:r>
            <a:r>
              <a:rPr lang="en-US" altLang="zh-CN" sz="2000" dirty="0"/>
              <a:t>	DML</a:t>
            </a:r>
            <a:r>
              <a:rPr lang="zh-CN" altLang="en-US" sz="2000" dirty="0"/>
              <a:t>（</a:t>
            </a:r>
            <a:r>
              <a:rPr lang="en-US" altLang="zh-CN" sz="2000" dirty="0"/>
              <a:t>Data Manipulation Language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数据查询语言</a:t>
            </a:r>
            <a:r>
              <a:rPr lang="en-US" altLang="zh-CN" sz="2000" dirty="0">
                <a:latin typeface="+mn-ea"/>
              </a:rPr>
              <a:t>	DQL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/>
              <a:t>Data Query Language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数据控制语言</a:t>
            </a:r>
            <a:r>
              <a:rPr lang="en-US" altLang="zh-CN" sz="2000" dirty="0">
                <a:latin typeface="+mn-ea"/>
              </a:rPr>
              <a:t>	DCL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/>
              <a:t>Data Control Language </a:t>
            </a:r>
            <a:r>
              <a:rPr lang="zh-CN" altLang="en-US" sz="2000" dirty="0">
                <a:latin typeface="+mn-ea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65229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DDL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Data Definition Language</a:t>
            </a:r>
            <a:r>
              <a:rPr lang="zh-CN" altLang="en-US" sz="2000" dirty="0">
                <a:latin typeface="+mn-ea"/>
              </a:rPr>
              <a:t>）数据定义语言</a:t>
            </a:r>
          </a:p>
          <a:p>
            <a:pPr lvl="1"/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CREATE</a:t>
            </a:r>
          </a:p>
          <a:p>
            <a:pPr lvl="1"/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ALTER</a:t>
            </a:r>
          </a:p>
          <a:p>
            <a:pPr lvl="1"/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DROP</a:t>
            </a:r>
          </a:p>
          <a:p>
            <a:pPr lvl="1"/>
            <a:r>
              <a:rPr lang="en-US" altLang="zh-CN" sz="2000" dirty="0">
                <a:latin typeface="+mn-ea"/>
              </a:rPr>
              <a:t>TRUNCATE</a:t>
            </a:r>
          </a:p>
          <a:p>
            <a:pPr lvl="1"/>
            <a:r>
              <a:rPr lang="en-US" altLang="zh-CN" sz="2000" dirty="0">
                <a:latin typeface="+mn-ea"/>
              </a:rPr>
              <a:t>RENAME</a:t>
            </a:r>
          </a:p>
          <a:p>
            <a:pPr lvl="1"/>
            <a:r>
              <a:rPr lang="en-US" altLang="zh-CN" sz="2000" dirty="0">
                <a:latin typeface="+mn-ea"/>
              </a:rPr>
              <a:t>COMMENT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用于：建立、修改、销毁一个结构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库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表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过程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触发器等</a:t>
            </a:r>
            <a:r>
              <a:rPr lang="en-US" altLang="zh-CN" sz="2000" dirty="0">
                <a:latin typeface="+mn-ea"/>
              </a:rPr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DDL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91120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建立数据库</a:t>
            </a:r>
          </a:p>
          <a:p>
            <a:r>
              <a:rPr lang="en-US" altLang="zh-CN" sz="2000" dirty="0">
                <a:latin typeface="+mn-ea"/>
              </a:rPr>
              <a:t>CREATE DATABASE </a:t>
            </a:r>
            <a:r>
              <a:rPr lang="zh-CN" altLang="en-US" sz="2000" dirty="0">
                <a:latin typeface="+mn-ea"/>
              </a:rPr>
              <a:t>数据库名</a:t>
            </a:r>
            <a:r>
              <a:rPr lang="en-US" altLang="zh-CN" sz="2000" dirty="0">
                <a:latin typeface="+mn-ea"/>
              </a:rPr>
              <a:t>;</a:t>
            </a: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销毁数据库</a:t>
            </a:r>
          </a:p>
          <a:p>
            <a:r>
              <a:rPr lang="en-US" altLang="zh-CN" sz="2000" dirty="0">
                <a:latin typeface="+mn-ea"/>
              </a:rPr>
              <a:t>DROP DATABASE </a:t>
            </a:r>
            <a:r>
              <a:rPr lang="zh-CN" altLang="en-US" sz="2000" dirty="0">
                <a:latin typeface="+mn-ea"/>
              </a:rPr>
              <a:t>数据库名</a:t>
            </a:r>
            <a:r>
              <a:rPr lang="en-US" altLang="zh-CN" sz="2000" dirty="0">
                <a:latin typeface="+mn-ea"/>
              </a:rPr>
              <a:t>;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数据库相关属性：逻辑文件名、物理文件路径、初始大小、增量大小、大小上限；但一般省去不写采用默认值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DDL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91120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建立表</a:t>
            </a:r>
          </a:p>
          <a:p>
            <a:r>
              <a:rPr lang="en-US" altLang="zh-CN" sz="2000" dirty="0">
                <a:latin typeface="+mn-ea"/>
              </a:rPr>
              <a:t>CREATE TABLE </a:t>
            </a:r>
            <a:r>
              <a:rPr lang="zh-CN" altLang="en-US" sz="2000" dirty="0">
                <a:latin typeface="+mn-ea"/>
              </a:rPr>
              <a:t>表名 </a:t>
            </a:r>
            <a:r>
              <a:rPr lang="en-US" altLang="zh-CN" sz="2000" dirty="0">
                <a:latin typeface="+mn-ea"/>
              </a:rPr>
              <a:t>(</a:t>
            </a:r>
          </a:p>
          <a:p>
            <a:r>
              <a:rPr lang="en-US" altLang="zh-CN" sz="2000" dirty="0">
                <a:latin typeface="+mn-ea"/>
              </a:rPr>
              <a:t>         </a:t>
            </a:r>
            <a:r>
              <a:rPr lang="zh-CN" altLang="en-US" sz="2000" dirty="0">
                <a:latin typeface="+mn-ea"/>
              </a:rPr>
              <a:t>字段名  字段类型  段内约束</a:t>
            </a:r>
            <a:r>
              <a:rPr lang="en-US" altLang="zh-CN" sz="2000" dirty="0">
                <a:latin typeface="+mn-ea"/>
              </a:rPr>
              <a:t>,</a:t>
            </a:r>
          </a:p>
          <a:p>
            <a:r>
              <a:rPr lang="en-US" altLang="zh-CN" sz="2000" dirty="0">
                <a:latin typeface="+mn-ea"/>
              </a:rPr>
              <a:t>         </a:t>
            </a:r>
            <a:r>
              <a:rPr lang="zh-CN" altLang="en-US" sz="2000" dirty="0">
                <a:latin typeface="+mn-ea"/>
              </a:rPr>
              <a:t>字段名  字段类型  段内约束</a:t>
            </a:r>
            <a:r>
              <a:rPr lang="en-US" altLang="zh-CN" sz="2000" dirty="0">
                <a:latin typeface="+mn-ea"/>
              </a:rPr>
              <a:t>,</a:t>
            </a:r>
          </a:p>
          <a:p>
            <a:r>
              <a:rPr lang="en-US" altLang="zh-CN" sz="2000" dirty="0">
                <a:latin typeface="+mn-ea"/>
              </a:rPr>
              <a:t>         ……</a:t>
            </a:r>
          </a:p>
          <a:p>
            <a:r>
              <a:rPr lang="en-US" altLang="zh-CN" sz="2000" dirty="0">
                <a:latin typeface="+mn-ea"/>
              </a:rPr>
              <a:t>         </a:t>
            </a:r>
            <a:r>
              <a:rPr lang="zh-CN" altLang="en-US" sz="2000" dirty="0">
                <a:latin typeface="+mn-ea"/>
              </a:rPr>
              <a:t>段外约束</a:t>
            </a:r>
          </a:p>
          <a:p>
            <a:r>
              <a:rPr lang="en-US" altLang="zh-CN" sz="2000" dirty="0">
                <a:latin typeface="+mn-ea"/>
              </a:rPr>
              <a:t>);</a:t>
            </a: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销毁表</a:t>
            </a:r>
          </a:p>
          <a:p>
            <a:r>
              <a:rPr lang="en-US" altLang="zh-CN" sz="2000" dirty="0">
                <a:latin typeface="+mn-ea"/>
              </a:rPr>
              <a:t>DROP TABLE </a:t>
            </a:r>
            <a:r>
              <a:rPr lang="zh-CN" altLang="en-US" sz="2000" dirty="0">
                <a:latin typeface="+mn-ea"/>
              </a:rPr>
              <a:t>表名</a:t>
            </a:r>
            <a:r>
              <a:rPr lang="en-US" altLang="zh-CN" sz="2000" dirty="0">
                <a:latin typeface="+mn-ea"/>
              </a:rPr>
              <a:t>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49685" y="2367171"/>
            <a:ext cx="16209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段内约束例如：</a:t>
            </a:r>
            <a:endParaRPr lang="en-US" altLang="zh-CN" sz="1600" dirty="0"/>
          </a:p>
          <a:p>
            <a:r>
              <a:rPr lang="en-US" altLang="zh-CN" sz="1600" dirty="0"/>
              <a:t>    PRIMARY KEY</a:t>
            </a:r>
          </a:p>
          <a:p>
            <a:r>
              <a:rPr lang="en-US" altLang="zh-CN" sz="1600" dirty="0"/>
              <a:t>    NOT NULL</a:t>
            </a:r>
          </a:p>
          <a:p>
            <a:r>
              <a:rPr lang="en-US" altLang="zh-CN" sz="1600" dirty="0"/>
              <a:t>    DEFAULT()</a:t>
            </a:r>
          </a:p>
          <a:p>
            <a:r>
              <a:rPr lang="en-US" altLang="zh-CN" sz="1600" dirty="0"/>
              <a:t>    UNIQUE</a:t>
            </a:r>
          </a:p>
          <a:p>
            <a:r>
              <a:rPr lang="en-US" altLang="zh-CN" sz="1600" dirty="0"/>
              <a:t>    CHECK()</a:t>
            </a:r>
          </a:p>
          <a:p>
            <a:r>
              <a:rPr lang="en-US" altLang="zh-CN" sz="1600" dirty="0"/>
              <a:t>    REFERENCES</a:t>
            </a:r>
          </a:p>
          <a:p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155823" y="2367171"/>
            <a:ext cx="4091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段外约束例如：</a:t>
            </a:r>
          </a:p>
          <a:p>
            <a:r>
              <a:rPr lang="en-US" altLang="zh-CN" sz="1600" dirty="0"/>
              <a:t>PRIMARY KEY(</a:t>
            </a:r>
            <a:r>
              <a:rPr lang="zh-CN" altLang="en-US" sz="1600" dirty="0"/>
              <a:t>字段</a:t>
            </a:r>
            <a:r>
              <a:rPr lang="en-US" altLang="zh-CN" sz="1600" dirty="0"/>
              <a:t>, </a:t>
            </a:r>
            <a:r>
              <a:rPr lang="zh-CN" altLang="en-US" sz="1600" dirty="0"/>
              <a:t>字段</a:t>
            </a:r>
            <a:r>
              <a:rPr lang="en-US" altLang="zh-CN" sz="1600" dirty="0"/>
              <a:t>, …)</a:t>
            </a:r>
          </a:p>
          <a:p>
            <a:r>
              <a:rPr lang="en-US" altLang="zh-CN" sz="1600" dirty="0"/>
              <a:t>FOREIGN KEY(</a:t>
            </a:r>
            <a:r>
              <a:rPr lang="zh-CN" altLang="en-US" sz="1600" dirty="0"/>
              <a:t>字段</a:t>
            </a:r>
            <a:r>
              <a:rPr lang="en-US" altLang="zh-CN" sz="1600" dirty="0"/>
              <a:t>) REFERENCES </a:t>
            </a:r>
            <a:r>
              <a:rPr lang="zh-CN" altLang="en-US" sz="1600" dirty="0"/>
              <a:t>外表</a:t>
            </a:r>
            <a:r>
              <a:rPr lang="en-US" altLang="zh-CN" sz="1600" dirty="0"/>
              <a:t>(</a:t>
            </a:r>
            <a:r>
              <a:rPr lang="zh-CN" altLang="en-US" sz="1600" dirty="0"/>
              <a:t>主键</a:t>
            </a:r>
            <a:r>
              <a:rPr lang="en-US" altLang="zh-CN" sz="1600" dirty="0"/>
              <a:t>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DDL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语言基础操作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9112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修改表</a:t>
            </a:r>
          </a:p>
          <a:p>
            <a:r>
              <a:rPr lang="en-US" altLang="zh-CN" sz="2000" dirty="0">
                <a:latin typeface="+mn-ea"/>
              </a:rPr>
              <a:t>ALTER TABLE </a:t>
            </a:r>
            <a:r>
              <a:rPr lang="zh-CN" altLang="en-US" sz="2000" dirty="0">
                <a:latin typeface="+mn-ea"/>
              </a:rPr>
              <a:t>表名</a:t>
            </a:r>
          </a:p>
          <a:p>
            <a:r>
              <a:rPr lang="zh-CN" altLang="en-US" sz="2000" dirty="0">
                <a:latin typeface="+mn-ea"/>
              </a:rPr>
              <a:t>         </a:t>
            </a:r>
            <a:r>
              <a:rPr lang="en-US" altLang="zh-CN" sz="2000" dirty="0">
                <a:latin typeface="+mn-ea"/>
              </a:rPr>
              <a:t>ADD  </a:t>
            </a:r>
            <a:r>
              <a:rPr lang="zh-CN" altLang="en-US" sz="2000" dirty="0">
                <a:latin typeface="+mn-ea"/>
              </a:rPr>
              <a:t>字段名  字段类型</a:t>
            </a:r>
          </a:p>
          <a:p>
            <a:r>
              <a:rPr lang="zh-CN" altLang="en-US" sz="2000" dirty="0">
                <a:latin typeface="+mn-ea"/>
              </a:rPr>
              <a:t>         </a:t>
            </a:r>
            <a:r>
              <a:rPr lang="en-US" altLang="zh-CN" sz="2000" dirty="0">
                <a:latin typeface="+mn-ea"/>
              </a:rPr>
              <a:t>| DROP  COLUMN  </a:t>
            </a:r>
            <a:r>
              <a:rPr lang="zh-CN" altLang="en-US" sz="2000" dirty="0">
                <a:latin typeface="+mn-ea"/>
              </a:rPr>
              <a:t>字段名</a:t>
            </a:r>
          </a:p>
          <a:p>
            <a:r>
              <a:rPr lang="zh-CN" altLang="en-US" sz="2000" dirty="0">
                <a:latin typeface="+mn-ea"/>
              </a:rPr>
              <a:t>         </a:t>
            </a:r>
            <a:r>
              <a:rPr lang="en-US" altLang="zh-CN" sz="2000" dirty="0">
                <a:latin typeface="+mn-ea"/>
              </a:rPr>
              <a:t>| ALTER COLUMN  </a:t>
            </a:r>
            <a:r>
              <a:rPr lang="zh-CN" altLang="en-US" sz="2000" dirty="0">
                <a:latin typeface="+mn-ea"/>
              </a:rPr>
              <a:t>字段名  字段类型</a:t>
            </a:r>
          </a:p>
          <a:p>
            <a:r>
              <a:rPr lang="zh-CN" altLang="en-US" sz="2000" dirty="0">
                <a:latin typeface="+mn-ea"/>
              </a:rPr>
              <a:t>         </a:t>
            </a:r>
            <a:r>
              <a:rPr lang="en-US" altLang="zh-CN" sz="2000" dirty="0">
                <a:latin typeface="+mn-ea"/>
              </a:rPr>
              <a:t>| ADD CONSTRAINT </a:t>
            </a:r>
            <a:r>
              <a:rPr lang="zh-CN" altLang="en-US" sz="2000" dirty="0">
                <a:latin typeface="+mn-ea"/>
              </a:rPr>
              <a:t>约束名 约束表达式</a:t>
            </a:r>
          </a:p>
          <a:p>
            <a:r>
              <a:rPr lang="zh-CN" altLang="en-US" sz="2000" dirty="0">
                <a:latin typeface="+mn-ea"/>
              </a:rPr>
              <a:t>         </a:t>
            </a:r>
            <a:r>
              <a:rPr lang="en-US" altLang="zh-CN" sz="2000" dirty="0">
                <a:latin typeface="+mn-ea"/>
              </a:rPr>
              <a:t>| DROP CONSTRAINT </a:t>
            </a:r>
            <a:r>
              <a:rPr lang="zh-CN" altLang="en-US" sz="2000" dirty="0">
                <a:latin typeface="+mn-ea"/>
              </a:rPr>
              <a:t>约束名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16150" y="963859"/>
            <a:ext cx="141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— DDL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1507</Words>
  <Application>Microsoft Office PowerPoint</Application>
  <PresentationFormat>宽屏</PresentationFormat>
  <Paragraphs>223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微软雅黑</vt:lpstr>
      <vt:lpstr>宋体</vt:lpstr>
      <vt:lpstr>思源黑体 CN Light</vt:lpstr>
      <vt:lpstr>Arial</vt:lpstr>
      <vt:lpstr>等线 Light</vt:lpstr>
      <vt:lpstr>Wingdings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李鑫</cp:lastModifiedBy>
  <cp:revision>272</cp:revision>
  <dcterms:created xsi:type="dcterms:W3CDTF">2019-03-19T10:42:00Z</dcterms:created>
  <dcterms:modified xsi:type="dcterms:W3CDTF">2021-03-29T14:07:48Z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