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93" r:id="rId3"/>
    <p:sldId id="329" r:id="rId4"/>
    <p:sldId id="330" r:id="rId5"/>
    <p:sldId id="332" r:id="rId6"/>
    <p:sldId id="333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4" r:id="rId16"/>
  </p:sldIdLst>
  <p:sldSz cx="12192000" cy="6858000"/>
  <p:notesSz cx="6858000" cy="9144000"/>
  <p:embeddedFontLs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2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E053-E069-4F89-A53F-CE7E2641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848DC-3792-41B2-AE93-000F30D8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BD6F3-701D-484B-BABD-BF1E1233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17918-1E07-4D0B-A715-D92DFC9D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2DBE5-8366-4E08-B3C3-CD86B8F9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D401-40E0-42F9-BC8B-1A477B5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8405E-297A-4E08-BEEC-A9DDE2B4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A7A2-A6A3-476A-8CF4-469FF71F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08F93-9917-4C8A-9F00-AE5240A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63C6-8A61-4717-87DD-71E66D8F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50E7DF-28ED-4020-9518-5A7A98C6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C0B28-252C-4EEA-8613-3185E78D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68FF8-13B9-4CE2-90E1-9EA3DAA5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6F5BF-B946-451C-AC3D-0A7F06CB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2E323-B623-45D1-8BF3-750F69C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6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917A-F4AE-443F-8F0A-7D7D4B3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1901B-9B17-461B-A5F4-995BE6CC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EFFE-C850-4B48-8F8D-0ECCA7F8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385C-18C9-49B4-A79E-621D4AE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21A59-3408-49B4-A1B6-DE54873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CAF4B-32F1-41AD-8E88-F7027BF1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7FA9C-D4E9-4D8B-916E-3AB6F86D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DDFE-CC3B-4BA5-AE11-25DECF3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52C55-C7AE-4859-8F07-A69BC06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1AE2C-E3D6-491A-96A8-C4FDD6A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F866-C14D-40C0-B5A1-406D0DA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513E-07C3-408A-955E-EA07CD79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A3CB0-58E2-4A6F-A372-FB9C1D94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E623A-2BF5-4FA3-A815-1E2E51B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D22ED-BBB3-4326-9B17-66858BD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77F5-78DD-43BD-B041-C95509D4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C84-945F-49CF-84C1-50B45C3E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E99FE-705A-4443-BF43-289B2B3D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055F7-E52B-4AA8-ADCD-39300332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60E63-D86E-4AE9-BC97-18DB340C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022462-DAA7-4AC6-A2FF-A67B25DA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0C44-7B8D-4410-9774-BF936F2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F7503-1B50-4C17-99DE-10DA0E78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580D6-1BB4-4808-AB70-37E51F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D48A-0B9D-48E4-A782-FDDC7B4A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AE4CC-028B-4536-821D-B6F4893C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225B1-994B-4A60-B50A-6ADA9F14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21B7F-8B56-4A35-A80A-E8F6450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BB4324-1047-45E0-81D4-A791869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80251-89F7-473D-B2AA-25A10BF7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68B7F-732B-407B-9C6A-7E44BE1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0A12-404B-493C-A1A2-AFF035B9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33506-932A-458A-92B4-69D0E1DD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58420-E001-4739-B458-D5AE1A11E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F72EC-1F39-407B-AF76-BEC5E83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5499C-4DDC-42BC-A480-AA8543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413EB-6CB2-460B-B2D7-61321398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DA65-9650-4D58-9C4A-E8C2802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48E23-5AF8-4223-8173-B2CF7FD2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E42D9-5152-416D-A3D3-AF1A50FA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B50F6-0033-4B41-8A77-E37F0359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67F72-85AA-496B-9994-09F565C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0E5C-D92A-4405-9DDB-CB0660A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141AB-A465-42D7-9915-EC0972C8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D4F2B-CCCD-4FFE-A370-BB649B0A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E5F30-771F-4DF5-9D61-497AF9D29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CB58-CA1B-48B7-AD90-484E05EA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F2F94-6D87-4BE3-8DD5-AAEEA1E5C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129A3F-5026-46DB-88F9-E5C973F200AB}"/>
              </a:ext>
            </a:extLst>
          </p:cNvPr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7B8EE-E711-4C4F-A1B6-FB592090E90F}"/>
              </a:ext>
            </a:extLst>
          </p:cNvPr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数据库第三次上机讲解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F9AF1-9A8D-4AD8-9D7F-66BBAC577CFC}"/>
              </a:ext>
            </a:extLst>
          </p:cNvPr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>
            <a:extLst>
              <a:ext uri="{FF2B5EF4-FFF2-40B4-BE49-F238E27FC236}">
                <a16:creationId xmlns:a16="http://schemas.microsoft.com/office/drawing/2014/main" id="{3C34EA8C-28BC-4D6A-8800-48953CCFDEB1}"/>
              </a:ext>
            </a:extLst>
          </p:cNvPr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pPr/>
              <a:t>2021/4/13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4165652-B131-4492-8F96-ECAEEA2015F5}"/>
              </a:ext>
            </a:extLst>
          </p:cNvPr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C0E5EA0F-F74A-4D19-AE19-271B8B66F4A7}"/>
              </a:ext>
            </a:extLst>
          </p:cNvPr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F78242-594A-4298-90AE-5B247355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82" y="4156085"/>
            <a:ext cx="4557167" cy="694426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选出男性的每次订单的平均消费额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F30200-E92A-4A2C-9069-83777FD1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82" y="1415069"/>
            <a:ext cx="4648200" cy="819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0F8835-C20D-42F1-9C7C-6B6EE569F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57" y="2823829"/>
            <a:ext cx="4657725" cy="8286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40F67A-9549-439B-A318-80ADA78CEC24}"/>
              </a:ext>
            </a:extLst>
          </p:cNvPr>
          <p:cNvSpPr txBox="1"/>
          <p:nvPr/>
        </p:nvSpPr>
        <p:spPr>
          <a:xfrm>
            <a:off x="864238" y="234435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选出所有订单消费额大于</a:t>
            </a:r>
            <a:r>
              <a:rPr lang="en-US" altLang="zh-CN" dirty="0"/>
              <a:t>50</a:t>
            </a:r>
            <a:r>
              <a:rPr lang="zh-CN" altLang="en-US" dirty="0"/>
              <a:t>的订单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B6C780-F2CF-4A4B-82F8-BB61DC2AD41B}"/>
              </a:ext>
            </a:extLst>
          </p:cNvPr>
          <p:cNvSpPr txBox="1"/>
          <p:nvPr/>
        </p:nvSpPr>
        <p:spPr>
          <a:xfrm>
            <a:off x="858693" y="3652504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选出购买过“药水”类产品的顾客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A58EF1-0B6D-420C-8971-A184011D5A5E}"/>
              </a:ext>
            </a:extLst>
          </p:cNvPr>
          <p:cNvSpPr txBox="1"/>
          <p:nvPr/>
        </p:nvSpPr>
        <p:spPr>
          <a:xfrm>
            <a:off x="3234438" y="4102010"/>
            <a:ext cx="2861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注意这里的</a:t>
            </a:r>
            <a:r>
              <a:rPr lang="en-US" altLang="zh-CN" sz="1400" dirty="0">
                <a:solidFill>
                  <a:srgbClr val="FF0000"/>
                </a:solidFill>
              </a:rPr>
              <a:t>DISTINCT</a:t>
            </a:r>
            <a:endParaRPr lang="en-US" altLang="zh-CN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14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</a:t>
            </a:r>
            <a:r>
              <a:rPr lang="zh-CN" altLang="en-US" dirty="0">
                <a:latin typeface="+mn-ea"/>
              </a:rPr>
              <a:t>选出既买过水晶都的食物，又买过游末邦的食物的顾客</a:t>
            </a:r>
            <a:r>
              <a:rPr lang="en-US" altLang="zh-CN" dirty="0">
                <a:latin typeface="+mn-ea"/>
              </a:rPr>
              <a:t>ID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E722C7-A3D2-4766-9FB4-49CADADB3769}"/>
              </a:ext>
            </a:extLst>
          </p:cNvPr>
          <p:cNvSpPr txBox="1"/>
          <p:nvPr/>
        </p:nvSpPr>
        <p:spPr>
          <a:xfrm>
            <a:off x="858693" y="3924305"/>
            <a:ext cx="9573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可以理解为：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选出这样的顾客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：其顾客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存在于（对应食物为伊修加德出产）的订单中，且存在于（对应食物为黄金港出产）的订单中。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EXISTS(</a:t>
            </a:r>
            <a:r>
              <a:rPr lang="zh-CN" altLang="en-US" sz="1600" dirty="0">
                <a:latin typeface="+mn-ea"/>
              </a:rPr>
              <a:t>子查询</a:t>
            </a:r>
            <a:r>
              <a:rPr lang="en-US" altLang="zh-CN" sz="1600" dirty="0">
                <a:latin typeface="+mn-ea"/>
              </a:rPr>
              <a:t>) </a:t>
            </a:r>
            <a:r>
              <a:rPr lang="zh-CN" altLang="en-US" sz="1600" dirty="0">
                <a:latin typeface="+mn-ea"/>
              </a:rPr>
              <a:t>返回</a:t>
            </a:r>
            <a:r>
              <a:rPr lang="en-US" altLang="zh-CN" sz="1600" dirty="0">
                <a:latin typeface="+mn-ea"/>
              </a:rPr>
              <a:t>Boolean</a:t>
            </a:r>
            <a:r>
              <a:rPr lang="zh-CN" altLang="en-US" sz="1600" dirty="0">
                <a:latin typeface="+mn-ea"/>
              </a:rPr>
              <a:t>类型，若子查询包含行，则返回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，否则返回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A3C68A-6ED3-4B92-9FE8-4DED5C84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76" y="1304930"/>
            <a:ext cx="5990724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11. </a:t>
            </a:r>
            <a:r>
              <a:rPr lang="zh-CN" altLang="en-US" dirty="0"/>
              <a:t>选出买过重庆或者四川两地的食物的顾客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AF985D-67A8-45D8-B294-5E9B4B8D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4692740"/>
            <a:ext cx="5257800" cy="1571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5846FF-CAD0-43F0-887D-3F44CA8B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32" y="1643484"/>
            <a:ext cx="5295900" cy="25336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74187A-2F58-4619-A95A-C0838FA5FA3B}"/>
              </a:ext>
            </a:extLst>
          </p:cNvPr>
          <p:cNvSpPr txBox="1"/>
          <p:nvPr/>
        </p:nvSpPr>
        <p:spPr>
          <a:xfrm>
            <a:off x="858693" y="1304930"/>
            <a:ext cx="9573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同理，我们可以写成如下形式：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5CF963-AF38-4D2D-BC2D-9E917ADAAE43}"/>
              </a:ext>
            </a:extLst>
          </p:cNvPr>
          <p:cNvSpPr txBox="1"/>
          <p:nvPr/>
        </p:nvSpPr>
        <p:spPr>
          <a:xfrm>
            <a:off x="858693" y="4265660"/>
            <a:ext cx="9573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上面的两个</a:t>
            </a:r>
            <a:r>
              <a:rPr lang="en-US" altLang="zh-CN" sz="1600" dirty="0">
                <a:latin typeface="+mn-ea"/>
              </a:rPr>
              <a:t>EXISTS</a:t>
            </a:r>
            <a:r>
              <a:rPr lang="zh-CN" altLang="en-US" sz="1600" dirty="0">
                <a:latin typeface="+mn-ea"/>
              </a:rPr>
              <a:t>可以合并为一个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FA803F-D0F8-4092-B76D-AD076A62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815" y="4692740"/>
            <a:ext cx="4191000" cy="838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EC218F6-C22A-4DE7-A199-C1595B66B7F5}"/>
              </a:ext>
            </a:extLst>
          </p:cNvPr>
          <p:cNvSpPr txBox="1"/>
          <p:nvPr/>
        </p:nvSpPr>
        <p:spPr>
          <a:xfrm>
            <a:off x="6096000" y="4265660"/>
            <a:ext cx="40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本题也可以不用</a:t>
            </a:r>
            <a:r>
              <a:rPr lang="en-US" altLang="zh-CN" sz="1600" dirty="0">
                <a:latin typeface="+mn-ea"/>
              </a:rPr>
              <a:t>EXISTS</a:t>
            </a:r>
            <a:r>
              <a:rPr lang="zh-CN" altLang="en-US" sz="1600" dirty="0">
                <a:latin typeface="+mn-ea"/>
              </a:rPr>
              <a:t>，用</a:t>
            </a:r>
            <a:r>
              <a:rPr lang="en-US" altLang="zh-CN" sz="1600" dirty="0">
                <a:latin typeface="+mn-ea"/>
              </a:rPr>
              <a:t>DISTINCT</a:t>
            </a:r>
            <a:r>
              <a:rPr lang="zh-CN" altLang="en-US" sz="1600" dirty="0">
                <a:latin typeface="+mn-ea"/>
              </a:rPr>
              <a:t>解决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2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12. </a:t>
            </a:r>
            <a:r>
              <a:rPr lang="zh-CN" altLang="en-US" dirty="0"/>
              <a:t>选出只买过来自于重庆和四川两地的食物的顾客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74187A-2F58-4619-A95A-C0838FA5FA3B}"/>
              </a:ext>
            </a:extLst>
          </p:cNvPr>
          <p:cNvSpPr txBox="1"/>
          <p:nvPr/>
        </p:nvSpPr>
        <p:spPr>
          <a:xfrm>
            <a:off x="858693" y="1304930"/>
            <a:ext cx="9573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需要注意的地方：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1. </a:t>
            </a:r>
            <a:r>
              <a:rPr lang="zh-CN" altLang="en-US" sz="1600" dirty="0">
                <a:latin typeface="+mn-ea"/>
              </a:rPr>
              <a:t>“只买过”是建立在“买过”的基础上的。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2. </a:t>
            </a:r>
            <a:r>
              <a:rPr lang="zh-CN" altLang="en-US" sz="1600" dirty="0">
                <a:latin typeface="+mn-ea"/>
              </a:rPr>
              <a:t>注意 </a:t>
            </a:r>
            <a:r>
              <a:rPr lang="en-US" altLang="zh-CN" sz="1600" dirty="0">
                <a:latin typeface="+mn-ea"/>
              </a:rPr>
              <a:t>AND </a:t>
            </a:r>
            <a:r>
              <a:rPr lang="zh-CN" altLang="en-US" sz="1600" dirty="0">
                <a:latin typeface="+mn-ea"/>
              </a:rPr>
              <a:t>和 </a:t>
            </a:r>
            <a:r>
              <a:rPr lang="en-US" altLang="zh-CN" sz="1600" dirty="0">
                <a:latin typeface="+mn-ea"/>
              </a:rPr>
              <a:t>OR </a:t>
            </a:r>
            <a:r>
              <a:rPr lang="zh-CN" altLang="en-US" sz="1600" dirty="0">
                <a:latin typeface="+mn-ea"/>
              </a:rPr>
              <a:t>的优先级以及括号的使用（不确定的时候无脑括号就好了）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E7A215-FEE7-450A-806F-1F508E1C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2" y="2135927"/>
            <a:ext cx="5657850" cy="40481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CEB261-7FE4-430C-96A2-B3E7A0856BF2}"/>
              </a:ext>
            </a:extLst>
          </p:cNvPr>
          <p:cNvSpPr txBox="1"/>
          <p:nvPr/>
        </p:nvSpPr>
        <p:spPr>
          <a:xfrm>
            <a:off x="6630612" y="2673074"/>
            <a:ext cx="4018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有些同学使用：</a:t>
            </a:r>
            <a:endParaRPr lang="en-US" altLang="zh-CN" sz="1600" dirty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not in (‘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广东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’,‘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陕西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’,’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北京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’...)</a:t>
            </a:r>
          </a:p>
          <a:p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的方式解决该题目。</a:t>
            </a:r>
            <a:endParaRPr lang="en-US" altLang="zh-CN" sz="1600" dirty="0">
              <a:solidFill>
                <a:srgbClr val="C00000"/>
              </a:solidFill>
              <a:latin typeface="+mn-ea"/>
            </a:endParaRPr>
          </a:p>
          <a:p>
            <a:endParaRPr lang="en-US" altLang="zh-CN" sz="1600" dirty="0">
              <a:solidFill>
                <a:srgbClr val="C00000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从本题的数据上讲，这样写结果是对的，但需要知道，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SQL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的查询是针对表结构的，不是针对数据的，如果数据中多插入几个城市，这样的查询会带来错误的结果。</a:t>
            </a:r>
            <a:endParaRPr lang="en-US" altLang="zh-CN" sz="1600" dirty="0">
              <a:solidFill>
                <a:srgbClr val="C00000"/>
              </a:solidFill>
              <a:latin typeface="+mn-ea"/>
            </a:endParaRPr>
          </a:p>
          <a:p>
            <a:endParaRPr lang="en-US" altLang="zh-CN" sz="1600" dirty="0">
              <a:solidFill>
                <a:srgbClr val="C00000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因此不能这样写。</a:t>
            </a:r>
            <a:endParaRPr lang="en-US" altLang="zh-CN" sz="16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74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 </a:t>
            </a:r>
            <a:r>
              <a:rPr lang="zh-CN" altLang="en-US" dirty="0"/>
              <a:t>选出没有购买记录的顾客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AED217-7395-4B50-B6FC-8F2F9DC9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04930"/>
            <a:ext cx="2933700" cy="1343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DBA4E5-D03E-4931-A7C1-CD956746CB4C}"/>
              </a:ext>
            </a:extLst>
          </p:cNvPr>
          <p:cNvSpPr txBox="1"/>
          <p:nvPr/>
        </p:nvSpPr>
        <p:spPr>
          <a:xfrm>
            <a:off x="858693" y="2767169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 </a:t>
            </a:r>
            <a:r>
              <a:rPr lang="zh-CN" altLang="en-US" dirty="0"/>
              <a:t>选出</a:t>
            </a:r>
            <a:r>
              <a:rPr lang="en-US" altLang="zh-CN" dirty="0"/>
              <a:t>TOP3</a:t>
            </a:r>
            <a:r>
              <a:rPr lang="zh-CN" altLang="en-US" dirty="0"/>
              <a:t>消费量（订单金额之和）最大的食物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CE8544-57B4-4039-993B-5AF97AC1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255715"/>
            <a:ext cx="2724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0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1501050" cy="511876"/>
            <a:chOff x="1187820" y="652928"/>
            <a:chExt cx="150105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没提到的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9596A-0F1E-4F1F-A745-6841AFB0133A}"/>
              </a:ext>
            </a:extLst>
          </p:cNvPr>
          <p:cNvSpPr txBox="1"/>
          <p:nvPr/>
        </p:nvSpPr>
        <p:spPr>
          <a:xfrm>
            <a:off x="883632" y="1974689"/>
            <a:ext cx="9573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除了上面给出的代码外，也可以利用关系代数的思想，使用</a:t>
            </a:r>
            <a:r>
              <a:rPr lang="en-US" altLang="zh-CN" sz="1600" dirty="0">
                <a:latin typeface="+mn-ea"/>
              </a:rPr>
              <a:t>CROSS JOIN</a:t>
            </a:r>
            <a:r>
              <a:rPr lang="zh-CN" altLang="en-US" sz="1600" dirty="0">
                <a:latin typeface="+mn-ea"/>
              </a:rPr>
              <a:t>（笛卡尔积），</a:t>
            </a:r>
            <a:r>
              <a:rPr lang="en-US" altLang="zh-CN" sz="1600" dirty="0">
                <a:latin typeface="+mn-ea"/>
              </a:rPr>
              <a:t>UNION(</a:t>
            </a:r>
            <a:r>
              <a:rPr lang="zh-CN" altLang="en-US" sz="1600" dirty="0">
                <a:latin typeface="+mn-ea"/>
              </a:rPr>
              <a:t>并集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INTERSECT</a:t>
            </a:r>
            <a:r>
              <a:rPr lang="zh-CN" altLang="en-US" sz="1600" dirty="0">
                <a:latin typeface="+mn-ea"/>
              </a:rPr>
              <a:t>（交集）和 </a:t>
            </a:r>
            <a:r>
              <a:rPr lang="en-US" altLang="zh-CN" sz="1600" dirty="0">
                <a:latin typeface="+mn-ea"/>
              </a:rPr>
              <a:t>EXCEPT</a:t>
            </a:r>
            <a:r>
              <a:rPr lang="zh-CN" altLang="en-US" sz="1600" dirty="0">
                <a:latin typeface="+mn-ea"/>
              </a:rPr>
              <a:t>（差集）</a:t>
            </a:r>
            <a:r>
              <a:rPr lang="zh-CN" altLang="en-US" sz="1600">
                <a:latin typeface="+mn-ea"/>
              </a:rPr>
              <a:t>等等。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49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970457" cy="511876"/>
            <a:chOff x="1187820" y="652928"/>
            <a:chExt cx="970457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题目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80F575-E9B1-4A75-812A-EA5397C43B39}"/>
              </a:ext>
            </a:extLst>
          </p:cNvPr>
          <p:cNvSpPr txBox="1"/>
          <p:nvPr/>
        </p:nvSpPr>
        <p:spPr>
          <a:xfrm>
            <a:off x="883632" y="1974689"/>
            <a:ext cx="95737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1. </a:t>
            </a:r>
            <a:r>
              <a:rPr lang="zh-CN" altLang="en-US" sz="1600" dirty="0">
                <a:latin typeface="+mn-ea"/>
              </a:rPr>
              <a:t>选出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号顾客买过的小于</a:t>
            </a:r>
            <a:r>
              <a:rPr lang="en-US" altLang="zh-CN" sz="1600" dirty="0">
                <a:latin typeface="+mn-ea"/>
              </a:rPr>
              <a:t>50</a:t>
            </a:r>
            <a:r>
              <a:rPr lang="zh-CN" altLang="en-US" sz="1600" dirty="0">
                <a:latin typeface="+mn-ea"/>
              </a:rPr>
              <a:t>元的食物的数量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要求连接前先表裁剪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>
                <a:latin typeface="+mn-ea"/>
              </a:rPr>
              <a:t>2. </a:t>
            </a:r>
            <a:r>
              <a:rPr lang="zh-CN" altLang="en-US" sz="1600" dirty="0">
                <a:latin typeface="+mn-ea"/>
              </a:rPr>
              <a:t>选出消费额之和最大的顾客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3. </a:t>
            </a:r>
            <a:r>
              <a:rPr lang="zh-CN" altLang="en-US" sz="1600" dirty="0">
                <a:latin typeface="+mn-ea"/>
              </a:rPr>
              <a:t>选出销售额之和最大的城市名</a:t>
            </a:r>
            <a:r>
              <a:rPr lang="en-US" altLang="zh-CN" sz="1600" dirty="0">
                <a:latin typeface="+mn-ea"/>
              </a:rPr>
              <a:t>City</a:t>
            </a:r>
          </a:p>
          <a:p>
            <a:r>
              <a:rPr lang="en-US" altLang="zh-CN" sz="1600" dirty="0">
                <a:latin typeface="+mn-ea"/>
              </a:rPr>
              <a:t>4. </a:t>
            </a:r>
            <a:r>
              <a:rPr lang="zh-CN" altLang="en-US" sz="1600" dirty="0">
                <a:latin typeface="+mn-ea"/>
              </a:rPr>
              <a:t>选出个人平均消费额超过北京地区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订单平均消费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的女性顾客的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5. </a:t>
            </a:r>
            <a:r>
              <a:rPr lang="zh-CN" altLang="en-US" sz="1600" dirty="0">
                <a:latin typeface="+mn-ea"/>
              </a:rPr>
              <a:t>选出个人总消费额不超过北京地区“人均总消费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的男性顾客的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6. </a:t>
            </a:r>
            <a:r>
              <a:rPr lang="zh-CN" altLang="en-US" sz="1600" dirty="0">
                <a:latin typeface="+mn-ea"/>
              </a:rPr>
              <a:t>选出消费能力最高（消费额之和最大）的顾客们来自的城市名</a:t>
            </a:r>
            <a:r>
              <a:rPr lang="en-US" altLang="zh-CN" sz="1600" dirty="0" err="1">
                <a:latin typeface="+mn-ea"/>
              </a:rPr>
              <a:t>CIty</a:t>
            </a:r>
            <a:r>
              <a:rPr lang="zh-CN" altLang="en-US" sz="1600" dirty="0">
                <a:latin typeface="+mn-ea"/>
              </a:rPr>
              <a:t>（注意和上一道题目的区别）</a:t>
            </a:r>
          </a:p>
          <a:p>
            <a:r>
              <a:rPr lang="en-US" altLang="zh-CN" sz="1600" dirty="0">
                <a:latin typeface="+mn-ea"/>
              </a:rPr>
              <a:t>7. </a:t>
            </a:r>
            <a:r>
              <a:rPr lang="zh-CN" altLang="en-US" sz="1600" dirty="0">
                <a:latin typeface="+mn-ea"/>
              </a:rPr>
              <a:t>选出男性的每次订单的平均消费额</a:t>
            </a:r>
          </a:p>
          <a:p>
            <a:r>
              <a:rPr lang="en-US" altLang="zh-CN" sz="1600" dirty="0">
                <a:latin typeface="+mn-ea"/>
              </a:rPr>
              <a:t>8. </a:t>
            </a:r>
            <a:r>
              <a:rPr lang="zh-CN" altLang="en-US" sz="1600" dirty="0">
                <a:latin typeface="+mn-ea"/>
              </a:rPr>
              <a:t>选出所有订单消费额大于</a:t>
            </a:r>
            <a:r>
              <a:rPr lang="en-US" altLang="zh-CN" sz="1600" dirty="0">
                <a:latin typeface="+mn-ea"/>
              </a:rPr>
              <a:t>50</a:t>
            </a:r>
            <a:r>
              <a:rPr lang="zh-CN" altLang="en-US" sz="1600" dirty="0">
                <a:latin typeface="+mn-ea"/>
              </a:rPr>
              <a:t>的订单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9. </a:t>
            </a:r>
            <a:r>
              <a:rPr lang="zh-CN" altLang="en-US" sz="1600" dirty="0">
                <a:latin typeface="+mn-ea"/>
              </a:rPr>
              <a:t>选出购买过“药水”类产品的顾客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10. </a:t>
            </a:r>
            <a:r>
              <a:rPr lang="zh-CN" altLang="en-US" sz="1600" dirty="0">
                <a:latin typeface="+mn-ea"/>
              </a:rPr>
              <a:t>选出既买过水晶都的食物，又买过游末邦的食物的顾客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11. </a:t>
            </a:r>
            <a:r>
              <a:rPr lang="zh-CN" altLang="en-US" sz="1600" dirty="0">
                <a:latin typeface="+mn-ea"/>
              </a:rPr>
              <a:t>选出买过重庆或者四川两地的食物的顾客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12. </a:t>
            </a:r>
            <a:r>
              <a:rPr lang="zh-CN" altLang="en-US" sz="1600" dirty="0">
                <a:latin typeface="+mn-ea"/>
              </a:rPr>
              <a:t>选出只买过来自于重庆和四川两地的食物的顾客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13. </a:t>
            </a:r>
            <a:r>
              <a:rPr lang="zh-CN" altLang="en-US" sz="1600" dirty="0">
                <a:latin typeface="+mn-ea"/>
              </a:rPr>
              <a:t>选出没有购买记录的顾客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14. </a:t>
            </a:r>
            <a:r>
              <a:rPr lang="zh-CN" altLang="en-US" sz="1600" dirty="0">
                <a:latin typeface="+mn-ea"/>
              </a:rPr>
              <a:t>选出</a:t>
            </a:r>
            <a:r>
              <a:rPr lang="en-US" altLang="zh-CN" sz="1600" dirty="0">
                <a:latin typeface="+mn-ea"/>
              </a:rPr>
              <a:t>TOP3</a:t>
            </a:r>
            <a:r>
              <a:rPr lang="zh-CN" altLang="en-US" sz="1600" dirty="0">
                <a:latin typeface="+mn-ea"/>
              </a:rPr>
              <a:t>消费量（订单金额之和）最大的食物</a:t>
            </a:r>
            <a:r>
              <a:rPr lang="en-US" altLang="zh-CN" sz="1600" dirty="0">
                <a:latin typeface="+mn-e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2876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1278233" cy="511876"/>
            <a:chOff x="1187820" y="652928"/>
            <a:chExt cx="127823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119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表结构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9596A-0F1E-4F1F-A745-6841AFB0133A}"/>
              </a:ext>
            </a:extLst>
          </p:cNvPr>
          <p:cNvSpPr txBox="1"/>
          <p:nvPr/>
        </p:nvSpPr>
        <p:spPr>
          <a:xfrm>
            <a:off x="883632" y="1974689"/>
            <a:ext cx="9573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Order</a:t>
            </a:r>
            <a:r>
              <a:rPr lang="zh-CN" altLang="en-US" sz="1600" dirty="0">
                <a:latin typeface="+mn-ea"/>
              </a:rPr>
              <a:t>：（订单所在城市为对应食物的所在城市）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OID 	</a:t>
            </a:r>
            <a:r>
              <a:rPr lang="zh-CN" altLang="en-US" sz="1600" dirty="0">
                <a:latin typeface="+mn-ea"/>
              </a:rPr>
              <a:t>：订单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	CID 	</a:t>
            </a:r>
            <a:r>
              <a:rPr lang="zh-CN" altLang="en-US" sz="1600" dirty="0">
                <a:latin typeface="+mn-ea"/>
              </a:rPr>
              <a:t>：顾客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	FID	</a:t>
            </a:r>
            <a:r>
              <a:rPr lang="zh-CN" altLang="en-US" sz="1600" dirty="0">
                <a:latin typeface="+mn-ea"/>
              </a:rPr>
              <a:t>：食物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	Quantity	</a:t>
            </a:r>
            <a:r>
              <a:rPr lang="zh-CN" altLang="en-US" sz="1600" dirty="0">
                <a:latin typeface="+mn-ea"/>
              </a:rPr>
              <a:t>：食物数量（该订单点了多少食物）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Customer</a:t>
            </a:r>
            <a:r>
              <a:rPr lang="zh-CN" altLang="en-US" sz="1600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CID	</a:t>
            </a:r>
            <a:r>
              <a:rPr lang="zh-CN" altLang="en-US" sz="1600" dirty="0">
                <a:latin typeface="+mn-ea"/>
              </a:rPr>
              <a:t>：顾客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	Gender	</a:t>
            </a:r>
            <a:r>
              <a:rPr lang="zh-CN" altLang="en-US" sz="1600" dirty="0">
                <a:latin typeface="+mn-ea"/>
              </a:rPr>
              <a:t>：性别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City	</a:t>
            </a:r>
            <a:r>
              <a:rPr lang="zh-CN" altLang="en-US" sz="1600" dirty="0">
                <a:latin typeface="+mn-ea"/>
              </a:rPr>
              <a:t>：顾客所在城市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Food</a:t>
            </a:r>
            <a:r>
              <a:rPr lang="zh-CN" altLang="en-US" sz="1600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FID	</a:t>
            </a:r>
            <a:r>
              <a:rPr lang="zh-CN" altLang="en-US" sz="1600" dirty="0">
                <a:latin typeface="+mn-ea"/>
              </a:rPr>
              <a:t>：食物</a:t>
            </a:r>
            <a:r>
              <a:rPr lang="en-US" altLang="zh-CN" sz="1600" dirty="0">
                <a:latin typeface="+mn-ea"/>
              </a:rPr>
              <a:t>ID</a:t>
            </a:r>
          </a:p>
          <a:p>
            <a:r>
              <a:rPr lang="en-US" altLang="zh-CN" sz="1600" dirty="0">
                <a:latin typeface="+mn-ea"/>
              </a:rPr>
              <a:t>	Name	</a:t>
            </a:r>
            <a:r>
              <a:rPr lang="zh-CN" altLang="en-US" sz="1600" dirty="0">
                <a:latin typeface="+mn-ea"/>
              </a:rPr>
              <a:t>：食物名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City	</a:t>
            </a:r>
            <a:r>
              <a:rPr lang="zh-CN" altLang="en-US" sz="1600" dirty="0">
                <a:latin typeface="+mn-ea"/>
              </a:rPr>
              <a:t>：食物所在城市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	Price	</a:t>
            </a:r>
            <a:r>
              <a:rPr lang="zh-CN" altLang="en-US" sz="1600" dirty="0">
                <a:latin typeface="+mn-ea"/>
              </a:rPr>
              <a:t>：食物单价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3F18E6-658A-4462-887D-89057A5D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96" y="2257075"/>
            <a:ext cx="4371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368028"/>
            <a:ext cx="9573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查询基本思路：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638924-C297-469F-9D3B-E9C84973E572}"/>
              </a:ext>
            </a:extLst>
          </p:cNvPr>
          <p:cNvSpPr txBox="1"/>
          <p:nvPr/>
        </p:nvSpPr>
        <p:spPr>
          <a:xfrm>
            <a:off x="858693" y="706582"/>
            <a:ext cx="42333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“</a:t>
            </a:r>
            <a:r>
              <a:rPr lang="zh-CN" altLang="en-US" sz="1400" dirty="0">
                <a:latin typeface="+mn-ea"/>
              </a:rPr>
              <a:t>增删改查”哪一种？</a:t>
            </a:r>
          </a:p>
          <a:p>
            <a:r>
              <a:rPr lang="en-US" altLang="zh-CN" sz="1400" dirty="0">
                <a:latin typeface="+mn-ea"/>
              </a:rPr>
              <a:t>select *</a:t>
            </a:r>
          </a:p>
          <a:p>
            <a:endParaRPr lang="en-US" altLang="zh-CN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从哪些表能够找全字段？</a:t>
            </a:r>
          </a:p>
          <a:p>
            <a:r>
              <a:rPr lang="en-US" altLang="zh-CN" sz="1400" dirty="0">
                <a:latin typeface="+mn-ea"/>
              </a:rPr>
              <a:t>from </a:t>
            </a:r>
            <a:r>
              <a:rPr lang="zh-CN" altLang="en-US" sz="1400" dirty="0">
                <a:latin typeface="+mn-ea"/>
              </a:rPr>
              <a:t>表</a:t>
            </a:r>
            <a:r>
              <a:rPr lang="en-US" altLang="zh-CN" sz="1400" dirty="0">
                <a:latin typeface="+mn-ea"/>
              </a:rPr>
              <a:t>1 a, </a:t>
            </a:r>
            <a:r>
              <a:rPr lang="zh-CN" altLang="en-US" sz="1400" dirty="0">
                <a:latin typeface="+mn-ea"/>
              </a:rPr>
              <a:t>表</a:t>
            </a:r>
            <a:r>
              <a:rPr lang="en-US" altLang="zh-CN" sz="1400" dirty="0">
                <a:latin typeface="+mn-ea"/>
              </a:rPr>
              <a:t>2 b</a:t>
            </a:r>
          </a:p>
          <a:p>
            <a:r>
              <a:rPr lang="en-US" altLang="zh-CN" sz="1400" dirty="0">
                <a:latin typeface="+mn-ea"/>
              </a:rPr>
              <a:t>where a.</a:t>
            </a:r>
            <a:r>
              <a:rPr lang="zh-CN" altLang="en-US" sz="1400" dirty="0">
                <a:latin typeface="+mn-ea"/>
              </a:rPr>
              <a:t>字段</a:t>
            </a:r>
            <a:r>
              <a:rPr lang="en-US" altLang="zh-CN" sz="1400" dirty="0">
                <a:latin typeface="+mn-ea"/>
              </a:rPr>
              <a:t>1=b.</a:t>
            </a:r>
            <a:r>
              <a:rPr lang="zh-CN" altLang="en-US" sz="1400" dirty="0">
                <a:latin typeface="+mn-ea"/>
              </a:rPr>
              <a:t>字段</a:t>
            </a:r>
            <a:r>
              <a:rPr lang="en-US" altLang="zh-CN" sz="1400" dirty="0">
                <a:latin typeface="+mn-ea"/>
              </a:rPr>
              <a:t>2</a:t>
            </a:r>
          </a:p>
          <a:p>
            <a:endParaRPr lang="en-US" altLang="zh-CN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是否需要字段约束？</a:t>
            </a:r>
          </a:p>
          <a:p>
            <a:r>
              <a:rPr lang="en-US" altLang="zh-CN" sz="1400" dirty="0">
                <a:latin typeface="+mn-ea"/>
              </a:rPr>
              <a:t>and </a:t>
            </a:r>
            <a:r>
              <a:rPr lang="zh-CN" altLang="en-US" sz="1400" dirty="0">
                <a:latin typeface="+mn-ea"/>
              </a:rPr>
              <a:t>约束</a:t>
            </a:r>
          </a:p>
          <a:p>
            <a:endParaRPr lang="zh-CN" altLang="en-US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是否需要非全表的聚合函数？</a:t>
            </a:r>
          </a:p>
          <a:p>
            <a:pPr lvl="1"/>
            <a:r>
              <a:rPr lang="en-US" altLang="zh-CN" sz="1400" dirty="0">
                <a:latin typeface="+mn-ea"/>
              </a:rPr>
              <a:t>group by</a:t>
            </a:r>
          </a:p>
          <a:p>
            <a:pPr lvl="1"/>
            <a:endParaRPr lang="en-US" altLang="zh-CN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按哪些字段进行聚合？</a:t>
            </a:r>
          </a:p>
          <a:p>
            <a:pPr lvl="1"/>
            <a:r>
              <a:rPr lang="zh-CN" altLang="en-US" sz="1400" dirty="0">
                <a:latin typeface="+mn-ea"/>
              </a:rPr>
              <a:t>字段名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，字段名</a:t>
            </a:r>
            <a:r>
              <a:rPr lang="en-US" altLang="zh-CN" sz="1400" dirty="0">
                <a:latin typeface="+mn-ea"/>
              </a:rPr>
              <a:t>2</a:t>
            </a:r>
          </a:p>
          <a:p>
            <a:pPr lvl="1"/>
            <a:endParaRPr lang="en-US" altLang="zh-CN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将</a:t>
            </a:r>
            <a:r>
              <a:rPr lang="en-US" altLang="zh-CN" sz="1400" dirty="0">
                <a:latin typeface="+mn-ea"/>
              </a:rPr>
              <a:t>select</a:t>
            </a:r>
            <a:r>
              <a:rPr lang="zh-CN" altLang="en-US" sz="1400" dirty="0">
                <a:latin typeface="+mn-ea"/>
              </a:rPr>
              <a:t>字段改为聚合字段</a:t>
            </a:r>
          </a:p>
          <a:p>
            <a:pPr lvl="1"/>
            <a:r>
              <a:rPr lang="en-US" altLang="zh-CN" sz="1400" dirty="0">
                <a:latin typeface="+mn-ea"/>
              </a:rPr>
              <a:t>select </a:t>
            </a:r>
            <a:r>
              <a:rPr lang="zh-CN" altLang="en-US" sz="1400" dirty="0">
                <a:latin typeface="+mn-ea"/>
              </a:rPr>
              <a:t>字段名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，字段名</a:t>
            </a:r>
            <a:r>
              <a:rPr lang="en-US" altLang="zh-CN" sz="1400" dirty="0">
                <a:latin typeface="+mn-ea"/>
              </a:rPr>
              <a:t>2</a:t>
            </a:r>
          </a:p>
          <a:p>
            <a:endParaRPr lang="en-US" altLang="zh-CN" sz="1400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对聚合函数是否有约束？</a:t>
            </a:r>
          </a:p>
          <a:p>
            <a:pPr lvl="2"/>
            <a:r>
              <a:rPr lang="en-US" altLang="zh-CN" sz="1400" dirty="0">
                <a:latin typeface="+mn-ea"/>
              </a:rPr>
              <a:t>having </a:t>
            </a:r>
            <a:r>
              <a:rPr lang="zh-CN" altLang="en-US" sz="1400" dirty="0">
                <a:latin typeface="+mn-ea"/>
              </a:rPr>
              <a:t>聚合函数</a:t>
            </a:r>
            <a:r>
              <a:rPr lang="en-US" altLang="zh-CN" sz="1400" dirty="0">
                <a:latin typeface="+mn-ea"/>
              </a:rPr>
              <a:t>&gt;</a:t>
            </a:r>
            <a:r>
              <a:rPr lang="zh-CN" altLang="en-US" sz="1400" dirty="0">
                <a:latin typeface="+mn-ea"/>
              </a:rPr>
              <a:t>条件</a:t>
            </a:r>
          </a:p>
          <a:p>
            <a:pPr lvl="2"/>
            <a:endParaRPr lang="zh-CN" altLang="en-US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最终要展现什么字段？</a:t>
            </a:r>
          </a:p>
          <a:p>
            <a:r>
              <a:rPr lang="en-US" altLang="zh-CN" sz="1400" dirty="0">
                <a:latin typeface="+mn-ea"/>
              </a:rPr>
              <a:t>select </a:t>
            </a:r>
            <a:r>
              <a:rPr lang="zh-CN" altLang="en-US" sz="1400" dirty="0">
                <a:latin typeface="+mn-ea"/>
              </a:rPr>
              <a:t>字段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聚合函数</a:t>
            </a:r>
          </a:p>
          <a:p>
            <a:endParaRPr lang="zh-CN" altLang="en-US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是否去重？是否有排序？是否有其他要求？</a:t>
            </a:r>
          </a:p>
          <a:p>
            <a:r>
              <a:rPr lang="en-US" altLang="zh-CN" sz="1400" dirty="0">
                <a:latin typeface="+mn-ea"/>
              </a:rPr>
              <a:t>Distinct / order by /…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0A4CF7-B181-4601-823D-B0D900CC598F}"/>
              </a:ext>
            </a:extLst>
          </p:cNvPr>
          <p:cNvSpPr txBox="1"/>
          <p:nvPr/>
        </p:nvSpPr>
        <p:spPr>
          <a:xfrm>
            <a:off x="5645582" y="368028"/>
            <a:ext cx="33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复杂查询基本思路：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分解问题，之后组合。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7F30A-041E-453A-8A55-850BD4253AB4}"/>
              </a:ext>
            </a:extLst>
          </p:cNvPr>
          <p:cNvSpPr txBox="1"/>
          <p:nvPr/>
        </p:nvSpPr>
        <p:spPr>
          <a:xfrm>
            <a:off x="5645581" y="1833839"/>
            <a:ext cx="4786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ea"/>
              </a:rPr>
              <a:t>关于</a:t>
            </a: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的其它</a:t>
            </a:r>
            <a:r>
              <a:rPr lang="en-US" altLang="zh-CN" sz="1600" dirty="0">
                <a:latin typeface="+mn-ea"/>
              </a:rPr>
              <a:t>Tips</a:t>
            </a:r>
            <a:r>
              <a:rPr lang="zh-CN" altLang="en-US" sz="1600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在性能问题出现之前不考虑性能问题。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（考试手写</a:t>
            </a: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不考虑性能，实现才是最重要的）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写之前先理清题意。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写的时候首先关注题目要的数据从哪来。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strike="sngStrike" dirty="0">
                <a:latin typeface="+mn-ea"/>
              </a:rPr>
              <a:t>（总之先全表连接再说）</a:t>
            </a:r>
            <a:endParaRPr lang="en-US" altLang="zh-CN" sz="1600" strike="sngStrike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注意按语义缩进，有助于可读性。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74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选出</a:t>
            </a:r>
            <a:r>
              <a:rPr lang="en-US" altLang="zh-CN" dirty="0"/>
              <a:t>3</a:t>
            </a:r>
            <a:r>
              <a:rPr lang="zh-CN" altLang="en-US" dirty="0"/>
              <a:t>号顾客买过的小于</a:t>
            </a:r>
            <a:r>
              <a:rPr lang="en-US" altLang="zh-CN" dirty="0"/>
              <a:t>50</a:t>
            </a:r>
            <a:r>
              <a:rPr lang="zh-CN" altLang="en-US" dirty="0"/>
              <a:t>元的食物的数量</a:t>
            </a:r>
            <a:r>
              <a:rPr lang="en-US" altLang="zh-CN" dirty="0"/>
              <a:t>(</a:t>
            </a:r>
            <a:r>
              <a:rPr lang="zh-CN" altLang="en-US" dirty="0"/>
              <a:t>要求连接前先表裁剪</a:t>
            </a:r>
            <a:r>
              <a:rPr lang="en-US" altLang="zh-CN" dirty="0"/>
              <a:t>)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491F17-E408-4934-A4C0-A4321BA3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97" y="1476115"/>
            <a:ext cx="3533775" cy="13620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3638924-C297-469F-9D3B-E9C84973E572}"/>
              </a:ext>
            </a:extLst>
          </p:cNvPr>
          <p:cNvSpPr txBox="1"/>
          <p:nvPr/>
        </p:nvSpPr>
        <p:spPr>
          <a:xfrm>
            <a:off x="894713" y="3173833"/>
            <a:ext cx="9573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表连接，用逗号或者用</a:t>
            </a:r>
            <a:r>
              <a:rPr lang="en-US" altLang="zh-CN" sz="1600" dirty="0">
                <a:latin typeface="+mn-ea"/>
              </a:rPr>
              <a:t>JOIN</a:t>
            </a:r>
            <a:r>
              <a:rPr lang="zh-CN" altLang="en-US" sz="1600" dirty="0">
                <a:latin typeface="+mn-ea"/>
              </a:rPr>
              <a:t>均可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097006-04D9-49DF-AB8D-FBF41F864B66}"/>
              </a:ext>
            </a:extLst>
          </p:cNvPr>
          <p:cNvSpPr txBox="1"/>
          <p:nvPr/>
        </p:nvSpPr>
        <p:spPr>
          <a:xfrm>
            <a:off x="858693" y="480674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注意：之后给出的代码均为方便理解的参考解法，不代表最优实现。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BCB730-D8CD-42A7-B189-6A5FEFEE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97" y="3628757"/>
            <a:ext cx="2971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4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174556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选出消费额之和最大的顾客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901501-8C58-4137-9817-ECB6DDA6533D}"/>
              </a:ext>
            </a:extLst>
          </p:cNvPr>
          <p:cNvSpPr txBox="1"/>
          <p:nvPr/>
        </p:nvSpPr>
        <p:spPr>
          <a:xfrm>
            <a:off x="858693" y="454443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选出消费能力最高（消费额之和最大）的顾客们来自的城市名</a:t>
            </a:r>
            <a:r>
              <a:rPr lang="en-US" altLang="zh-CN" dirty="0"/>
              <a:t>City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EC509-D654-411E-AAEE-A419018B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7" y="543888"/>
            <a:ext cx="5114925" cy="2066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8C0668-9464-438C-90EF-05D66BF9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7" y="2703171"/>
            <a:ext cx="4981575" cy="1933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469AE8-7E5B-4727-988C-A8FFCC7C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57" y="4913770"/>
            <a:ext cx="4867275" cy="19240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3638924-C297-469F-9D3B-E9C84973E572}"/>
              </a:ext>
            </a:extLst>
          </p:cNvPr>
          <p:cNvSpPr txBox="1"/>
          <p:nvPr/>
        </p:nvSpPr>
        <p:spPr>
          <a:xfrm>
            <a:off x="858693" y="2426147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选出销售额之和最大的城市名</a:t>
            </a:r>
            <a:r>
              <a:rPr lang="en-US" altLang="zh-CN" dirty="0"/>
              <a:t>City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B2CC7A-DEE2-44BC-80DC-34975BE7603F}"/>
              </a:ext>
            </a:extLst>
          </p:cNvPr>
          <p:cNvSpPr txBox="1"/>
          <p:nvPr/>
        </p:nvSpPr>
        <p:spPr>
          <a:xfrm>
            <a:off x="6701404" y="1166814"/>
            <a:ext cx="40596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不能用</a:t>
            </a:r>
            <a:r>
              <a:rPr lang="en-US" altLang="zh-CN" dirty="0"/>
              <a:t>TOP 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因为“最大”可能有多个并列值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（可以用</a:t>
            </a:r>
            <a:r>
              <a:rPr lang="en-US" altLang="zh-CN" dirty="0"/>
              <a:t>TOP 1 WITH TIES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用视图解决这类问题会简单一点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85420A-99A5-47DC-B3C6-98F3E225C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832" y="2538482"/>
            <a:ext cx="4562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3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GROUP BY </a:t>
            </a:r>
            <a:r>
              <a:rPr lang="zh-CN" altLang="en-US" dirty="0"/>
              <a:t>的用法：</a:t>
            </a:r>
            <a:endParaRPr lang="en-US" altLang="zh-CN" dirty="0"/>
          </a:p>
          <a:p>
            <a:r>
              <a:rPr lang="zh-CN" altLang="en-US" dirty="0"/>
              <a:t>用于结合聚合函数，根据一个或多个列对结果集进行分组。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直观理解</a:t>
            </a:r>
            <a:r>
              <a:rPr lang="en-US" altLang="zh-CN" dirty="0"/>
              <a:t>GROUP BY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如下图，按照</a:t>
            </a:r>
            <a:r>
              <a:rPr lang="en-US" altLang="zh-CN" dirty="0"/>
              <a:t>name</a:t>
            </a:r>
            <a:r>
              <a:rPr lang="zh-CN" altLang="en-US" dirty="0"/>
              <a:t>进行</a:t>
            </a:r>
            <a:r>
              <a:rPr lang="en-US" altLang="zh-CN" dirty="0"/>
              <a:t>GROUP BY</a:t>
            </a:r>
          </a:p>
          <a:p>
            <a:endParaRPr lang="en-US" altLang="zh-CN" dirty="0"/>
          </a:p>
          <a:p>
            <a:r>
              <a:rPr lang="zh-CN" altLang="en-US" dirty="0"/>
              <a:t>为什么</a:t>
            </a:r>
            <a:r>
              <a:rPr lang="en-US" altLang="zh-CN" dirty="0"/>
              <a:t>GROUP BY</a:t>
            </a:r>
            <a:r>
              <a:rPr lang="zh-CN" altLang="en-US" dirty="0"/>
              <a:t>之后不能用</a:t>
            </a:r>
            <a:r>
              <a:rPr lang="en-US" altLang="zh-CN" dirty="0"/>
              <a:t>SELECT * </a:t>
            </a:r>
            <a:r>
              <a:rPr lang="zh-CN" altLang="en-US" dirty="0"/>
              <a:t>也是一样的道理，只有聚合的字段和聚合函数的结果能够用单行表示。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5480EB-DE60-4CB4-988F-623D078F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3" y="3243922"/>
            <a:ext cx="5704086" cy="30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选出个人平均消费额超过北京地区</a:t>
            </a:r>
            <a:r>
              <a:rPr lang="en-US" altLang="zh-CN" dirty="0"/>
              <a:t>"</a:t>
            </a:r>
            <a:r>
              <a:rPr lang="zh-CN" altLang="en-US" dirty="0"/>
              <a:t>订单平均消费</a:t>
            </a:r>
            <a:r>
              <a:rPr lang="en-US" altLang="zh-CN" dirty="0"/>
              <a:t>"</a:t>
            </a:r>
            <a:r>
              <a:rPr lang="zh-CN" altLang="en-US" dirty="0"/>
              <a:t>的女性顾客的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E7F7E-3D56-4B8A-9318-9A8402D3B5E2}"/>
              </a:ext>
            </a:extLst>
          </p:cNvPr>
          <p:cNvSpPr txBox="1"/>
          <p:nvPr/>
        </p:nvSpPr>
        <p:spPr>
          <a:xfrm>
            <a:off x="858693" y="1304930"/>
            <a:ext cx="95737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</a:t>
            </a:r>
            <a:r>
              <a:rPr lang="zh-CN" altLang="en-US" dirty="0">
                <a:latin typeface="+mn-ea"/>
              </a:rPr>
              <a:t>分解法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先写出每名女性顾客的个人平均消费和北京地区的订单平均消费额</a:t>
            </a:r>
            <a:endParaRPr lang="en-US" altLang="zh-CN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57DB1E-BC8B-4287-8442-FFF6A933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46" y="2017308"/>
            <a:ext cx="4829175" cy="1162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F56C5B-AF5B-4BA2-818E-B0B7F32B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0945"/>
            <a:ext cx="4286250" cy="838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070DE22-E5F1-42BC-A324-29D213DE4CEF}"/>
              </a:ext>
            </a:extLst>
          </p:cNvPr>
          <p:cNvSpPr txBox="1"/>
          <p:nvPr/>
        </p:nvSpPr>
        <p:spPr>
          <a:xfrm>
            <a:off x="858693" y="3352525"/>
            <a:ext cx="957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因为女性平均消费是通过聚合函数得到，聚合函数需要用</a:t>
            </a:r>
            <a:r>
              <a:rPr lang="en-US" altLang="zh-CN" dirty="0"/>
              <a:t>HAVING</a:t>
            </a:r>
            <a:r>
              <a:rPr lang="zh-CN" altLang="en-US" dirty="0"/>
              <a:t>来进行约束，所以之后用</a:t>
            </a:r>
            <a:r>
              <a:rPr lang="en-US" altLang="zh-CN" dirty="0"/>
              <a:t>HAVING</a:t>
            </a:r>
            <a:r>
              <a:rPr lang="zh-CN" altLang="en-US" dirty="0"/>
              <a:t>和子查询将两者进行比较即可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632EF4-7A3D-4F28-8BA9-0D4AF2F67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46" y="4063462"/>
            <a:ext cx="4705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706582"/>
            <a:ext cx="0" cy="52999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F5E7B7-9619-4913-8AA3-36BF1D2E8180}"/>
              </a:ext>
            </a:extLst>
          </p:cNvPr>
          <p:cNvSpPr txBox="1"/>
          <p:nvPr/>
        </p:nvSpPr>
        <p:spPr>
          <a:xfrm>
            <a:off x="858693" y="935598"/>
            <a:ext cx="95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选出个人总消费额不超过北京地区“人均总消费</a:t>
            </a:r>
            <a:r>
              <a:rPr lang="en-US" altLang="zh-CN" dirty="0"/>
              <a:t>"</a:t>
            </a:r>
            <a:r>
              <a:rPr lang="zh-CN" altLang="en-US" dirty="0"/>
              <a:t>的男性顾客的</a:t>
            </a:r>
            <a:r>
              <a:rPr lang="en-US" altLang="zh-CN" dirty="0"/>
              <a:t>ID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E7F7E-3D56-4B8A-9318-9A8402D3B5E2}"/>
              </a:ext>
            </a:extLst>
          </p:cNvPr>
          <p:cNvSpPr txBox="1"/>
          <p:nvPr/>
        </p:nvSpPr>
        <p:spPr>
          <a:xfrm>
            <a:off x="858693" y="1489596"/>
            <a:ext cx="95737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与上一题同理</a:t>
            </a:r>
            <a:endParaRPr lang="en-US" altLang="zh-CN" dirty="0"/>
          </a:p>
          <a:p>
            <a:r>
              <a:rPr lang="zh-CN" altLang="en-US" dirty="0">
                <a:latin typeface="+mn-ea"/>
              </a:rPr>
              <a:t>先写出每名男性顾客的个人总消费和北京地区的人均消费，再用</a:t>
            </a:r>
            <a:r>
              <a:rPr lang="en-US" altLang="zh-CN" dirty="0">
                <a:latin typeface="+mn-ea"/>
              </a:rPr>
              <a:t>HAVING</a:t>
            </a:r>
            <a:r>
              <a:rPr lang="zh-CN" altLang="en-US" dirty="0">
                <a:latin typeface="+mn-ea"/>
              </a:rPr>
              <a:t>和子查询将其组合</a:t>
            </a:r>
            <a:endParaRPr lang="en-US" altLang="zh-CN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99C52D-F23D-4511-9226-5AD2C98F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8" y="2565044"/>
            <a:ext cx="6715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1247</Words>
  <Application>Microsoft Macintosh PowerPoint</Application>
  <PresentationFormat>宽屏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Wingdings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h zy</cp:lastModifiedBy>
  <cp:revision>415</cp:revision>
  <dcterms:created xsi:type="dcterms:W3CDTF">2019-03-19T10:42:59Z</dcterms:created>
  <dcterms:modified xsi:type="dcterms:W3CDTF">2021-04-13T07:22:55Z</dcterms:modified>
</cp:coreProperties>
</file>