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7" r:id="rId2"/>
    <p:sldId id="293" r:id="rId3"/>
    <p:sldId id="307" r:id="rId4"/>
    <p:sldId id="321" r:id="rId5"/>
    <p:sldId id="320" r:id="rId6"/>
    <p:sldId id="322" r:id="rId7"/>
    <p:sldId id="329" r:id="rId8"/>
    <p:sldId id="308" r:id="rId9"/>
    <p:sldId id="328" r:id="rId10"/>
  </p:sldIdLst>
  <p:sldSz cx="12192000" cy="6858000"/>
  <p:notesSz cx="6858000" cy="9144000"/>
  <p:embeddedFontLst>
    <p:embeddedFont>
      <p:font typeface="等线" panose="02010600030101010101" pitchFamily="2" charset="-122"/>
      <p:regular r:id="rId12"/>
      <p:bold r:id="rId13"/>
    </p:embeddedFont>
    <p:embeddedFont>
      <p:font typeface="等线 Light" panose="02010600030101010101" pitchFamily="2" charset="-122"/>
      <p:regular r:id="rId14"/>
    </p:embeddedFont>
    <p:embeddedFont>
      <p:font typeface="微软雅黑" panose="020B0503020204020204" pitchFamily="34" charset="-122"/>
      <p:regular r:id="rId15"/>
      <p:bold r:id="rId1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7"/>
  </p:normalViewPr>
  <p:slideViewPr>
    <p:cSldViewPr snapToGrid="0">
      <p:cViewPr varScale="1">
        <p:scale>
          <a:sx n="103" d="100"/>
          <a:sy n="103" d="100"/>
        </p:scale>
        <p:origin x="8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67B591-F53B-4436-809A-C37B69573481}" type="datetimeFigureOut">
              <a:rPr lang="zh-CN" altLang="en-US" smtClean="0"/>
              <a:t>2021/4/13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BCE3FA-BDA2-40BF-AE62-66BFA3AA921B}" type="slidenum">
              <a:rPr lang="zh-CN" altLang="en-US" smtClean="0"/>
              <a:t>‹#›</a:t>
            </a:fld>
            <a:endParaRPr lang="zh-CN" altLang="en-US"/>
          </a:p>
        </p:txBody>
      </p:sp>
    </p:spTree>
    <p:extLst>
      <p:ext uri="{BB962C8B-B14F-4D97-AF65-F5344CB8AC3E}">
        <p14:creationId xmlns:p14="http://schemas.microsoft.com/office/powerpoint/2010/main" val="2136621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4</a:t>
            </a:fld>
            <a:endParaRPr lang="zh-CN" altLang="en-US"/>
          </a:p>
        </p:txBody>
      </p:sp>
    </p:spTree>
    <p:extLst>
      <p:ext uri="{BB962C8B-B14F-4D97-AF65-F5344CB8AC3E}">
        <p14:creationId xmlns:p14="http://schemas.microsoft.com/office/powerpoint/2010/main" val="62435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5</a:t>
            </a:fld>
            <a:endParaRPr lang="zh-CN" altLang="en-US"/>
          </a:p>
        </p:txBody>
      </p:sp>
    </p:spTree>
    <p:extLst>
      <p:ext uri="{BB962C8B-B14F-4D97-AF65-F5344CB8AC3E}">
        <p14:creationId xmlns:p14="http://schemas.microsoft.com/office/powerpoint/2010/main" val="2777131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6</a:t>
            </a:fld>
            <a:endParaRPr lang="zh-CN" altLang="en-US"/>
          </a:p>
        </p:txBody>
      </p:sp>
    </p:spTree>
    <p:extLst>
      <p:ext uri="{BB962C8B-B14F-4D97-AF65-F5344CB8AC3E}">
        <p14:creationId xmlns:p14="http://schemas.microsoft.com/office/powerpoint/2010/main" val="1640081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7</a:t>
            </a:fld>
            <a:endParaRPr lang="zh-CN" altLang="en-US"/>
          </a:p>
        </p:txBody>
      </p:sp>
    </p:spTree>
    <p:extLst>
      <p:ext uri="{BB962C8B-B14F-4D97-AF65-F5344CB8AC3E}">
        <p14:creationId xmlns:p14="http://schemas.microsoft.com/office/powerpoint/2010/main" val="1391356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8E053-E069-4F89-A53F-CE7E26410A6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B1848DC-3792-41B2-AE93-000F30D826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F7BD6F3-701D-484B-BABD-BF1E1233E230}"/>
              </a:ext>
            </a:extLst>
          </p:cNvPr>
          <p:cNvSpPr>
            <a:spLocks noGrp="1"/>
          </p:cNvSpPr>
          <p:nvPr>
            <p:ph type="dt" sz="half" idx="10"/>
          </p:nvPr>
        </p:nvSpPr>
        <p:spPr/>
        <p:txBody>
          <a:bodyPr/>
          <a:lstStyle/>
          <a:p>
            <a:fld id="{424C28DB-BE6E-4D94-BFE5-01FEE48E73ED}" type="datetimeFigureOut">
              <a:rPr lang="zh-CN" altLang="en-US" smtClean="0"/>
              <a:t>2021/4/13</a:t>
            </a:fld>
            <a:endParaRPr lang="zh-CN" altLang="en-US"/>
          </a:p>
        </p:txBody>
      </p:sp>
      <p:sp>
        <p:nvSpPr>
          <p:cNvPr id="5" name="页脚占位符 4">
            <a:extLst>
              <a:ext uri="{FF2B5EF4-FFF2-40B4-BE49-F238E27FC236}">
                <a16:creationId xmlns:a16="http://schemas.microsoft.com/office/drawing/2014/main" id="{6BD17918-1E07-4D0B-A715-D92DFC9DE1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32DBE5-8366-4E08-B3C3-CD86B8F97FBC}"/>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1883301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5AD401-40E0-42F9-BC8B-1A477B5D62C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058405E-297A-4E08-BEEC-A9DDE2B48B4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1EA7A2-A6A3-476A-8CF4-469FF71F06A6}"/>
              </a:ext>
            </a:extLst>
          </p:cNvPr>
          <p:cNvSpPr>
            <a:spLocks noGrp="1"/>
          </p:cNvSpPr>
          <p:nvPr>
            <p:ph type="dt" sz="half" idx="10"/>
          </p:nvPr>
        </p:nvSpPr>
        <p:spPr/>
        <p:txBody>
          <a:bodyPr/>
          <a:lstStyle/>
          <a:p>
            <a:fld id="{424C28DB-BE6E-4D94-BFE5-01FEE48E73ED}" type="datetimeFigureOut">
              <a:rPr lang="zh-CN" altLang="en-US" smtClean="0"/>
              <a:t>2021/4/13</a:t>
            </a:fld>
            <a:endParaRPr lang="zh-CN" altLang="en-US"/>
          </a:p>
        </p:txBody>
      </p:sp>
      <p:sp>
        <p:nvSpPr>
          <p:cNvPr id="5" name="页脚占位符 4">
            <a:extLst>
              <a:ext uri="{FF2B5EF4-FFF2-40B4-BE49-F238E27FC236}">
                <a16:creationId xmlns:a16="http://schemas.microsoft.com/office/drawing/2014/main" id="{B7908F93-9917-4C8A-9F00-AE5240A664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5563C6-8A61-4717-87DD-71E66D8F1823}"/>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2274398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750E7DF-28ED-4020-9518-5A7A98C6DBE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39C0B28-252C-4EEA-8613-3185E78DA88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068FF8-13B9-4CE2-90E1-9EA3DAA55337}"/>
              </a:ext>
            </a:extLst>
          </p:cNvPr>
          <p:cNvSpPr>
            <a:spLocks noGrp="1"/>
          </p:cNvSpPr>
          <p:nvPr>
            <p:ph type="dt" sz="half" idx="10"/>
          </p:nvPr>
        </p:nvSpPr>
        <p:spPr/>
        <p:txBody>
          <a:bodyPr/>
          <a:lstStyle/>
          <a:p>
            <a:fld id="{424C28DB-BE6E-4D94-BFE5-01FEE48E73ED}" type="datetimeFigureOut">
              <a:rPr lang="zh-CN" altLang="en-US" smtClean="0"/>
              <a:t>2021/4/13</a:t>
            </a:fld>
            <a:endParaRPr lang="zh-CN" altLang="en-US"/>
          </a:p>
        </p:txBody>
      </p:sp>
      <p:sp>
        <p:nvSpPr>
          <p:cNvPr id="5" name="页脚占位符 4">
            <a:extLst>
              <a:ext uri="{FF2B5EF4-FFF2-40B4-BE49-F238E27FC236}">
                <a16:creationId xmlns:a16="http://schemas.microsoft.com/office/drawing/2014/main" id="{A456F5BF-B946-451C-AC3D-0A7F06CBF0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22E323-B623-45D1-8BF3-750F69CB95BC}"/>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4072963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504069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F917A-F4AE-443F-8F0A-7D7D4B3D374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EC1901B-9B17-461B-A5F4-995BE6CCAA9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7BAEFFE-C850-4B48-8F8D-0ECCA7F8BEF1}"/>
              </a:ext>
            </a:extLst>
          </p:cNvPr>
          <p:cNvSpPr>
            <a:spLocks noGrp="1"/>
          </p:cNvSpPr>
          <p:nvPr>
            <p:ph type="dt" sz="half" idx="10"/>
          </p:nvPr>
        </p:nvSpPr>
        <p:spPr/>
        <p:txBody>
          <a:bodyPr/>
          <a:lstStyle/>
          <a:p>
            <a:fld id="{424C28DB-BE6E-4D94-BFE5-01FEE48E73ED}" type="datetimeFigureOut">
              <a:rPr lang="zh-CN" altLang="en-US" smtClean="0"/>
              <a:t>2021/4/13</a:t>
            </a:fld>
            <a:endParaRPr lang="zh-CN" altLang="en-US"/>
          </a:p>
        </p:txBody>
      </p:sp>
      <p:sp>
        <p:nvSpPr>
          <p:cNvPr id="5" name="页脚占位符 4">
            <a:extLst>
              <a:ext uri="{FF2B5EF4-FFF2-40B4-BE49-F238E27FC236}">
                <a16:creationId xmlns:a16="http://schemas.microsoft.com/office/drawing/2014/main" id="{36D8385C-18C9-49B4-A79E-621D4AE6C4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921A59-3408-49B4-A1B6-DE5487362129}"/>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44198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FCAF4B-32F1-41AD-8E88-F7027BF1774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FB7FA9C-D4E9-4D8B-916E-3AB6F86DCA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26ADDFE-CC3B-4BA5-AE11-25DECF31EFAD}"/>
              </a:ext>
            </a:extLst>
          </p:cNvPr>
          <p:cNvSpPr>
            <a:spLocks noGrp="1"/>
          </p:cNvSpPr>
          <p:nvPr>
            <p:ph type="dt" sz="half" idx="10"/>
          </p:nvPr>
        </p:nvSpPr>
        <p:spPr/>
        <p:txBody>
          <a:bodyPr/>
          <a:lstStyle/>
          <a:p>
            <a:fld id="{424C28DB-BE6E-4D94-BFE5-01FEE48E73ED}" type="datetimeFigureOut">
              <a:rPr lang="zh-CN" altLang="en-US" smtClean="0"/>
              <a:t>2021/4/13</a:t>
            </a:fld>
            <a:endParaRPr lang="zh-CN" altLang="en-US"/>
          </a:p>
        </p:txBody>
      </p:sp>
      <p:sp>
        <p:nvSpPr>
          <p:cNvPr id="5" name="页脚占位符 4">
            <a:extLst>
              <a:ext uri="{FF2B5EF4-FFF2-40B4-BE49-F238E27FC236}">
                <a16:creationId xmlns:a16="http://schemas.microsoft.com/office/drawing/2014/main" id="{FF552C55-C7AE-4859-8F07-A69BC06A86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D1AE2C-E3D6-491A-96A8-C4FDD6A1CAD5}"/>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3682945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D7F866-C14D-40C0-B5A1-406D0DA2E8C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668513E-07C3-408A-955E-EA07CD797E5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FDA3CB0-58E2-4A6F-A372-FB9C1D944D8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26E623A-2BF5-4FA3-A815-1E2E51B5F0C9}"/>
              </a:ext>
            </a:extLst>
          </p:cNvPr>
          <p:cNvSpPr>
            <a:spLocks noGrp="1"/>
          </p:cNvSpPr>
          <p:nvPr>
            <p:ph type="dt" sz="half" idx="10"/>
          </p:nvPr>
        </p:nvSpPr>
        <p:spPr/>
        <p:txBody>
          <a:bodyPr/>
          <a:lstStyle/>
          <a:p>
            <a:fld id="{424C28DB-BE6E-4D94-BFE5-01FEE48E73ED}" type="datetimeFigureOut">
              <a:rPr lang="zh-CN" altLang="en-US" smtClean="0"/>
              <a:t>2021/4/13</a:t>
            </a:fld>
            <a:endParaRPr lang="zh-CN" altLang="en-US"/>
          </a:p>
        </p:txBody>
      </p:sp>
      <p:sp>
        <p:nvSpPr>
          <p:cNvPr id="6" name="页脚占位符 5">
            <a:extLst>
              <a:ext uri="{FF2B5EF4-FFF2-40B4-BE49-F238E27FC236}">
                <a16:creationId xmlns:a16="http://schemas.microsoft.com/office/drawing/2014/main" id="{040D22ED-BBB3-4326-9B17-66858BDE4F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4B777F5-78DD-43BD-B041-C95509D44BBF}"/>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1867825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D6AC84-945F-49CF-84C1-50B45C3EEDB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44E99FE-705A-4443-BF43-289B2B3D43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AD055F7-E52B-4AA8-ADCD-393003324B6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0060E63-D86E-4AE9-BC97-18DB340CB7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3022462-DAA7-4AC6-A2FF-A67B25DA26B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FB10C44-7B8D-4410-9774-BF936F20A9C8}"/>
              </a:ext>
            </a:extLst>
          </p:cNvPr>
          <p:cNvSpPr>
            <a:spLocks noGrp="1"/>
          </p:cNvSpPr>
          <p:nvPr>
            <p:ph type="dt" sz="half" idx="10"/>
          </p:nvPr>
        </p:nvSpPr>
        <p:spPr/>
        <p:txBody>
          <a:bodyPr/>
          <a:lstStyle/>
          <a:p>
            <a:fld id="{424C28DB-BE6E-4D94-BFE5-01FEE48E73ED}" type="datetimeFigureOut">
              <a:rPr lang="zh-CN" altLang="en-US" smtClean="0"/>
              <a:t>2021/4/13</a:t>
            </a:fld>
            <a:endParaRPr lang="zh-CN" altLang="en-US"/>
          </a:p>
        </p:txBody>
      </p:sp>
      <p:sp>
        <p:nvSpPr>
          <p:cNvPr id="8" name="页脚占位符 7">
            <a:extLst>
              <a:ext uri="{FF2B5EF4-FFF2-40B4-BE49-F238E27FC236}">
                <a16:creationId xmlns:a16="http://schemas.microsoft.com/office/drawing/2014/main" id="{5D5F7503-1B50-4C17-99DE-10DA0E78D68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B2580D6-1BB4-4808-AB70-37E51F5BAE6D}"/>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2604836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B3D48A-0B9D-48E4-A782-FDDC7B4A118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E4AE4CC-028B-4536-821D-B6F4893CE60A}"/>
              </a:ext>
            </a:extLst>
          </p:cNvPr>
          <p:cNvSpPr>
            <a:spLocks noGrp="1"/>
          </p:cNvSpPr>
          <p:nvPr>
            <p:ph type="dt" sz="half" idx="10"/>
          </p:nvPr>
        </p:nvSpPr>
        <p:spPr/>
        <p:txBody>
          <a:bodyPr/>
          <a:lstStyle/>
          <a:p>
            <a:fld id="{424C28DB-BE6E-4D94-BFE5-01FEE48E73ED}" type="datetimeFigureOut">
              <a:rPr lang="zh-CN" altLang="en-US" smtClean="0"/>
              <a:t>2021/4/13</a:t>
            </a:fld>
            <a:endParaRPr lang="zh-CN" altLang="en-US"/>
          </a:p>
        </p:txBody>
      </p:sp>
      <p:sp>
        <p:nvSpPr>
          <p:cNvPr id="4" name="页脚占位符 3">
            <a:extLst>
              <a:ext uri="{FF2B5EF4-FFF2-40B4-BE49-F238E27FC236}">
                <a16:creationId xmlns:a16="http://schemas.microsoft.com/office/drawing/2014/main" id="{2FF225B1-994B-4A60-B50A-6ADA9F14991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DF21B7F-8B56-4A35-A80A-E8F6450BAF86}"/>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2252062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DBB4324-1047-45E0-81D4-A791869D4831}"/>
              </a:ext>
            </a:extLst>
          </p:cNvPr>
          <p:cNvSpPr>
            <a:spLocks noGrp="1"/>
          </p:cNvSpPr>
          <p:nvPr>
            <p:ph type="dt" sz="half" idx="10"/>
          </p:nvPr>
        </p:nvSpPr>
        <p:spPr/>
        <p:txBody>
          <a:bodyPr/>
          <a:lstStyle/>
          <a:p>
            <a:fld id="{424C28DB-BE6E-4D94-BFE5-01FEE48E73ED}" type="datetimeFigureOut">
              <a:rPr lang="zh-CN" altLang="en-US" smtClean="0"/>
              <a:t>2021/4/13</a:t>
            </a:fld>
            <a:endParaRPr lang="zh-CN" altLang="en-US"/>
          </a:p>
        </p:txBody>
      </p:sp>
      <p:sp>
        <p:nvSpPr>
          <p:cNvPr id="3" name="页脚占位符 2">
            <a:extLst>
              <a:ext uri="{FF2B5EF4-FFF2-40B4-BE49-F238E27FC236}">
                <a16:creationId xmlns:a16="http://schemas.microsoft.com/office/drawing/2014/main" id="{DC280251-89F7-473D-B2AA-25A10BF7EAF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2468B7F-732B-407B-9C6A-7E44BE196C2A}"/>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1010552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5E0A12-404B-493C-A1A2-AFF035B9768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6533506-932A-458A-92B4-69D0E1DD7F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9058420-E001-4739-B458-D5AE1A11E8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C9F72EC-1F39-407B-AF76-BEC5E8350DF5}"/>
              </a:ext>
            </a:extLst>
          </p:cNvPr>
          <p:cNvSpPr>
            <a:spLocks noGrp="1"/>
          </p:cNvSpPr>
          <p:nvPr>
            <p:ph type="dt" sz="half" idx="10"/>
          </p:nvPr>
        </p:nvSpPr>
        <p:spPr/>
        <p:txBody>
          <a:bodyPr/>
          <a:lstStyle/>
          <a:p>
            <a:fld id="{424C28DB-BE6E-4D94-BFE5-01FEE48E73ED}" type="datetimeFigureOut">
              <a:rPr lang="zh-CN" altLang="en-US" smtClean="0"/>
              <a:t>2021/4/13</a:t>
            </a:fld>
            <a:endParaRPr lang="zh-CN" altLang="en-US"/>
          </a:p>
        </p:txBody>
      </p:sp>
      <p:sp>
        <p:nvSpPr>
          <p:cNvPr id="6" name="页脚占位符 5">
            <a:extLst>
              <a:ext uri="{FF2B5EF4-FFF2-40B4-BE49-F238E27FC236}">
                <a16:creationId xmlns:a16="http://schemas.microsoft.com/office/drawing/2014/main" id="{F015499C-4DDC-42BC-A480-AA85430345A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A413EB-6CB2-460B-B2D7-61321398282F}"/>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3241208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BADA65-9650-4D58-9C4A-E8C2802D6AB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F748E23-5AF8-4223-8173-B2CF7FD235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F6E42D9-5152-416D-A3D3-AF1A50FAA3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ACB50F6-0033-4B41-8A77-E37F0359A615}"/>
              </a:ext>
            </a:extLst>
          </p:cNvPr>
          <p:cNvSpPr>
            <a:spLocks noGrp="1"/>
          </p:cNvSpPr>
          <p:nvPr>
            <p:ph type="dt" sz="half" idx="10"/>
          </p:nvPr>
        </p:nvSpPr>
        <p:spPr/>
        <p:txBody>
          <a:bodyPr/>
          <a:lstStyle/>
          <a:p>
            <a:fld id="{424C28DB-BE6E-4D94-BFE5-01FEE48E73ED}" type="datetimeFigureOut">
              <a:rPr lang="zh-CN" altLang="en-US" smtClean="0"/>
              <a:t>2021/4/13</a:t>
            </a:fld>
            <a:endParaRPr lang="zh-CN" altLang="en-US"/>
          </a:p>
        </p:txBody>
      </p:sp>
      <p:sp>
        <p:nvSpPr>
          <p:cNvPr id="6" name="页脚占位符 5">
            <a:extLst>
              <a:ext uri="{FF2B5EF4-FFF2-40B4-BE49-F238E27FC236}">
                <a16:creationId xmlns:a16="http://schemas.microsoft.com/office/drawing/2014/main" id="{24D67F72-85AA-496B-9994-09F565C7FA1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630E5C-D92A-4405-9DDB-CB0660A7CC3A}"/>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3919190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FB141AB-A465-42D7-9915-EC0972C8D1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B9D4F2B-CCCD-4FFE-A370-BB649B0AD5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6EE5F30-771F-4DF5-9D61-497AF9D296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4C28DB-BE6E-4D94-BFE5-01FEE48E73ED}" type="datetimeFigureOut">
              <a:rPr lang="zh-CN" altLang="en-US" smtClean="0"/>
              <a:t>2021/4/13</a:t>
            </a:fld>
            <a:endParaRPr lang="zh-CN" altLang="en-US"/>
          </a:p>
        </p:txBody>
      </p:sp>
      <p:sp>
        <p:nvSpPr>
          <p:cNvPr id="5" name="页脚占位符 4">
            <a:extLst>
              <a:ext uri="{FF2B5EF4-FFF2-40B4-BE49-F238E27FC236}">
                <a16:creationId xmlns:a16="http://schemas.microsoft.com/office/drawing/2014/main" id="{D834CB58-CA1B-48B7-AD90-484E05EAF4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1FF2F94-6D87-4BE3-8DD5-AAEEA1E5C2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1601350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hyperlink" Target="https://www.google.com/" TargetMode="External"/><Relationship Id="rId3" Type="http://schemas.openxmlformats.org/officeDocument/2006/relationships/hyperlink" Target="https://docs.microsoft.com/zh-cn/sql/t-sql/queries/select-transact-sql?view=sql-server-2017" TargetMode="External"/><Relationship Id="rId7" Type="http://schemas.openxmlformats.org/officeDocument/2006/relationships/hyperlink" Target="https://cn.bing.com/" TargetMode="External"/><Relationship Id="rId2" Type="http://schemas.openxmlformats.org/officeDocument/2006/relationships/hyperlink" Target="http://www.w3school.com.cn/sql/index.asp" TargetMode="External"/><Relationship Id="rId1" Type="http://schemas.openxmlformats.org/officeDocument/2006/relationships/slideLayout" Target="../slideLayouts/slideLayout12.xml"/><Relationship Id="rId6" Type="http://schemas.openxmlformats.org/officeDocument/2006/relationships/hyperlink" Target="https://blog.csdn.net/lin1094201572/article/details/79057694" TargetMode="External"/><Relationship Id="rId5" Type="http://schemas.openxmlformats.org/officeDocument/2006/relationships/hyperlink" Target="https://www.2cto.com/database/201405/300939.html" TargetMode="External"/><Relationship Id="rId4" Type="http://schemas.openxmlformats.org/officeDocument/2006/relationships/hyperlink" Target="https://dev.mysql.com/doc/refman/8.0/en/select.html" TargetMode="External"/><Relationship Id="rId9" Type="http://schemas.openxmlformats.org/officeDocument/2006/relationships/hyperlink" Target="https://www.baidu.com/"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mailto:15652581355@163.com"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D129A3F-5026-46DB-88F9-E5C973F200AB}"/>
              </a:ext>
            </a:extLst>
          </p:cNvPr>
          <p:cNvSpPr/>
          <p:nvPr/>
        </p:nvSpPr>
        <p:spPr>
          <a:xfrm>
            <a:off x="0" y="1181462"/>
            <a:ext cx="12192000" cy="3826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文本框 7">
            <a:extLst>
              <a:ext uri="{FF2B5EF4-FFF2-40B4-BE49-F238E27FC236}">
                <a16:creationId xmlns:a16="http://schemas.microsoft.com/office/drawing/2014/main" id="{7EC7B8EE-E711-4C4F-A1B6-FB592090E90F}"/>
              </a:ext>
            </a:extLst>
          </p:cNvPr>
          <p:cNvSpPr txBox="1"/>
          <p:nvPr/>
        </p:nvSpPr>
        <p:spPr>
          <a:xfrm>
            <a:off x="2607809" y="2670766"/>
            <a:ext cx="6976382" cy="848246"/>
          </a:xfrm>
          <a:prstGeom prst="rect">
            <a:avLst/>
          </a:prstGeom>
          <a:noFill/>
        </p:spPr>
        <p:txBody>
          <a:bodyPr wrap="square" rtlCol="0">
            <a:spAutoFit/>
          </a:bodyPr>
          <a:lstStyle/>
          <a:p>
            <a:pPr lvl="0" algn="ctr">
              <a:lnSpc>
                <a:spcPct val="110000"/>
              </a:lnSpc>
              <a:defRPr/>
            </a:pPr>
            <a:r>
              <a:rPr lang="zh-CN" altLang="en-US" sz="4800" b="1" spc="400">
                <a:solidFill>
                  <a:prstClr val="white"/>
                </a:solidFill>
                <a:latin typeface="微软雅黑" panose="020B0503020204020204" pitchFamily="34" charset="-122"/>
                <a:ea typeface="微软雅黑" panose="020B0503020204020204" pitchFamily="34" charset="-122"/>
              </a:rPr>
              <a:t>数据库第四次</a:t>
            </a:r>
            <a:r>
              <a:rPr lang="zh-CN" altLang="en-US" sz="4800" b="1" spc="400" dirty="0">
                <a:solidFill>
                  <a:prstClr val="white"/>
                </a:solidFill>
                <a:latin typeface="微软雅黑" panose="020B0503020204020204" pitchFamily="34" charset="-122"/>
                <a:ea typeface="微软雅黑" panose="020B0503020204020204" pitchFamily="34" charset="-122"/>
              </a:rPr>
              <a:t>上机</a:t>
            </a:r>
            <a:endParaRPr kumimoji="0" lang="zh-CN" altLang="en-US" sz="4800" b="1" i="0" u="none" strike="noStrike" kern="1200" cap="none" spc="4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818F9AF1-9A8D-4AD8-9D7F-66BBAC577CFC}"/>
              </a:ext>
            </a:extLst>
          </p:cNvPr>
          <p:cNvSpPr txBox="1"/>
          <p:nvPr/>
        </p:nvSpPr>
        <p:spPr>
          <a:xfrm>
            <a:off x="9599845" y="5975707"/>
            <a:ext cx="184731" cy="369332"/>
          </a:xfrm>
          <a:prstGeom prst="rect">
            <a:avLst/>
          </a:prstGeom>
          <a:noFill/>
        </p:spPr>
        <p:txBody>
          <a:bodyPr wrap="none" rtlCol="0">
            <a:spAutoFit/>
          </a:bodyPr>
          <a:lstStyle/>
          <a:p>
            <a:endParaRPr lang="zh-CN" altLang="en-US" dirty="0">
              <a:ea typeface="思源黑体 CN Light" panose="020B0300000000000000"/>
            </a:endParaRPr>
          </a:p>
        </p:txBody>
      </p:sp>
      <p:sp>
        <p:nvSpPr>
          <p:cNvPr id="99" name="日期占位符 3">
            <a:extLst>
              <a:ext uri="{FF2B5EF4-FFF2-40B4-BE49-F238E27FC236}">
                <a16:creationId xmlns:a16="http://schemas.microsoft.com/office/drawing/2014/main" id="{3C34EA8C-28BC-4D6A-8800-48953CCFDEB1}"/>
              </a:ext>
            </a:extLst>
          </p:cNvPr>
          <p:cNvSpPr txBox="1">
            <a:spLocks noChangeArrowheads="1"/>
          </p:cNvSpPr>
          <p:nvPr/>
        </p:nvSpPr>
        <p:spPr>
          <a:xfrm>
            <a:off x="273824" y="6281019"/>
            <a:ext cx="2133600" cy="365125"/>
          </a:xfrm>
          <a:prstGeom prst="rect">
            <a:avLst/>
          </a:prstGeom>
          <a:noFill/>
        </p:spPr>
        <p:txBody>
          <a:bodyPr>
            <a:prstTxWarp prst="textNoShape">
              <a:avLst/>
            </a:prstTxWarp>
          </a:bodyPr>
          <a:lstStyle>
            <a:defPPr>
              <a:defRPr lang="zh-CN"/>
            </a:defPPr>
            <a:lvl1pPr marL="0" algn="l" defTabSz="914400" rtl="0" eaLnBrk="1" latinLnBrk="0" hangingPunct="1">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1pPr>
            <a:lvl2pPr marL="742950" indent="-285750" algn="l" defTabSz="914400" rtl="0" eaLnBrk="1" latinLnBrk="0" hangingPunct="1">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2pPr>
            <a:lvl3pPr marL="1143000" indent="-228600" algn="l" defTabSz="914400" rtl="0" eaLnBrk="1" latinLnBrk="0" hangingPunct="1">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3pPr>
            <a:lvl4pPr marL="1600200" indent="-228600" algn="l" defTabSz="914400" rtl="0" eaLnBrk="1" latinLnBrk="0" hangingPunct="1">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4pPr>
            <a:lvl5pPr marL="2057400" indent="-228600" algn="l" defTabSz="914400" rtl="0" eaLnBrk="1" latinLnBrk="0" hangingPunct="1">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9pPr>
          </a:lstStyle>
          <a:p>
            <a:fld id="{44E20FB4-0BC5-487D-822B-85D26C6CDDBE}" type="datetime1">
              <a:rPr lang="zh-CN" altLang="en-US" smtClean="0">
                <a:solidFill>
                  <a:srgbClr val="4E95E1"/>
                </a:solidFill>
                <a:latin typeface="+mj-lt"/>
                <a:ea typeface="+mj-ea"/>
                <a:cs typeface="Segoe UI Light" panose="020B0502040204020203" pitchFamily="34" charset="0"/>
              </a:rPr>
              <a:pPr/>
              <a:t>2021/4/13</a:t>
            </a:fld>
            <a:endParaRPr lang="zh-CN" altLang="en-US" dirty="0">
              <a:solidFill>
                <a:srgbClr val="4E95E1"/>
              </a:solidFill>
              <a:latin typeface="+mj-lt"/>
              <a:ea typeface="+mj-ea"/>
              <a:cs typeface="Segoe UI Light" panose="020B0502040204020203" pitchFamily="34" charset="0"/>
            </a:endParaRPr>
          </a:p>
        </p:txBody>
      </p:sp>
      <p:sp>
        <p:nvSpPr>
          <p:cNvPr id="7" name="直角三角形 6">
            <a:extLst>
              <a:ext uri="{FF2B5EF4-FFF2-40B4-BE49-F238E27FC236}">
                <a16:creationId xmlns:a16="http://schemas.microsoft.com/office/drawing/2014/main" id="{44165652-B131-4492-8F96-ECAEEA2015F5}"/>
              </a:ext>
            </a:extLst>
          </p:cNvPr>
          <p:cNvSpPr/>
          <p:nvPr/>
        </p:nvSpPr>
        <p:spPr>
          <a:xfrm rot="5400000">
            <a:off x="0" y="1181462"/>
            <a:ext cx="1422400" cy="14224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直角三角形 99">
            <a:extLst>
              <a:ext uri="{FF2B5EF4-FFF2-40B4-BE49-F238E27FC236}">
                <a16:creationId xmlns:a16="http://schemas.microsoft.com/office/drawing/2014/main" id="{C0E5EA0F-F74A-4D19-AE19-271B8B66F4A7}"/>
              </a:ext>
            </a:extLst>
          </p:cNvPr>
          <p:cNvSpPr/>
          <p:nvPr/>
        </p:nvSpPr>
        <p:spPr>
          <a:xfrm rot="16200000">
            <a:off x="10769600" y="3585916"/>
            <a:ext cx="1422400" cy="14224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74771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2201563" cy="511876"/>
            <a:chOff x="1187820" y="652928"/>
            <a:chExt cx="2201563"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本次上机概览</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F0A8A18E-1FF9-47E7-B318-8A0D0A77B474}"/>
              </a:ext>
            </a:extLst>
          </p:cNvPr>
          <p:cNvSpPr txBox="1"/>
          <p:nvPr/>
        </p:nvSpPr>
        <p:spPr>
          <a:xfrm>
            <a:off x="883632" y="2386639"/>
            <a:ext cx="3005951" cy="1938992"/>
          </a:xfrm>
          <a:prstGeom prst="rect">
            <a:avLst/>
          </a:prstGeom>
          <a:noFill/>
        </p:spPr>
        <p:txBody>
          <a:bodyPr wrap="none" rtlCol="0">
            <a:spAutoFit/>
          </a:bodyPr>
          <a:lstStyle/>
          <a:p>
            <a:r>
              <a:rPr lang="zh-CN" altLang="en-US" sz="2000" dirty="0">
                <a:latin typeface="+mn-ea"/>
              </a:rPr>
              <a:t>本次的上机任务主要有：</a:t>
            </a:r>
            <a:endParaRPr lang="en-US" altLang="zh-CN" sz="2000" dirty="0">
              <a:latin typeface="+mn-ea"/>
            </a:endParaRPr>
          </a:p>
          <a:p>
            <a:endParaRPr lang="en-US" altLang="zh-CN" sz="2000" dirty="0">
              <a:latin typeface="+mn-ea"/>
            </a:endParaRPr>
          </a:p>
          <a:p>
            <a:pPr marL="342900" indent="-342900">
              <a:buFont typeface="Arial" panose="020B0604020202020204" pitchFamily="34" charset="0"/>
              <a:buChar char="•"/>
            </a:pPr>
            <a:r>
              <a:rPr lang="zh-CN" altLang="en-US" sz="2000" dirty="0">
                <a:latin typeface="+mn-ea"/>
              </a:rPr>
              <a:t>复习</a:t>
            </a:r>
            <a:r>
              <a:rPr lang="en-US" altLang="zh-CN" sz="2000" dirty="0">
                <a:latin typeface="+mn-ea"/>
              </a:rPr>
              <a:t>SQL</a:t>
            </a:r>
          </a:p>
          <a:p>
            <a:pPr marL="342900" indent="-342900">
              <a:buFont typeface="Arial" panose="020B0604020202020204" pitchFamily="34" charset="0"/>
              <a:buChar char="•"/>
            </a:pPr>
            <a:endParaRPr lang="en-US" altLang="zh-CN" sz="2000" dirty="0">
              <a:latin typeface="+mn-ea"/>
            </a:endParaRPr>
          </a:p>
          <a:p>
            <a:pPr marL="342900" indent="-342900">
              <a:buFont typeface="Arial" panose="020B0604020202020204" pitchFamily="34" charset="0"/>
              <a:buChar char="•"/>
            </a:pPr>
            <a:r>
              <a:rPr lang="zh-CN" altLang="en-US" sz="2000" dirty="0">
                <a:latin typeface="+mn-ea"/>
              </a:rPr>
              <a:t>视图</a:t>
            </a:r>
            <a:endParaRPr lang="en-US" altLang="zh-CN" sz="2000" dirty="0">
              <a:latin typeface="+mn-ea"/>
            </a:endParaRPr>
          </a:p>
          <a:p>
            <a:endParaRPr lang="zh-CN" altLang="en-US" sz="2000" dirty="0">
              <a:latin typeface="+mn-ea"/>
            </a:endParaRPr>
          </a:p>
        </p:txBody>
      </p: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87688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2201563" cy="511876"/>
            <a:chOff x="1187820" y="652928"/>
            <a:chExt cx="2201563"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本次上机任务</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F0A8A18E-1FF9-47E7-B318-8A0D0A77B474}"/>
              </a:ext>
            </a:extLst>
          </p:cNvPr>
          <p:cNvSpPr txBox="1"/>
          <p:nvPr/>
        </p:nvSpPr>
        <p:spPr>
          <a:xfrm>
            <a:off x="883632" y="1974689"/>
            <a:ext cx="9573778" cy="3693319"/>
          </a:xfrm>
          <a:prstGeom prst="rect">
            <a:avLst/>
          </a:prstGeom>
          <a:noFill/>
        </p:spPr>
        <p:txBody>
          <a:bodyPr wrap="square" rtlCol="0">
            <a:spAutoFit/>
          </a:bodyPr>
          <a:lstStyle/>
          <a:p>
            <a:r>
              <a:rPr lang="zh-CN" altLang="en-US" dirty="0"/>
              <a:t>导入附件的三个表（只有</a:t>
            </a:r>
            <a:r>
              <a:rPr lang="en-US" altLang="zh-CN" dirty="0"/>
              <a:t>Order</a:t>
            </a:r>
            <a:r>
              <a:rPr lang="zh-CN" altLang="en-US" dirty="0"/>
              <a:t>表有变化，上次表还留着的可以只导入</a:t>
            </a:r>
            <a:r>
              <a:rPr lang="en-US" altLang="zh-CN" dirty="0"/>
              <a:t>Order.xls</a:t>
            </a:r>
            <a:r>
              <a:rPr lang="zh-CN" altLang="en-US" dirty="0"/>
              <a:t>）</a:t>
            </a:r>
            <a:endParaRPr lang="en-US" altLang="zh-CN" dirty="0"/>
          </a:p>
          <a:p>
            <a:endParaRPr lang="en-US" altLang="zh-CN" dirty="0"/>
          </a:p>
          <a:p>
            <a:r>
              <a:rPr lang="en-US" altLang="zh-CN" dirty="0"/>
              <a:t>Task 1. </a:t>
            </a:r>
            <a:r>
              <a:rPr lang="zh-CN" altLang="en-US" dirty="0"/>
              <a:t>完成以下查询</a:t>
            </a:r>
            <a:endParaRPr lang="en-US" altLang="zh-CN" dirty="0"/>
          </a:p>
          <a:p>
            <a:pPr lvl="1"/>
            <a:r>
              <a:rPr lang="zh-CN" altLang="en-US" sz="1600" dirty="0"/>
              <a:t>查询与</a:t>
            </a:r>
            <a:r>
              <a:rPr lang="en-US" altLang="zh-CN" sz="1600" dirty="0"/>
              <a:t>CID=1</a:t>
            </a:r>
            <a:r>
              <a:rPr lang="zh-CN" altLang="en-US" sz="1600" dirty="0"/>
              <a:t>的顾客同一个城市的所有顾客</a:t>
            </a:r>
            <a:r>
              <a:rPr lang="en-US" altLang="zh-CN" sz="1600" dirty="0"/>
              <a:t>ID</a:t>
            </a:r>
          </a:p>
          <a:p>
            <a:pPr lvl="1"/>
            <a:r>
              <a:rPr lang="zh-CN" altLang="en-US" sz="1600" dirty="0"/>
              <a:t>查询购买过所有省份（</a:t>
            </a:r>
            <a:r>
              <a:rPr lang="en-US" altLang="zh-CN" sz="1600" dirty="0"/>
              <a:t>Food</a:t>
            </a:r>
            <a:r>
              <a:rPr lang="zh-CN" altLang="en-US" sz="1600" dirty="0"/>
              <a:t>表中出现过的</a:t>
            </a:r>
            <a:r>
              <a:rPr lang="en-US" altLang="zh-CN" sz="1600" dirty="0"/>
              <a:t>City</a:t>
            </a:r>
            <a:r>
              <a:rPr lang="zh-CN" altLang="en-US" sz="1600" dirty="0"/>
              <a:t>）的食物的顾客</a:t>
            </a:r>
            <a:r>
              <a:rPr lang="en-US" altLang="zh-CN" sz="1600" dirty="0"/>
              <a:t>ID</a:t>
            </a:r>
          </a:p>
          <a:p>
            <a:pPr lvl="1"/>
            <a:r>
              <a:rPr lang="zh-CN" altLang="en-US" sz="1600" dirty="0"/>
              <a:t>查询至少购买过</a:t>
            </a:r>
            <a:r>
              <a:rPr lang="en-US" altLang="zh-CN" sz="1600" dirty="0"/>
              <a:t>ID</a:t>
            </a:r>
            <a:r>
              <a:rPr lang="zh-CN" altLang="en-US" sz="1600" dirty="0"/>
              <a:t>为</a:t>
            </a:r>
            <a:r>
              <a:rPr lang="en-US" altLang="zh-CN" sz="1600" dirty="0"/>
              <a:t>13</a:t>
            </a:r>
            <a:r>
              <a:rPr lang="zh-CN" altLang="en-US" sz="1600" dirty="0"/>
              <a:t>的顾客买过的全部食物的顾客</a:t>
            </a:r>
            <a:r>
              <a:rPr lang="en-US" altLang="zh-CN" sz="1600" dirty="0"/>
              <a:t>ID</a:t>
            </a:r>
          </a:p>
          <a:p>
            <a:pPr marL="457200" indent="-457200">
              <a:buAutoNum type="arabicPeriod"/>
            </a:pPr>
            <a:endParaRPr lang="en-US" altLang="zh-CN" dirty="0"/>
          </a:p>
          <a:p>
            <a:r>
              <a:rPr lang="en-US" altLang="zh-CN" dirty="0"/>
              <a:t>Task 2. </a:t>
            </a:r>
            <a:r>
              <a:rPr lang="zh-CN" altLang="en-US" dirty="0"/>
              <a:t>建立视图，解决下面的问题</a:t>
            </a:r>
            <a:endParaRPr lang="en-US" altLang="zh-CN" dirty="0"/>
          </a:p>
          <a:p>
            <a:pPr lvl="1"/>
            <a:r>
              <a:rPr lang="zh-CN" altLang="en-US" sz="1600" dirty="0"/>
              <a:t>建立购买过重庆或四川食物的顾客视图</a:t>
            </a:r>
            <a:r>
              <a:rPr lang="en-US" altLang="zh-CN" sz="1600" dirty="0"/>
              <a:t>Shu-view</a:t>
            </a:r>
            <a:r>
              <a:rPr lang="zh-CN" altLang="en-US" sz="1600" dirty="0"/>
              <a:t>（包含</a:t>
            </a:r>
            <a:r>
              <a:rPr lang="en-US" altLang="zh-CN" sz="1600" dirty="0"/>
              <a:t>Customer</a:t>
            </a:r>
            <a:r>
              <a:rPr lang="zh-CN" altLang="en-US" sz="1600" dirty="0"/>
              <a:t>中</a:t>
            </a:r>
            <a:r>
              <a:rPr lang="en-US" altLang="zh-CN" sz="1600" dirty="0"/>
              <a:t>CID</a:t>
            </a:r>
            <a:r>
              <a:rPr lang="zh-CN" altLang="en-US" sz="1600" dirty="0"/>
              <a:t>，</a:t>
            </a:r>
            <a:r>
              <a:rPr lang="en-US" altLang="zh-CN" sz="1600" dirty="0"/>
              <a:t>City</a:t>
            </a:r>
            <a:r>
              <a:rPr lang="zh-CN" altLang="en-US" sz="1600" dirty="0"/>
              <a:t>）</a:t>
            </a:r>
            <a:endParaRPr lang="en-US" altLang="zh-CN" sz="1600" b="1" dirty="0"/>
          </a:p>
          <a:p>
            <a:pPr lvl="1"/>
            <a:r>
              <a:rPr lang="zh-CN" altLang="en-US" sz="1600" dirty="0"/>
              <a:t>挑选出视图</a:t>
            </a:r>
            <a:r>
              <a:rPr lang="en-US" altLang="zh-CN" sz="1600" dirty="0"/>
              <a:t>Shu-view</a:t>
            </a:r>
            <a:r>
              <a:rPr lang="zh-CN" altLang="en-US" sz="1600" dirty="0"/>
              <a:t>中订单总消费最高的顾客</a:t>
            </a:r>
            <a:r>
              <a:rPr lang="en-US" altLang="zh-CN" sz="1600" dirty="0"/>
              <a:t>CID</a:t>
            </a:r>
          </a:p>
          <a:p>
            <a:pPr lvl="1"/>
            <a:r>
              <a:rPr lang="zh-CN" altLang="en-US" sz="1600" dirty="0"/>
              <a:t>向视图</a:t>
            </a:r>
            <a:r>
              <a:rPr lang="en-US" altLang="zh-CN" sz="1600" dirty="0"/>
              <a:t>Shu-view</a:t>
            </a:r>
            <a:r>
              <a:rPr lang="zh-CN" altLang="en-US" sz="1600" dirty="0"/>
              <a:t>加入表项（</a:t>
            </a:r>
            <a:r>
              <a:rPr lang="en-US" altLang="zh-CN" sz="1600" dirty="0"/>
              <a:t>16</a:t>
            </a:r>
            <a:r>
              <a:rPr lang="zh-CN" altLang="en-US" sz="1600" dirty="0"/>
              <a:t>，湖南），能成功吗，为什么？</a:t>
            </a:r>
            <a:endParaRPr lang="en-US" altLang="zh-CN" sz="1600" dirty="0"/>
          </a:p>
          <a:p>
            <a:pPr lvl="1"/>
            <a:r>
              <a:rPr lang="zh-CN" altLang="en-US" sz="1600" dirty="0"/>
              <a:t>建立男性顾客的视图</a:t>
            </a:r>
            <a:r>
              <a:rPr lang="en-US" altLang="zh-CN" sz="1600" dirty="0"/>
              <a:t>Male-view</a:t>
            </a:r>
            <a:r>
              <a:rPr lang="zh-CN" altLang="en-US" sz="1600" dirty="0"/>
              <a:t>（包含</a:t>
            </a:r>
            <a:r>
              <a:rPr lang="en-US" altLang="zh-CN" sz="1600" dirty="0"/>
              <a:t>Customer</a:t>
            </a:r>
            <a:r>
              <a:rPr lang="zh-CN" altLang="en-US" sz="1600" dirty="0"/>
              <a:t>中</a:t>
            </a:r>
            <a:r>
              <a:rPr lang="en-US" altLang="zh-CN" sz="1600" dirty="0"/>
              <a:t>CID</a:t>
            </a:r>
            <a:r>
              <a:rPr lang="zh-CN" altLang="en-US" sz="1600" dirty="0"/>
              <a:t>，</a:t>
            </a:r>
            <a:r>
              <a:rPr lang="en-US" altLang="zh-CN" sz="1600" dirty="0"/>
              <a:t>City</a:t>
            </a:r>
            <a:r>
              <a:rPr lang="zh-CN" altLang="en-US" sz="1600" dirty="0"/>
              <a:t>）</a:t>
            </a:r>
            <a:r>
              <a:rPr lang="en-US" altLang="zh-CN" sz="1600" dirty="0"/>
              <a:t>,</a:t>
            </a:r>
            <a:r>
              <a:rPr lang="zh-CN" altLang="en-US" sz="1600" dirty="0"/>
              <a:t>并要求对该视图进行的更新操作只涉及男性顾客。（</a:t>
            </a:r>
            <a:r>
              <a:rPr lang="en-US" altLang="zh-CN" sz="1600" dirty="0"/>
              <a:t>WITH CHECK OPTION</a:t>
            </a:r>
            <a:r>
              <a:rPr lang="zh-CN" altLang="en-US" sz="1600" dirty="0"/>
              <a:t>，并考虑视图的可扩充性）</a:t>
            </a:r>
          </a:p>
          <a:p>
            <a:pPr lvl="1"/>
            <a:r>
              <a:rPr lang="zh-CN" altLang="en-US" sz="1600" dirty="0"/>
              <a:t>向视图</a:t>
            </a:r>
            <a:r>
              <a:rPr lang="en-US" altLang="zh-CN" sz="1600" dirty="0"/>
              <a:t>Male-view</a:t>
            </a:r>
            <a:r>
              <a:rPr lang="zh-CN" altLang="en-US" sz="1600" dirty="0"/>
              <a:t>加入表项（</a:t>
            </a:r>
            <a:r>
              <a:rPr lang="en-US" altLang="zh-CN" sz="1600" dirty="0"/>
              <a:t>17</a:t>
            </a:r>
            <a:r>
              <a:rPr lang="zh-CN" altLang="en-US" sz="1600" dirty="0"/>
              <a:t>，湖南），能成功吗，为什么？</a:t>
            </a:r>
            <a:endParaRPr lang="zh-CN" altLang="en-US" sz="1400" dirty="0"/>
          </a:p>
        </p:txBody>
      </p: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73691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视图</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1" y="2048218"/>
            <a:ext cx="5437323" cy="3416320"/>
          </a:xfrm>
          <a:prstGeom prst="rect">
            <a:avLst/>
          </a:prstGeom>
          <a:noFill/>
        </p:spPr>
        <p:txBody>
          <a:bodyPr wrap="square" rtlCol="0">
            <a:spAutoFit/>
          </a:bodyPr>
          <a:lstStyle/>
          <a:p>
            <a:pPr>
              <a:defRPr/>
            </a:pPr>
            <a:r>
              <a:rPr lang="zh-CN" altLang="en-US" dirty="0"/>
              <a:t>视图是基于 </a:t>
            </a:r>
            <a:r>
              <a:rPr lang="en-US" altLang="zh-CN" dirty="0"/>
              <a:t>SQL </a:t>
            </a:r>
            <a:r>
              <a:rPr lang="zh-CN" altLang="en-US" dirty="0"/>
              <a:t>语句的结果集的可视化的表；视图看起来和用起来基本都像一个真实的表；而视图中的字段本来就是来自一个或多个数据库中的真实的表中的字段。</a:t>
            </a:r>
            <a:endParaRPr lang="en-US" altLang="zh-CN" dirty="0"/>
          </a:p>
          <a:p>
            <a:pPr>
              <a:defRPr/>
            </a:pPr>
            <a:endParaRPr lang="zh-CN" altLang="en-US" dirty="0"/>
          </a:p>
          <a:p>
            <a:pPr>
              <a:defRPr/>
            </a:pPr>
            <a:r>
              <a:rPr lang="zh-CN" altLang="en-US" dirty="0"/>
              <a:t>本质：</a:t>
            </a:r>
          </a:p>
          <a:p>
            <a:pPr>
              <a:defRPr/>
            </a:pPr>
            <a:r>
              <a:rPr lang="zh-CN" altLang="en-US" dirty="0"/>
              <a:t>视图是虚表，只存储了</a:t>
            </a:r>
            <a:r>
              <a:rPr lang="en-US" altLang="zh-CN" dirty="0"/>
              <a:t>SELECT</a:t>
            </a:r>
            <a:r>
              <a:rPr lang="zh-CN" altLang="en-US" dirty="0"/>
              <a:t>的定义，并没有存储对应的数据；在用户使用视图时先通过定义从基表中搜集数据，再展现给用户。</a:t>
            </a:r>
            <a:endParaRPr lang="en-US" altLang="zh-CN" dirty="0"/>
          </a:p>
          <a:p>
            <a:pPr>
              <a:defRPr/>
            </a:pPr>
            <a:endParaRPr lang="zh-CN" altLang="en-US" dirty="0"/>
          </a:p>
          <a:p>
            <a:pPr>
              <a:defRPr/>
            </a:pPr>
            <a:r>
              <a:rPr lang="zh-CN" altLang="en-US" dirty="0"/>
              <a:t>简而言之，可以理解为执行了一串被保存起来的</a:t>
            </a:r>
            <a:r>
              <a:rPr lang="en-US" altLang="zh-CN" dirty="0"/>
              <a:t>SELECT</a:t>
            </a:r>
            <a:r>
              <a:rPr lang="zh-CN" altLang="en-US" dirty="0"/>
              <a:t>语句</a:t>
            </a:r>
          </a:p>
        </p:txBody>
      </p:sp>
      <p:pic>
        <p:nvPicPr>
          <p:cNvPr id="4" name="图片 3">
            <a:extLst>
              <a:ext uri="{FF2B5EF4-FFF2-40B4-BE49-F238E27FC236}">
                <a16:creationId xmlns:a16="http://schemas.microsoft.com/office/drawing/2014/main" id="{4930E07F-DB80-4F7C-AF7E-BA2B2F2DCF80}"/>
              </a:ext>
            </a:extLst>
          </p:cNvPr>
          <p:cNvPicPr>
            <a:picLocks noChangeAspect="1"/>
          </p:cNvPicPr>
          <p:nvPr/>
        </p:nvPicPr>
        <p:blipFill>
          <a:blip r:embed="rId3"/>
          <a:stretch>
            <a:fillRect/>
          </a:stretch>
        </p:blipFill>
        <p:spPr>
          <a:xfrm>
            <a:off x="7319767" y="2197663"/>
            <a:ext cx="2636748" cy="2796782"/>
          </a:xfrm>
          <a:prstGeom prst="rect">
            <a:avLst/>
          </a:prstGeom>
        </p:spPr>
      </p:pic>
    </p:spTree>
    <p:extLst>
      <p:ext uri="{BB962C8B-B14F-4D97-AF65-F5344CB8AC3E}">
        <p14:creationId xmlns:p14="http://schemas.microsoft.com/office/powerpoint/2010/main" val="1824504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视图</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1" y="2048218"/>
            <a:ext cx="5437323" cy="1754326"/>
          </a:xfrm>
          <a:prstGeom prst="rect">
            <a:avLst/>
          </a:prstGeom>
          <a:noFill/>
        </p:spPr>
        <p:txBody>
          <a:bodyPr wrap="square" rtlCol="0">
            <a:spAutoFit/>
          </a:bodyPr>
          <a:lstStyle/>
          <a:p>
            <a:pPr>
              <a:defRPr/>
            </a:pPr>
            <a:r>
              <a:rPr lang="zh-CN" altLang="en-US" dirty="0"/>
              <a:t>创建视图：</a:t>
            </a:r>
            <a:endParaRPr lang="en-US" altLang="zh-CN" dirty="0"/>
          </a:p>
          <a:p>
            <a:pPr lvl="1">
              <a:defRPr/>
            </a:pPr>
            <a:r>
              <a:rPr lang="en-US" altLang="zh-CN" dirty="0"/>
              <a:t>CREATE VIEW </a:t>
            </a:r>
            <a:r>
              <a:rPr lang="zh-CN" altLang="en-US" dirty="0"/>
              <a:t>视图名 </a:t>
            </a:r>
            <a:r>
              <a:rPr lang="en-US" altLang="zh-CN" dirty="0"/>
              <a:t>AS</a:t>
            </a:r>
          </a:p>
          <a:p>
            <a:pPr marL="349250" lvl="1">
              <a:defRPr/>
            </a:pPr>
            <a:r>
              <a:rPr lang="en-US" altLang="zh-CN" dirty="0"/>
              <a:t>	&lt;SELECT</a:t>
            </a:r>
            <a:r>
              <a:rPr lang="zh-CN" altLang="en-US" dirty="0"/>
              <a:t>语句</a:t>
            </a:r>
            <a:r>
              <a:rPr lang="en-US" altLang="zh-CN" dirty="0"/>
              <a:t>&gt;;</a:t>
            </a:r>
          </a:p>
          <a:p>
            <a:pPr>
              <a:defRPr/>
            </a:pPr>
            <a:endParaRPr lang="en-US" altLang="zh-CN" dirty="0"/>
          </a:p>
          <a:p>
            <a:pPr>
              <a:defRPr/>
            </a:pPr>
            <a:r>
              <a:rPr lang="zh-CN" altLang="en-US" dirty="0"/>
              <a:t>销毁视图</a:t>
            </a:r>
            <a:endParaRPr lang="en-US" altLang="zh-CN" dirty="0"/>
          </a:p>
          <a:p>
            <a:pPr lvl="1">
              <a:defRPr/>
            </a:pPr>
            <a:r>
              <a:rPr lang="en-US" altLang="zh-CN" dirty="0"/>
              <a:t>DROP VIEW </a:t>
            </a:r>
            <a:r>
              <a:rPr lang="zh-CN" altLang="en-US" dirty="0"/>
              <a:t>视图名</a:t>
            </a:r>
            <a:r>
              <a:rPr lang="en-US" altLang="zh-CN" dirty="0"/>
              <a:t>;</a:t>
            </a:r>
            <a:endParaRPr lang="zh-CN" altLang="en-US" dirty="0"/>
          </a:p>
        </p:txBody>
      </p:sp>
      <p:sp>
        <p:nvSpPr>
          <p:cNvPr id="12" name="文本框 11">
            <a:extLst>
              <a:ext uri="{FF2B5EF4-FFF2-40B4-BE49-F238E27FC236}">
                <a16:creationId xmlns:a16="http://schemas.microsoft.com/office/drawing/2014/main" id="{E0482CE8-D4F9-478E-9920-13DCCEB88542}"/>
              </a:ext>
            </a:extLst>
          </p:cNvPr>
          <p:cNvSpPr txBox="1"/>
          <p:nvPr/>
        </p:nvSpPr>
        <p:spPr>
          <a:xfrm>
            <a:off x="5242560" y="2048218"/>
            <a:ext cx="5437323" cy="2308324"/>
          </a:xfrm>
          <a:prstGeom prst="rect">
            <a:avLst/>
          </a:prstGeom>
          <a:noFill/>
        </p:spPr>
        <p:txBody>
          <a:bodyPr wrap="square" rtlCol="0">
            <a:spAutoFit/>
          </a:bodyPr>
          <a:lstStyle/>
          <a:p>
            <a:r>
              <a:rPr lang="zh-CN" altLang="en-US" dirty="0"/>
              <a:t>例如：</a:t>
            </a:r>
            <a:endParaRPr lang="en-US" altLang="zh-CN" dirty="0"/>
          </a:p>
          <a:p>
            <a:r>
              <a:rPr lang="en-US" altLang="zh-CN" dirty="0"/>
              <a:t>CREATE VIEW </a:t>
            </a:r>
            <a:r>
              <a:rPr lang="en-US" altLang="zh-CN" dirty="0" err="1"/>
              <a:t>TopScore</a:t>
            </a:r>
            <a:r>
              <a:rPr lang="en-US" altLang="zh-CN" dirty="0"/>
              <a:t> AS </a:t>
            </a:r>
            <a:endParaRPr lang="zh-CN" altLang="zh-CN" dirty="0"/>
          </a:p>
          <a:p>
            <a:pPr lvl="1"/>
            <a:r>
              <a:rPr lang="en-US" altLang="zh-CN" dirty="0"/>
              <a:t>SELECT </a:t>
            </a:r>
            <a:r>
              <a:rPr lang="en-US" altLang="zh-CN" dirty="0" err="1"/>
              <a:t>IDCourse</a:t>
            </a:r>
            <a:r>
              <a:rPr lang="en-US" altLang="zh-CN" dirty="0"/>
              <a:t>, MAX(Score)</a:t>
            </a:r>
          </a:p>
          <a:p>
            <a:pPr lvl="2"/>
            <a:r>
              <a:rPr lang="en-US" altLang="zh-CN" dirty="0"/>
              <a:t>FROM </a:t>
            </a:r>
            <a:r>
              <a:rPr lang="en-US" altLang="zh-CN" dirty="0" err="1"/>
              <a:t>GradeBook</a:t>
            </a:r>
            <a:endParaRPr lang="zh-CN" altLang="zh-CN" dirty="0"/>
          </a:p>
          <a:p>
            <a:pPr lvl="2"/>
            <a:r>
              <a:rPr lang="en-US" altLang="zh-CN" dirty="0"/>
              <a:t>GROUP BY </a:t>
            </a:r>
            <a:r>
              <a:rPr lang="en-US" altLang="zh-CN" dirty="0" err="1"/>
              <a:t>IDCourse</a:t>
            </a:r>
            <a:endParaRPr lang="en-US" altLang="zh-CN" dirty="0"/>
          </a:p>
          <a:p>
            <a:pPr lvl="2"/>
            <a:r>
              <a:rPr lang="en-US" altLang="zh-CN" dirty="0"/>
              <a:t>ORDER BY </a:t>
            </a:r>
            <a:r>
              <a:rPr lang="en-US" altLang="zh-CN" dirty="0" err="1"/>
              <a:t>IDCourse</a:t>
            </a:r>
            <a:r>
              <a:rPr lang="en-US" altLang="zh-CN" dirty="0"/>
              <a:t>;</a:t>
            </a:r>
          </a:p>
          <a:p>
            <a:endParaRPr lang="en-US" altLang="zh-CN" dirty="0"/>
          </a:p>
          <a:p>
            <a:r>
              <a:rPr lang="en-US" altLang="zh-CN" dirty="0"/>
              <a:t>DROP VIEW </a:t>
            </a:r>
            <a:r>
              <a:rPr lang="en-US" altLang="zh-CN" dirty="0" err="1"/>
              <a:t>TopScore</a:t>
            </a:r>
            <a:r>
              <a:rPr lang="en-US" altLang="zh-CN" dirty="0"/>
              <a:t>;</a:t>
            </a:r>
          </a:p>
        </p:txBody>
      </p:sp>
    </p:spTree>
    <p:extLst>
      <p:ext uri="{BB962C8B-B14F-4D97-AF65-F5344CB8AC3E}">
        <p14:creationId xmlns:p14="http://schemas.microsoft.com/office/powerpoint/2010/main" val="1143376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视图</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0" y="2048218"/>
            <a:ext cx="9815891" cy="4103688"/>
          </a:xfrm>
          <a:prstGeom prst="rect">
            <a:avLst/>
          </a:prstGeom>
          <a:noFill/>
        </p:spPr>
        <p:txBody>
          <a:bodyPr wrap="square" rtlCol="0">
            <a:spAutoFit/>
          </a:bodyPr>
          <a:lstStyle/>
          <a:p>
            <a:pPr marL="342900" lvl="1" indent="-342900">
              <a:spcBef>
                <a:spcPts val="2000"/>
              </a:spcBef>
              <a:buClr>
                <a:schemeClr val="accent1"/>
              </a:buClr>
              <a:defRPr/>
            </a:pPr>
            <a:r>
              <a:rPr lang="zh-CN" altLang="en-US" dirty="0"/>
              <a:t>使用视图：</a:t>
            </a:r>
            <a:endParaRPr lang="en-US" altLang="zh-CN" dirty="0"/>
          </a:p>
          <a:p>
            <a:pPr marL="342900" lvl="1" indent="-342900">
              <a:spcBef>
                <a:spcPts val="2000"/>
              </a:spcBef>
              <a:buClr>
                <a:schemeClr val="accent1"/>
              </a:buClr>
              <a:defRPr/>
            </a:pPr>
            <a:r>
              <a:rPr lang="zh-CN" altLang="en-US" dirty="0"/>
              <a:t>一般地，视图支持</a:t>
            </a:r>
            <a:r>
              <a:rPr lang="en-US" altLang="zh-CN" dirty="0"/>
              <a:t>DQL</a:t>
            </a:r>
            <a:r>
              <a:rPr lang="zh-CN" altLang="en-US" dirty="0"/>
              <a:t>和</a:t>
            </a:r>
            <a:r>
              <a:rPr lang="en-US" altLang="zh-CN" dirty="0"/>
              <a:t>DML</a:t>
            </a:r>
          </a:p>
          <a:p>
            <a:pPr marL="692150" lvl="2" indent="-342900">
              <a:spcBef>
                <a:spcPts val="2000"/>
              </a:spcBef>
              <a:defRPr/>
            </a:pPr>
            <a:r>
              <a:rPr lang="en-US" altLang="zh-CN" dirty="0"/>
              <a:t>DQL</a:t>
            </a:r>
            <a:r>
              <a:rPr lang="zh-CN" altLang="en-US" dirty="0"/>
              <a:t>：基本无限制</a:t>
            </a:r>
            <a:endParaRPr lang="en-US" altLang="zh-CN" dirty="0"/>
          </a:p>
          <a:p>
            <a:pPr marL="692150" lvl="2" indent="-342900">
              <a:spcBef>
                <a:spcPts val="2000"/>
              </a:spcBef>
              <a:defRPr/>
            </a:pPr>
            <a:r>
              <a:rPr lang="en-US" altLang="zh-CN" dirty="0"/>
              <a:t>DML</a:t>
            </a:r>
            <a:r>
              <a:rPr lang="zh-CN" altLang="en-US" dirty="0"/>
              <a:t>（</a:t>
            </a:r>
            <a:r>
              <a:rPr lang="en-US" altLang="zh-CN" dirty="0"/>
              <a:t>INSERT</a:t>
            </a:r>
            <a:r>
              <a:rPr lang="zh-CN" altLang="en-US" dirty="0"/>
              <a:t>、</a:t>
            </a:r>
            <a:r>
              <a:rPr lang="en-US" altLang="zh-CN" dirty="0"/>
              <a:t>UPDATE</a:t>
            </a:r>
            <a:r>
              <a:rPr lang="zh-CN" altLang="en-US" dirty="0"/>
              <a:t>、</a:t>
            </a:r>
            <a:r>
              <a:rPr lang="en-US" altLang="zh-CN" dirty="0"/>
              <a:t>DELETE</a:t>
            </a:r>
            <a:r>
              <a:rPr lang="zh-CN" altLang="en-US" dirty="0"/>
              <a:t>等）：视图</a:t>
            </a:r>
            <a:r>
              <a:rPr lang="zh-CN" altLang="en-US" dirty="0">
                <a:solidFill>
                  <a:srgbClr val="FF0000"/>
                </a:solidFill>
              </a:rPr>
              <a:t>定义</a:t>
            </a:r>
            <a:r>
              <a:rPr lang="zh-CN" altLang="en-US" dirty="0"/>
              <a:t>中含有下列语法成分时，</a:t>
            </a:r>
            <a:r>
              <a:rPr lang="en-US" altLang="zh-CN" dirty="0"/>
              <a:t>DML</a:t>
            </a:r>
            <a:r>
              <a:rPr lang="zh-CN" altLang="en-US" dirty="0"/>
              <a:t>会受到限制</a:t>
            </a:r>
            <a:endParaRPr lang="en-US" altLang="zh-CN" dirty="0"/>
          </a:p>
          <a:p>
            <a:pPr marL="1028700" lvl="3" indent="-342900">
              <a:spcBef>
                <a:spcPts val="2000"/>
              </a:spcBef>
              <a:defRPr/>
            </a:pPr>
            <a:r>
              <a:rPr lang="en-US" altLang="zh-CN" dirty="0"/>
              <a:t>JOIN</a:t>
            </a:r>
            <a:r>
              <a:rPr lang="zh-CN" altLang="en-US" dirty="0"/>
              <a:t>、</a:t>
            </a:r>
            <a:r>
              <a:rPr lang="en-US" altLang="zh-CN" dirty="0"/>
              <a:t>GROUP BY</a:t>
            </a:r>
            <a:r>
              <a:rPr lang="zh-CN" altLang="en-US" dirty="0"/>
              <a:t>等子句</a:t>
            </a:r>
            <a:endParaRPr lang="en-US" altLang="zh-CN" dirty="0"/>
          </a:p>
          <a:p>
            <a:pPr marL="1028700" lvl="3" indent="-342900">
              <a:spcBef>
                <a:spcPts val="2000"/>
              </a:spcBef>
              <a:defRPr/>
            </a:pPr>
            <a:r>
              <a:rPr lang="en-US" altLang="zh-CN" dirty="0"/>
              <a:t>DISTINCT</a:t>
            </a:r>
            <a:r>
              <a:rPr lang="zh-CN" altLang="en-US" dirty="0"/>
              <a:t>等修饰词</a:t>
            </a:r>
            <a:endParaRPr lang="en-US" altLang="zh-CN" dirty="0"/>
          </a:p>
          <a:p>
            <a:pPr marL="1028700" lvl="3" indent="-342900">
              <a:spcBef>
                <a:spcPts val="2000"/>
              </a:spcBef>
              <a:defRPr/>
            </a:pPr>
            <a:r>
              <a:rPr lang="en-US" altLang="zh-CN" dirty="0"/>
              <a:t>SELECT</a:t>
            </a:r>
            <a:r>
              <a:rPr lang="zh-CN" altLang="en-US" dirty="0"/>
              <a:t>子句中含有聚合函数</a:t>
            </a:r>
            <a:endParaRPr lang="en-US" altLang="zh-CN" dirty="0"/>
          </a:p>
          <a:p>
            <a:pPr marL="1028700" lvl="3" indent="-342900">
              <a:spcBef>
                <a:spcPts val="2000"/>
              </a:spcBef>
              <a:defRPr/>
            </a:pPr>
            <a:r>
              <a:rPr lang="en-US" altLang="zh-CN" dirty="0"/>
              <a:t>WHERE</a:t>
            </a:r>
            <a:r>
              <a:rPr lang="zh-CN" altLang="en-US" dirty="0"/>
              <a:t>的子查询引用了</a:t>
            </a:r>
            <a:r>
              <a:rPr lang="en-US" altLang="zh-CN" dirty="0"/>
              <a:t>FROM</a:t>
            </a:r>
            <a:r>
              <a:rPr lang="zh-CN" altLang="en-US" dirty="0"/>
              <a:t>句子中的表</a:t>
            </a:r>
            <a:endParaRPr lang="en-US" altLang="zh-CN" dirty="0"/>
          </a:p>
        </p:txBody>
      </p:sp>
      <p:sp>
        <p:nvSpPr>
          <p:cNvPr id="12" name="文本框 11">
            <a:extLst>
              <a:ext uri="{FF2B5EF4-FFF2-40B4-BE49-F238E27FC236}">
                <a16:creationId xmlns:a16="http://schemas.microsoft.com/office/drawing/2014/main" id="{E0482CE8-D4F9-478E-9920-13DCCEB88542}"/>
              </a:ext>
            </a:extLst>
          </p:cNvPr>
          <p:cNvSpPr txBox="1"/>
          <p:nvPr/>
        </p:nvSpPr>
        <p:spPr>
          <a:xfrm>
            <a:off x="6309366" y="4282698"/>
            <a:ext cx="4461205" cy="2585323"/>
          </a:xfrm>
          <a:prstGeom prst="rect">
            <a:avLst/>
          </a:prstGeom>
          <a:noFill/>
        </p:spPr>
        <p:txBody>
          <a:bodyPr wrap="square" rtlCol="0">
            <a:spAutoFit/>
          </a:bodyPr>
          <a:lstStyle/>
          <a:p>
            <a:pPr>
              <a:defRPr/>
            </a:pPr>
            <a:r>
              <a:rPr lang="zh-CN" altLang="en-US" dirty="0"/>
              <a:t>例如：</a:t>
            </a:r>
            <a:endParaRPr lang="en-US" altLang="zh-CN" dirty="0"/>
          </a:p>
          <a:p>
            <a:pPr>
              <a:defRPr/>
            </a:pPr>
            <a:r>
              <a:rPr lang="en-US" altLang="zh-CN" dirty="0"/>
              <a:t>SELECT * FROM </a:t>
            </a:r>
            <a:r>
              <a:rPr lang="en-US" altLang="zh-CN" dirty="0" err="1"/>
              <a:t>TopScore</a:t>
            </a:r>
            <a:endParaRPr lang="en-US" altLang="zh-CN" dirty="0"/>
          </a:p>
          <a:p>
            <a:pPr lvl="1">
              <a:defRPr/>
            </a:pPr>
            <a:r>
              <a:rPr lang="en-US" altLang="zh-CN" dirty="0"/>
              <a:t>WHERE </a:t>
            </a:r>
            <a:r>
              <a:rPr lang="en-US" altLang="zh-CN" dirty="0" err="1"/>
              <a:t>IDCourse</a:t>
            </a:r>
            <a:r>
              <a:rPr lang="en-US" altLang="zh-CN" dirty="0"/>
              <a:t> = 1001;</a:t>
            </a:r>
          </a:p>
          <a:p>
            <a:pPr lvl="1">
              <a:defRPr/>
            </a:pPr>
            <a:endParaRPr lang="en-US" altLang="zh-CN" dirty="0"/>
          </a:p>
          <a:p>
            <a:pPr>
              <a:defRPr/>
            </a:pPr>
            <a:r>
              <a:rPr lang="en-US" altLang="zh-CN" strike="sngStrike" dirty="0">
                <a:solidFill>
                  <a:srgbClr val="FF0000"/>
                </a:solidFill>
              </a:rPr>
              <a:t>DELETE FROM </a:t>
            </a:r>
            <a:r>
              <a:rPr lang="en-US" altLang="zh-CN" strike="sngStrike" dirty="0" err="1">
                <a:solidFill>
                  <a:srgbClr val="FF0000"/>
                </a:solidFill>
              </a:rPr>
              <a:t>TopScore</a:t>
            </a:r>
            <a:endParaRPr lang="en-US" altLang="zh-CN" strike="sngStrike" dirty="0">
              <a:solidFill>
                <a:srgbClr val="FF0000"/>
              </a:solidFill>
            </a:endParaRPr>
          </a:p>
          <a:p>
            <a:pPr lvl="1">
              <a:defRPr/>
            </a:pPr>
            <a:r>
              <a:rPr lang="en-US" altLang="zh-CN" strike="sngStrike" dirty="0">
                <a:solidFill>
                  <a:srgbClr val="FF0000"/>
                </a:solidFill>
              </a:rPr>
              <a:t>WHERE </a:t>
            </a:r>
            <a:r>
              <a:rPr lang="en-US" altLang="zh-CN" strike="sngStrike" dirty="0" err="1">
                <a:solidFill>
                  <a:srgbClr val="FF0000"/>
                </a:solidFill>
              </a:rPr>
              <a:t>IDCourse</a:t>
            </a:r>
            <a:r>
              <a:rPr lang="en-US" altLang="zh-CN" strike="sngStrike" dirty="0">
                <a:solidFill>
                  <a:srgbClr val="FF0000"/>
                </a:solidFill>
              </a:rPr>
              <a:t> = 1002; </a:t>
            </a:r>
          </a:p>
          <a:p>
            <a:pPr>
              <a:defRPr/>
            </a:pPr>
            <a:r>
              <a:rPr lang="zh-CN" altLang="en-US" dirty="0">
                <a:solidFill>
                  <a:srgbClr val="FF0000"/>
                </a:solidFill>
              </a:rPr>
              <a:t>（上页</a:t>
            </a:r>
            <a:r>
              <a:rPr lang="en-US" altLang="zh-CN" dirty="0">
                <a:solidFill>
                  <a:srgbClr val="FF0000"/>
                </a:solidFill>
              </a:rPr>
              <a:t>PPT</a:t>
            </a:r>
            <a:r>
              <a:rPr lang="zh-CN" altLang="en-US" dirty="0">
                <a:solidFill>
                  <a:srgbClr val="FF0000"/>
                </a:solidFill>
              </a:rPr>
              <a:t>创建的</a:t>
            </a:r>
            <a:r>
              <a:rPr lang="en-US" altLang="zh-CN" dirty="0" err="1">
                <a:solidFill>
                  <a:srgbClr val="FF0000"/>
                </a:solidFill>
              </a:rPr>
              <a:t>TopScore</a:t>
            </a:r>
            <a:r>
              <a:rPr lang="zh-CN" altLang="en-US" dirty="0">
                <a:solidFill>
                  <a:srgbClr val="FF0000"/>
                </a:solidFill>
              </a:rPr>
              <a:t>视图即为</a:t>
            </a:r>
            <a:r>
              <a:rPr lang="en-US" altLang="zh-CN" dirty="0">
                <a:solidFill>
                  <a:srgbClr val="FF0000"/>
                </a:solidFill>
              </a:rPr>
              <a:t>DML</a:t>
            </a:r>
            <a:r>
              <a:rPr lang="zh-CN" altLang="en-US" dirty="0">
                <a:solidFill>
                  <a:srgbClr val="FF0000"/>
                </a:solidFill>
              </a:rPr>
              <a:t>受限的视图）</a:t>
            </a:r>
            <a:endParaRPr lang="en-US" altLang="zh-CN" dirty="0">
              <a:solidFill>
                <a:srgbClr val="FF0000"/>
              </a:solidFill>
            </a:endParaRPr>
          </a:p>
          <a:p>
            <a:pPr lvl="1">
              <a:defRPr/>
            </a:pPr>
            <a:endParaRPr lang="en-US" altLang="zh-CN" dirty="0">
              <a:solidFill>
                <a:srgbClr val="FF0000"/>
              </a:solidFill>
            </a:endParaRPr>
          </a:p>
        </p:txBody>
      </p:sp>
    </p:spTree>
    <p:extLst>
      <p:ext uri="{BB962C8B-B14F-4D97-AF65-F5344CB8AC3E}">
        <p14:creationId xmlns:p14="http://schemas.microsoft.com/office/powerpoint/2010/main" val="1970244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视图</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79" y="2048218"/>
            <a:ext cx="10558437" cy="2503249"/>
          </a:xfrm>
          <a:prstGeom prst="rect">
            <a:avLst/>
          </a:prstGeom>
          <a:noFill/>
        </p:spPr>
        <p:txBody>
          <a:bodyPr wrap="square" rtlCol="0">
            <a:spAutoFit/>
          </a:bodyPr>
          <a:lstStyle/>
          <a:p>
            <a:pPr marL="342900" lvl="1" indent="-342900">
              <a:spcBef>
                <a:spcPts val="2000"/>
              </a:spcBef>
              <a:buClr>
                <a:schemeClr val="accent1"/>
              </a:buClr>
              <a:defRPr/>
            </a:pPr>
            <a:r>
              <a:rPr lang="en-US" altLang="zh-CN" dirty="0"/>
              <a:t>WITH CHECK OPTION</a:t>
            </a:r>
            <a:r>
              <a:rPr lang="zh-CN" altLang="en-US" dirty="0"/>
              <a:t>：</a:t>
            </a:r>
            <a:endParaRPr lang="en-US" altLang="zh-CN" dirty="0"/>
          </a:p>
          <a:p>
            <a:pPr marL="342900" lvl="1" indent="-342900">
              <a:spcBef>
                <a:spcPts val="2000"/>
              </a:spcBef>
              <a:buClr>
                <a:schemeClr val="accent1"/>
              </a:buClr>
              <a:defRPr/>
            </a:pPr>
            <a:r>
              <a:rPr lang="zh-CN" altLang="en-US" dirty="0"/>
              <a:t>为视图添加</a:t>
            </a:r>
            <a:r>
              <a:rPr lang="en-US" altLang="zh-CN" dirty="0"/>
              <a:t>WITH CHECK OPTION </a:t>
            </a:r>
            <a:r>
              <a:rPr lang="zh-CN" altLang="en-US" dirty="0"/>
              <a:t>，可以在通过视图进行增删改操作时，不破坏视图定义中的谓词条件</a:t>
            </a:r>
            <a:endParaRPr lang="en-US" altLang="zh-CN" dirty="0"/>
          </a:p>
          <a:p>
            <a:pPr marL="342900" lvl="1" indent="-342900">
              <a:spcBef>
                <a:spcPts val="2000"/>
              </a:spcBef>
              <a:buClr>
                <a:schemeClr val="accent1"/>
              </a:buClr>
              <a:defRPr/>
            </a:pPr>
            <a:r>
              <a:rPr lang="zh-CN" altLang="en-US" dirty="0"/>
              <a:t>（即子查询中的条件表达式）</a:t>
            </a:r>
          </a:p>
          <a:p>
            <a:pPr marL="342900" lvl="1" indent="-342900">
              <a:spcBef>
                <a:spcPts val="2000"/>
              </a:spcBef>
              <a:buClr>
                <a:schemeClr val="accent1"/>
              </a:buClr>
              <a:defRPr/>
            </a:pPr>
            <a:endParaRPr lang="en-US" altLang="zh-CN" dirty="0"/>
          </a:p>
          <a:p>
            <a:pPr marL="342900" lvl="1" indent="-342900">
              <a:spcBef>
                <a:spcPts val="2000"/>
              </a:spcBef>
              <a:buClr>
                <a:schemeClr val="accent1"/>
              </a:buClr>
              <a:defRPr/>
            </a:pPr>
            <a:r>
              <a:rPr lang="en-US" altLang="zh-CN" dirty="0"/>
              <a:t>[</a:t>
            </a:r>
            <a:r>
              <a:rPr lang="zh-CN" altLang="en-US" dirty="0"/>
              <a:t>例</a:t>
            </a:r>
            <a:r>
              <a:rPr lang="en-US" altLang="zh-CN" dirty="0"/>
              <a:t>]  </a:t>
            </a:r>
            <a:r>
              <a:rPr lang="zh-CN" altLang="en-US" dirty="0"/>
              <a:t>建立信息系学生的视图，并要求透过该视图进行的更新操作只涉及信息系学生。</a:t>
            </a:r>
          </a:p>
        </p:txBody>
      </p:sp>
      <p:sp>
        <p:nvSpPr>
          <p:cNvPr id="10" name="文本框 9">
            <a:extLst>
              <a:ext uri="{FF2B5EF4-FFF2-40B4-BE49-F238E27FC236}">
                <a16:creationId xmlns:a16="http://schemas.microsoft.com/office/drawing/2014/main" id="{A4ECA4B8-E1C7-4431-B68A-B379FA8DE298}"/>
              </a:ext>
            </a:extLst>
          </p:cNvPr>
          <p:cNvSpPr txBox="1"/>
          <p:nvPr/>
        </p:nvSpPr>
        <p:spPr>
          <a:xfrm>
            <a:off x="954679" y="4587055"/>
            <a:ext cx="4461205" cy="1477328"/>
          </a:xfrm>
          <a:prstGeom prst="rect">
            <a:avLst/>
          </a:prstGeom>
          <a:noFill/>
        </p:spPr>
        <p:txBody>
          <a:bodyPr wrap="square" rtlCol="0">
            <a:spAutoFit/>
          </a:bodyPr>
          <a:lstStyle/>
          <a:p>
            <a:pPr>
              <a:defRPr/>
            </a:pPr>
            <a:r>
              <a:rPr lang="en-US" altLang="zh-CN" dirty="0"/>
              <a:t>CREATE VIEW </a:t>
            </a:r>
            <a:r>
              <a:rPr lang="en-US" altLang="zh-CN" dirty="0" err="1"/>
              <a:t>IS_Student</a:t>
            </a:r>
            <a:r>
              <a:rPr lang="en-US" altLang="zh-CN" dirty="0"/>
              <a:t> AS </a:t>
            </a:r>
          </a:p>
          <a:p>
            <a:pPr lvl="1">
              <a:defRPr/>
            </a:pPr>
            <a:r>
              <a:rPr lang="en-US" altLang="zh-CN" dirty="0"/>
              <a:t>SELECT </a:t>
            </a:r>
            <a:r>
              <a:rPr lang="en-US" altLang="zh-CN" dirty="0" err="1"/>
              <a:t>Sno</a:t>
            </a:r>
            <a:r>
              <a:rPr lang="zh-CN" altLang="en-US" dirty="0"/>
              <a:t>，</a:t>
            </a:r>
            <a:r>
              <a:rPr lang="en-US" altLang="zh-CN" dirty="0" err="1"/>
              <a:t>Sname</a:t>
            </a:r>
            <a:r>
              <a:rPr lang="zh-CN" altLang="en-US" dirty="0"/>
              <a:t>，</a:t>
            </a:r>
            <a:r>
              <a:rPr lang="en-US" altLang="zh-CN" dirty="0"/>
              <a:t>Sage</a:t>
            </a:r>
          </a:p>
          <a:p>
            <a:pPr lvl="2">
              <a:defRPr/>
            </a:pPr>
            <a:r>
              <a:rPr lang="en-US" altLang="zh-CN" dirty="0"/>
              <a:t>FROM  Student</a:t>
            </a:r>
          </a:p>
          <a:p>
            <a:pPr lvl="2">
              <a:defRPr/>
            </a:pPr>
            <a:r>
              <a:rPr lang="en-US" altLang="zh-CN" dirty="0"/>
              <a:t>WHERE  </a:t>
            </a:r>
            <a:r>
              <a:rPr lang="en-US" altLang="zh-CN" dirty="0" err="1"/>
              <a:t>Sdept</a:t>
            </a:r>
            <a:r>
              <a:rPr lang="en-US" altLang="zh-CN" dirty="0"/>
              <a:t>= 'IS'</a:t>
            </a:r>
          </a:p>
          <a:p>
            <a:pPr lvl="2">
              <a:defRPr/>
            </a:pPr>
            <a:r>
              <a:rPr lang="en-US" altLang="zh-CN" dirty="0"/>
              <a:t>WITH CHECK OPTION</a:t>
            </a:r>
            <a:r>
              <a:rPr lang="zh-CN" altLang="en-US" dirty="0"/>
              <a:t>；</a:t>
            </a:r>
          </a:p>
        </p:txBody>
      </p:sp>
      <p:sp>
        <p:nvSpPr>
          <p:cNvPr id="11" name="文本框 10">
            <a:extLst>
              <a:ext uri="{FF2B5EF4-FFF2-40B4-BE49-F238E27FC236}">
                <a16:creationId xmlns:a16="http://schemas.microsoft.com/office/drawing/2014/main" id="{87122801-870C-4876-982C-964298D2A37D}"/>
              </a:ext>
            </a:extLst>
          </p:cNvPr>
          <p:cNvSpPr txBox="1"/>
          <p:nvPr/>
        </p:nvSpPr>
        <p:spPr>
          <a:xfrm>
            <a:off x="4946074" y="4689071"/>
            <a:ext cx="6291247" cy="2031325"/>
          </a:xfrm>
          <a:prstGeom prst="rect">
            <a:avLst/>
          </a:prstGeom>
          <a:noFill/>
        </p:spPr>
        <p:txBody>
          <a:bodyPr wrap="square" rtlCol="0">
            <a:spAutoFit/>
          </a:bodyPr>
          <a:lstStyle/>
          <a:p>
            <a:pPr>
              <a:defRPr/>
            </a:pPr>
            <a:r>
              <a:rPr lang="zh-CN" altLang="en-US" dirty="0"/>
              <a:t>修改操作时：</a:t>
            </a:r>
            <a:r>
              <a:rPr lang="en-US" altLang="zh-CN" dirty="0"/>
              <a:t>DBMS</a:t>
            </a:r>
            <a:r>
              <a:rPr lang="zh-CN" altLang="en-US" dirty="0"/>
              <a:t>自动加上</a:t>
            </a:r>
            <a:r>
              <a:rPr lang="en-US" altLang="zh-CN" dirty="0" err="1"/>
              <a:t>Sdept</a:t>
            </a:r>
            <a:r>
              <a:rPr lang="en-US" altLang="zh-CN" dirty="0"/>
              <a:t>= 'IS’</a:t>
            </a:r>
            <a:r>
              <a:rPr lang="zh-CN" altLang="en-US" dirty="0"/>
              <a:t>的条件</a:t>
            </a:r>
            <a:endParaRPr lang="en-US" altLang="zh-CN" dirty="0"/>
          </a:p>
          <a:p>
            <a:pPr>
              <a:defRPr/>
            </a:pPr>
            <a:endParaRPr lang="zh-CN" altLang="en-US" dirty="0"/>
          </a:p>
          <a:p>
            <a:pPr>
              <a:defRPr/>
            </a:pPr>
            <a:r>
              <a:rPr lang="zh-CN" altLang="en-US" dirty="0"/>
              <a:t>删除操作时：</a:t>
            </a:r>
            <a:r>
              <a:rPr lang="en-US" altLang="zh-CN" dirty="0"/>
              <a:t>DBMS</a:t>
            </a:r>
            <a:r>
              <a:rPr lang="zh-CN" altLang="en-US" dirty="0"/>
              <a:t>自动加上</a:t>
            </a:r>
            <a:r>
              <a:rPr lang="en-US" altLang="zh-CN" dirty="0" err="1"/>
              <a:t>Sdept</a:t>
            </a:r>
            <a:r>
              <a:rPr lang="en-US" altLang="zh-CN" dirty="0"/>
              <a:t>= 'IS’</a:t>
            </a:r>
            <a:r>
              <a:rPr lang="zh-CN" altLang="en-US" dirty="0"/>
              <a:t>的条件</a:t>
            </a:r>
            <a:endParaRPr lang="en-US" altLang="zh-CN" dirty="0"/>
          </a:p>
          <a:p>
            <a:pPr>
              <a:defRPr/>
            </a:pPr>
            <a:endParaRPr lang="zh-CN" altLang="en-US" dirty="0"/>
          </a:p>
          <a:p>
            <a:pPr>
              <a:defRPr/>
            </a:pPr>
            <a:r>
              <a:rPr lang="zh-CN" altLang="en-US" dirty="0"/>
              <a:t>插入操作时：</a:t>
            </a:r>
            <a:r>
              <a:rPr lang="en-US" altLang="zh-CN" dirty="0"/>
              <a:t>DBMS</a:t>
            </a:r>
            <a:r>
              <a:rPr lang="zh-CN" altLang="en-US" dirty="0"/>
              <a:t>自动检查</a:t>
            </a:r>
            <a:r>
              <a:rPr lang="en-US" altLang="zh-CN" dirty="0" err="1"/>
              <a:t>Sdept</a:t>
            </a:r>
            <a:r>
              <a:rPr lang="zh-CN" altLang="en-US" dirty="0"/>
              <a:t>属性值是否为</a:t>
            </a:r>
            <a:r>
              <a:rPr lang="en-US" altLang="zh-CN" dirty="0"/>
              <a:t>'IS' </a:t>
            </a:r>
          </a:p>
          <a:p>
            <a:pPr>
              <a:defRPr/>
            </a:pPr>
            <a:r>
              <a:rPr lang="zh-CN" altLang="en-US" dirty="0"/>
              <a:t>如果不是，则拒绝该插入操作</a:t>
            </a:r>
          </a:p>
          <a:p>
            <a:pPr>
              <a:defRPr/>
            </a:pPr>
            <a:r>
              <a:rPr lang="zh-CN" altLang="en-US" dirty="0"/>
              <a:t>如果没有提供</a:t>
            </a:r>
            <a:r>
              <a:rPr lang="en-US" altLang="zh-CN" dirty="0" err="1"/>
              <a:t>Sdept</a:t>
            </a:r>
            <a:r>
              <a:rPr lang="zh-CN" altLang="en-US" dirty="0"/>
              <a:t>属性值，则自动定义</a:t>
            </a:r>
            <a:r>
              <a:rPr lang="en-US" altLang="zh-CN" dirty="0" err="1"/>
              <a:t>Sdept</a:t>
            </a:r>
            <a:r>
              <a:rPr lang="zh-CN" altLang="en-US" dirty="0"/>
              <a:t>为</a:t>
            </a:r>
            <a:r>
              <a:rPr lang="en-US" altLang="zh-CN" dirty="0"/>
              <a:t>'IS'</a:t>
            </a:r>
          </a:p>
        </p:txBody>
      </p:sp>
    </p:spTree>
    <p:extLst>
      <p:ext uri="{BB962C8B-B14F-4D97-AF65-F5344CB8AC3E}">
        <p14:creationId xmlns:p14="http://schemas.microsoft.com/office/powerpoint/2010/main" val="295684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8897C60-1DC6-4C7F-8F48-A4A4C308D2D2}"/>
              </a:ext>
            </a:extLst>
          </p:cNvPr>
          <p:cNvSpPr txBox="1"/>
          <p:nvPr/>
        </p:nvSpPr>
        <p:spPr>
          <a:xfrm>
            <a:off x="883632" y="1974689"/>
            <a:ext cx="8449749" cy="4678204"/>
          </a:xfrm>
          <a:prstGeom prst="rect">
            <a:avLst/>
          </a:prstGeom>
          <a:noFill/>
        </p:spPr>
        <p:txBody>
          <a:bodyPr wrap="none" rtlCol="0">
            <a:spAutoFit/>
          </a:bodyPr>
          <a:lstStyle/>
          <a:p>
            <a:r>
              <a:rPr lang="zh-CN" altLang="en-US" dirty="0">
                <a:latin typeface="+mn-ea"/>
              </a:rPr>
              <a:t>一般</a:t>
            </a:r>
            <a:r>
              <a:rPr lang="en-US" altLang="zh-CN" dirty="0">
                <a:latin typeface="+mn-ea"/>
              </a:rPr>
              <a:t>SQL</a:t>
            </a:r>
            <a:r>
              <a:rPr lang="zh-CN" altLang="en-US" dirty="0">
                <a:latin typeface="+mn-ea"/>
              </a:rPr>
              <a:t>语法：</a:t>
            </a:r>
          </a:p>
          <a:p>
            <a:r>
              <a:rPr lang="en-US" altLang="zh-CN" dirty="0">
                <a:latin typeface="+mn-ea"/>
                <a:hlinkClick r:id="rId2"/>
              </a:rPr>
              <a:t>http://www.w3school.com.cn/sql/index.asp</a:t>
            </a:r>
            <a:endParaRPr lang="en-US" altLang="zh-CN" dirty="0">
              <a:latin typeface="+mn-ea"/>
            </a:endParaRPr>
          </a:p>
          <a:p>
            <a:endParaRPr lang="en-US" altLang="zh-CN" dirty="0">
              <a:latin typeface="+mn-ea"/>
            </a:endParaRPr>
          </a:p>
          <a:p>
            <a:r>
              <a:rPr lang="zh-CN" altLang="en-US" dirty="0">
                <a:latin typeface="+mn-ea"/>
              </a:rPr>
              <a:t>官方文档：</a:t>
            </a:r>
            <a:endParaRPr lang="en-US" altLang="zh-CN" dirty="0">
              <a:latin typeface="+mn-ea"/>
            </a:endParaRPr>
          </a:p>
          <a:p>
            <a:r>
              <a:rPr lang="en-US" altLang="zh-CN" sz="1400" dirty="0"/>
              <a:t>SQL SERVER: </a:t>
            </a:r>
            <a:r>
              <a:rPr lang="en-US" altLang="zh-CN" sz="1400" dirty="0">
                <a:hlinkClick r:id="rId3"/>
              </a:rPr>
              <a:t>https://docs.microsoft.com/zh-cn/sql/t-sql/queries/select-transact-sql?view=sql-server-2017</a:t>
            </a:r>
            <a:endParaRPr lang="en-US" altLang="zh-CN" sz="1400" dirty="0"/>
          </a:p>
          <a:p>
            <a:r>
              <a:rPr lang="en-US" altLang="zh-CN" sz="1400" dirty="0"/>
              <a:t>MYSQL: </a:t>
            </a:r>
            <a:r>
              <a:rPr lang="en-US" altLang="zh-CN" sz="1400" dirty="0">
                <a:hlinkClick r:id="rId4"/>
              </a:rPr>
              <a:t>https://dev.mysql.com/doc/refman/8.0/en/select.html</a:t>
            </a:r>
            <a:endParaRPr lang="zh-CN" altLang="en-US" sz="1400" dirty="0"/>
          </a:p>
          <a:p>
            <a:endParaRPr lang="en-US" altLang="zh-CN" dirty="0">
              <a:latin typeface="+mn-ea"/>
            </a:endParaRPr>
          </a:p>
          <a:p>
            <a:r>
              <a:rPr lang="zh-CN" altLang="en-US" dirty="0">
                <a:latin typeface="+mn-ea"/>
              </a:rPr>
              <a:t>关系代数：</a:t>
            </a:r>
            <a:endParaRPr lang="en-US" altLang="zh-CN" dirty="0">
              <a:latin typeface="+mn-ea"/>
            </a:endParaRPr>
          </a:p>
          <a:p>
            <a:r>
              <a:rPr lang="en-US" altLang="zh-CN" dirty="0">
                <a:hlinkClick r:id="rId5"/>
              </a:rPr>
              <a:t>https://www.2cto.com/database/201405/300939.html</a:t>
            </a:r>
            <a:endParaRPr lang="en-US" altLang="zh-CN" dirty="0">
              <a:latin typeface="+mn-ea"/>
            </a:endParaRPr>
          </a:p>
          <a:p>
            <a:r>
              <a:rPr lang="en-US" altLang="zh-CN" dirty="0">
                <a:hlinkClick r:id="rId6"/>
              </a:rPr>
              <a:t>https://blog.csdn.net/lin1094201572/article/details/79057694</a:t>
            </a:r>
            <a:endParaRPr lang="en-US" altLang="zh-CN" dirty="0">
              <a:latin typeface="+mn-ea"/>
            </a:endParaRPr>
          </a:p>
          <a:p>
            <a:endParaRPr lang="en-US" altLang="zh-CN" dirty="0">
              <a:latin typeface="+mn-ea"/>
            </a:endParaRPr>
          </a:p>
          <a:p>
            <a:r>
              <a:rPr lang="zh-CN" altLang="en-US" dirty="0">
                <a:latin typeface="+mn-ea"/>
              </a:rPr>
              <a:t>多用搜索引擎：</a:t>
            </a:r>
          </a:p>
          <a:p>
            <a:r>
              <a:rPr lang="en-US" altLang="zh-CN" dirty="0">
                <a:latin typeface="+mn-ea"/>
                <a:hlinkClick r:id="rId7"/>
              </a:rPr>
              <a:t>https://cn.bing.com/</a:t>
            </a:r>
            <a:endParaRPr lang="en-US" altLang="zh-CN" dirty="0">
              <a:latin typeface="+mn-ea"/>
            </a:endParaRPr>
          </a:p>
          <a:p>
            <a:r>
              <a:rPr lang="en-US" altLang="zh-CN" dirty="0">
                <a:latin typeface="+mn-ea"/>
                <a:hlinkClick r:id="rId8"/>
              </a:rPr>
              <a:t>https://www.google.com/</a:t>
            </a:r>
            <a:endParaRPr lang="en-US" altLang="zh-CN" dirty="0">
              <a:latin typeface="+mn-ea"/>
            </a:endParaRPr>
          </a:p>
          <a:p>
            <a:r>
              <a:rPr lang="en-US" altLang="zh-CN" dirty="0">
                <a:latin typeface="+mn-ea"/>
                <a:hlinkClick r:id="rId9"/>
              </a:rPr>
              <a:t>https://www.baidu.com/</a:t>
            </a:r>
            <a:endParaRPr lang="en-US" altLang="zh-CN" dirty="0">
              <a:latin typeface="+mn-ea"/>
            </a:endParaRPr>
          </a:p>
          <a:p>
            <a:endParaRPr lang="en-US" altLang="zh-CN" dirty="0">
              <a:latin typeface="+mn-ea"/>
            </a:endParaRPr>
          </a:p>
          <a:p>
            <a:endParaRPr lang="zh-CN" altLang="en-US" dirty="0"/>
          </a:p>
        </p:txBody>
      </p:sp>
      <p:sp>
        <p:nvSpPr>
          <p:cNvPr id="18" name="矩形 17">
            <a:extLst>
              <a:ext uri="{FF2B5EF4-FFF2-40B4-BE49-F238E27FC236}">
                <a16:creationId xmlns:a16="http://schemas.microsoft.com/office/drawing/2014/main" id="{77472D1A-939B-4562-B422-201CDB80B0B0}"/>
              </a:ext>
            </a:extLst>
          </p:cNvPr>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1586010" cy="511876"/>
            <a:chOff x="1187820" y="652928"/>
            <a:chExt cx="158601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1500732" cy="461665"/>
            </a:xfrm>
            <a:prstGeom prst="rect">
              <a:avLst/>
            </a:prstGeom>
            <a:noFill/>
          </p:spPr>
          <p:txBody>
            <a:bodyPr wrap="none" rtlCol="0">
              <a:spAutoFit/>
            </a:bodyPr>
            <a:lstStyle/>
            <a:p>
              <a:r>
                <a:rPr lang="zh-CN" altLang="en-US" sz="2400" dirty="0">
                  <a:solidFill>
                    <a:schemeClr val="bg1"/>
                  </a:solidFill>
                  <a:cs typeface="+mn-ea"/>
                  <a:sym typeface="+mn-lt"/>
                </a:rPr>
                <a:t> 相关参考</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 name="文本框 1">
            <a:extLst>
              <a:ext uri="{FF2B5EF4-FFF2-40B4-BE49-F238E27FC236}">
                <a16:creationId xmlns:a16="http://schemas.microsoft.com/office/drawing/2014/main" id="{00CF3244-2C00-4E6B-BCD9-BBA5385FEDCE}"/>
              </a:ext>
            </a:extLst>
          </p:cNvPr>
          <p:cNvSpPr txBox="1"/>
          <p:nvPr/>
        </p:nvSpPr>
        <p:spPr>
          <a:xfrm>
            <a:off x="4879571" y="4838006"/>
            <a:ext cx="2173993" cy="646331"/>
          </a:xfrm>
          <a:prstGeom prst="rect">
            <a:avLst/>
          </a:prstGeom>
          <a:noFill/>
        </p:spPr>
        <p:txBody>
          <a:bodyPr wrap="none" rtlCol="0">
            <a:spAutoFit/>
          </a:bodyPr>
          <a:lstStyle/>
          <a:p>
            <a:r>
              <a:rPr lang="zh-CN" altLang="en-US" dirty="0"/>
              <a:t>以及数据库课程</a:t>
            </a:r>
            <a:r>
              <a:rPr lang="en-US" altLang="zh-CN" dirty="0"/>
              <a:t>PPT</a:t>
            </a:r>
          </a:p>
          <a:p>
            <a:endParaRPr lang="en-US" altLang="zh-CN" dirty="0"/>
          </a:p>
        </p:txBody>
      </p:sp>
    </p:spTree>
    <p:extLst>
      <p:ext uri="{BB962C8B-B14F-4D97-AF65-F5344CB8AC3E}">
        <p14:creationId xmlns:p14="http://schemas.microsoft.com/office/powerpoint/2010/main" val="479429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2201563" cy="511876"/>
            <a:chOff x="1187820" y="652928"/>
            <a:chExt cx="2201563"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关于作业提交</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9EBC64EE-9034-47EC-8B60-63104ACAE71B}"/>
              </a:ext>
            </a:extLst>
          </p:cNvPr>
          <p:cNvSpPr txBox="1"/>
          <p:nvPr/>
        </p:nvSpPr>
        <p:spPr>
          <a:xfrm>
            <a:off x="883633" y="2048219"/>
            <a:ext cx="9573778" cy="3170099"/>
          </a:xfrm>
          <a:prstGeom prst="rect">
            <a:avLst/>
          </a:prstGeom>
          <a:noFill/>
        </p:spPr>
        <p:txBody>
          <a:bodyPr wrap="square" rtlCol="0">
            <a:spAutoFit/>
          </a:bodyPr>
          <a:lstStyle/>
          <a:p>
            <a:pPr marL="457200" indent="-457200">
              <a:buAutoNum type="arabicPeriod"/>
            </a:pPr>
            <a:r>
              <a:rPr lang="zh-CN" altLang="en-US" sz="2000" dirty="0"/>
              <a:t>将每个</a:t>
            </a:r>
            <a:r>
              <a:rPr lang="en-US" altLang="zh-CN" sz="2000" dirty="0"/>
              <a:t>Task</a:t>
            </a:r>
            <a:r>
              <a:rPr lang="zh-CN" altLang="en-US" sz="2000" dirty="0"/>
              <a:t>所用的所有语句复制到一个</a:t>
            </a:r>
            <a:r>
              <a:rPr lang="en-US" altLang="zh-CN" sz="2000" dirty="0"/>
              <a:t>SQL</a:t>
            </a:r>
            <a:r>
              <a:rPr lang="zh-CN" altLang="en-US" sz="2000" dirty="0"/>
              <a:t>文件里，命名为</a:t>
            </a:r>
            <a:r>
              <a:rPr lang="en-US" altLang="zh-CN" sz="2000" dirty="0"/>
              <a:t>Task1.sql/ Task2</a:t>
            </a:r>
            <a:r>
              <a:rPr lang="en-US" altLang="zh-CN" sz="2000"/>
              <a:t>.sql</a:t>
            </a:r>
            <a:r>
              <a:rPr lang="zh-CN" altLang="en-US" sz="2000"/>
              <a:t>，</a:t>
            </a:r>
            <a:r>
              <a:rPr lang="zh-CN" altLang="en-US" sz="2000" b="1" dirty="0">
                <a:solidFill>
                  <a:srgbClr val="FF0000"/>
                </a:solidFill>
              </a:rPr>
              <a:t>请用注释将题号标明。</a:t>
            </a:r>
            <a:endParaRPr lang="en-US" altLang="zh-CN" sz="2000" dirty="0"/>
          </a:p>
          <a:p>
            <a:pPr marL="457200" indent="-457200">
              <a:buAutoNum type="arabicPeriod"/>
            </a:pPr>
            <a:endParaRPr lang="en-US" altLang="zh-CN" sz="2000" dirty="0"/>
          </a:p>
          <a:p>
            <a:pPr marL="457200" indent="-457200">
              <a:buAutoNum type="arabicPeriod"/>
            </a:pPr>
            <a:r>
              <a:rPr lang="zh-CN" altLang="en-US" sz="2000" dirty="0"/>
              <a:t>打包成</a:t>
            </a:r>
            <a:r>
              <a:rPr lang="en-US" altLang="zh-CN" sz="2000" dirty="0"/>
              <a:t>.zip</a:t>
            </a:r>
            <a:r>
              <a:rPr lang="zh-CN" altLang="en-US" sz="2000" dirty="0"/>
              <a:t> </a:t>
            </a:r>
            <a:r>
              <a:rPr lang="en-US" altLang="zh-CN" sz="2000" dirty="0"/>
              <a:t>.</a:t>
            </a:r>
            <a:r>
              <a:rPr lang="en-US" altLang="zh-CN" sz="2000" dirty="0" err="1"/>
              <a:t>rar</a:t>
            </a:r>
            <a:r>
              <a:rPr lang="en-US" altLang="zh-CN" sz="2000" dirty="0"/>
              <a:t> .7z</a:t>
            </a:r>
            <a:r>
              <a:rPr lang="zh-CN" altLang="en-US" sz="2000" dirty="0"/>
              <a:t>等常见压缩格式，</a:t>
            </a:r>
            <a:r>
              <a:rPr lang="zh-CN" altLang="en-US" sz="2000" b="1" dirty="0"/>
              <a:t>命名为“</a:t>
            </a:r>
            <a:r>
              <a:rPr lang="zh-CN" altLang="en-US" sz="2000" b="1" dirty="0">
                <a:solidFill>
                  <a:srgbClr val="C00000"/>
                </a:solidFill>
              </a:rPr>
              <a:t>学号</a:t>
            </a:r>
            <a:r>
              <a:rPr lang="en-US" altLang="zh-CN" sz="2000" b="1" dirty="0">
                <a:solidFill>
                  <a:srgbClr val="C00000"/>
                </a:solidFill>
              </a:rPr>
              <a:t>_</a:t>
            </a:r>
            <a:r>
              <a:rPr lang="zh-CN" altLang="en-US" sz="2000" b="1" dirty="0">
                <a:solidFill>
                  <a:srgbClr val="C00000"/>
                </a:solidFill>
              </a:rPr>
              <a:t>姓名_第*次实验</a:t>
            </a:r>
            <a:r>
              <a:rPr lang="zh-CN" altLang="en-US" sz="2000" b="1" dirty="0"/>
              <a:t>”。</a:t>
            </a:r>
            <a:endParaRPr lang="en-US" altLang="zh-CN" sz="2000" b="1" dirty="0"/>
          </a:p>
          <a:p>
            <a:pPr marL="457200" indent="-457200">
              <a:buAutoNum type="arabicPeriod"/>
            </a:pPr>
            <a:endParaRPr lang="en-US" altLang="zh-CN" sz="2000" dirty="0"/>
          </a:p>
          <a:p>
            <a:pPr marL="457200" indent="-457200">
              <a:buFontTx/>
              <a:buAutoNum type="arabicPeriod"/>
            </a:pPr>
            <a:r>
              <a:rPr lang="zh-CN" altLang="en-US" sz="2000" dirty="0"/>
              <a:t>作业截止时间为</a:t>
            </a:r>
            <a:r>
              <a:rPr lang="zh-CN" altLang="en-US" sz="2000" b="1" dirty="0">
                <a:solidFill>
                  <a:srgbClr val="FF0000"/>
                </a:solidFill>
              </a:rPr>
              <a:t>周日</a:t>
            </a:r>
            <a:r>
              <a:rPr lang="en-US" altLang="zh-CN" sz="2000" b="1" dirty="0">
                <a:solidFill>
                  <a:srgbClr val="FF0000"/>
                </a:solidFill>
              </a:rPr>
              <a:t>24:00</a:t>
            </a:r>
            <a:r>
              <a:rPr lang="zh-CN" altLang="en-US" sz="2000" b="1" dirty="0">
                <a:solidFill>
                  <a:srgbClr val="FF0000"/>
                </a:solidFill>
              </a:rPr>
              <a:t>之前，提交方式为提交到云平台。</a:t>
            </a:r>
            <a:endParaRPr lang="en-US" altLang="zh-CN" sz="2000" b="1" dirty="0">
              <a:solidFill>
                <a:srgbClr val="FF0000"/>
              </a:solidFill>
            </a:endParaRPr>
          </a:p>
          <a:p>
            <a:pPr marL="457200" indent="-457200">
              <a:buFontTx/>
              <a:buAutoNum type="arabicPeriod"/>
            </a:pPr>
            <a:endParaRPr lang="en-US" altLang="zh-CN" sz="2000" b="1" dirty="0">
              <a:solidFill>
                <a:srgbClr val="FF0000"/>
              </a:solidFill>
            </a:endParaRPr>
          </a:p>
          <a:p>
            <a:pPr marL="457200" indent="-457200">
              <a:buFontTx/>
              <a:buAutoNum type="arabicPeriod"/>
            </a:pPr>
            <a:r>
              <a:rPr lang="zh-CN" altLang="en-US" sz="2000" b="1" dirty="0">
                <a:solidFill>
                  <a:srgbClr val="FF0000"/>
                </a:solidFill>
              </a:rPr>
              <a:t>如果未能及时提交，请发到助教邮箱，并注明补交。</a:t>
            </a:r>
            <a:br>
              <a:rPr lang="en-US" altLang="zh-CN" sz="2000" b="1" dirty="0">
                <a:solidFill>
                  <a:srgbClr val="FF0000"/>
                </a:solidFill>
              </a:rPr>
            </a:br>
            <a:r>
              <a:rPr lang="en-US" altLang="zh-CN" sz="2000" b="1" dirty="0">
                <a:solidFill>
                  <a:srgbClr val="FF0000"/>
                </a:solidFill>
                <a:hlinkClick r:id="rId2"/>
              </a:rPr>
              <a:t>15652581355@163.com</a:t>
            </a:r>
            <a:r>
              <a:rPr lang="zh-CN" altLang="en-US" sz="2000" b="1" dirty="0"/>
              <a:t>，</a:t>
            </a:r>
            <a:r>
              <a:rPr lang="en-US" altLang="zh-CN" sz="2000" b="1" dirty="0"/>
              <a:t>hzy1721@qq.com</a:t>
            </a:r>
            <a:br>
              <a:rPr lang="en-US" altLang="zh-CN" sz="2000" b="1" dirty="0">
                <a:solidFill>
                  <a:srgbClr val="FF0000"/>
                </a:solidFill>
              </a:rPr>
            </a:br>
            <a:endParaRPr lang="en-US" altLang="zh-CN" sz="2000" b="1" dirty="0">
              <a:solidFill>
                <a:srgbClr val="FF0000"/>
              </a:solidFill>
            </a:endParaRPr>
          </a:p>
        </p:txBody>
      </p:sp>
    </p:spTree>
    <p:extLst>
      <p:ext uri="{BB962C8B-B14F-4D97-AF65-F5344CB8AC3E}">
        <p14:creationId xmlns:p14="http://schemas.microsoft.com/office/powerpoint/2010/main" val="42108366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1280</TotalTime>
  <Words>874</Words>
  <Application>Microsoft Macintosh PowerPoint</Application>
  <PresentationFormat>宽屏</PresentationFormat>
  <Paragraphs>107</Paragraphs>
  <Slides>9</Slides>
  <Notes>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等线</vt:lpstr>
      <vt:lpstr>微软雅黑</vt:lpstr>
      <vt:lpstr>Arial</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C2H6 _</dc:creator>
  <cp:lastModifiedBy>h zy</cp:lastModifiedBy>
  <cp:revision>374</cp:revision>
  <dcterms:created xsi:type="dcterms:W3CDTF">2019-03-19T10:42:59Z</dcterms:created>
  <dcterms:modified xsi:type="dcterms:W3CDTF">2021-04-13T07:43:08Z</dcterms:modified>
</cp:coreProperties>
</file>