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7" r:id="rId2"/>
    <p:sldId id="293" r:id="rId3"/>
    <p:sldId id="341" r:id="rId4"/>
    <p:sldId id="331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08" r:id="rId14"/>
    <p:sldId id="328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sto MT" panose="02040603050505030304" pitchFamily="18" charset="0"/>
      <p:regular r:id="rId21"/>
    </p:embeddedFont>
    <p:embeddedFont>
      <p:font typeface="Segoe UI Light" panose="020B0502040204020203" pitchFamily="34" charset="0"/>
      <p:regular r:id="rId22"/>
      <p:italic r:id="rId23"/>
    </p:embeddedFont>
    <p:embeddedFont>
      <p:font typeface="等线" panose="02010600030101010101" pitchFamily="2" charset="-122"/>
      <p:regular r:id="rId24"/>
      <p:bold r:id="rId25"/>
    </p:embeddedFont>
    <p:embeddedFont>
      <p:font typeface="等线 Light" panose="02010600030101010101" pitchFamily="2" charset="-122"/>
      <p:regular r:id="rId26"/>
    </p:embeddedFont>
    <p:embeddedFont>
      <p:font typeface="微软雅黑" panose="020B0503020204020204" pitchFamily="34" charset="-122"/>
      <p:regular r:id="rId27"/>
      <p:bold r:id="rId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9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B591-F53B-4436-809A-C37B69573481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CE3FA-BDA2-40BF-AE62-66BFA3AA9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621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526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465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325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431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29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327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581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99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572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8E053-E069-4F89-A53F-CE7E26410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1848DC-3792-41B2-AE93-000F30D82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BD6F3-701D-484B-BABD-BF1E1233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D17918-1E07-4D0B-A715-D92DFC9D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2DBE5-8366-4E08-B3C3-CD86B8F9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0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AD401-40E0-42F9-BC8B-1A477B5D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58405E-297A-4E08-BEEC-A9DDE2B48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EA7A2-A6A3-476A-8CF4-469FF71F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908F93-9917-4C8A-9F00-AE5240A6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5563C6-8A61-4717-87DD-71E66D8F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39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50E7DF-28ED-4020-9518-5A7A98C6D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9C0B28-252C-4EEA-8613-3185E78DA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068FF8-13B9-4CE2-90E1-9EA3DAA5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6F5BF-B946-451C-AC3D-0A7F06CB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2E323-B623-45D1-8BF3-750F69CB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963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06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F917A-F4AE-443F-8F0A-7D7D4B3D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1901B-9B17-461B-A5F4-995BE6CCA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AEFFE-C850-4B48-8F8D-0ECCA7F8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8385C-18C9-49B4-A79E-621D4AE6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21A59-3408-49B4-A1B6-DE548736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9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CAF4B-32F1-41AD-8E88-F7027BF17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B7FA9C-D4E9-4D8B-916E-3AB6F86DC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ADDFE-CC3B-4BA5-AE11-25DECF31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52C55-C7AE-4859-8F07-A69BC06A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1AE2C-E3D6-491A-96A8-C4FDD6A1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94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7F866-C14D-40C0-B5A1-406D0DA2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68513E-07C3-408A-955E-EA07CD797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DA3CB0-58E2-4A6F-A372-FB9C1D944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6E623A-2BF5-4FA3-A815-1E2E51B5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0D22ED-BBB3-4326-9B17-66858BDE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B777F5-78DD-43BD-B041-C95509D4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82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6AC84-945F-49CF-84C1-50B45C3EE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4E99FE-705A-4443-BF43-289B2B3D4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D055F7-E52B-4AA8-ADCD-393003324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060E63-D86E-4AE9-BC97-18DB340CB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022462-DAA7-4AC6-A2FF-A67B25DA2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B10C44-7B8D-4410-9774-BF936F20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5F7503-1B50-4C17-99DE-10DA0E78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2580D6-1BB4-4808-AB70-37E51F5B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83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3D48A-0B9D-48E4-A782-FDDC7B4A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4AE4CC-028B-4536-821D-B6F4893C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F225B1-994B-4A60-B50A-6ADA9F14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F21B7F-8B56-4A35-A80A-E8F6450B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06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BB4324-1047-45E0-81D4-A791869D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280251-89F7-473D-B2AA-25A10BF7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468B7F-732B-407B-9C6A-7E44BE19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55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E0A12-404B-493C-A1A2-AFF035B9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33506-932A-458A-92B4-69D0E1DD7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058420-E001-4739-B458-D5AE1A11E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9F72EC-1F39-407B-AF76-BEC5E835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15499C-4DDC-42BC-A480-AA854303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A413EB-6CB2-460B-B2D7-61321398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0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ADA65-9650-4D58-9C4A-E8C2802D6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748E23-5AF8-4223-8173-B2CF7FD23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6E42D9-5152-416D-A3D3-AF1A50FAA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CB50F6-0033-4B41-8A77-E37F0359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D67F72-85AA-496B-9994-09F565C7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30E5C-D92A-4405-9DDB-CB0660A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19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B141AB-A465-42D7-9915-EC0972C8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9D4F2B-CCCD-4FFE-A370-BB649B0AD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EE5F30-771F-4DF5-9D61-497AF9D29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28DB-BE6E-4D94-BFE5-01FEE48E73ED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4CB58-CA1B-48B7-AD90-484E05EAF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F2F94-6D87-4BE3-8DD5-AAEEA1E5C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35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cn/sql/t-sql/language-reference?view=sql-server-2017" TargetMode="External"/><Relationship Id="rId7" Type="http://schemas.openxmlformats.org/officeDocument/2006/relationships/hyperlink" Target="https://www.baidu.com/" TargetMode="External"/><Relationship Id="rId2" Type="http://schemas.openxmlformats.org/officeDocument/2006/relationships/hyperlink" Target="http://www.w3school.com.cn/sql/index.asp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google.com/" TargetMode="External"/><Relationship Id="rId5" Type="http://schemas.openxmlformats.org/officeDocument/2006/relationships/hyperlink" Target="https://cn.bing.com/" TargetMode="External"/><Relationship Id="rId4" Type="http://schemas.openxmlformats.org/officeDocument/2006/relationships/hyperlink" Target="https://dev.mysql.com/doc/refman/8.0/en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15652581355@163.com&#65292;hzy1721@qq.com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D129A3F-5026-46DB-88F9-E5C973F200AB}"/>
              </a:ext>
            </a:extLst>
          </p:cNvPr>
          <p:cNvSpPr/>
          <p:nvPr/>
        </p:nvSpPr>
        <p:spPr>
          <a:xfrm>
            <a:off x="0" y="1181462"/>
            <a:ext cx="12192000" cy="38268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C7B8EE-E711-4C4F-A1B6-FB592090E90F}"/>
              </a:ext>
            </a:extLst>
          </p:cNvPr>
          <p:cNvSpPr txBox="1"/>
          <p:nvPr/>
        </p:nvSpPr>
        <p:spPr>
          <a:xfrm>
            <a:off x="2607809" y="2670766"/>
            <a:ext cx="6976382" cy="848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zh-CN" altLang="en-US" sz="4800" b="1" spc="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数据库第五次上机</a:t>
            </a:r>
            <a:endParaRPr kumimoji="0" lang="zh-CN" altLang="en-US" sz="4800" b="1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8F9AF1-9A8D-4AD8-9D7F-66BBAC577CFC}"/>
              </a:ext>
            </a:extLst>
          </p:cNvPr>
          <p:cNvSpPr txBox="1"/>
          <p:nvPr/>
        </p:nvSpPr>
        <p:spPr>
          <a:xfrm>
            <a:off x="9599845" y="59757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ea typeface="思源黑体 CN Light" panose="020B0300000000000000"/>
            </a:endParaRPr>
          </a:p>
        </p:txBody>
      </p:sp>
      <p:sp>
        <p:nvSpPr>
          <p:cNvPr id="99" name="日期占位符 3">
            <a:extLst>
              <a:ext uri="{FF2B5EF4-FFF2-40B4-BE49-F238E27FC236}">
                <a16:creationId xmlns:a16="http://schemas.microsoft.com/office/drawing/2014/main" id="{3C34EA8C-28BC-4D6A-8800-48953CCFDEB1}"/>
              </a:ext>
            </a:extLst>
          </p:cNvPr>
          <p:cNvSpPr txBox="1">
            <a:spLocks noChangeArrowheads="1"/>
          </p:cNvSpPr>
          <p:nvPr/>
        </p:nvSpPr>
        <p:spPr>
          <a:xfrm>
            <a:off x="273824" y="6281019"/>
            <a:ext cx="2133600" cy="365125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44E20FB4-0BC5-487D-822B-85D26C6CDDBE}" type="datetime1">
              <a:rPr lang="zh-CN" altLang="en-US" smtClean="0">
                <a:solidFill>
                  <a:srgbClr val="4E95E1"/>
                </a:solidFill>
                <a:latin typeface="+mj-lt"/>
                <a:ea typeface="+mj-ea"/>
                <a:cs typeface="Segoe UI Light" panose="020B0502040204020203" pitchFamily="34" charset="0"/>
              </a:rPr>
              <a:pPr/>
              <a:t>2021/4/20</a:t>
            </a:fld>
            <a:endParaRPr lang="zh-CN" altLang="en-US" dirty="0">
              <a:solidFill>
                <a:srgbClr val="4E95E1"/>
              </a:solidFill>
              <a:latin typeface="+mj-lt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4165652-B131-4492-8F96-ECAEEA2015F5}"/>
              </a:ext>
            </a:extLst>
          </p:cNvPr>
          <p:cNvSpPr/>
          <p:nvPr/>
        </p:nvSpPr>
        <p:spPr>
          <a:xfrm rot="5400000">
            <a:off x="0" y="1181462"/>
            <a:ext cx="1422400" cy="1422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直角三角形 99">
            <a:extLst>
              <a:ext uri="{FF2B5EF4-FFF2-40B4-BE49-F238E27FC236}">
                <a16:creationId xmlns:a16="http://schemas.microsoft.com/office/drawing/2014/main" id="{C0E5EA0F-F74A-4D19-AE19-271B8B66F4A7}"/>
              </a:ext>
            </a:extLst>
          </p:cNvPr>
          <p:cNvSpPr/>
          <p:nvPr/>
        </p:nvSpPr>
        <p:spPr>
          <a:xfrm rot="16200000">
            <a:off x="10769600" y="3585916"/>
            <a:ext cx="1422400" cy="1422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771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基础知识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0" y="2048218"/>
            <a:ext cx="91978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>
                <a:sym typeface="Calibri" panose="020F0502020204030204" pitchFamily="34" charset="0"/>
              </a:rPr>
              <a:t>控制流：顺序（</a:t>
            </a:r>
            <a:r>
              <a:rPr lang="en-US" altLang="zh-CN" dirty="0">
                <a:sym typeface="Calibri" panose="020F0502020204030204" pitchFamily="34" charset="0"/>
              </a:rPr>
              <a:t>BEGIN…END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  <a:endParaRPr lang="en-US" altLang="zh-CN" dirty="0">
              <a:sym typeface="Calibri" panose="020F0502020204030204" pitchFamily="34" charset="0"/>
            </a:endParaRPr>
          </a:p>
          <a:p>
            <a:pPr>
              <a:defRPr/>
            </a:pPr>
            <a:endParaRPr lang="en-US" altLang="zh-CN" dirty="0">
              <a:sym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语法：</a:t>
            </a:r>
          </a:p>
          <a:p>
            <a:pPr>
              <a:defRPr/>
            </a:pPr>
            <a:r>
              <a:rPr lang="en-US" altLang="zh-CN" dirty="0"/>
              <a:t>BEGIN  </a:t>
            </a:r>
          </a:p>
          <a:p>
            <a:pPr lvl="1">
              <a:defRPr/>
            </a:pPr>
            <a:r>
              <a:rPr lang="en-US" altLang="zh-CN" dirty="0"/>
              <a:t>{ </a:t>
            </a:r>
            <a:r>
              <a:rPr lang="en-US" altLang="zh-CN" dirty="0" err="1"/>
              <a:t>sql_statement</a:t>
            </a:r>
            <a:r>
              <a:rPr lang="en-US" altLang="zh-CN" dirty="0"/>
              <a:t> | </a:t>
            </a:r>
            <a:r>
              <a:rPr lang="en-US" altLang="zh-CN" dirty="0" err="1"/>
              <a:t>statement_block</a:t>
            </a:r>
            <a:r>
              <a:rPr lang="en-US" altLang="zh-CN" dirty="0"/>
              <a:t> }   </a:t>
            </a:r>
          </a:p>
          <a:p>
            <a:pPr>
              <a:defRPr/>
            </a:pPr>
            <a:r>
              <a:rPr lang="en-US" altLang="zh-CN" dirty="0"/>
              <a:t>END</a:t>
            </a:r>
          </a:p>
          <a:p>
            <a:pPr>
              <a:defRPr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说明：</a:t>
            </a:r>
          </a:p>
          <a:p>
            <a:pPr>
              <a:defRPr/>
            </a:pPr>
            <a:r>
              <a:rPr lang="zh-CN" altLang="en-US" dirty="0"/>
              <a:t>类似</a:t>
            </a:r>
            <a:r>
              <a:rPr lang="en-US" altLang="zh-CN" dirty="0"/>
              <a:t>’{ }’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语句块可自嵌套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遵守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Pascal</a:t>
            </a:r>
            <a:r>
              <a:rPr lang="zh-CN" altLang="en-US" dirty="0"/>
              <a:t>风格，分支和循环的</a:t>
            </a:r>
            <a:r>
              <a:rPr lang="zh-CN" altLang="en-US" dirty="0">
                <a:solidFill>
                  <a:srgbClr val="FF0000"/>
                </a:solidFill>
              </a:rPr>
              <a:t>控制流</a:t>
            </a:r>
            <a:r>
              <a:rPr lang="zh-CN" altLang="en-US" dirty="0"/>
              <a:t>结构中，分支体或循环体为多个语句必须整合成一个语句块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269B2-DEDF-491F-8AB7-C7C13652DDC5}"/>
              </a:ext>
            </a:extLst>
          </p:cNvPr>
          <p:cNvSpPr txBox="1"/>
          <p:nvPr/>
        </p:nvSpPr>
        <p:spPr>
          <a:xfrm>
            <a:off x="1963272" y="963859"/>
            <a:ext cx="3664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—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控制流：顺序（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BEGIN…END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）</a:t>
            </a:r>
          </a:p>
          <a:p>
            <a:pPr algn="r"/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7389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基础知识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0" y="2048218"/>
            <a:ext cx="999122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>
                <a:sym typeface="Calibri" panose="020F0502020204030204" pitchFamily="34" charset="0"/>
              </a:rPr>
              <a:t>控制流：分支（</a:t>
            </a:r>
            <a:r>
              <a:rPr lang="en-US" altLang="zh-CN" dirty="0">
                <a:sym typeface="Calibri" panose="020F0502020204030204" pitchFamily="34" charset="0"/>
              </a:rPr>
              <a:t> IF…ELSE 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  <a:endParaRPr lang="en-US" altLang="zh-CN" dirty="0">
              <a:sym typeface="Calibri" panose="020F0502020204030204" pitchFamily="34" charset="0"/>
            </a:endParaRPr>
          </a:p>
          <a:p>
            <a:pPr>
              <a:defRPr/>
            </a:pPr>
            <a:endParaRPr lang="en-US" altLang="zh-CN" dirty="0">
              <a:sym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语法：</a:t>
            </a:r>
          </a:p>
          <a:p>
            <a:pPr>
              <a:defRPr/>
            </a:pPr>
            <a:r>
              <a:rPr lang="en-US" altLang="zh-CN" dirty="0"/>
              <a:t>IF </a:t>
            </a:r>
            <a:r>
              <a:rPr lang="en-US" altLang="zh-CN" dirty="0" err="1"/>
              <a:t>boolean_expression</a:t>
            </a:r>
            <a:r>
              <a:rPr lang="en-US" altLang="zh-CN" dirty="0"/>
              <a:t>   </a:t>
            </a:r>
          </a:p>
          <a:p>
            <a:pPr lvl="1">
              <a:defRPr/>
            </a:pPr>
            <a:r>
              <a:rPr lang="en-US" altLang="zh-CN" dirty="0"/>
              <a:t>{ </a:t>
            </a:r>
            <a:r>
              <a:rPr lang="en-US" altLang="zh-CN" dirty="0" err="1"/>
              <a:t>sql_statement</a:t>
            </a:r>
            <a:r>
              <a:rPr lang="en-US" altLang="zh-CN" dirty="0"/>
              <a:t> | </a:t>
            </a:r>
            <a:r>
              <a:rPr lang="en-US" altLang="zh-CN" dirty="0" err="1"/>
              <a:t>statement_block</a:t>
            </a:r>
            <a:r>
              <a:rPr lang="en-US" altLang="zh-CN" dirty="0"/>
              <a:t> }   </a:t>
            </a:r>
          </a:p>
          <a:p>
            <a:pPr>
              <a:defRPr/>
            </a:pPr>
            <a:r>
              <a:rPr lang="en-US" altLang="zh-CN" dirty="0"/>
              <a:t>[ ELSE   </a:t>
            </a:r>
          </a:p>
          <a:p>
            <a:pPr lvl="1">
              <a:defRPr/>
            </a:pPr>
            <a:r>
              <a:rPr lang="en-US" altLang="zh-CN" dirty="0"/>
              <a:t>{ </a:t>
            </a:r>
            <a:r>
              <a:rPr lang="en-US" altLang="zh-CN" dirty="0" err="1"/>
              <a:t>sql_statement</a:t>
            </a:r>
            <a:r>
              <a:rPr lang="en-US" altLang="zh-CN" dirty="0"/>
              <a:t> | </a:t>
            </a:r>
            <a:r>
              <a:rPr lang="en-US" altLang="zh-CN" dirty="0" err="1"/>
              <a:t>statement_block</a:t>
            </a:r>
            <a:r>
              <a:rPr lang="en-US" altLang="zh-CN" dirty="0"/>
              <a:t> } ]</a:t>
            </a:r>
          </a:p>
          <a:p>
            <a:pPr lvl="1">
              <a:defRPr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例如：</a:t>
            </a:r>
          </a:p>
          <a:p>
            <a:pPr>
              <a:defRPr/>
            </a:pPr>
            <a:r>
              <a:rPr lang="en-US" altLang="zh-CN" dirty="0"/>
              <a:t>IF @skill = ‘master’</a:t>
            </a:r>
          </a:p>
          <a:p>
            <a:pPr lvl="1">
              <a:defRPr/>
            </a:pPr>
            <a:r>
              <a:rPr lang="en-US" altLang="zh-CN" dirty="0"/>
              <a:t>PRINT ‘SHINOBI EXECUTION!’		--</a:t>
            </a:r>
            <a:r>
              <a:rPr lang="zh-CN" altLang="en-US" dirty="0"/>
              <a:t>对比</a:t>
            </a:r>
            <a:r>
              <a:rPr lang="en-US" altLang="zh-CN" dirty="0"/>
              <a:t>CASE</a:t>
            </a:r>
            <a:r>
              <a:rPr lang="zh-CN" altLang="en-US" dirty="0"/>
              <a:t>的写法</a:t>
            </a:r>
          </a:p>
          <a:p>
            <a:pPr>
              <a:defRPr/>
            </a:pPr>
            <a:r>
              <a:rPr lang="en-US" altLang="zh-CN" dirty="0"/>
              <a:t>ELSE</a:t>
            </a:r>
          </a:p>
          <a:p>
            <a:pPr lvl="1">
              <a:defRPr/>
            </a:pPr>
            <a:r>
              <a:rPr lang="en-US" altLang="zh-CN" dirty="0"/>
              <a:t>BEGIN</a:t>
            </a:r>
          </a:p>
          <a:p>
            <a:pPr lvl="2">
              <a:defRPr/>
            </a:pPr>
            <a:r>
              <a:rPr lang="en-US" altLang="zh-CN" dirty="0"/>
              <a:t>PRINT ‘YOU DIED.’; </a:t>
            </a:r>
          </a:p>
          <a:p>
            <a:pPr lvl="2">
              <a:defRPr/>
            </a:pPr>
            <a:r>
              <a:rPr lang="en-US" altLang="zh-CN" dirty="0"/>
              <a:t>PRINT ‘You play SEKIRO like </a:t>
            </a:r>
            <a:r>
              <a:rPr lang="en-US" altLang="zh-CN" dirty="0" err="1"/>
              <a:t>cxk</a:t>
            </a:r>
            <a:r>
              <a:rPr lang="en-US" altLang="zh-CN" dirty="0"/>
              <a:t>.’;	--</a:t>
            </a:r>
            <a:r>
              <a:rPr lang="zh-CN" altLang="en-US" dirty="0"/>
              <a:t>建议大家养成好习惯，都写</a:t>
            </a:r>
            <a:r>
              <a:rPr lang="en-US" altLang="zh-CN" dirty="0"/>
              <a:t>Begin end</a:t>
            </a:r>
            <a:r>
              <a:rPr lang="zh-CN" altLang="en-US" dirty="0"/>
              <a:t>，不写的后果类似</a:t>
            </a:r>
            <a:r>
              <a:rPr lang="en-US" altLang="zh-CN" dirty="0"/>
              <a:t>C++</a:t>
            </a:r>
            <a:r>
              <a:rPr lang="zh-CN" altLang="en-US" dirty="0"/>
              <a:t>不写 </a:t>
            </a:r>
            <a:r>
              <a:rPr lang="en-US" altLang="zh-CN" dirty="0"/>
              <a:t>’{ }’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END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A52625-1EC9-49F7-8D05-7AF204B21F17}"/>
              </a:ext>
            </a:extLst>
          </p:cNvPr>
          <p:cNvSpPr txBox="1"/>
          <p:nvPr/>
        </p:nvSpPr>
        <p:spPr>
          <a:xfrm>
            <a:off x="1963272" y="963859"/>
            <a:ext cx="3664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—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控制流：分支（ 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IF…ELSE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）</a:t>
            </a:r>
          </a:p>
          <a:p>
            <a:pPr algn="r"/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4584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基础知识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0" y="2048218"/>
            <a:ext cx="99912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>
                <a:sym typeface="Calibri" panose="020F0502020204030204" pitchFamily="34" charset="0"/>
              </a:rPr>
              <a:t>控制流：循环（</a:t>
            </a:r>
            <a:r>
              <a:rPr lang="en-US" altLang="zh-CN" dirty="0">
                <a:sym typeface="Calibri" panose="020F0502020204030204" pitchFamily="34" charset="0"/>
              </a:rPr>
              <a:t> WHILE 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  <a:endParaRPr lang="en-US" altLang="zh-CN" dirty="0">
              <a:sym typeface="Calibri" panose="020F0502020204030204" pitchFamily="34" charset="0"/>
            </a:endParaRPr>
          </a:p>
          <a:p>
            <a:pPr>
              <a:defRPr/>
            </a:pPr>
            <a:endParaRPr lang="en-US" altLang="zh-CN" dirty="0">
              <a:sym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语法：</a:t>
            </a:r>
          </a:p>
          <a:p>
            <a:pPr>
              <a:defRPr/>
            </a:pPr>
            <a:r>
              <a:rPr lang="en-US" altLang="zh-CN" dirty="0"/>
              <a:t>WHILE </a:t>
            </a:r>
            <a:r>
              <a:rPr lang="en-US" altLang="zh-CN" dirty="0" err="1"/>
              <a:t>boolean_expression</a:t>
            </a:r>
            <a:r>
              <a:rPr lang="en-US" altLang="zh-CN" dirty="0"/>
              <a:t>   </a:t>
            </a:r>
          </a:p>
          <a:p>
            <a:pPr lvl="1">
              <a:defRPr/>
            </a:pPr>
            <a:r>
              <a:rPr lang="en-US" altLang="zh-CN" dirty="0"/>
              <a:t>{ </a:t>
            </a:r>
            <a:r>
              <a:rPr lang="en-US" altLang="zh-CN" dirty="0" err="1"/>
              <a:t>sql_statement</a:t>
            </a:r>
            <a:r>
              <a:rPr lang="en-US" altLang="zh-CN" dirty="0"/>
              <a:t> | </a:t>
            </a:r>
            <a:r>
              <a:rPr lang="en-US" altLang="zh-CN" dirty="0" err="1"/>
              <a:t>statement_block</a:t>
            </a:r>
            <a:r>
              <a:rPr lang="en-US" altLang="zh-CN" dirty="0"/>
              <a:t> | BREAK | CONTINUE }</a:t>
            </a:r>
          </a:p>
          <a:p>
            <a:pPr lvl="1">
              <a:defRPr/>
            </a:pPr>
            <a:r>
              <a:rPr lang="en-US" altLang="zh-C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例如：</a:t>
            </a:r>
          </a:p>
          <a:p>
            <a:pPr>
              <a:defRPr/>
            </a:pPr>
            <a:r>
              <a:rPr lang="en-US" altLang="zh-CN" dirty="0"/>
              <a:t>declare @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int,@sum</a:t>
            </a:r>
            <a:r>
              <a:rPr lang="en-US" altLang="zh-CN" dirty="0"/>
              <a:t> int </a:t>
            </a:r>
          </a:p>
          <a:p>
            <a:pPr>
              <a:defRPr/>
            </a:pPr>
            <a:r>
              <a:rPr lang="en-US" altLang="zh-CN" dirty="0"/>
              <a:t>set @</a:t>
            </a:r>
            <a:r>
              <a:rPr lang="en-US" altLang="zh-CN" dirty="0" err="1"/>
              <a:t>i</a:t>
            </a:r>
            <a:r>
              <a:rPr lang="en-US" altLang="zh-CN" dirty="0"/>
              <a:t>=0 </a:t>
            </a:r>
          </a:p>
          <a:p>
            <a:pPr>
              <a:defRPr/>
            </a:pPr>
            <a:r>
              <a:rPr lang="en-US" altLang="zh-CN" dirty="0"/>
              <a:t>set @sum=0 </a:t>
            </a:r>
          </a:p>
          <a:p>
            <a:pPr>
              <a:defRPr/>
            </a:pPr>
            <a:r>
              <a:rPr lang="en-US" altLang="zh-CN" dirty="0"/>
              <a:t>while @</a:t>
            </a:r>
            <a:r>
              <a:rPr lang="en-US" altLang="zh-CN" dirty="0" err="1"/>
              <a:t>i</a:t>
            </a:r>
            <a:r>
              <a:rPr lang="en-US" altLang="zh-CN" dirty="0"/>
              <a:t>&lt;=100 		--</a:t>
            </a:r>
            <a:r>
              <a:rPr lang="zh-CN" altLang="en-US" dirty="0"/>
              <a:t>开始循环 </a:t>
            </a:r>
          </a:p>
          <a:p>
            <a:pPr lvl="1">
              <a:defRPr/>
            </a:pPr>
            <a:r>
              <a:rPr lang="en-US" altLang="zh-CN" dirty="0"/>
              <a:t>begin </a:t>
            </a:r>
          </a:p>
          <a:p>
            <a:pPr lvl="2">
              <a:defRPr/>
            </a:pPr>
            <a:r>
              <a:rPr lang="en-US" altLang="zh-CN" dirty="0"/>
              <a:t>set @sum=@sum+@</a:t>
            </a:r>
            <a:r>
              <a:rPr lang="en-US" altLang="zh-CN" dirty="0" err="1"/>
              <a:t>i</a:t>
            </a:r>
            <a:br>
              <a:rPr lang="en-US" altLang="zh-CN" dirty="0"/>
            </a:br>
            <a:r>
              <a:rPr lang="en-US" altLang="zh-CN" dirty="0"/>
              <a:t>set @</a:t>
            </a:r>
            <a:r>
              <a:rPr lang="en-US" altLang="zh-CN" dirty="0" err="1"/>
              <a:t>i</a:t>
            </a:r>
            <a:r>
              <a:rPr lang="en-US" altLang="zh-CN" dirty="0"/>
              <a:t>=@i+1 </a:t>
            </a:r>
            <a:r>
              <a:rPr lang="zh-CN" altLang="en-US" dirty="0"/>
              <a:t> </a:t>
            </a:r>
          </a:p>
          <a:p>
            <a:pPr lvl="1">
              <a:defRPr/>
            </a:pPr>
            <a:r>
              <a:rPr lang="en-US" altLang="zh-CN" dirty="0"/>
              <a:t>end</a:t>
            </a:r>
          </a:p>
          <a:p>
            <a:pPr>
              <a:defRPr/>
            </a:pPr>
            <a:r>
              <a:rPr lang="en-US" altLang="zh-CN" dirty="0"/>
              <a:t>print @sum  		--5050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12E569-7409-43C7-A845-4E909C87A417}"/>
              </a:ext>
            </a:extLst>
          </p:cNvPr>
          <p:cNvSpPr txBox="1"/>
          <p:nvPr/>
        </p:nvSpPr>
        <p:spPr>
          <a:xfrm>
            <a:off x="1963272" y="963859"/>
            <a:ext cx="3664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—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控制流：循环（ 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WHILE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）</a:t>
            </a:r>
          </a:p>
          <a:p>
            <a:pPr algn="r"/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8392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8897C60-1DC6-4C7F-8F48-A4A4C308D2D2}"/>
              </a:ext>
            </a:extLst>
          </p:cNvPr>
          <p:cNvSpPr txBox="1"/>
          <p:nvPr/>
        </p:nvSpPr>
        <p:spPr>
          <a:xfrm>
            <a:off x="883632" y="1974689"/>
            <a:ext cx="998542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一般</a:t>
            </a:r>
            <a:r>
              <a:rPr lang="en-US" altLang="zh-CN" dirty="0">
                <a:latin typeface="+mn-ea"/>
              </a:rPr>
              <a:t>SQL</a:t>
            </a:r>
            <a:r>
              <a:rPr lang="zh-CN" altLang="en-US" dirty="0">
                <a:latin typeface="+mn-ea"/>
              </a:rPr>
              <a:t>语法：</a:t>
            </a:r>
          </a:p>
          <a:p>
            <a:r>
              <a:rPr lang="en-US" altLang="zh-CN" dirty="0">
                <a:latin typeface="+mn-ea"/>
                <a:hlinkClick r:id="rId2"/>
              </a:rPr>
              <a:t>http://www.w3school.com.cn/sql/index.asp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官方文档：</a:t>
            </a:r>
            <a:endParaRPr lang="en-US" altLang="zh-CN" dirty="0">
              <a:latin typeface="+mn-ea"/>
            </a:endParaRPr>
          </a:p>
          <a:p>
            <a:r>
              <a:rPr lang="en-US" altLang="zh-CN" dirty="0"/>
              <a:t>SQL Server: </a:t>
            </a:r>
            <a:r>
              <a:rPr lang="en-US" altLang="zh-CN" dirty="0">
                <a:hlinkClick r:id="rId3"/>
              </a:rPr>
              <a:t>https://docs.microsoft.com/zh-cn/sql/t-sql/language-reference?view=sql-server-2017</a:t>
            </a:r>
            <a:endParaRPr lang="en-US" altLang="zh-CN" dirty="0"/>
          </a:p>
          <a:p>
            <a:r>
              <a:rPr lang="en-US" altLang="zh-CN" dirty="0"/>
              <a:t>MySQL: </a:t>
            </a:r>
            <a:r>
              <a:rPr lang="en-US" altLang="zh-CN" dirty="0">
                <a:hlinkClick r:id="rId4"/>
              </a:rPr>
              <a:t>https://dev.mysql.com/doc/refman/8.0/en/</a:t>
            </a:r>
            <a:endParaRPr lang="en-US" altLang="zh-CN" dirty="0"/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多用搜索引擎：</a:t>
            </a:r>
          </a:p>
          <a:p>
            <a:r>
              <a:rPr lang="en-US" altLang="zh-CN" dirty="0">
                <a:latin typeface="+mn-ea"/>
                <a:hlinkClick r:id="rId5"/>
              </a:rPr>
              <a:t>https://cn.bing.com/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  <a:hlinkClick r:id="rId6"/>
              </a:rPr>
              <a:t>https://www.google.com/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  <a:hlinkClick r:id="rId7"/>
              </a:rPr>
              <a:t>https://www.baidu.com/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/>
              <a:t>以及数据库课程</a:t>
            </a:r>
            <a:r>
              <a:rPr lang="en-US" altLang="zh-CN" dirty="0"/>
              <a:t>PPT</a:t>
            </a:r>
            <a:endParaRPr lang="en-US" altLang="zh-CN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1586010" cy="511876"/>
            <a:chOff x="1187820" y="652928"/>
            <a:chExt cx="158601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1500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相关参考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42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关于作业提交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BC64EE-9034-47EC-8B60-63104ACAE71B}"/>
              </a:ext>
            </a:extLst>
          </p:cNvPr>
          <p:cNvSpPr txBox="1"/>
          <p:nvPr/>
        </p:nvSpPr>
        <p:spPr>
          <a:xfrm>
            <a:off x="883633" y="2048219"/>
            <a:ext cx="95737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/>
              <a:t>将</a:t>
            </a:r>
            <a:r>
              <a:rPr lang="en-US" altLang="zh-CN" sz="2000" dirty="0"/>
              <a:t>Task</a:t>
            </a:r>
            <a:r>
              <a:rPr lang="zh-CN" altLang="en-US" sz="2000" dirty="0"/>
              <a:t> </a:t>
            </a:r>
            <a:r>
              <a:rPr lang="en-US" altLang="zh-CN" sz="2000" dirty="0"/>
              <a:t>1</a:t>
            </a:r>
            <a:r>
              <a:rPr lang="zh-CN" altLang="en-US" sz="2000" dirty="0"/>
              <a:t>所用的所有语句复制到一个</a:t>
            </a:r>
            <a:r>
              <a:rPr lang="en-US" altLang="zh-CN" sz="2000" dirty="0"/>
              <a:t>SQL</a:t>
            </a:r>
            <a:r>
              <a:rPr lang="zh-CN" altLang="en-US" sz="2000" dirty="0"/>
              <a:t>文件里，命名为</a:t>
            </a:r>
            <a:r>
              <a:rPr lang="en-US" altLang="zh-CN" sz="2000" dirty="0"/>
              <a:t>Task1.sql</a:t>
            </a:r>
            <a:r>
              <a:rPr lang="zh-CN" altLang="en-US" sz="2000" dirty="0"/>
              <a:t>，</a:t>
            </a:r>
            <a:r>
              <a:rPr lang="zh-CN" altLang="en-US" sz="2000" b="1" dirty="0">
                <a:solidFill>
                  <a:srgbClr val="FF0000"/>
                </a:solidFill>
              </a:rPr>
              <a:t>请用注释将题号标明。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将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Task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中每道题目的运行结果截图。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打包成</a:t>
            </a:r>
            <a:r>
              <a:rPr lang="en-US" altLang="zh-CN" sz="2000" dirty="0"/>
              <a:t>.zip</a:t>
            </a:r>
            <a:r>
              <a:rPr lang="zh-CN" altLang="en-US" sz="2000" dirty="0"/>
              <a:t> </a:t>
            </a:r>
            <a:r>
              <a:rPr lang="en-US" altLang="zh-CN" sz="2000" dirty="0"/>
              <a:t>.</a:t>
            </a:r>
            <a:r>
              <a:rPr lang="en-US" altLang="zh-CN" sz="2000" dirty="0" err="1"/>
              <a:t>rar</a:t>
            </a:r>
            <a:r>
              <a:rPr lang="en-US" altLang="zh-CN" sz="2000" dirty="0"/>
              <a:t> .7z</a:t>
            </a:r>
            <a:r>
              <a:rPr lang="zh-CN" altLang="en-US" sz="2000" dirty="0"/>
              <a:t>等常见压缩格式，</a:t>
            </a:r>
            <a:r>
              <a:rPr lang="zh-CN" altLang="en-US" sz="2000" b="1" dirty="0"/>
              <a:t>命名为“</a:t>
            </a:r>
            <a:r>
              <a:rPr lang="zh-CN" altLang="en-US" sz="2000" b="1" dirty="0">
                <a:solidFill>
                  <a:srgbClr val="FF0000"/>
                </a:solidFill>
              </a:rPr>
              <a:t>学号</a:t>
            </a:r>
            <a:r>
              <a:rPr lang="en-US" altLang="zh-CN" sz="2000" b="1" dirty="0">
                <a:solidFill>
                  <a:srgbClr val="FF0000"/>
                </a:solidFill>
              </a:rPr>
              <a:t>_</a:t>
            </a:r>
            <a:r>
              <a:rPr lang="zh-CN" altLang="en-US" sz="2000" b="1" dirty="0">
                <a:solidFill>
                  <a:srgbClr val="FF0000"/>
                </a:solidFill>
              </a:rPr>
              <a:t>姓名_实验</a:t>
            </a:r>
            <a:r>
              <a:rPr lang="en-US" altLang="zh-CN" sz="2000" b="1" dirty="0">
                <a:solidFill>
                  <a:srgbClr val="FF0000"/>
                </a:solidFill>
              </a:rPr>
              <a:t>5</a:t>
            </a:r>
            <a:r>
              <a:rPr lang="zh-CN" altLang="en-US" sz="2000" b="1" dirty="0"/>
              <a:t>”。</a:t>
            </a:r>
            <a:endParaRPr lang="en-US" altLang="zh-CN" sz="2000" b="1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FontTx/>
              <a:buAutoNum type="arabicPeriod"/>
            </a:pPr>
            <a:r>
              <a:rPr lang="zh-CN" altLang="en-US" sz="2000" dirty="0"/>
              <a:t>作业截止时间为</a:t>
            </a:r>
            <a:r>
              <a:rPr lang="zh-CN" altLang="en-US" sz="2000" b="1" dirty="0">
                <a:solidFill>
                  <a:srgbClr val="FF0000"/>
                </a:solidFill>
              </a:rPr>
              <a:t>周日</a:t>
            </a:r>
            <a:r>
              <a:rPr lang="en-US" altLang="zh-CN" sz="2000" b="1" dirty="0">
                <a:solidFill>
                  <a:srgbClr val="FF0000"/>
                </a:solidFill>
              </a:rPr>
              <a:t>24:00</a:t>
            </a:r>
            <a:r>
              <a:rPr lang="zh-CN" altLang="en-US" sz="2000" b="1" dirty="0">
                <a:solidFill>
                  <a:srgbClr val="FF0000"/>
                </a:solidFill>
              </a:rPr>
              <a:t>之前。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457200" indent="-457200">
              <a:buFontTx/>
              <a:buAutoNum type="arabicPeriod"/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 b="1" dirty="0">
                <a:solidFill>
                  <a:srgbClr val="FF0000"/>
                </a:solidFill>
              </a:rPr>
              <a:t>周日</a:t>
            </a:r>
            <a:r>
              <a:rPr lang="en-US" altLang="zh-CN" sz="2000" b="1" dirty="0">
                <a:solidFill>
                  <a:srgbClr val="FF0000"/>
                </a:solidFill>
              </a:rPr>
              <a:t>24:00</a:t>
            </a:r>
            <a:r>
              <a:rPr lang="zh-CN" altLang="en-US" sz="2000" b="1" dirty="0">
                <a:solidFill>
                  <a:srgbClr val="FF0000"/>
                </a:solidFill>
              </a:rPr>
              <a:t>之前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将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“压缩包”</a:t>
            </a:r>
            <a:r>
              <a:rPr lang="zh-CN" altLang="en-US" sz="2000" dirty="0"/>
              <a:t>提交到北航软件学院云平台。迟交酌情扣分。</a:t>
            </a:r>
            <a:endParaRPr lang="en-US" altLang="zh-CN" sz="2000" dirty="0"/>
          </a:p>
          <a:p>
            <a:pPr marL="457200" indent="-457200">
              <a:buFontTx/>
              <a:buAutoNum type="arabicPeriod"/>
            </a:pPr>
            <a:endParaRPr lang="en-US" altLang="zh-CN" sz="2000" dirty="0"/>
          </a:p>
          <a:p>
            <a:pPr marL="457200" indent="-457200">
              <a:buFontTx/>
              <a:buAutoNum type="arabicPeriod"/>
            </a:pPr>
            <a:r>
              <a:rPr lang="zh-CN" altLang="en-US" sz="2000" b="1" dirty="0">
                <a:solidFill>
                  <a:srgbClr val="FF0000"/>
                </a:solidFill>
              </a:rPr>
              <a:t>如果未能及时提交，请发到助教邮箱，并注明补交。</a:t>
            </a:r>
            <a:br>
              <a:rPr lang="en-US" altLang="zh-CN" sz="2000" b="1" dirty="0">
                <a:solidFill>
                  <a:srgbClr val="FF0000"/>
                </a:solidFill>
              </a:rPr>
            </a:br>
            <a:r>
              <a:rPr lang="en-US" altLang="zh-CN" sz="2000" b="1" dirty="0">
                <a:solidFill>
                  <a:srgbClr val="FF0000"/>
                </a:solidFill>
                <a:hlinkClick r:id="rId2"/>
              </a:rPr>
              <a:t>15652581355@163.com</a:t>
            </a:r>
            <a:r>
              <a:rPr lang="zh-CN" altLang="en-US" sz="2000" b="1" dirty="0">
                <a:hlinkClick r:id="rId2"/>
              </a:rPr>
              <a:t>，</a:t>
            </a:r>
            <a:br>
              <a:rPr lang="en-US" altLang="zh-CN" sz="2000" b="1" dirty="0">
                <a:hlinkClick r:id="rId2"/>
              </a:rPr>
            </a:br>
            <a:r>
              <a:rPr lang="en-US" altLang="zh-CN" sz="2000" b="1" dirty="0">
                <a:hlinkClick r:id="rId2"/>
              </a:rPr>
              <a:t>hzy1721@qq.com</a:t>
            </a:r>
            <a:endParaRPr lang="en-US" altLang="zh-CN" sz="2000" b="1" dirty="0"/>
          </a:p>
          <a:p>
            <a:pPr marL="457200" indent="-457200">
              <a:buFontTx/>
              <a:buAutoNum type="arabicPeriod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1083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本次上机概览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0A8A18E-1FF9-47E7-B318-8A0D0A77B474}"/>
              </a:ext>
            </a:extLst>
          </p:cNvPr>
          <p:cNvSpPr txBox="1"/>
          <p:nvPr/>
        </p:nvSpPr>
        <p:spPr>
          <a:xfrm>
            <a:off x="883632" y="2386639"/>
            <a:ext cx="300595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本次的上机内容主要有：</a:t>
            </a:r>
            <a:endParaRPr lang="en-US" altLang="zh-CN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批处理和变量</a:t>
            </a:r>
            <a:endParaRPr lang="en-US" altLang="zh-CN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流程控制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68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本次上机任务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0A8A18E-1FF9-47E7-B318-8A0D0A77B474}"/>
              </a:ext>
            </a:extLst>
          </p:cNvPr>
          <p:cNvSpPr txBox="1"/>
          <p:nvPr/>
        </p:nvSpPr>
        <p:spPr>
          <a:xfrm>
            <a:off x="883632" y="1974689"/>
            <a:ext cx="957377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1. </a:t>
            </a:r>
            <a:r>
              <a:rPr lang="zh-CN" altLang="en-US" dirty="0"/>
              <a:t>用</a:t>
            </a:r>
            <a:r>
              <a:rPr lang="en-US" altLang="zh-CN" dirty="0"/>
              <a:t>SQL</a:t>
            </a:r>
            <a:r>
              <a:rPr lang="zh-CN" altLang="en-US" dirty="0"/>
              <a:t>语句完成下列查询：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1. </a:t>
            </a:r>
            <a:r>
              <a:rPr lang="zh-CN" altLang="en-US" dirty="0"/>
              <a:t>写一个批处理，打印</a:t>
            </a:r>
            <a:r>
              <a:rPr lang="en-US" altLang="zh-CN" dirty="0"/>
              <a:t>3</a:t>
            </a:r>
            <a:r>
              <a:rPr lang="zh-CN" altLang="en-US" dirty="0"/>
              <a:t>遍消息“</a:t>
            </a:r>
            <a:r>
              <a:rPr lang="en-US" altLang="zh-CN" dirty="0"/>
              <a:t>This is a test message”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建一个表</a:t>
            </a:r>
            <a:r>
              <a:rPr lang="en-US" altLang="zh-CN" dirty="0"/>
              <a:t>Grade(</a:t>
            </a:r>
            <a:r>
              <a:rPr lang="en-US" altLang="zh-CN" dirty="0" err="1"/>
              <a:t>Sno</a:t>
            </a:r>
            <a:r>
              <a:rPr lang="en-US" altLang="zh-CN" dirty="0"/>
              <a:t>, value)</a:t>
            </a:r>
            <a:r>
              <a:rPr lang="zh-CN" altLang="en-US" dirty="0"/>
              <a:t>，用循环结构插入</a:t>
            </a:r>
            <a:r>
              <a:rPr lang="en-US" altLang="zh-CN" dirty="0"/>
              <a:t>100</a:t>
            </a:r>
            <a:r>
              <a:rPr lang="zh-CN" altLang="en-US" dirty="0"/>
              <a:t>条记录，其中</a:t>
            </a:r>
            <a:r>
              <a:rPr lang="en-US" altLang="zh-CN" dirty="0" err="1"/>
              <a:t>Sno</a:t>
            </a:r>
            <a:r>
              <a:rPr lang="zh-CN" altLang="en-US" dirty="0"/>
              <a:t>是递增的奇自然数，</a:t>
            </a:r>
            <a:r>
              <a:rPr lang="en-US" altLang="zh-CN" dirty="0"/>
              <a:t>value</a:t>
            </a:r>
            <a:r>
              <a:rPr lang="zh-CN" altLang="en-US" dirty="0"/>
              <a:t>是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间的随机</a:t>
            </a:r>
            <a:r>
              <a:rPr lang="zh-CN" altLang="en-US" b="1" dirty="0">
                <a:solidFill>
                  <a:srgbClr val="FF0000"/>
                </a:solidFill>
              </a:rPr>
              <a:t>整数</a:t>
            </a:r>
            <a:r>
              <a:rPr lang="zh-CN" altLang="en-US" dirty="0"/>
              <a:t>（</a:t>
            </a:r>
            <a:r>
              <a:rPr lang="en-US" altLang="zh-CN" dirty="0"/>
              <a:t>rand</a:t>
            </a:r>
            <a:r>
              <a:rPr lang="zh-CN" altLang="en-US" dirty="0"/>
              <a:t>函数）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/>
              <a:t>写一个查询，展示学生的学号（</a:t>
            </a:r>
            <a:r>
              <a:rPr lang="en-US" altLang="zh-CN" dirty="0" err="1"/>
              <a:t>Sno</a:t>
            </a:r>
            <a:r>
              <a:rPr lang="zh-CN" altLang="en-US" dirty="0"/>
              <a:t>）和成绩状况。（成绩状况：对于</a:t>
            </a:r>
            <a:r>
              <a:rPr lang="en-US" altLang="zh-CN" dirty="0"/>
              <a:t>Grade</a:t>
            </a:r>
            <a:r>
              <a:rPr lang="zh-CN" altLang="en-US" dirty="0"/>
              <a:t>表中</a:t>
            </a:r>
            <a:r>
              <a:rPr lang="en-US" altLang="zh-CN" dirty="0"/>
              <a:t>value</a:t>
            </a:r>
            <a:r>
              <a:rPr lang="zh-CN" altLang="en-US" dirty="0"/>
              <a:t>大于</a:t>
            </a:r>
            <a:r>
              <a:rPr lang="en-US" altLang="zh-CN" dirty="0"/>
              <a:t>80</a:t>
            </a:r>
            <a:r>
              <a:rPr lang="zh-CN" altLang="en-US" dirty="0"/>
              <a:t>的行显示为’</a:t>
            </a:r>
            <a:r>
              <a:rPr lang="en-US" altLang="zh-CN" dirty="0"/>
              <a:t>good’</a:t>
            </a:r>
            <a:r>
              <a:rPr lang="zh-CN" altLang="en-US" dirty="0"/>
              <a:t>，</a:t>
            </a:r>
            <a:r>
              <a:rPr lang="en-US" altLang="zh-CN" dirty="0"/>
              <a:t>60</a:t>
            </a:r>
            <a:r>
              <a:rPr lang="zh-CN" altLang="en-US" dirty="0"/>
              <a:t>到</a:t>
            </a:r>
            <a:r>
              <a:rPr lang="en-US" altLang="zh-CN" dirty="0"/>
              <a:t>80</a:t>
            </a:r>
            <a:r>
              <a:rPr lang="zh-CN" altLang="en-US" dirty="0"/>
              <a:t>之间的显示’</a:t>
            </a:r>
            <a:r>
              <a:rPr lang="en-US" altLang="zh-CN" dirty="0"/>
              <a:t>pass’</a:t>
            </a:r>
            <a:r>
              <a:rPr lang="zh-CN" altLang="en-US" dirty="0"/>
              <a:t>，否则显示’</a:t>
            </a:r>
            <a:r>
              <a:rPr lang="en-US" altLang="zh-CN" dirty="0"/>
              <a:t>not good’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用模拟的方法算</a:t>
            </a:r>
            <a:r>
              <a:rPr lang="en-US" altLang="zh-CN" dirty="0"/>
              <a:t>PI</a:t>
            </a:r>
            <a:r>
              <a:rPr lang="zh-CN" altLang="en-US" dirty="0"/>
              <a:t>的值，采样值取</a:t>
            </a:r>
            <a:r>
              <a:rPr lang="en-US" altLang="zh-CN" dirty="0"/>
              <a:t>5000</a:t>
            </a:r>
            <a:r>
              <a:rPr lang="zh-CN" altLang="en-US" dirty="0"/>
              <a:t>即可</a:t>
            </a:r>
          </a:p>
          <a:p>
            <a:r>
              <a:rPr lang="zh-CN" altLang="en-US" dirty="0"/>
              <a:t>（提示：计算落入四分之一圆形区域的点数的占比）</a:t>
            </a:r>
          </a:p>
          <a:p>
            <a:endParaRPr lang="en-US" altLang="zh-CN" sz="2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片 2">
            <a:extLst>
              <a:ext uri="{FF2B5EF4-FFF2-40B4-BE49-F238E27FC236}">
                <a16:creationId xmlns:a16="http://schemas.microsoft.com/office/drawing/2014/main" id="{96B99B4C-7D18-4FFD-8C16-22A6BEE40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48" y="4974172"/>
            <a:ext cx="1198155" cy="1165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63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基础知识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0" y="2048218"/>
            <a:ext cx="98164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批处理：</a:t>
            </a:r>
            <a:r>
              <a:rPr lang="en-US" altLang="zh-CN" dirty="0"/>
              <a:t>GO (</a:t>
            </a:r>
            <a:r>
              <a:rPr lang="zh-CN" altLang="en-US" dirty="0"/>
              <a:t>严格地说不是</a:t>
            </a:r>
            <a:r>
              <a:rPr lang="en-US" altLang="zh-CN" dirty="0"/>
              <a:t>DCL</a:t>
            </a:r>
            <a:r>
              <a:rPr lang="zh-CN" altLang="en-US" dirty="0"/>
              <a:t>，只是个客户端指令</a:t>
            </a:r>
            <a:r>
              <a:rPr lang="en-US" altLang="zh-CN" dirty="0"/>
              <a:t>)</a:t>
            </a:r>
          </a:p>
          <a:p>
            <a:pPr>
              <a:defRPr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语法：</a:t>
            </a:r>
          </a:p>
          <a:p>
            <a:pPr lvl="1">
              <a:defRPr/>
            </a:pPr>
            <a:r>
              <a:rPr lang="en-US" altLang="zh-CN" dirty="0"/>
              <a:t>GO [count]  </a:t>
            </a:r>
          </a:p>
          <a:p>
            <a:pPr lvl="1">
              <a:defRPr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例如：</a:t>
            </a:r>
          </a:p>
          <a:p>
            <a:pPr lvl="1">
              <a:defRPr/>
            </a:pPr>
            <a:r>
              <a:rPr lang="en-US" altLang="zh-CN" dirty="0"/>
              <a:t>GO 3		--</a:t>
            </a:r>
            <a:r>
              <a:rPr lang="zh-CN" altLang="en-US" dirty="0"/>
              <a:t>这个批处理重复执行</a:t>
            </a:r>
            <a:r>
              <a:rPr lang="en-US" altLang="zh-CN" dirty="0"/>
              <a:t>3</a:t>
            </a:r>
            <a:r>
              <a:rPr lang="zh-CN" altLang="en-US" dirty="0"/>
              <a:t>次</a:t>
            </a:r>
            <a:endParaRPr lang="en-US" altLang="zh-CN" dirty="0"/>
          </a:p>
          <a:p>
            <a:pPr lvl="1">
              <a:defRPr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说明：</a:t>
            </a:r>
          </a:p>
          <a:p>
            <a:pPr>
              <a:defRPr/>
            </a:pPr>
            <a:r>
              <a:rPr lang="zh-CN" altLang="en-US" dirty="0"/>
              <a:t>能组成一个批处理的语句有很多条件，否则不过编译或执行出错</a:t>
            </a:r>
          </a:p>
          <a:p>
            <a:pPr>
              <a:defRPr/>
            </a:pPr>
            <a:r>
              <a:rPr lang="zh-CN" altLang="en-US" dirty="0"/>
              <a:t>具体请自行尝试</a:t>
            </a:r>
            <a:r>
              <a:rPr lang="en-US" altLang="zh-CN" dirty="0"/>
              <a:t>……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888E18-66B3-409E-997D-2696B7BD2335}"/>
              </a:ext>
            </a:extLst>
          </p:cNvPr>
          <p:cNvSpPr txBox="1"/>
          <p:nvPr/>
        </p:nvSpPr>
        <p:spPr>
          <a:xfrm>
            <a:off x="2178449" y="963859"/>
            <a:ext cx="3449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	—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批处理：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GO 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3443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基础知识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0" y="2048218"/>
            <a:ext cx="98164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局部变量： </a:t>
            </a:r>
            <a:r>
              <a:rPr lang="en-US" altLang="zh-CN" dirty="0"/>
              <a:t>DECLARE/SET</a:t>
            </a:r>
          </a:p>
          <a:p>
            <a:pPr>
              <a:defRPr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语法：</a:t>
            </a:r>
          </a:p>
          <a:p>
            <a:pPr lvl="1">
              <a:defRPr/>
            </a:pPr>
            <a:r>
              <a:rPr lang="en-US" altLang="zh-CN" dirty="0"/>
              <a:t>DECLARE @</a:t>
            </a:r>
            <a:r>
              <a:rPr lang="en-US" altLang="zh-CN" dirty="0" err="1"/>
              <a:t>varName</a:t>
            </a:r>
            <a:r>
              <a:rPr lang="en-US" altLang="zh-CN" dirty="0"/>
              <a:t> [AS] type [ = value];</a:t>
            </a:r>
          </a:p>
          <a:p>
            <a:pPr lvl="1">
              <a:defRPr/>
            </a:pPr>
            <a:r>
              <a:rPr lang="en-US" altLang="zh-CN" dirty="0"/>
              <a:t>SET @</a:t>
            </a:r>
            <a:r>
              <a:rPr lang="en-US" altLang="zh-CN" dirty="0" err="1"/>
              <a:t>varName</a:t>
            </a:r>
            <a:r>
              <a:rPr lang="en-US" altLang="zh-CN" dirty="0"/>
              <a:t> = value;	--</a:t>
            </a:r>
            <a:r>
              <a:rPr lang="zh-CN" altLang="en-US" dirty="0"/>
              <a:t>或</a:t>
            </a:r>
            <a:r>
              <a:rPr lang="en-US" altLang="zh-CN" dirty="0"/>
              <a:t>SELECT @</a:t>
            </a:r>
            <a:r>
              <a:rPr lang="en-US" altLang="zh-CN" dirty="0" err="1"/>
              <a:t>varName</a:t>
            </a:r>
            <a:r>
              <a:rPr lang="en-US" altLang="zh-CN" dirty="0"/>
              <a:t> = value;</a:t>
            </a:r>
          </a:p>
          <a:p>
            <a:pPr lvl="1">
              <a:defRPr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例如：</a:t>
            </a:r>
          </a:p>
          <a:p>
            <a:pPr lvl="1">
              <a:defRPr/>
            </a:pPr>
            <a:r>
              <a:rPr lang="en-US" altLang="zh-CN" dirty="0"/>
              <a:t>DECLARE @PI AS float, @Time datetime = ‘2018-08-09 23:59:59.997’;</a:t>
            </a:r>
          </a:p>
          <a:p>
            <a:pPr lvl="1">
              <a:defRPr/>
            </a:pPr>
            <a:r>
              <a:rPr lang="en-US" altLang="zh-CN" dirty="0"/>
              <a:t>SET @PI = 3.14;		--</a:t>
            </a:r>
            <a:r>
              <a:rPr lang="zh-CN" altLang="en-US" dirty="0"/>
              <a:t>或</a:t>
            </a:r>
            <a:r>
              <a:rPr lang="en-US" altLang="zh-CN" dirty="0"/>
              <a:t>SELECT @PI = 3.14;</a:t>
            </a:r>
          </a:p>
          <a:p>
            <a:pPr lvl="1">
              <a:defRPr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说明：</a:t>
            </a:r>
          </a:p>
          <a:p>
            <a:pPr>
              <a:defRPr/>
            </a:pPr>
            <a:r>
              <a:rPr lang="zh-CN" altLang="en-US" dirty="0"/>
              <a:t>作用域：同一个批处理中有效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2F4A9A7-9FAB-4011-B938-E8F635A93F87}"/>
              </a:ext>
            </a:extLst>
          </p:cNvPr>
          <p:cNvSpPr txBox="1"/>
          <p:nvPr/>
        </p:nvSpPr>
        <p:spPr>
          <a:xfrm>
            <a:off x="2178449" y="963859"/>
            <a:ext cx="3449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—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局部变量： 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DECLARE/SET</a:t>
            </a:r>
          </a:p>
          <a:p>
            <a:pPr algn="r"/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451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基础知识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0" y="2048218"/>
            <a:ext cx="9816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局部变量： </a:t>
            </a:r>
            <a:r>
              <a:rPr lang="en-US" altLang="zh-CN" dirty="0"/>
              <a:t>SET/SELECT</a:t>
            </a:r>
          </a:p>
          <a:p>
            <a:pPr>
              <a:defRPr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区别：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4D5753F-1D0D-47BC-9059-FD74AF219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815509"/>
              </p:ext>
            </p:extLst>
          </p:nvPr>
        </p:nvGraphicFramePr>
        <p:xfrm>
          <a:off x="2679854" y="3254188"/>
          <a:ext cx="6405562" cy="182910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135187">
                  <a:extLst>
                    <a:ext uri="{9D8B030D-6E8A-4147-A177-3AD203B41FA5}">
                      <a16:colId xmlns:a16="http://schemas.microsoft.com/office/drawing/2014/main" val="870621977"/>
                    </a:ext>
                  </a:extLst>
                </a:gridCol>
                <a:gridCol w="2135188">
                  <a:extLst>
                    <a:ext uri="{9D8B030D-6E8A-4147-A177-3AD203B41FA5}">
                      <a16:colId xmlns:a16="http://schemas.microsoft.com/office/drawing/2014/main" val="1418996692"/>
                    </a:ext>
                  </a:extLst>
                </a:gridCol>
                <a:gridCol w="2135187">
                  <a:extLst>
                    <a:ext uri="{9D8B030D-6E8A-4147-A177-3AD203B41FA5}">
                      <a16:colId xmlns:a16="http://schemas.microsoft.com/office/drawing/2014/main" val="1410811442"/>
                    </a:ext>
                  </a:extLst>
                </a:gridCol>
              </a:tblGrid>
              <a:tr h="590550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C0F94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C0F94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条件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7" marR="91437" marT="45711" marB="45711" horzOverflow="overflow"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C0F94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C0F94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SET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7" marR="91437" marT="45711" marB="45711" horzOverflow="overflow"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C0F94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C0F94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SELECT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7" marR="91437" marT="45711" marB="45711" horzOverflow="overflow">
                    <a:solidFill>
                      <a:srgbClr val="20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186963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C0F94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C0F94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表达式返回多个值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7" marR="91437" marT="45711" marB="45711" horzOverflow="overflow"/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C0F94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C0F94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出错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7" marR="91437" marT="45711" marB="45711" horzOverflow="overflow"/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C0F94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C0F94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将返回的最后一个值赋值给变量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7" marR="91437" marT="45711" marB="45711" horzOverflow="overflow"/>
                </a:tc>
                <a:extLst>
                  <a:ext uri="{0D108BD9-81ED-4DB2-BD59-A6C34878D82A}">
                    <a16:rowId xmlns:a16="http://schemas.microsoft.com/office/drawing/2014/main" val="4142042688"/>
                  </a:ext>
                </a:extLst>
              </a:tr>
              <a:tr h="598488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C0F94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C0F94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表达式未返回值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7" marR="91437" marT="45711" marB="45711" horzOverflow="overflow"/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C0F94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C0F94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变量被赋为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null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7" marR="91437" marT="45711" marB="45711" horzOverflow="overflow"/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C0F94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C0F94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595959"/>
                          </a:solidFill>
                          <a:latin typeface="Calisto MT" panose="02040603050505030304" pitchFamily="18" charset="0"/>
                          <a:ea typeface="宋体" panose="02010600030101010101" pitchFamily="2" charset="-122"/>
                          <a:sym typeface="Calisto MT" panose="020406030505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变量保持原值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7" marR="91437" marT="45711" marB="45711" horzOverflow="overflow"/>
                </a:tc>
                <a:extLst>
                  <a:ext uri="{0D108BD9-81ED-4DB2-BD59-A6C34878D82A}">
                    <a16:rowId xmlns:a16="http://schemas.microsoft.com/office/drawing/2014/main" val="175491169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6B5A24C5-75E8-45F4-AC81-B0A29FD59B98}"/>
              </a:ext>
            </a:extLst>
          </p:cNvPr>
          <p:cNvSpPr txBox="1"/>
          <p:nvPr/>
        </p:nvSpPr>
        <p:spPr>
          <a:xfrm>
            <a:off x="2178449" y="963859"/>
            <a:ext cx="3449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—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局部变量： 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DECLARE/SET</a:t>
            </a:r>
          </a:p>
          <a:p>
            <a:pPr algn="r"/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3183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基础知识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0" y="2048218"/>
            <a:ext cx="98164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消息提示：</a:t>
            </a:r>
            <a:r>
              <a:rPr lang="en-US" altLang="zh-CN" dirty="0"/>
              <a:t>PRINT</a:t>
            </a:r>
          </a:p>
          <a:p>
            <a:pPr>
              <a:defRPr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语法：</a:t>
            </a:r>
          </a:p>
          <a:p>
            <a:pPr lvl="1">
              <a:defRPr/>
            </a:pPr>
            <a:r>
              <a:rPr lang="en-US" altLang="zh-CN" dirty="0"/>
              <a:t>PRINT </a:t>
            </a:r>
            <a:r>
              <a:rPr lang="en-US" altLang="zh-CN" dirty="0" err="1"/>
              <a:t>msg_str</a:t>
            </a:r>
            <a:r>
              <a:rPr lang="en-US" altLang="zh-CN" dirty="0"/>
              <a:t> | @</a:t>
            </a:r>
            <a:r>
              <a:rPr lang="en-US" altLang="zh-CN" dirty="0" err="1"/>
              <a:t>local_variable</a:t>
            </a:r>
            <a:r>
              <a:rPr lang="en-US" altLang="zh-CN" dirty="0"/>
              <a:t> | </a:t>
            </a:r>
            <a:r>
              <a:rPr lang="en-US" altLang="zh-CN" dirty="0" err="1"/>
              <a:t>string_expr</a:t>
            </a:r>
            <a:r>
              <a:rPr lang="en-US" altLang="zh-CN" dirty="0"/>
              <a:t>;</a:t>
            </a:r>
          </a:p>
          <a:p>
            <a:pPr lvl="1">
              <a:defRPr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例如：</a:t>
            </a:r>
          </a:p>
          <a:p>
            <a:pPr lvl="1">
              <a:defRPr/>
            </a:pPr>
            <a:r>
              <a:rPr lang="en-US" altLang="zh-CN" dirty="0"/>
              <a:t>PRINT ‘Hello’ + ‘-’ + ‘World!’;</a:t>
            </a:r>
          </a:p>
          <a:p>
            <a:pPr lvl="1">
              <a:defRPr/>
            </a:pPr>
            <a:r>
              <a:rPr lang="en-US" altLang="zh-CN" dirty="0"/>
              <a:t>PRINT @Time;</a:t>
            </a:r>
          </a:p>
          <a:p>
            <a:pPr lvl="1">
              <a:defRPr/>
            </a:pPr>
            <a:r>
              <a:rPr lang="en-US" altLang="zh-CN" dirty="0"/>
              <a:t>PRINT GETDATE();</a:t>
            </a:r>
          </a:p>
          <a:p>
            <a:pPr lvl="1">
              <a:defRPr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说明：</a:t>
            </a:r>
          </a:p>
          <a:p>
            <a:pPr>
              <a:defRPr/>
            </a:pPr>
            <a:r>
              <a:rPr lang="zh-CN" altLang="en-US" dirty="0"/>
              <a:t>作为消息打印出来，而不是作为结果集打表</a:t>
            </a:r>
            <a:r>
              <a:rPr lang="en-US" altLang="zh-CN" dirty="0"/>
              <a:t>(</a:t>
            </a:r>
            <a:r>
              <a:rPr lang="zh-CN" altLang="en-US" dirty="0"/>
              <a:t>把上例换为</a:t>
            </a:r>
            <a:r>
              <a:rPr lang="en-US" altLang="zh-CN" dirty="0"/>
              <a:t>SELECT</a:t>
            </a:r>
            <a:r>
              <a:rPr lang="zh-CN" altLang="en-US" dirty="0"/>
              <a:t>，对比输出结果</a:t>
            </a:r>
            <a:r>
              <a:rPr lang="en-US" altLang="zh-CN" dirty="0"/>
              <a:t>)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D93E85-A4E5-4A3E-97B9-48E94290D71D}"/>
              </a:ext>
            </a:extLst>
          </p:cNvPr>
          <p:cNvSpPr txBox="1"/>
          <p:nvPr/>
        </p:nvSpPr>
        <p:spPr>
          <a:xfrm>
            <a:off x="1963272" y="963859"/>
            <a:ext cx="3664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—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消息提示：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PRINT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570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基础知识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0" y="2048218"/>
            <a:ext cx="91978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>
                <a:sym typeface="Calibri" panose="020F0502020204030204" pitchFamily="34" charset="0"/>
              </a:rPr>
              <a:t>选择：</a:t>
            </a:r>
            <a:r>
              <a:rPr lang="en-US" altLang="zh-CN" dirty="0">
                <a:sym typeface="Calibri" panose="020F0502020204030204" pitchFamily="34" charset="0"/>
              </a:rPr>
              <a:t>CASE…WHEN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语法：</a:t>
            </a:r>
          </a:p>
          <a:p>
            <a:pPr>
              <a:defRPr/>
            </a:pPr>
            <a:r>
              <a:rPr lang="en-US" altLang="zh-CN" dirty="0"/>
              <a:t>CASE [</a:t>
            </a:r>
            <a:r>
              <a:rPr lang="en-US" altLang="zh-CN" dirty="0" err="1"/>
              <a:t>input_expression</a:t>
            </a:r>
            <a:r>
              <a:rPr lang="en-US" altLang="zh-CN" dirty="0"/>
              <a:t>]   </a:t>
            </a:r>
          </a:p>
          <a:p>
            <a:pPr lvl="1">
              <a:defRPr/>
            </a:pPr>
            <a:r>
              <a:rPr lang="en-US" altLang="zh-CN" dirty="0"/>
              <a:t>WHEN </a:t>
            </a:r>
            <a:r>
              <a:rPr lang="en-US" altLang="zh-CN" dirty="0" err="1"/>
              <a:t>when_expression</a:t>
            </a:r>
            <a:r>
              <a:rPr lang="en-US" altLang="zh-CN" dirty="0"/>
              <a:t> THEN </a:t>
            </a:r>
            <a:r>
              <a:rPr lang="en-US" altLang="zh-CN" dirty="0" err="1"/>
              <a:t>result_expression</a:t>
            </a:r>
            <a:r>
              <a:rPr lang="en-US" altLang="zh-CN" dirty="0"/>
              <a:t> [ ...n ]   </a:t>
            </a:r>
          </a:p>
          <a:p>
            <a:pPr lvl="1">
              <a:defRPr/>
            </a:pPr>
            <a:r>
              <a:rPr lang="en-US" altLang="zh-CN" dirty="0"/>
              <a:t>[ ELSE </a:t>
            </a:r>
            <a:r>
              <a:rPr lang="en-US" altLang="zh-CN" dirty="0" err="1"/>
              <a:t>else_result_expression</a:t>
            </a:r>
            <a:r>
              <a:rPr lang="en-US" altLang="zh-CN" dirty="0"/>
              <a:t> ]   </a:t>
            </a:r>
          </a:p>
          <a:p>
            <a:pPr>
              <a:defRPr/>
            </a:pPr>
            <a:r>
              <a:rPr lang="en-US" altLang="zh-CN" dirty="0"/>
              <a:t>END</a:t>
            </a:r>
          </a:p>
          <a:p>
            <a:pPr>
              <a:defRPr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说明：</a:t>
            </a:r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不是控制流，更像一个返回单值的函数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 dirty="0" err="1"/>
              <a:t>input_expression</a:t>
            </a:r>
            <a:r>
              <a:rPr lang="zh-CN" altLang="en-US" dirty="0"/>
              <a:t>存在时称为简单分支，此时</a:t>
            </a:r>
            <a:r>
              <a:rPr lang="en-US" altLang="zh-CN" dirty="0" err="1"/>
              <a:t>when_expression</a:t>
            </a:r>
            <a:r>
              <a:rPr lang="zh-CN" altLang="en-US" dirty="0"/>
              <a:t>为表达式，</a:t>
            </a:r>
            <a:r>
              <a:rPr lang="en-US" altLang="zh-CN" dirty="0"/>
              <a:t>input</a:t>
            </a:r>
            <a:r>
              <a:rPr lang="zh-CN" altLang="en-US" dirty="0"/>
              <a:t>与</a:t>
            </a:r>
            <a:r>
              <a:rPr lang="en-US" altLang="zh-CN" dirty="0"/>
              <a:t>when</a:t>
            </a:r>
            <a:r>
              <a:rPr lang="zh-CN" altLang="en-US" dirty="0"/>
              <a:t>之间做相等判断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en-US" altLang="zh-CN" dirty="0" err="1"/>
              <a:t>input_expression</a:t>
            </a:r>
            <a:r>
              <a:rPr lang="zh-CN" altLang="en-US" dirty="0"/>
              <a:t>不存在时称为搜索分支，此时</a:t>
            </a:r>
            <a:r>
              <a:rPr lang="en-US" altLang="zh-CN" dirty="0" err="1"/>
              <a:t>when_expression</a:t>
            </a:r>
            <a:r>
              <a:rPr lang="zh-CN" altLang="en-US" dirty="0"/>
              <a:t>为布尔式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DD7B3C-C26C-421F-AB26-B80A7380513B}"/>
              </a:ext>
            </a:extLst>
          </p:cNvPr>
          <p:cNvSpPr txBox="1"/>
          <p:nvPr/>
        </p:nvSpPr>
        <p:spPr>
          <a:xfrm>
            <a:off x="1963272" y="963859"/>
            <a:ext cx="3664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—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选择：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CASE…WHEN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810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基础知识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0" y="2048218"/>
            <a:ext cx="91978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例如：</a:t>
            </a:r>
          </a:p>
          <a:p>
            <a:pPr>
              <a:defRPr/>
            </a:pPr>
            <a:r>
              <a:rPr lang="en-US" altLang="zh-CN" dirty="0"/>
              <a:t>PRINT CASE @res			--</a:t>
            </a:r>
            <a:r>
              <a:rPr lang="zh-CN" altLang="en-US" dirty="0"/>
              <a:t>返回值传递给</a:t>
            </a:r>
            <a:r>
              <a:rPr lang="en-US" altLang="zh-CN" dirty="0"/>
              <a:t>PRINT</a:t>
            </a:r>
          </a:p>
          <a:p>
            <a:pPr lvl="1">
              <a:defRPr/>
            </a:pPr>
            <a:r>
              <a:rPr lang="en-US" altLang="zh-CN" dirty="0"/>
              <a:t>WHEN 10 THEN 'AC!'</a:t>
            </a:r>
          </a:p>
          <a:p>
            <a:pPr lvl="1">
              <a:defRPr/>
            </a:pPr>
            <a:r>
              <a:rPr lang="en-US" altLang="zh-CN" dirty="0"/>
              <a:t>ELSE 'WA!'</a:t>
            </a:r>
          </a:p>
          <a:p>
            <a:pPr>
              <a:defRPr/>
            </a:pPr>
            <a:r>
              <a:rPr lang="en-US" altLang="zh-CN" dirty="0"/>
              <a:t>END;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SELECT </a:t>
            </a:r>
            <a:r>
              <a:rPr lang="en-US" altLang="zh-CN" dirty="0" err="1"/>
              <a:t>isPassed</a:t>
            </a:r>
            <a:r>
              <a:rPr lang="en-US" altLang="zh-CN" dirty="0"/>
              <a:t> = 		--</a:t>
            </a:r>
            <a:r>
              <a:rPr lang="zh-CN" altLang="en-US" dirty="0"/>
              <a:t>返回值组成</a:t>
            </a:r>
            <a:r>
              <a:rPr lang="en-US" altLang="zh-CN" dirty="0"/>
              <a:t>SELECT</a:t>
            </a:r>
            <a:r>
              <a:rPr lang="zh-CN" altLang="en-US" dirty="0"/>
              <a:t>的新列</a:t>
            </a:r>
          </a:p>
          <a:p>
            <a:pPr lvl="1">
              <a:defRPr/>
            </a:pPr>
            <a:r>
              <a:rPr lang="en-US" altLang="zh-CN" dirty="0"/>
              <a:t>CASE</a:t>
            </a:r>
          </a:p>
          <a:p>
            <a:pPr lvl="2">
              <a:defRPr/>
            </a:pPr>
            <a:r>
              <a:rPr lang="en-US" altLang="zh-CN" dirty="0"/>
              <a:t>WHEN </a:t>
            </a:r>
            <a:r>
              <a:rPr lang="en-US" altLang="zh-CN" dirty="0" err="1"/>
              <a:t>Course.grade</a:t>
            </a:r>
            <a:r>
              <a:rPr lang="en-US" altLang="zh-CN" dirty="0"/>
              <a:t>&gt;=60 THEN ‘Passed’</a:t>
            </a:r>
          </a:p>
          <a:p>
            <a:pPr lvl="2">
              <a:defRPr/>
            </a:pPr>
            <a:r>
              <a:rPr lang="en-US" altLang="zh-CN" dirty="0"/>
              <a:t>ELSE ‘Failed’</a:t>
            </a:r>
          </a:p>
          <a:p>
            <a:pPr lvl="1">
              <a:defRPr/>
            </a:pPr>
            <a:r>
              <a:rPr lang="en-US" altLang="zh-CN" dirty="0"/>
              <a:t>END;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CB7C5D-3F0F-42F7-A9DF-C73697842AD8}"/>
              </a:ext>
            </a:extLst>
          </p:cNvPr>
          <p:cNvSpPr txBox="1"/>
          <p:nvPr/>
        </p:nvSpPr>
        <p:spPr>
          <a:xfrm>
            <a:off x="1963272" y="963859"/>
            <a:ext cx="3664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—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选择：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CASE…WHEN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367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1101</Words>
  <Application>Microsoft Office PowerPoint</Application>
  <PresentationFormat>宽屏</PresentationFormat>
  <Paragraphs>187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思源黑体 CN Light</vt:lpstr>
      <vt:lpstr>Calibri</vt:lpstr>
      <vt:lpstr>Arial</vt:lpstr>
      <vt:lpstr>等线 Light</vt:lpstr>
      <vt:lpstr>Segoe UI Light</vt:lpstr>
      <vt:lpstr>Calisto MT</vt:lpstr>
      <vt:lpstr>等线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C2H6 _</dc:creator>
  <cp:lastModifiedBy>李鑫</cp:lastModifiedBy>
  <cp:revision>461</cp:revision>
  <dcterms:created xsi:type="dcterms:W3CDTF">2019-03-19T10:42:59Z</dcterms:created>
  <dcterms:modified xsi:type="dcterms:W3CDTF">2021-04-20T07:52:53Z</dcterms:modified>
</cp:coreProperties>
</file>