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7" r:id="rId2"/>
    <p:sldId id="293" r:id="rId3"/>
    <p:sldId id="307" r:id="rId4"/>
    <p:sldId id="323" r:id="rId5"/>
    <p:sldId id="324" r:id="rId6"/>
    <p:sldId id="325" r:id="rId7"/>
    <p:sldId id="321" r:id="rId8"/>
    <p:sldId id="329" r:id="rId9"/>
    <p:sldId id="330" r:id="rId10"/>
    <p:sldId id="331" r:id="rId11"/>
    <p:sldId id="332" r:id="rId12"/>
    <p:sldId id="334" r:id="rId13"/>
    <p:sldId id="335" r:id="rId14"/>
    <p:sldId id="333" r:id="rId15"/>
    <p:sldId id="336" r:id="rId16"/>
    <p:sldId id="337" r:id="rId17"/>
    <p:sldId id="338" r:id="rId18"/>
    <p:sldId id="340" r:id="rId19"/>
    <p:sldId id="341" r:id="rId20"/>
    <p:sldId id="342" r:id="rId21"/>
    <p:sldId id="328" r:id="rId22"/>
    <p:sldId id="308" r:id="rId23"/>
  </p:sldIdLst>
  <p:sldSz cx="12192000" cy="6858000"/>
  <p:notesSz cx="6858000" cy="9144000"/>
  <p:embeddedFontLst>
    <p:embeddedFont>
      <p:font typeface="等线" panose="02010600030101010101" pitchFamily="2" charset="-122"/>
      <p:regular r:id="rId25"/>
      <p:bold r:id="rId26"/>
    </p:embeddedFont>
    <p:embeddedFont>
      <p:font typeface="等线 Light" panose="02010600030101010101" pitchFamily="2" charset="-122"/>
      <p:regular r:id="rId27"/>
    </p:embeddedFont>
    <p:embeddedFont>
      <p:font typeface="微软雅黑" panose="020B0503020204020204" pitchFamily="34" charset="-122"/>
      <p:regular r:id="rId28"/>
      <p:bold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B591-F53B-4436-809A-C37B69573481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CE3FA-BDA2-40BF-AE62-66BFA3AA9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621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894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68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476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54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326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92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81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55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6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54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5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0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41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23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20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1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E053-E069-4F89-A53F-CE7E26410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1848DC-3792-41B2-AE93-000F30D82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BD6F3-701D-484B-BABD-BF1E1233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17918-1E07-4D0B-A715-D92DFC9D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2DBE5-8366-4E08-B3C3-CD86B8F9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0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AD401-40E0-42F9-BC8B-1A477B5D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58405E-297A-4E08-BEEC-A9DDE2B48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EA7A2-A6A3-476A-8CF4-469FF71F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08F93-9917-4C8A-9F00-AE5240A6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563C6-8A61-4717-87DD-71E66D8F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9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50E7DF-28ED-4020-9518-5A7A98C6D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9C0B28-252C-4EEA-8613-3185E78DA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68FF8-13B9-4CE2-90E1-9EA3DAA5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6F5BF-B946-451C-AC3D-0A7F06CB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2E323-B623-45D1-8BF3-750F69CB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63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06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F917A-F4AE-443F-8F0A-7D7D4B3D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1901B-9B17-461B-A5F4-995BE6CC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AEFFE-C850-4B48-8F8D-0ECCA7F8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8385C-18C9-49B4-A79E-621D4AE6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21A59-3408-49B4-A1B6-DE548736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9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CAF4B-32F1-41AD-8E88-F7027BF1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7FA9C-D4E9-4D8B-916E-3AB6F86DC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ADDFE-CC3B-4BA5-AE11-25DECF31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52C55-C7AE-4859-8F07-A69BC06A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1AE2C-E3D6-491A-96A8-C4FDD6A1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94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7F866-C14D-40C0-B5A1-406D0DA2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8513E-07C3-408A-955E-EA07CD797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DA3CB0-58E2-4A6F-A372-FB9C1D944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E623A-2BF5-4FA3-A815-1E2E51B5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0D22ED-BBB3-4326-9B17-66858BDE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777F5-78DD-43BD-B041-C95509D4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2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6AC84-945F-49CF-84C1-50B45C3E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E99FE-705A-4443-BF43-289B2B3D4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D055F7-E52B-4AA8-ADCD-393003324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060E63-D86E-4AE9-BC97-18DB340CB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022462-DAA7-4AC6-A2FF-A67B25DA2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B10C44-7B8D-4410-9774-BF936F20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5F7503-1B50-4C17-99DE-10DA0E78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2580D6-1BB4-4808-AB70-37E51F5B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3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3D48A-0B9D-48E4-A782-FDDC7B4A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4AE4CC-028B-4536-821D-B6F4893C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F225B1-994B-4A60-B50A-6ADA9F14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F21B7F-8B56-4A35-A80A-E8F6450B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6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BB4324-1047-45E0-81D4-A791869D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280251-89F7-473D-B2AA-25A10BF7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468B7F-732B-407B-9C6A-7E44BE19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5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E0A12-404B-493C-A1A2-AFF035B9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33506-932A-458A-92B4-69D0E1DD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058420-E001-4739-B458-D5AE1A11E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F72EC-1F39-407B-AF76-BEC5E835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15499C-4DDC-42BC-A480-AA854303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413EB-6CB2-460B-B2D7-61321398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0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ADA65-9650-4D58-9C4A-E8C2802D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748E23-5AF8-4223-8173-B2CF7FD23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6E42D9-5152-416D-A3D3-AF1A50FAA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B50F6-0033-4B41-8A77-E37F0359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67F72-85AA-496B-9994-09F565C7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30E5C-D92A-4405-9DDB-CB0660A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19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B141AB-A465-42D7-9915-EC0972C8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D4F2B-CCCD-4FFE-A370-BB649B0AD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E5F30-771F-4DF5-9D61-497AF9D29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4CB58-CA1B-48B7-AD90-484E05EAF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F2F94-6D87-4BE3-8DD5-AAEEA1E5C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35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sql/t-sql/statements/create-trigger-transact-sql?view=sql-server-201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v.mysql.com/doc/refman/8.0/en/create-trigger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15652581355@163.com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n.bing.com/" TargetMode="External"/><Relationship Id="rId3" Type="http://schemas.openxmlformats.org/officeDocument/2006/relationships/hyperlink" Target="https://docs.microsoft.com/zh-cn/sql/t-sql/queries/select-transact-sql?view=sql-server-2017" TargetMode="External"/><Relationship Id="rId7" Type="http://schemas.openxmlformats.org/officeDocument/2006/relationships/hyperlink" Target="https://www.cnblogs.com/wuchanming/p/6886020.html" TargetMode="External"/><Relationship Id="rId2" Type="http://schemas.openxmlformats.org/officeDocument/2006/relationships/hyperlink" Target="http://www.w3school.com.cn/sql/index.asp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cnblogs.com/lzrabbit/archive/2012/05/21/2499389.html" TargetMode="External"/><Relationship Id="rId5" Type="http://schemas.openxmlformats.org/officeDocument/2006/relationships/hyperlink" Target="http://www.cnblogs.com/zhijianliutang/p/4204390.html" TargetMode="External"/><Relationship Id="rId10" Type="http://schemas.openxmlformats.org/officeDocument/2006/relationships/hyperlink" Target="https://www.baidu.com/" TargetMode="External"/><Relationship Id="rId4" Type="http://schemas.openxmlformats.org/officeDocument/2006/relationships/hyperlink" Target="https://dev.mysql.com/doc/refman/8.0/en/select.html" TargetMode="External"/><Relationship Id="rId9" Type="http://schemas.openxmlformats.org/officeDocument/2006/relationships/hyperlink" Target="https://www.googl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nblogs.com/wuchanming/p/6886020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zrabbit/archive/2012/05/21/2499389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129A3F-5026-46DB-88F9-E5C973F200AB}"/>
              </a:ext>
            </a:extLst>
          </p:cNvPr>
          <p:cNvSpPr/>
          <p:nvPr/>
        </p:nvSpPr>
        <p:spPr>
          <a:xfrm>
            <a:off x="0" y="1181462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C7B8EE-E711-4C4F-A1B6-FB592090E90F}"/>
              </a:ext>
            </a:extLst>
          </p:cNvPr>
          <p:cNvSpPr txBox="1"/>
          <p:nvPr/>
        </p:nvSpPr>
        <p:spPr>
          <a:xfrm>
            <a:off x="2607809" y="2670766"/>
            <a:ext cx="6976382" cy="84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48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数据库第六次上机</a:t>
            </a:r>
            <a:endParaRPr kumimoji="0" lang="zh-CN" altLang="en-US" sz="480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8F9AF1-9A8D-4AD8-9D7F-66BBAC577CFC}"/>
              </a:ext>
            </a:extLst>
          </p:cNvPr>
          <p:cNvSpPr txBox="1"/>
          <p:nvPr/>
        </p:nvSpPr>
        <p:spPr>
          <a:xfrm>
            <a:off x="9599845" y="597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思源黑体 CN Light" panose="020B0300000000000000"/>
            </a:endParaRPr>
          </a:p>
        </p:txBody>
      </p:sp>
      <p:sp>
        <p:nvSpPr>
          <p:cNvPr id="99" name="日期占位符 3">
            <a:extLst>
              <a:ext uri="{FF2B5EF4-FFF2-40B4-BE49-F238E27FC236}">
                <a16:creationId xmlns:a16="http://schemas.microsoft.com/office/drawing/2014/main" id="{3C34EA8C-28BC-4D6A-8800-48953CCFDEB1}"/>
              </a:ext>
            </a:extLst>
          </p:cNvPr>
          <p:cNvSpPr txBox="1">
            <a:spLocks noChangeArrowheads="1"/>
          </p:cNvSpPr>
          <p:nvPr/>
        </p:nvSpPr>
        <p:spPr>
          <a:xfrm>
            <a:off x="273824" y="6281019"/>
            <a:ext cx="2133600" cy="365125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4E20FB4-0BC5-487D-822B-85D26C6CDDBE}" type="datetime1">
              <a:rPr lang="zh-CN" altLang="en-US" smtClean="0">
                <a:solidFill>
                  <a:srgbClr val="4E95E1"/>
                </a:solidFill>
                <a:latin typeface="+mj-lt"/>
                <a:ea typeface="+mj-ea"/>
                <a:cs typeface="Segoe UI Light" panose="020B0502040204020203" pitchFamily="34" charset="0"/>
              </a:rPr>
              <a:pPr/>
              <a:t>2021/4/27</a:t>
            </a:fld>
            <a:endParaRPr lang="zh-CN" altLang="en-US" dirty="0">
              <a:solidFill>
                <a:srgbClr val="4E95E1"/>
              </a:solidFill>
              <a:latin typeface="+mj-lt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4165652-B131-4492-8F96-ECAEEA2015F5}"/>
              </a:ext>
            </a:extLst>
          </p:cNvPr>
          <p:cNvSpPr/>
          <p:nvPr/>
        </p:nvSpPr>
        <p:spPr>
          <a:xfrm rot="5400000">
            <a:off x="0" y="1181462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直角三角形 99">
            <a:extLst>
              <a:ext uri="{FF2B5EF4-FFF2-40B4-BE49-F238E27FC236}">
                <a16:creationId xmlns:a16="http://schemas.microsoft.com/office/drawing/2014/main" id="{C0E5EA0F-F74A-4D19-AE19-271B8B66F4A7}"/>
              </a:ext>
            </a:extLst>
          </p:cNvPr>
          <p:cNvSpPr/>
          <p:nvPr/>
        </p:nvSpPr>
        <p:spPr>
          <a:xfrm rot="16200000">
            <a:off x="10769600" y="3585916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7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索引的命中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1" y="2048218"/>
            <a:ext cx="91440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使用性能分析工具查看索引命中情况：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CN" dirty="0"/>
              <a:t>SQL Server</a:t>
            </a:r>
            <a:r>
              <a:rPr lang="zh-CN" altLang="en-US" dirty="0"/>
              <a:t>：</a:t>
            </a:r>
          </a:p>
          <a:p>
            <a:pPr>
              <a:defRPr/>
            </a:pPr>
            <a:r>
              <a:rPr lang="zh-CN" altLang="en-US" dirty="0"/>
              <a:t>菜单栏 </a:t>
            </a:r>
            <a:r>
              <a:rPr lang="en-US" altLang="zh-CN" dirty="0"/>
              <a:t>— </a:t>
            </a:r>
            <a:r>
              <a:rPr lang="zh-CN" altLang="en-US" dirty="0"/>
              <a:t>查询 </a:t>
            </a:r>
            <a:r>
              <a:rPr lang="en-US" altLang="zh-CN" dirty="0"/>
              <a:t>— </a:t>
            </a:r>
            <a:r>
              <a:rPr lang="zh-CN" altLang="en-US" dirty="0"/>
              <a:t>勾选“包括实际的执行计划”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CN" dirty="0"/>
              <a:t>MySQL</a:t>
            </a:r>
            <a:r>
              <a:rPr lang="zh-CN" altLang="en-US" dirty="0"/>
              <a:t>：</a:t>
            </a:r>
          </a:p>
          <a:p>
            <a:pPr>
              <a:defRPr/>
            </a:pPr>
            <a:r>
              <a:rPr lang="zh-CN" altLang="en-US" dirty="0"/>
              <a:t>使用 </a:t>
            </a:r>
            <a:r>
              <a:rPr lang="en-US" altLang="zh-CN" dirty="0"/>
              <a:t>EXPLAIN</a:t>
            </a:r>
            <a:r>
              <a:rPr lang="zh-CN" altLang="en-US" dirty="0"/>
              <a:t> 语句</a:t>
            </a:r>
          </a:p>
          <a:p>
            <a:pPr>
              <a:defRPr/>
            </a:pPr>
            <a:r>
              <a:rPr lang="en-US" altLang="zh-CN" dirty="0"/>
              <a:t>explain &lt;DQL</a:t>
            </a:r>
            <a:r>
              <a:rPr lang="zh-CN" altLang="en-US" dirty="0"/>
              <a:t>语句</a:t>
            </a:r>
            <a:r>
              <a:rPr lang="en-US" altLang="zh-CN" dirty="0"/>
              <a:t>&gt;;</a:t>
            </a:r>
          </a:p>
          <a:p>
            <a:pPr>
              <a:defRPr/>
            </a:pPr>
            <a:r>
              <a:rPr lang="zh-CN" altLang="en-US" dirty="0"/>
              <a:t>（命令行下可在句末加</a:t>
            </a:r>
            <a:r>
              <a:rPr lang="en-US" altLang="zh-CN" dirty="0"/>
              <a:t>\G</a:t>
            </a:r>
            <a:r>
              <a:rPr lang="zh-CN" altLang="en-US" dirty="0"/>
              <a:t>，纵向打表以方便查看）</a:t>
            </a:r>
          </a:p>
          <a:p>
            <a:pPr>
              <a:defRPr/>
            </a:pPr>
            <a:r>
              <a:rPr lang="zh-CN" altLang="en-US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364329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索引的命中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1" y="2048218"/>
            <a:ext cx="914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　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11569F-667C-4246-87A9-41BFDBA8F4FF}"/>
              </a:ext>
            </a:extLst>
          </p:cNvPr>
          <p:cNvSpPr txBox="1"/>
          <p:nvPr/>
        </p:nvSpPr>
        <p:spPr>
          <a:xfrm>
            <a:off x="1274718" y="856940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- SQL Server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A35C99-5566-4732-803A-83F798B00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80" y="2059478"/>
            <a:ext cx="4429125" cy="4000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E23AB44-9ED7-445E-BB46-A242AD598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635" y="2048218"/>
            <a:ext cx="36671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9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索引的命中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1" y="2048218"/>
            <a:ext cx="914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　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11569F-667C-4246-87A9-41BFDBA8F4FF}"/>
              </a:ext>
            </a:extLst>
          </p:cNvPr>
          <p:cNvSpPr txBox="1"/>
          <p:nvPr/>
        </p:nvSpPr>
        <p:spPr>
          <a:xfrm>
            <a:off x="1274718" y="856940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- SQL Server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19F4BB5-491C-4174-85F8-8EDEE66F5D3A}"/>
              </a:ext>
            </a:extLst>
          </p:cNvPr>
          <p:cNvSpPr txBox="1"/>
          <p:nvPr/>
        </p:nvSpPr>
        <p:spPr>
          <a:xfrm>
            <a:off x="954681" y="2048218"/>
            <a:ext cx="9144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没有索引时</a:t>
            </a:r>
            <a:endParaRPr lang="en-US" altLang="zh-CN" dirty="0"/>
          </a:p>
          <a:p>
            <a:pPr lvl="1"/>
            <a:r>
              <a:rPr lang="zh-CN" altLang="en-US" dirty="0"/>
              <a:t>执行了</a:t>
            </a:r>
            <a:r>
              <a:rPr lang="en-US" altLang="zh-CN" dirty="0">
                <a:solidFill>
                  <a:srgbClr val="FF0000"/>
                </a:solidFill>
              </a:rPr>
              <a:t>0.018</a:t>
            </a:r>
            <a:r>
              <a:rPr lang="zh-CN" altLang="en-US" dirty="0"/>
              <a:t>秒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查询时使用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Table Scan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Sort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A542DC-90F1-4E38-905B-4C33CE6E5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216" y="2158414"/>
            <a:ext cx="2228850" cy="9334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D31FBE-229E-4DEA-A9ED-A50932A7C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216" y="3202060"/>
            <a:ext cx="58864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7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索引的命中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1" y="2048218"/>
            <a:ext cx="914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　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11569F-667C-4246-87A9-41BFDBA8F4FF}"/>
              </a:ext>
            </a:extLst>
          </p:cNvPr>
          <p:cNvSpPr txBox="1"/>
          <p:nvPr/>
        </p:nvSpPr>
        <p:spPr>
          <a:xfrm>
            <a:off x="1274718" y="856940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- SQL Server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19F4BB5-491C-4174-85F8-8EDEE66F5D3A}"/>
              </a:ext>
            </a:extLst>
          </p:cNvPr>
          <p:cNvSpPr txBox="1"/>
          <p:nvPr/>
        </p:nvSpPr>
        <p:spPr>
          <a:xfrm>
            <a:off x="954681" y="2048218"/>
            <a:ext cx="9144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</a:t>
            </a:r>
            <a:r>
              <a:rPr lang="en-US" altLang="zh-CN" dirty="0"/>
              <a:t>id</a:t>
            </a:r>
            <a:r>
              <a:rPr lang="zh-CN" altLang="en-US" dirty="0"/>
              <a:t>建立唯一非聚类索引后</a:t>
            </a:r>
            <a:endParaRPr lang="en-US" altLang="zh-CN" dirty="0"/>
          </a:p>
          <a:p>
            <a:pPr lvl="1"/>
            <a:r>
              <a:rPr lang="zh-CN" altLang="en-US" dirty="0"/>
              <a:t>执行了</a:t>
            </a:r>
            <a:r>
              <a:rPr lang="en-US" altLang="zh-CN" dirty="0">
                <a:solidFill>
                  <a:srgbClr val="FF0000"/>
                </a:solidFill>
              </a:rPr>
              <a:t>&lt;0.001</a:t>
            </a:r>
            <a:r>
              <a:rPr lang="zh-CN" altLang="en-US" dirty="0"/>
              <a:t>秒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查询时使用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Index Seek</a:t>
            </a:r>
          </a:p>
          <a:p>
            <a:pPr lvl="1"/>
            <a:r>
              <a:rPr lang="en-US" altLang="zh-CN" dirty="0"/>
              <a:t>RID Lookup</a:t>
            </a:r>
          </a:p>
          <a:p>
            <a:pPr lvl="1"/>
            <a:r>
              <a:rPr lang="en-US" altLang="zh-CN" dirty="0"/>
              <a:t>Inner Join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458DF56-540F-4AEB-B4B5-3F892E45D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216" y="2158414"/>
            <a:ext cx="2228850" cy="9334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F7C02BD-0C64-41CE-AC72-C0F01CC22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216" y="3202060"/>
            <a:ext cx="58864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2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索引的命中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1" y="2048218"/>
            <a:ext cx="914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　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11569F-667C-4246-87A9-41BFDBA8F4FF}"/>
              </a:ext>
            </a:extLst>
          </p:cNvPr>
          <p:cNvSpPr txBox="1"/>
          <p:nvPr/>
        </p:nvSpPr>
        <p:spPr>
          <a:xfrm>
            <a:off x="1274718" y="856940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- MySQL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A1D122-FFD4-4183-BE7D-932DA8AC3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21" y="1732667"/>
            <a:ext cx="3939398" cy="46428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E43D01A-C83C-4528-81D7-31D4FE1A7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98" y="1784643"/>
            <a:ext cx="3168164" cy="18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07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索引的命中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1" y="2048218"/>
            <a:ext cx="914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　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11569F-667C-4246-87A9-41BFDBA8F4FF}"/>
              </a:ext>
            </a:extLst>
          </p:cNvPr>
          <p:cNvSpPr txBox="1"/>
          <p:nvPr/>
        </p:nvSpPr>
        <p:spPr>
          <a:xfrm>
            <a:off x="1274718" y="856940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- MySQL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009898-301B-4CDC-9688-426694704923}"/>
              </a:ext>
            </a:extLst>
          </p:cNvPr>
          <p:cNvSpPr txBox="1"/>
          <p:nvPr/>
        </p:nvSpPr>
        <p:spPr>
          <a:xfrm>
            <a:off x="954681" y="2048218"/>
            <a:ext cx="9144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没有索引时</a:t>
            </a:r>
            <a:endParaRPr lang="en-US" altLang="zh-CN" dirty="0"/>
          </a:p>
          <a:p>
            <a:pPr lvl="1"/>
            <a:r>
              <a:rPr lang="zh-CN" altLang="en-US" dirty="0"/>
              <a:t>执行了</a:t>
            </a:r>
            <a:r>
              <a:rPr lang="en-US" altLang="zh-CN" dirty="0">
                <a:solidFill>
                  <a:srgbClr val="FF0000"/>
                </a:solidFill>
              </a:rPr>
              <a:t>0.078</a:t>
            </a:r>
            <a:r>
              <a:rPr lang="zh-CN" altLang="en-US" dirty="0"/>
              <a:t>秒</a:t>
            </a:r>
            <a:endParaRPr lang="en-US" altLang="zh-CN" dirty="0"/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 为</a:t>
            </a:r>
            <a:r>
              <a:rPr lang="zh-CN" altLang="en-US" dirty="0">
                <a:solidFill>
                  <a:srgbClr val="FF0000"/>
                </a:solidFill>
              </a:rPr>
              <a:t>空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7CD1A2-2A3A-4B82-9F70-0A8EBA801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718" y="3133232"/>
            <a:ext cx="3038475" cy="1619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B120692-8A34-468C-AF96-1B5C6CF35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718" y="4914166"/>
            <a:ext cx="75628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41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索引的命中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1" y="2048218"/>
            <a:ext cx="914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　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11569F-667C-4246-87A9-41BFDBA8F4FF}"/>
              </a:ext>
            </a:extLst>
          </p:cNvPr>
          <p:cNvSpPr txBox="1"/>
          <p:nvPr/>
        </p:nvSpPr>
        <p:spPr>
          <a:xfrm>
            <a:off x="1274718" y="856940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- MySQL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009898-301B-4CDC-9688-426694704923}"/>
              </a:ext>
            </a:extLst>
          </p:cNvPr>
          <p:cNvSpPr txBox="1"/>
          <p:nvPr/>
        </p:nvSpPr>
        <p:spPr>
          <a:xfrm>
            <a:off x="954680" y="2048218"/>
            <a:ext cx="9144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</a:t>
            </a:r>
            <a:r>
              <a:rPr lang="en-US" altLang="zh-CN" dirty="0"/>
              <a:t>id</a:t>
            </a:r>
            <a:r>
              <a:rPr lang="zh-CN" altLang="en-US" dirty="0"/>
              <a:t>建立唯一非聚类索引后</a:t>
            </a:r>
            <a:endParaRPr lang="en-US" altLang="zh-CN" dirty="0"/>
          </a:p>
          <a:p>
            <a:pPr lvl="1"/>
            <a:r>
              <a:rPr lang="zh-CN" altLang="en-US" dirty="0"/>
              <a:t>执行了</a:t>
            </a:r>
            <a:r>
              <a:rPr lang="en-US" altLang="zh-CN" dirty="0">
                <a:solidFill>
                  <a:srgbClr val="FF0000"/>
                </a:solidFill>
              </a:rPr>
              <a:t>0.016</a:t>
            </a:r>
            <a:r>
              <a:rPr lang="zh-CN" altLang="en-US" dirty="0"/>
              <a:t>秒</a:t>
            </a:r>
            <a:endParaRPr lang="en-US" altLang="zh-CN" dirty="0"/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 为新建的</a:t>
            </a:r>
            <a:r>
              <a:rPr lang="zh-CN" altLang="en-US" dirty="0">
                <a:solidFill>
                  <a:srgbClr val="FF0000"/>
                </a:solidFill>
              </a:rPr>
              <a:t>索引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FEE7F2-D03F-47F2-911E-9D06CB39C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718" y="4914166"/>
            <a:ext cx="7400925" cy="6858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2726E56-C634-4644-A7A0-3FA221234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718" y="3133232"/>
            <a:ext cx="30384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83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触发器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1" y="2048218"/>
            <a:ext cx="914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　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009898-301B-4CDC-9688-426694704923}"/>
              </a:ext>
            </a:extLst>
          </p:cNvPr>
          <p:cNvSpPr txBox="1"/>
          <p:nvPr/>
        </p:nvSpPr>
        <p:spPr>
          <a:xfrm>
            <a:off x="954680" y="2048218"/>
            <a:ext cx="914405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触发器</a:t>
            </a:r>
          </a:p>
          <a:p>
            <a:r>
              <a:rPr lang="zh-CN" altLang="en-US" dirty="0"/>
              <a:t>当有</a:t>
            </a:r>
            <a:r>
              <a:rPr lang="en-US" altLang="zh-CN" dirty="0"/>
              <a:t>DML</a:t>
            </a:r>
            <a:r>
              <a:rPr lang="zh-CN" altLang="en-US" dirty="0"/>
              <a:t>试图执行时，符合触发条件的命名块被执行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语法（</a:t>
            </a:r>
            <a:r>
              <a:rPr lang="en-US" altLang="zh-CN" dirty="0"/>
              <a:t>SQL Server</a:t>
            </a:r>
            <a:r>
              <a:rPr lang="zh-CN" altLang="en-US" dirty="0"/>
              <a:t>）</a:t>
            </a:r>
          </a:p>
          <a:p>
            <a:r>
              <a:rPr lang="en-US" altLang="zh-CN" sz="1600" dirty="0"/>
              <a:t>CREATE [ OR ALTER ] TRIGGER </a:t>
            </a:r>
            <a:r>
              <a:rPr lang="zh-CN" altLang="en-US" sz="1600" dirty="0"/>
              <a:t>触发器名</a:t>
            </a:r>
          </a:p>
          <a:p>
            <a:pPr lvl="1"/>
            <a:r>
              <a:rPr lang="en-US" altLang="zh-CN" sz="1600" dirty="0"/>
              <a:t>ON { </a:t>
            </a:r>
            <a:r>
              <a:rPr lang="zh-CN" altLang="en-US" sz="1600" dirty="0"/>
              <a:t>表名 </a:t>
            </a:r>
            <a:r>
              <a:rPr lang="en-US" altLang="zh-CN" sz="1600" dirty="0"/>
              <a:t>| </a:t>
            </a:r>
            <a:r>
              <a:rPr lang="zh-CN" altLang="en-US" sz="1600" dirty="0"/>
              <a:t>视图名 </a:t>
            </a:r>
            <a:r>
              <a:rPr lang="en-US" altLang="zh-CN" sz="1600" dirty="0"/>
              <a:t>}</a:t>
            </a:r>
          </a:p>
          <a:p>
            <a:pPr lvl="1"/>
            <a:r>
              <a:rPr lang="en-US" altLang="zh-CN" sz="1600" dirty="0"/>
              <a:t>{ FOR | AFTER | INSTEAD OF }</a:t>
            </a:r>
          </a:p>
          <a:p>
            <a:pPr lvl="1"/>
            <a:r>
              <a:rPr lang="en-US" altLang="zh-CN" sz="1600" dirty="0"/>
              <a:t>	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//FOR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或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AFTER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DML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执行后触发 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INSTEAD OF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DML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执行前触发，替代掉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DML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的操作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zh-CN" sz="1600" dirty="0"/>
              <a:t>{ [ INSERT ] [ , ] [ UPDATE ] [ , ] [ DELETE ] } </a:t>
            </a:r>
          </a:p>
          <a:p>
            <a:pPr lvl="1"/>
            <a:r>
              <a:rPr lang="en-US" altLang="zh-CN" sz="1600" dirty="0"/>
              <a:t>AS </a:t>
            </a:r>
            <a:br>
              <a:rPr lang="en-US" altLang="zh-CN" sz="1600" dirty="0"/>
            </a:br>
            <a:r>
              <a:rPr lang="en-US" altLang="zh-CN" sz="1600" dirty="0"/>
              <a:t>&lt;SQL</a:t>
            </a:r>
            <a:r>
              <a:rPr lang="zh-CN" altLang="en-US" sz="1600" dirty="0"/>
              <a:t>语句</a:t>
            </a:r>
            <a:r>
              <a:rPr lang="en-US" altLang="zh-CN" sz="1600" dirty="0"/>
              <a:t>&gt;;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1600" dirty="0"/>
              <a:t>官方文档：</a:t>
            </a:r>
            <a:endParaRPr lang="en-US" altLang="zh-CN" sz="1600" dirty="0"/>
          </a:p>
          <a:p>
            <a:r>
              <a:rPr lang="en-US" altLang="zh-CN" sz="1600" dirty="0"/>
              <a:t>SQL Server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3"/>
              </a:rPr>
              <a:t>https://docs.microsoft.com/zh-cn/sql/t-sql/statements/create-trigger-transact-sql?view=sql-server-2017</a:t>
            </a:r>
            <a:endParaRPr lang="en-US" altLang="zh-CN" sz="1600" dirty="0"/>
          </a:p>
          <a:p>
            <a:r>
              <a:rPr lang="en-US" altLang="zh-CN" sz="1600" dirty="0"/>
              <a:t>MySQL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4"/>
              </a:rPr>
              <a:t>https://dev.mysql.com/doc/refman/8.0/en/create-trigger.html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39789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触发器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1" y="2048218"/>
            <a:ext cx="914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　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009898-301B-4CDC-9688-426694704923}"/>
              </a:ext>
            </a:extLst>
          </p:cNvPr>
          <p:cNvSpPr txBox="1"/>
          <p:nvPr/>
        </p:nvSpPr>
        <p:spPr>
          <a:xfrm>
            <a:off x="954680" y="2048218"/>
            <a:ext cx="91440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语法（</a:t>
            </a:r>
            <a:r>
              <a:rPr lang="en-US" altLang="zh-CN" dirty="0"/>
              <a:t>MySQL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CREATE</a:t>
            </a:r>
          </a:p>
          <a:p>
            <a:r>
              <a:rPr lang="en-US" altLang="zh-CN" dirty="0"/>
              <a:t>    TRIGGER </a:t>
            </a:r>
            <a:r>
              <a:rPr lang="en-US" altLang="zh-CN" dirty="0" err="1"/>
              <a:t>trigger_name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trigger_time</a:t>
            </a:r>
            <a:r>
              <a:rPr lang="en-US" altLang="zh-CN" dirty="0"/>
              <a:t> </a:t>
            </a:r>
            <a:r>
              <a:rPr lang="en-US" altLang="zh-CN" dirty="0" err="1"/>
              <a:t>trigger_event</a:t>
            </a:r>
            <a:endParaRPr lang="en-US" altLang="zh-CN" dirty="0"/>
          </a:p>
          <a:p>
            <a:r>
              <a:rPr lang="en-US" altLang="zh-CN" dirty="0"/>
              <a:t>    ON </a:t>
            </a:r>
            <a:r>
              <a:rPr lang="en-US" altLang="zh-CN" dirty="0" err="1"/>
              <a:t>tbl_name</a:t>
            </a:r>
            <a:r>
              <a:rPr lang="en-US" altLang="zh-CN" dirty="0"/>
              <a:t> FOR EACH ROW</a:t>
            </a:r>
          </a:p>
          <a:p>
            <a:r>
              <a:rPr lang="en-US" altLang="zh-CN" dirty="0"/>
              <a:t>    [</a:t>
            </a:r>
            <a:r>
              <a:rPr lang="en-US" altLang="zh-CN" dirty="0" err="1"/>
              <a:t>trigger_order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trigger_body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trigger_time</a:t>
            </a:r>
            <a:r>
              <a:rPr lang="en-US" altLang="zh-CN" dirty="0"/>
              <a:t>: { BEFORE | AFTER }	//</a:t>
            </a:r>
            <a:r>
              <a:rPr lang="zh-CN" altLang="en-US" dirty="0"/>
              <a:t>在</a:t>
            </a:r>
            <a:r>
              <a:rPr lang="en-US" altLang="zh-CN" dirty="0"/>
              <a:t>DML</a:t>
            </a:r>
            <a:r>
              <a:rPr lang="zh-CN" altLang="en-US" dirty="0"/>
              <a:t>之前</a:t>
            </a:r>
            <a:r>
              <a:rPr lang="en-US" altLang="zh-CN" dirty="0"/>
              <a:t>/</a:t>
            </a:r>
            <a:r>
              <a:rPr lang="zh-CN" altLang="en-US" dirty="0"/>
              <a:t>之后执行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trigger_event</a:t>
            </a:r>
            <a:r>
              <a:rPr lang="en-US" altLang="zh-CN" dirty="0"/>
              <a:t>: { INSERT | UPDATE | DELETE }</a:t>
            </a:r>
          </a:p>
          <a:p>
            <a:endParaRPr lang="en-US" altLang="zh-CN" dirty="0"/>
          </a:p>
          <a:p>
            <a:r>
              <a:rPr lang="en-US" altLang="zh-CN" dirty="0" err="1"/>
              <a:t>trigger_order</a:t>
            </a:r>
            <a:r>
              <a:rPr lang="en-US" altLang="zh-CN" dirty="0"/>
              <a:t>: { FOLLOWS | PRECEDES } </a:t>
            </a:r>
            <a:r>
              <a:rPr lang="en-US" altLang="zh-CN" dirty="0" err="1"/>
              <a:t>other_trigger_name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指定同一个表上不同触发器的执行顺序</a:t>
            </a:r>
          </a:p>
        </p:txBody>
      </p:sp>
    </p:spTree>
    <p:extLst>
      <p:ext uri="{BB962C8B-B14F-4D97-AF65-F5344CB8AC3E}">
        <p14:creationId xmlns:p14="http://schemas.microsoft.com/office/powerpoint/2010/main" val="301735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触发器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1" y="2048218"/>
            <a:ext cx="914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　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009898-301B-4CDC-9688-426694704923}"/>
              </a:ext>
            </a:extLst>
          </p:cNvPr>
          <p:cNvSpPr txBox="1"/>
          <p:nvPr/>
        </p:nvSpPr>
        <p:spPr>
          <a:xfrm>
            <a:off x="954680" y="2048218"/>
            <a:ext cx="95193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SQL Server</a:t>
            </a:r>
            <a:r>
              <a:rPr lang="zh-CN" altLang="en-US" dirty="0"/>
              <a:t>为每个触发器都创建了两个专用表</a:t>
            </a:r>
            <a:r>
              <a:rPr lang="en-US" altLang="zh-CN" dirty="0"/>
              <a:t>﹕Inserted</a:t>
            </a:r>
            <a:r>
              <a:rPr lang="zh-CN" altLang="en-US" dirty="0"/>
              <a:t>表和</a:t>
            </a:r>
            <a:r>
              <a:rPr lang="en-US" altLang="zh-CN" dirty="0"/>
              <a:t>Deleted</a:t>
            </a:r>
            <a:r>
              <a:rPr lang="zh-CN" altLang="en-US" dirty="0"/>
              <a:t>表。这两个表由系统来维护</a:t>
            </a:r>
            <a:r>
              <a:rPr lang="en-US" altLang="zh-CN" dirty="0"/>
              <a:t>﹐</a:t>
            </a:r>
            <a:r>
              <a:rPr lang="zh-CN" altLang="en-US" dirty="0"/>
              <a:t>它们存在于内存中而不是在数据库中。这两个表的结构总是与被该触发器作用的表的结构相同。触发器执行完成后</a:t>
            </a:r>
            <a:r>
              <a:rPr lang="en-US" altLang="zh-CN" dirty="0"/>
              <a:t>﹐</a:t>
            </a:r>
            <a:r>
              <a:rPr lang="zh-CN" altLang="en-US" dirty="0"/>
              <a:t>与该触发器相关的这两个表也被删除。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MySQL</a:t>
            </a:r>
            <a:r>
              <a:rPr lang="zh-CN" altLang="en-US" dirty="0"/>
              <a:t>也有类似操作，对应行名为</a:t>
            </a:r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OLD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Deleted</a:t>
            </a:r>
            <a:r>
              <a:rPr lang="zh-CN" altLang="en-US" dirty="0"/>
              <a:t>表存放由于执行</a:t>
            </a:r>
            <a:r>
              <a:rPr lang="en-US" altLang="zh-CN" dirty="0"/>
              <a:t>Delete</a:t>
            </a:r>
            <a:r>
              <a:rPr lang="zh-CN" altLang="en-US" dirty="0"/>
              <a:t>或</a:t>
            </a:r>
            <a:r>
              <a:rPr lang="en-US" altLang="zh-CN" dirty="0"/>
              <a:t>Update</a:t>
            </a:r>
            <a:r>
              <a:rPr lang="zh-CN" altLang="en-US" dirty="0"/>
              <a:t>语句而要从表中删除的所有行。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Inserted</a:t>
            </a:r>
            <a:r>
              <a:rPr lang="zh-CN" altLang="en-US" dirty="0"/>
              <a:t>表存放由于执行</a:t>
            </a:r>
            <a:r>
              <a:rPr lang="en-US" altLang="zh-CN" dirty="0"/>
              <a:t>Insert</a:t>
            </a:r>
            <a:r>
              <a:rPr lang="zh-CN" altLang="en-US" dirty="0"/>
              <a:t>或</a:t>
            </a:r>
            <a:r>
              <a:rPr lang="en-US" altLang="zh-CN" dirty="0"/>
              <a:t>Update</a:t>
            </a:r>
            <a:r>
              <a:rPr lang="zh-CN" altLang="en-US" dirty="0"/>
              <a:t>语句而要向表中插入的所有行。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Inserted</a:t>
            </a:r>
            <a:r>
              <a:rPr lang="zh-CN" altLang="en-US" dirty="0"/>
              <a:t>和</a:t>
            </a:r>
            <a:r>
              <a:rPr lang="en-US" altLang="zh-CN" dirty="0"/>
              <a:t>Deleted</a:t>
            </a:r>
            <a:r>
              <a:rPr lang="zh-CN" altLang="en-US" dirty="0"/>
              <a:t>表的作用域只在同表触发器中</a:t>
            </a:r>
          </a:p>
        </p:txBody>
      </p:sp>
      <p:graphicFrame>
        <p:nvGraphicFramePr>
          <p:cNvPr id="10" name="内容占位符 3">
            <a:extLst>
              <a:ext uri="{FF2B5EF4-FFF2-40B4-BE49-F238E27FC236}">
                <a16:creationId xmlns:a16="http://schemas.microsoft.com/office/drawing/2014/main" id="{717CE303-EDA5-46CD-ADFF-19BBFF83DE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176302"/>
              </p:ext>
            </p:extLst>
          </p:nvPr>
        </p:nvGraphicFramePr>
        <p:xfrm>
          <a:off x="1326892" y="4633541"/>
          <a:ext cx="6146247" cy="2044964"/>
        </p:xfrm>
        <a:graphic>
          <a:graphicData uri="http://schemas.openxmlformats.org/drawingml/2006/table">
            <a:tbl>
              <a:tblPr/>
              <a:tblGrid>
                <a:gridCol w="1634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DML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语句 </a:t>
                      </a:r>
                    </a:p>
                  </a:txBody>
                  <a:tcPr marL="91430" marR="91430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Inserted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</a:t>
                      </a:r>
                    </a:p>
                  </a:txBody>
                  <a:tcPr marL="91430" marR="91430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Deleted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 </a:t>
                      </a:r>
                    </a:p>
                  </a:txBody>
                  <a:tcPr marL="91430" marR="91430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Insert </a:t>
                      </a:r>
                    </a:p>
                  </a:txBody>
                  <a:tcPr marL="91430" marR="91430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新插入的行 </a:t>
                      </a:r>
                    </a:p>
                  </a:txBody>
                  <a:tcPr marL="91430" marR="91430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空 </a:t>
                      </a:r>
                    </a:p>
                  </a:txBody>
                  <a:tcPr marL="91430" marR="91430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Update </a:t>
                      </a:r>
                    </a:p>
                  </a:txBody>
                  <a:tcPr marL="91430" marR="91430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数据库中受到影响的行在更新之后的新值 </a:t>
                      </a:r>
                    </a:p>
                  </a:txBody>
                  <a:tcPr marL="91430" marR="91430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数据库中受到影响的行在更新之前的旧值 </a:t>
                      </a:r>
                    </a:p>
                  </a:txBody>
                  <a:tcPr marL="91430" marR="91430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Delete </a:t>
                      </a:r>
                    </a:p>
                  </a:txBody>
                  <a:tcPr marL="91430" marR="91430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空</a:t>
                      </a:r>
                    </a:p>
                  </a:txBody>
                  <a:tcPr marL="91430" marR="91430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删除的行 </a:t>
                      </a:r>
                    </a:p>
                  </a:txBody>
                  <a:tcPr marL="91430" marR="91430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66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本次上机概览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0A8A18E-1FF9-47E7-B318-8A0D0A77B474}"/>
              </a:ext>
            </a:extLst>
          </p:cNvPr>
          <p:cNvSpPr txBox="1"/>
          <p:nvPr/>
        </p:nvSpPr>
        <p:spPr>
          <a:xfrm>
            <a:off x="883632" y="2386639"/>
            <a:ext cx="30059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本次的上机内容主要有：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索引</a:t>
            </a: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触发器</a:t>
            </a:r>
            <a:endParaRPr lang="en-US" altLang="zh-CN" sz="2000" dirty="0"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688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触发器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1" y="2048218"/>
            <a:ext cx="914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　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009898-301B-4CDC-9688-426694704923}"/>
              </a:ext>
            </a:extLst>
          </p:cNvPr>
          <p:cNvSpPr txBox="1"/>
          <p:nvPr/>
        </p:nvSpPr>
        <p:spPr>
          <a:xfrm>
            <a:off x="954680" y="2048218"/>
            <a:ext cx="93198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禁用触发器</a:t>
            </a:r>
          </a:p>
          <a:p>
            <a:r>
              <a:rPr lang="zh-CN" altLang="en-US" dirty="0"/>
              <a:t>一般地，用户的</a:t>
            </a:r>
            <a:r>
              <a:rPr lang="en-US" altLang="zh-CN" dirty="0"/>
              <a:t>DML</a:t>
            </a:r>
            <a:r>
              <a:rPr lang="zh-CN" altLang="en-US" dirty="0"/>
              <a:t>语句无法绕开触发器的检查，但系统管理员可以临时性地禁用触发器。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如果触发器妨碍到数据修改任务的进行，使用禁用触发器的方法要优于删除并重建触发器的方法。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ALTER TABLE </a:t>
            </a:r>
            <a:r>
              <a:rPr lang="zh-CN" altLang="en-US" dirty="0"/>
              <a:t>表名</a:t>
            </a:r>
          </a:p>
          <a:p>
            <a:pPr lvl="1"/>
            <a:r>
              <a:rPr lang="en-US" altLang="zh-CN" dirty="0"/>
              <a:t>ENABLE/DISABLE TRIGGER </a:t>
            </a:r>
            <a:r>
              <a:rPr lang="zh-CN" altLang="en-US" dirty="0"/>
              <a:t>触发器名</a:t>
            </a:r>
          </a:p>
        </p:txBody>
      </p:sp>
    </p:spTree>
    <p:extLst>
      <p:ext uri="{BB962C8B-B14F-4D97-AF65-F5344CB8AC3E}">
        <p14:creationId xmlns:p14="http://schemas.microsoft.com/office/powerpoint/2010/main" val="1542552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BC64EE-9034-47EC-8B60-63104ACAE71B}"/>
              </a:ext>
            </a:extLst>
          </p:cNvPr>
          <p:cNvSpPr txBox="1"/>
          <p:nvPr/>
        </p:nvSpPr>
        <p:spPr>
          <a:xfrm>
            <a:off x="883633" y="2048219"/>
            <a:ext cx="95737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将每个</a:t>
            </a:r>
            <a:r>
              <a:rPr lang="en-US" altLang="zh-CN" sz="2000" dirty="0"/>
              <a:t>Task</a:t>
            </a:r>
            <a:r>
              <a:rPr lang="zh-CN" altLang="en-US" sz="2000" dirty="0"/>
              <a:t>所用的所有语句复制到一个</a:t>
            </a:r>
            <a:r>
              <a:rPr lang="en-US" altLang="zh-CN" sz="2000" dirty="0"/>
              <a:t>SQL</a:t>
            </a:r>
            <a:r>
              <a:rPr lang="zh-CN" altLang="en-US" sz="2000" dirty="0"/>
              <a:t>文件里，命名为</a:t>
            </a:r>
            <a:r>
              <a:rPr lang="en-US" altLang="zh-CN" sz="2000" dirty="0"/>
              <a:t>Task1.sql</a:t>
            </a:r>
            <a:r>
              <a:rPr lang="zh-CN" altLang="en-US" sz="2000" dirty="0"/>
              <a:t>，</a:t>
            </a:r>
            <a:r>
              <a:rPr lang="zh-CN" altLang="en-US" sz="2000" b="1" dirty="0">
                <a:solidFill>
                  <a:srgbClr val="FF0000"/>
                </a:solidFill>
              </a:rPr>
              <a:t>请用注释将题号标明。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将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Task1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中索引命中情况和触发器输出结果截图。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打包成</a:t>
            </a:r>
            <a:r>
              <a:rPr lang="en-US" altLang="zh-CN" sz="2000" dirty="0"/>
              <a:t>.zip</a:t>
            </a:r>
            <a:r>
              <a:rPr lang="zh-CN" altLang="en-US" sz="2000" dirty="0"/>
              <a:t> </a:t>
            </a:r>
            <a:r>
              <a:rPr lang="en-US" altLang="zh-CN" sz="2000" dirty="0"/>
              <a:t>.</a:t>
            </a:r>
            <a:r>
              <a:rPr lang="en-US" altLang="zh-CN" sz="2000" dirty="0" err="1"/>
              <a:t>rar</a:t>
            </a:r>
            <a:r>
              <a:rPr lang="en-US" altLang="zh-CN" sz="2000" dirty="0"/>
              <a:t> .7z</a:t>
            </a:r>
            <a:r>
              <a:rPr lang="zh-CN" altLang="en-US" sz="2000" dirty="0"/>
              <a:t>等常见压缩格式，</a:t>
            </a:r>
            <a:r>
              <a:rPr lang="zh-CN" altLang="en-US" sz="2000" b="1" dirty="0"/>
              <a:t>命名为“</a:t>
            </a:r>
            <a:r>
              <a:rPr lang="zh-CN" altLang="en-US" sz="2000" b="1" dirty="0">
                <a:solidFill>
                  <a:srgbClr val="FF0000"/>
                </a:solidFill>
              </a:rPr>
              <a:t>学号</a:t>
            </a:r>
            <a:r>
              <a:rPr lang="en-US" altLang="zh-CN" sz="2000" b="1" dirty="0">
                <a:solidFill>
                  <a:srgbClr val="FF0000"/>
                </a:solidFill>
              </a:rPr>
              <a:t>_</a:t>
            </a:r>
            <a:r>
              <a:rPr lang="zh-CN" altLang="en-US" sz="2000" b="1" dirty="0">
                <a:solidFill>
                  <a:srgbClr val="FF0000"/>
                </a:solidFill>
              </a:rPr>
              <a:t>姓名_实验</a:t>
            </a:r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r>
              <a:rPr lang="zh-CN" altLang="en-US" sz="2000" b="1" dirty="0"/>
              <a:t>”。</a:t>
            </a:r>
            <a:endParaRPr lang="en-US" altLang="zh-CN" sz="2000" b="1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zh-CN" altLang="en-US" sz="2000" dirty="0"/>
              <a:t>作业截止时间为</a:t>
            </a:r>
            <a:r>
              <a:rPr lang="zh-CN" altLang="en-US" sz="2000" b="1" dirty="0">
                <a:solidFill>
                  <a:srgbClr val="FF0000"/>
                </a:solidFill>
              </a:rPr>
              <a:t>周日</a:t>
            </a:r>
            <a:r>
              <a:rPr lang="en-US" altLang="zh-CN" sz="2000" b="1" dirty="0">
                <a:solidFill>
                  <a:srgbClr val="FF0000"/>
                </a:solidFill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</a:rPr>
              <a:t>之前。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</a:rPr>
              <a:t>周日</a:t>
            </a:r>
            <a:r>
              <a:rPr lang="en-US" altLang="zh-CN" sz="2000" b="1" dirty="0">
                <a:solidFill>
                  <a:srgbClr val="FF0000"/>
                </a:solidFill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</a:rPr>
              <a:t>之前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将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压缩包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提交</a:t>
            </a:r>
            <a:r>
              <a:rPr lang="zh-CN" altLang="en-US" sz="2000" dirty="0"/>
              <a:t>到软件学院云平台。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zh-CN" altLang="en-US" sz="2000" dirty="0"/>
              <a:t>补交邮箱：</a:t>
            </a:r>
            <a:r>
              <a:rPr lang="en-US" altLang="zh-CN" sz="2000" b="1" dirty="0">
                <a:solidFill>
                  <a:srgbClr val="FF0000"/>
                </a:solidFill>
                <a:hlinkClick r:id="rId2"/>
              </a:rPr>
              <a:t>15652581355@163.com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hzy1721@qq.com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10836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8897C60-1DC6-4C7F-8F48-A4A4C308D2D2}"/>
              </a:ext>
            </a:extLst>
          </p:cNvPr>
          <p:cNvSpPr txBox="1"/>
          <p:nvPr/>
        </p:nvSpPr>
        <p:spPr>
          <a:xfrm>
            <a:off x="883632" y="1974689"/>
            <a:ext cx="8449749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一般</a:t>
            </a:r>
            <a:r>
              <a:rPr lang="en-US" altLang="zh-CN" dirty="0">
                <a:latin typeface="+mn-ea"/>
              </a:rPr>
              <a:t>SQL</a:t>
            </a:r>
            <a:r>
              <a:rPr lang="zh-CN" altLang="en-US" dirty="0">
                <a:latin typeface="+mn-ea"/>
              </a:rPr>
              <a:t>语法：</a:t>
            </a:r>
          </a:p>
          <a:p>
            <a:r>
              <a:rPr lang="en-US" altLang="zh-CN" dirty="0">
                <a:latin typeface="+mn-ea"/>
                <a:hlinkClick r:id="rId2"/>
              </a:rPr>
              <a:t>http://www.w3school.com.cn/sql/index.asp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官方文档：</a:t>
            </a:r>
            <a:endParaRPr lang="en-US" altLang="zh-CN" dirty="0">
              <a:latin typeface="+mn-ea"/>
            </a:endParaRPr>
          </a:p>
          <a:p>
            <a:r>
              <a:rPr lang="en-US" altLang="zh-CN" sz="1400" dirty="0"/>
              <a:t>SQL SERVER: </a:t>
            </a:r>
            <a:r>
              <a:rPr lang="en-US" altLang="zh-CN" sz="1400" dirty="0">
                <a:hlinkClick r:id="rId3"/>
              </a:rPr>
              <a:t>https://docs.microsoft.com/zh-cn/sql/t-sql/queries/select-transact-sql?view=sql-server-2017</a:t>
            </a:r>
            <a:endParaRPr lang="en-US" altLang="zh-CN" sz="1400" dirty="0"/>
          </a:p>
          <a:p>
            <a:r>
              <a:rPr lang="en-US" altLang="zh-CN" sz="1400" dirty="0"/>
              <a:t>MYSQL: </a:t>
            </a:r>
            <a:r>
              <a:rPr lang="en-US" altLang="zh-CN" sz="1400" dirty="0">
                <a:hlinkClick r:id="rId4"/>
              </a:rPr>
              <a:t>https://dev.mysql.com/doc/refman/8.0/en/select.html</a:t>
            </a:r>
            <a:endParaRPr lang="zh-CN" altLang="en-US" sz="1400" dirty="0"/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索引调优</a:t>
            </a:r>
          </a:p>
          <a:p>
            <a:r>
              <a:rPr lang="en-US" altLang="zh-CN" dirty="0">
                <a:latin typeface="+mn-ea"/>
                <a:hlinkClick r:id="rId5"/>
              </a:rPr>
              <a:t>http://www.cnblogs.com/zhijianliutang/p/4204390.html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  <a:hlinkClick r:id="rId6"/>
              </a:rPr>
              <a:t>https://www.cnblogs.com/lzrabbit/archive/2012/05/21/2499389.html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hlinkClick r:id="rId7"/>
              </a:rPr>
              <a:t>https://www.cnblogs.com/wuchanming/p/6886020.html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多用搜索引擎：</a:t>
            </a:r>
          </a:p>
          <a:p>
            <a:r>
              <a:rPr lang="en-US" altLang="zh-CN" dirty="0">
                <a:latin typeface="+mn-ea"/>
                <a:hlinkClick r:id="rId8"/>
              </a:rPr>
              <a:t>https://cn.bing.com/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  <a:hlinkClick r:id="rId9"/>
              </a:rPr>
              <a:t>https://www.google.com/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  <a:hlinkClick r:id="rId10"/>
              </a:rPr>
              <a:t>https://www.baidu.com/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1586010" cy="511876"/>
            <a:chOff x="1187820" y="652928"/>
            <a:chExt cx="158601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相关参考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CF3244-2C00-4E6B-BCD9-BBA5385FEDCE}"/>
              </a:ext>
            </a:extLst>
          </p:cNvPr>
          <p:cNvSpPr txBox="1"/>
          <p:nvPr/>
        </p:nvSpPr>
        <p:spPr>
          <a:xfrm>
            <a:off x="4638501" y="5120639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以及数据库课程</a:t>
            </a:r>
            <a:r>
              <a:rPr lang="en-US" altLang="zh-CN" dirty="0"/>
              <a:t>PPT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942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0A8A18E-1FF9-47E7-B318-8A0D0A77B474}"/>
              </a:ext>
            </a:extLst>
          </p:cNvPr>
          <p:cNvSpPr txBox="1"/>
          <p:nvPr/>
        </p:nvSpPr>
        <p:spPr>
          <a:xfrm>
            <a:off x="883632" y="1684758"/>
            <a:ext cx="95737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 1.</a:t>
            </a:r>
            <a:r>
              <a:rPr lang="zh-CN" altLang="en-US" dirty="0"/>
              <a:t>新建</a:t>
            </a:r>
            <a:r>
              <a:rPr lang="en-US" altLang="zh-CN" dirty="0" err="1"/>
              <a:t>sql</a:t>
            </a:r>
            <a:r>
              <a:rPr lang="zh-CN" altLang="en-US" dirty="0"/>
              <a:t>文件完成下列查询</a:t>
            </a:r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模仿</a:t>
            </a:r>
            <a:r>
              <a:rPr lang="en-US" altLang="zh-CN" dirty="0"/>
              <a:t>PPT</a:t>
            </a:r>
            <a:r>
              <a:rPr lang="zh-CN" altLang="en-US" dirty="0"/>
              <a:t>中的</a:t>
            </a:r>
            <a:r>
              <a:rPr lang="zh-CN" altLang="en-US" b="1" dirty="0"/>
              <a:t>建表插值</a:t>
            </a:r>
            <a:r>
              <a:rPr lang="zh-CN" altLang="en-US" dirty="0"/>
              <a:t>过程（</a:t>
            </a:r>
            <a:r>
              <a:rPr lang="en-US" altLang="zh-CN" dirty="0"/>
              <a:t>id INT, </a:t>
            </a:r>
            <a:r>
              <a:rPr lang="en-US" altLang="zh-CN" dirty="0" err="1"/>
              <a:t>val</a:t>
            </a:r>
            <a:r>
              <a:rPr lang="en-US" altLang="zh-CN" dirty="0"/>
              <a:t> INT</a:t>
            </a:r>
            <a:r>
              <a:rPr lang="zh-CN" altLang="en-US" dirty="0"/>
              <a:t>）（数据量大约</a:t>
            </a:r>
            <a:r>
              <a:rPr lang="en-US" altLang="zh-CN" dirty="0"/>
              <a:t>10,000</a:t>
            </a:r>
            <a:r>
              <a:rPr lang="zh-CN" altLang="en-US" dirty="0"/>
              <a:t>即可）。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建立</a:t>
            </a:r>
            <a:r>
              <a:rPr lang="en-US" altLang="zh-CN" dirty="0"/>
              <a:t>id</a:t>
            </a:r>
            <a:r>
              <a:rPr lang="zh-CN" altLang="en-US" dirty="0"/>
              <a:t>升序同时</a:t>
            </a:r>
            <a:r>
              <a:rPr lang="en-US" altLang="zh-CN" dirty="0" err="1"/>
              <a:t>val</a:t>
            </a:r>
            <a:r>
              <a:rPr lang="zh-CN" altLang="en-US" dirty="0"/>
              <a:t>降序的非聚类索引。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分别至少写两个命中和不命中这个索引（“这个索引”均指第</a:t>
            </a:r>
            <a:r>
              <a:rPr lang="en-US" altLang="zh-CN" dirty="0"/>
              <a:t>2</a:t>
            </a:r>
            <a:r>
              <a:rPr lang="zh-CN" altLang="en-US" dirty="0"/>
              <a:t>题的索引）的查询。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写注释总结一下大概什么样的查询能命中这个索引。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3-4</a:t>
            </a:r>
            <a:r>
              <a:rPr lang="zh-CN" altLang="en-US" dirty="0"/>
              <a:t>题关于</a:t>
            </a:r>
            <a:r>
              <a:rPr lang="en-US" altLang="zh-CN" dirty="0"/>
              <a:t>MySQL</a:t>
            </a:r>
            <a:r>
              <a:rPr lang="zh-CN" altLang="en-US" dirty="0"/>
              <a:t>的说明：由于覆盖索引的存在，所以只要</a:t>
            </a:r>
            <a:r>
              <a:rPr lang="en-US" altLang="zh-CN" dirty="0"/>
              <a:t>select</a:t>
            </a:r>
            <a:r>
              <a:rPr lang="zh-CN" altLang="en-US" dirty="0"/>
              <a:t>子句指定了表中的列，几乎总会命中第</a:t>
            </a:r>
            <a:r>
              <a:rPr lang="en-US" altLang="zh-CN" dirty="0"/>
              <a:t>2</a:t>
            </a:r>
            <a:r>
              <a:rPr lang="zh-CN" altLang="en-US" dirty="0"/>
              <a:t>题建立的索引，所以</a:t>
            </a:r>
            <a:r>
              <a:rPr lang="en-US" altLang="zh-CN" dirty="0"/>
              <a:t>MySQL</a:t>
            </a:r>
            <a:r>
              <a:rPr lang="zh-CN" altLang="en-US" dirty="0"/>
              <a:t>需要模仿</a:t>
            </a:r>
            <a:r>
              <a:rPr lang="en-US" altLang="zh-CN" dirty="0"/>
              <a:t>PPT</a:t>
            </a:r>
            <a:r>
              <a:rPr lang="zh-CN" altLang="en-US" dirty="0"/>
              <a:t>建立 </a:t>
            </a:r>
            <a:r>
              <a:rPr lang="en-US" altLang="zh-CN" dirty="0"/>
              <a:t>id</a:t>
            </a:r>
            <a:r>
              <a:rPr lang="zh-CN" altLang="en-US" dirty="0"/>
              <a:t> 上的唯一索引，尝试命中这个唯一索引来造成第</a:t>
            </a:r>
            <a:r>
              <a:rPr lang="en-US" altLang="zh-CN" dirty="0"/>
              <a:t>2</a:t>
            </a:r>
            <a:r>
              <a:rPr lang="zh-CN" altLang="en-US" dirty="0"/>
              <a:t>题索引的不命中）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建立触发器，插入数据后，若</a:t>
            </a:r>
            <a:r>
              <a:rPr lang="en-US" altLang="zh-CN" dirty="0" err="1"/>
              <a:t>val</a:t>
            </a:r>
            <a:r>
              <a:rPr lang="zh-CN" altLang="en-US" dirty="0"/>
              <a:t>值为完全平方数（</a:t>
            </a:r>
            <a:r>
              <a:rPr lang="en-US" altLang="zh-CN" dirty="0"/>
              <a:t>1,4,9...</a:t>
            </a:r>
            <a:r>
              <a:rPr lang="zh-CN" altLang="en-US" dirty="0"/>
              <a:t>）时打印“</a:t>
            </a:r>
            <a:r>
              <a:rPr lang="en-US" altLang="zh-CN" dirty="0"/>
              <a:t>Good”</a:t>
            </a:r>
            <a:r>
              <a:rPr lang="zh-CN" altLang="en-US" dirty="0"/>
              <a:t>，自拟测试数据检测触发器是否生效。</a:t>
            </a:r>
            <a:r>
              <a:rPr lang="en-US" altLang="zh-CN" dirty="0"/>
              <a:t>(SQL Server)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建立触发器，插入数据后，若</a:t>
            </a:r>
            <a:r>
              <a:rPr lang="en-US" altLang="zh-CN" dirty="0" err="1"/>
              <a:t>val</a:t>
            </a:r>
            <a:r>
              <a:rPr lang="zh-CN" altLang="en-US" dirty="0"/>
              <a:t>值为完全平方数（</a:t>
            </a:r>
            <a:r>
              <a:rPr lang="en-US" altLang="zh-CN" dirty="0"/>
              <a:t>1,4,9...</a:t>
            </a:r>
            <a:r>
              <a:rPr lang="zh-CN" altLang="en-US" dirty="0"/>
              <a:t>）时将“</a:t>
            </a:r>
            <a:r>
              <a:rPr lang="en-US" altLang="zh-CN" dirty="0"/>
              <a:t>Good”</a:t>
            </a:r>
            <a:r>
              <a:rPr lang="zh-CN" altLang="en-US" dirty="0"/>
              <a:t>保存到用户变量 </a:t>
            </a:r>
            <a:r>
              <a:rPr lang="en-US" altLang="zh-CN" dirty="0"/>
              <a:t>@result </a:t>
            </a:r>
            <a:r>
              <a:rPr lang="zh-CN" altLang="en-US" dirty="0"/>
              <a:t>中，插入一条测试数据检测触发器是否生效。</a:t>
            </a:r>
            <a:r>
              <a:rPr lang="en-US" altLang="zh-CN" dirty="0"/>
              <a:t>(MySQL)</a:t>
            </a:r>
          </a:p>
          <a:p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23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8"/>
            <a:ext cx="9815891" cy="386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  <a:defRPr/>
            </a:pPr>
            <a:r>
              <a:rPr lang="zh-CN" altLang="en-US" dirty="0"/>
              <a:t>索引：对数据库表中一列或多列的值进行</a:t>
            </a:r>
            <a:r>
              <a:rPr lang="zh-CN" altLang="en-US" dirty="0">
                <a:solidFill>
                  <a:srgbClr val="FF0000"/>
                </a:solidFill>
              </a:rPr>
              <a:t>排序</a:t>
            </a:r>
            <a:r>
              <a:rPr lang="zh-CN" altLang="en-US" dirty="0"/>
              <a:t>的一种结构。使用索引可快速访问数据库表中的特定信息。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聚类索引：此类索引中键值的逻辑顺序决定了表中相应行的</a:t>
            </a:r>
            <a:r>
              <a:rPr lang="zh-CN" altLang="en-US" dirty="0">
                <a:solidFill>
                  <a:srgbClr val="FF0000"/>
                </a:solidFill>
              </a:rPr>
              <a:t>物理顺序</a:t>
            </a:r>
            <a:r>
              <a:rPr lang="zh-CN" altLang="en-US" dirty="0"/>
              <a:t>。该索引可以包含多个列（组合索引）；一张表只能有一个聚类索引。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非聚类索引：此类索引中索引的逻辑顺序与磁盘上行的物理存储顺序不同；一张表可以有多个非聚类索引。（数据存储在一个地方，索引存储在另一个地方）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defRPr/>
            </a:pPr>
            <a:r>
              <a:rPr lang="zh-CN" altLang="en-US" dirty="0"/>
              <a:t>区别与联系：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聚类索引</a:t>
            </a:r>
            <a:r>
              <a:rPr lang="en-US" altLang="zh-CN" dirty="0"/>
              <a:t>=&gt;</a:t>
            </a:r>
            <a:r>
              <a:rPr lang="zh-CN" altLang="en-US" dirty="0"/>
              <a:t>汉语字典正文（物理顺序）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非聚类索引</a:t>
            </a:r>
            <a:r>
              <a:rPr lang="en-US" altLang="zh-CN" dirty="0"/>
              <a:t>=&gt;</a:t>
            </a:r>
            <a:r>
              <a:rPr lang="zh-CN" altLang="en-US" dirty="0"/>
              <a:t>部首检字表</a:t>
            </a:r>
            <a:r>
              <a:rPr lang="en-US" altLang="zh-CN" dirty="0"/>
              <a:t>/</a:t>
            </a:r>
            <a:r>
              <a:rPr lang="zh-CN" altLang="en-US" dirty="0"/>
              <a:t>拼音检字表</a:t>
            </a:r>
            <a:r>
              <a:rPr lang="en-US" altLang="zh-CN" dirty="0"/>
              <a:t>/</a:t>
            </a:r>
            <a:r>
              <a:rPr lang="zh-CN" altLang="en-US" dirty="0"/>
              <a:t>四角号码检字表（非物理顺序）</a:t>
            </a:r>
          </a:p>
        </p:txBody>
      </p:sp>
    </p:spTree>
    <p:extLst>
      <p:ext uri="{BB962C8B-B14F-4D97-AF65-F5344CB8AC3E}">
        <p14:creationId xmlns:p14="http://schemas.microsoft.com/office/powerpoint/2010/main" val="30388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8"/>
            <a:ext cx="9815891" cy="33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  <a:defRPr/>
            </a:pPr>
            <a:r>
              <a:rPr lang="zh-CN" altLang="en-US" dirty="0"/>
              <a:t>推荐使用索引的情况：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数据量大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列值唯一性好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较少被修改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经常被访问、被</a:t>
            </a:r>
            <a:r>
              <a:rPr lang="en-US" altLang="zh-CN" dirty="0"/>
              <a:t>join</a:t>
            </a:r>
            <a:r>
              <a:rPr lang="zh-CN" altLang="en-US" dirty="0"/>
              <a:t>、被子查询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经常被</a:t>
            </a:r>
            <a:r>
              <a:rPr lang="en-US" altLang="zh-CN" dirty="0"/>
              <a:t>order by</a:t>
            </a:r>
            <a:r>
              <a:rPr lang="zh-CN" altLang="en-US" dirty="0"/>
              <a:t>或</a:t>
            </a:r>
            <a:r>
              <a:rPr lang="en-US" altLang="zh-CN" dirty="0"/>
              <a:t>group by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defRPr/>
            </a:pPr>
            <a:r>
              <a:rPr lang="zh-CN" altLang="en-US" dirty="0"/>
              <a:t>不推荐使用索引的情况：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数据量小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列值唯一性差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经常被修改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很少被访问</a:t>
            </a:r>
          </a:p>
        </p:txBody>
      </p:sp>
      <p:pic>
        <p:nvPicPr>
          <p:cNvPr id="10" name="图片 1">
            <a:extLst>
              <a:ext uri="{FF2B5EF4-FFF2-40B4-BE49-F238E27FC236}">
                <a16:creationId xmlns:a16="http://schemas.microsoft.com/office/drawing/2014/main" id="{D71FE621-A626-4338-AA43-0DF81D60F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196" y="2547808"/>
            <a:ext cx="5365750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6AB7A9E-B323-4461-AD18-D58BB307BD84}"/>
              </a:ext>
            </a:extLst>
          </p:cNvPr>
          <p:cNvSpPr txBox="1"/>
          <p:nvPr/>
        </p:nvSpPr>
        <p:spPr>
          <a:xfrm>
            <a:off x="5242560" y="21113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Calisto MT" panose="02040603050505030304" pitchFamily="18" charset="0"/>
              </a:rPr>
              <a:t>使用哪种索引：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76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8"/>
            <a:ext cx="9815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语法：</a:t>
            </a:r>
            <a:endParaRPr lang="en-US" altLang="zh-CN" dirty="0"/>
          </a:p>
          <a:p>
            <a:pPr marL="342900" lvl="1" indent="-342900">
              <a:defRPr/>
            </a:pPr>
            <a:r>
              <a:rPr lang="zh-CN" altLang="en-US" dirty="0"/>
              <a:t>CREATE [UNIQUE] [CLUSTERED|NONCLUSTERED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lvl="1" indent="-342900">
              <a:defRPr/>
            </a:pPr>
            <a:r>
              <a:rPr lang="en-US" altLang="zh-CN" dirty="0"/>
              <a:t>	</a:t>
            </a:r>
            <a:r>
              <a:rPr lang="zh-CN" altLang="en-US" dirty="0"/>
              <a:t>INDEX index_name</a:t>
            </a:r>
            <a:endParaRPr lang="en-US" altLang="zh-CN" dirty="0"/>
          </a:p>
          <a:p>
            <a:pPr marL="0" lvl="1">
              <a:defRPr/>
            </a:pPr>
            <a:r>
              <a:rPr lang="en-US" altLang="zh-CN" dirty="0"/>
              <a:t>	</a:t>
            </a:r>
            <a:r>
              <a:rPr lang="zh-CN" altLang="en-US" dirty="0"/>
              <a:t>ON {table|view} (column</a:t>
            </a:r>
            <a:r>
              <a:rPr lang="en-US" altLang="zh-CN" dirty="0"/>
              <a:t>1 </a:t>
            </a:r>
            <a:r>
              <a:rPr lang="zh-CN" altLang="en-US" dirty="0"/>
              <a:t>[ASC|DESC][,...])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例如：唯一聚类索引学生的学号</a:t>
            </a:r>
          </a:p>
          <a:p>
            <a:pPr marL="342900" lvl="1" indent="-342900">
              <a:defRPr/>
            </a:pPr>
            <a:r>
              <a:rPr lang="zh-CN" altLang="en-US" dirty="0"/>
              <a:t>CREATE UNIQUE  CLUSTERED</a:t>
            </a:r>
            <a:endParaRPr lang="en-US" altLang="zh-CN" dirty="0"/>
          </a:p>
          <a:p>
            <a:pPr marL="457200" lvl="2">
              <a:defRPr/>
            </a:pPr>
            <a:r>
              <a:rPr lang="zh-CN" altLang="en-US" dirty="0"/>
              <a:t>INDEX </a:t>
            </a:r>
            <a:r>
              <a:rPr lang="en-US" altLang="zh-CN" dirty="0" err="1"/>
              <a:t>idx_SID</a:t>
            </a:r>
            <a:endParaRPr lang="en-US" altLang="zh-CN" dirty="0"/>
          </a:p>
          <a:p>
            <a:pPr marL="914400" lvl="3">
              <a:defRPr/>
            </a:pPr>
            <a:r>
              <a:rPr lang="zh-CN" altLang="en-US" dirty="0"/>
              <a:t>ON </a:t>
            </a:r>
            <a:r>
              <a:rPr lang="en-US" altLang="zh-CN" dirty="0"/>
              <a:t>Student</a:t>
            </a:r>
            <a:r>
              <a:rPr lang="zh-CN" altLang="en-US" dirty="0"/>
              <a:t>(</a:t>
            </a:r>
            <a:r>
              <a:rPr lang="en-US" altLang="zh-CN" dirty="0"/>
              <a:t>SID ASC</a:t>
            </a:r>
            <a:r>
              <a:rPr lang="zh-CN" altLang="en-US" dirty="0"/>
              <a:t>);  </a:t>
            </a:r>
          </a:p>
        </p:txBody>
      </p:sp>
    </p:spTree>
    <p:extLst>
      <p:ext uri="{BB962C8B-B14F-4D97-AF65-F5344CB8AC3E}">
        <p14:creationId xmlns:p14="http://schemas.microsoft.com/office/powerpoint/2010/main" val="364922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1" y="2048218"/>
            <a:ext cx="9144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索引的原理：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非聚集索引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zh-CN" altLang="en-US" dirty="0"/>
              <a:t>　　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82ACADD-B47D-4CDE-8E88-F9EFB183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4"/>
          <a:stretch>
            <a:fillRect/>
          </a:stretch>
        </p:blipFill>
        <p:spPr bwMode="auto">
          <a:xfrm>
            <a:off x="3539538" y="2136371"/>
            <a:ext cx="5539655" cy="412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50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1" y="2048218"/>
            <a:ext cx="914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聚集索引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　　</a:t>
            </a:r>
          </a:p>
        </p:txBody>
      </p:sp>
      <p:pic>
        <p:nvPicPr>
          <p:cNvPr id="11" name="Picture 2" descr="http://my.csdn.net/uploads/201208/01/1343758434_9462.png">
            <a:extLst>
              <a:ext uri="{FF2B5EF4-FFF2-40B4-BE49-F238E27FC236}">
                <a16:creationId xmlns:a16="http://schemas.microsoft.com/office/drawing/2014/main" id="{0DDF9935-62C2-4697-9A0B-10A7F03A0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4" b="-8517"/>
          <a:stretch>
            <a:fillRect/>
          </a:stretch>
        </p:blipFill>
        <p:spPr bwMode="auto">
          <a:xfrm>
            <a:off x="2370831" y="2744950"/>
            <a:ext cx="5975142" cy="283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FDF9AF-8506-4EA7-9E02-12666A006377}"/>
              </a:ext>
            </a:extLst>
          </p:cNvPr>
          <p:cNvSpPr txBox="1"/>
          <p:nvPr/>
        </p:nvSpPr>
        <p:spPr>
          <a:xfrm>
            <a:off x="954680" y="5941468"/>
            <a:ext cx="914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参考链接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hlinkClick r:id="rId4"/>
              </a:rPr>
              <a:t> https://www.cnblogs.com/wuchanming/p/6886020.html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46268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1" y="2048218"/>
            <a:ext cx="91440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书签查找（</a:t>
            </a:r>
            <a:r>
              <a:rPr lang="en-US" altLang="zh-CN" dirty="0"/>
              <a:t>SQL Server</a:t>
            </a:r>
            <a:r>
              <a:rPr lang="zh-CN" altLang="en-US" dirty="0"/>
              <a:t>）：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定义：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当查询优化器</a:t>
            </a:r>
            <a:r>
              <a:rPr lang="zh-CN" altLang="en-US" b="1" dirty="0"/>
              <a:t>使用非聚集索引</a:t>
            </a:r>
            <a:r>
              <a:rPr lang="zh-CN" altLang="en-US" dirty="0"/>
              <a:t>进行查找时，如果所选择的列（</a:t>
            </a:r>
            <a:r>
              <a:rPr lang="en-US" altLang="zh-CN" dirty="0"/>
              <a:t>select</a:t>
            </a:r>
            <a:r>
              <a:rPr lang="zh-CN" altLang="en-US" dirty="0"/>
              <a:t>）或查询条件中的列（</a:t>
            </a:r>
            <a:r>
              <a:rPr lang="en-US" altLang="zh-CN" dirty="0"/>
              <a:t>where</a:t>
            </a:r>
            <a:r>
              <a:rPr lang="zh-CN" altLang="en-US" dirty="0"/>
              <a:t>）</a:t>
            </a:r>
            <a:r>
              <a:rPr lang="zh-CN" altLang="en-US" b="1" dirty="0"/>
              <a:t>只有部分</a:t>
            </a:r>
            <a:r>
              <a:rPr lang="zh-CN" altLang="en-US" dirty="0"/>
              <a:t>包含在使用的非聚集索引和聚集索引中时，就需要一个查找（</a:t>
            </a:r>
            <a:r>
              <a:rPr lang="en-US" altLang="zh-CN" dirty="0"/>
              <a:t>lookup</a:t>
            </a:r>
            <a:r>
              <a:rPr lang="zh-CN" altLang="en-US" dirty="0"/>
              <a:t>）来检索其他字段，从而满足查询请求。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对一个有聚集索引的表来说是一个键查找（</a:t>
            </a:r>
            <a:r>
              <a:rPr lang="en-US" altLang="zh-CN" dirty="0"/>
              <a:t>key lookup</a:t>
            </a:r>
            <a:r>
              <a:rPr lang="zh-CN" altLang="en-US" dirty="0"/>
              <a:t>）；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对一个堆表来说是一个</a:t>
            </a:r>
            <a:r>
              <a:rPr lang="en-US" altLang="zh-CN" dirty="0"/>
              <a:t>RID</a:t>
            </a:r>
            <a:r>
              <a:rPr lang="zh-CN" altLang="en-US" dirty="0"/>
              <a:t>查找（</a:t>
            </a:r>
            <a:r>
              <a:rPr lang="en-US" altLang="zh-CN" dirty="0"/>
              <a:t>RID lookup</a:t>
            </a:r>
            <a:r>
              <a:rPr lang="zh-CN" altLang="en-US" dirty="0"/>
              <a:t>）。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这种查找即是书签查找（</a:t>
            </a:r>
            <a:r>
              <a:rPr lang="en-US" altLang="zh-CN" dirty="0"/>
              <a:t>bookmark lookup</a:t>
            </a:r>
            <a:r>
              <a:rPr lang="zh-CN" altLang="en-US" dirty="0"/>
              <a:t>）。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简单的说，就是当使用的</a:t>
            </a:r>
            <a:r>
              <a:rPr lang="en-US" altLang="zh-CN" dirty="0" err="1"/>
              <a:t>sql</a:t>
            </a:r>
            <a:r>
              <a:rPr lang="zh-CN" altLang="en-US" dirty="0"/>
              <a:t>查询条件（</a:t>
            </a:r>
            <a:r>
              <a:rPr lang="en-US" altLang="zh-CN" dirty="0"/>
              <a:t>where</a:t>
            </a:r>
            <a:r>
              <a:rPr lang="zh-CN" altLang="en-US" dirty="0"/>
              <a:t>）和</a:t>
            </a:r>
            <a:r>
              <a:rPr lang="en-US" altLang="zh-CN" dirty="0"/>
              <a:t>select</a:t>
            </a:r>
            <a:r>
              <a:rPr lang="zh-CN" altLang="en-US" dirty="0"/>
              <a:t>返回的列</a:t>
            </a:r>
            <a:r>
              <a:rPr lang="zh-CN" altLang="en-US" b="1" dirty="0"/>
              <a:t>没有完全包含在索引列中</a:t>
            </a:r>
            <a:r>
              <a:rPr lang="zh-CN" altLang="en-US" dirty="0"/>
              <a:t>时就会发生书签查找。</a:t>
            </a:r>
          </a:p>
          <a:p>
            <a:pPr>
              <a:defRPr/>
            </a:pPr>
            <a:r>
              <a:rPr lang="zh-CN" altLang="en-US" dirty="0"/>
              <a:t>　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E5F9BB-5CD6-4BA2-B733-C69062A35D8F}"/>
              </a:ext>
            </a:extLst>
          </p:cNvPr>
          <p:cNvSpPr txBox="1"/>
          <p:nvPr/>
        </p:nvSpPr>
        <p:spPr>
          <a:xfrm>
            <a:off x="954680" y="5941468"/>
            <a:ext cx="914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参考链接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hlinkClick r:id="rId3"/>
              </a:rPr>
              <a:t>https://www.cnblogs.com/lzrabbit/archive/2012/05/21/2499389.html</a:t>
            </a:r>
            <a:r>
              <a:rPr lang="zh-CN" altLang="en-US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62944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1673</Words>
  <Application>Microsoft Macintosh PowerPoint</Application>
  <PresentationFormat>宽屏</PresentationFormat>
  <Paragraphs>233</Paragraphs>
  <Slides>22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微软雅黑</vt:lpstr>
      <vt:lpstr>Wingdings</vt:lpstr>
      <vt:lpstr>Arial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C2H6 _</dc:creator>
  <cp:lastModifiedBy>h zy</cp:lastModifiedBy>
  <cp:revision>493</cp:revision>
  <dcterms:created xsi:type="dcterms:W3CDTF">2019-03-19T10:42:59Z</dcterms:created>
  <dcterms:modified xsi:type="dcterms:W3CDTF">2021-04-27T05:13:02Z</dcterms:modified>
</cp:coreProperties>
</file>