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7" r:id="rId2"/>
    <p:sldId id="293" r:id="rId3"/>
    <p:sldId id="307" r:id="rId4"/>
    <p:sldId id="341" r:id="rId5"/>
    <p:sldId id="342" r:id="rId6"/>
    <p:sldId id="343" r:id="rId7"/>
    <p:sldId id="344" r:id="rId8"/>
    <p:sldId id="338" r:id="rId9"/>
    <p:sldId id="354" r:id="rId10"/>
    <p:sldId id="339" r:id="rId11"/>
    <p:sldId id="340" r:id="rId12"/>
    <p:sldId id="345" r:id="rId13"/>
    <p:sldId id="346" r:id="rId14"/>
    <p:sldId id="347" r:id="rId15"/>
    <p:sldId id="348" r:id="rId16"/>
    <p:sldId id="359" r:id="rId17"/>
    <p:sldId id="353" r:id="rId18"/>
    <p:sldId id="351" r:id="rId19"/>
    <p:sldId id="352" r:id="rId20"/>
    <p:sldId id="308" r:id="rId21"/>
    <p:sldId id="328" r:id="rId22"/>
    <p:sldId id="361" r:id="rId23"/>
    <p:sldId id="358" r:id="rId24"/>
    <p:sldId id="360" r:id="rId25"/>
    <p:sldId id="355" r:id="rId26"/>
    <p:sldId id="356" r:id="rId27"/>
    <p:sldId id="357"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Segoe UI Light" panose="020B0502040204020203" pitchFamily="34" charset="0"/>
      <p:regular r:id="rId34"/>
      <p:italic r:id="rId35"/>
    </p:embeddedFont>
    <p:embeddedFont>
      <p:font typeface="等线" panose="02010600030101010101" pitchFamily="2" charset="-122"/>
      <p:regular r:id="rId36"/>
      <p:bold r:id="rId37"/>
    </p:embeddedFont>
    <p:embeddedFont>
      <p:font typeface="等线 Light" panose="02010600030101010101" pitchFamily="2" charset="-122"/>
      <p:regular r:id="rId38"/>
    </p:embeddedFont>
    <p:embeddedFont>
      <p:font typeface="微软雅黑" panose="020B0503020204020204" pitchFamily="34" charset="-122"/>
      <p:regular r:id="rId39"/>
      <p:bold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2021/5/11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a:t>
            </a:fld>
            <a:endParaRPr lang="zh-CN" altLang="en-US"/>
          </a:p>
        </p:txBody>
      </p:sp>
    </p:spTree>
    <p:extLst>
      <p:ext uri="{BB962C8B-B14F-4D97-AF65-F5344CB8AC3E}">
        <p14:creationId xmlns:p14="http://schemas.microsoft.com/office/powerpoint/2010/main" val="235341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821550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71648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139752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219727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16</a:t>
            </a:fld>
            <a:endParaRPr lang="zh-CN" altLang="en-US"/>
          </a:p>
        </p:txBody>
      </p:sp>
    </p:spTree>
    <p:extLst>
      <p:ext uri="{BB962C8B-B14F-4D97-AF65-F5344CB8AC3E}">
        <p14:creationId xmlns:p14="http://schemas.microsoft.com/office/powerpoint/2010/main" val="1390618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17</a:t>
            </a:fld>
            <a:endParaRPr lang="zh-CN" altLang="en-US"/>
          </a:p>
        </p:txBody>
      </p:sp>
    </p:spTree>
    <p:extLst>
      <p:ext uri="{BB962C8B-B14F-4D97-AF65-F5344CB8AC3E}">
        <p14:creationId xmlns:p14="http://schemas.microsoft.com/office/powerpoint/2010/main" val="166762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extLst>
      <p:ext uri="{BB962C8B-B14F-4D97-AF65-F5344CB8AC3E}">
        <p14:creationId xmlns:p14="http://schemas.microsoft.com/office/powerpoint/2010/main" val="2879448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extLst>
      <p:ext uri="{BB962C8B-B14F-4D97-AF65-F5344CB8AC3E}">
        <p14:creationId xmlns:p14="http://schemas.microsoft.com/office/powerpoint/2010/main" val="41561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22</a:t>
            </a:fld>
            <a:endParaRPr lang="zh-CN" altLang="en-US"/>
          </a:p>
        </p:txBody>
      </p:sp>
    </p:spTree>
    <p:extLst>
      <p:ext uri="{BB962C8B-B14F-4D97-AF65-F5344CB8AC3E}">
        <p14:creationId xmlns:p14="http://schemas.microsoft.com/office/powerpoint/2010/main" val="396796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23</a:t>
            </a:fld>
            <a:endParaRPr lang="zh-CN" altLang="en-US"/>
          </a:p>
        </p:txBody>
      </p:sp>
    </p:spTree>
    <p:extLst>
      <p:ext uri="{BB962C8B-B14F-4D97-AF65-F5344CB8AC3E}">
        <p14:creationId xmlns:p14="http://schemas.microsoft.com/office/powerpoint/2010/main" val="32214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a:t>
            </a:fld>
            <a:endParaRPr lang="zh-CN" altLang="en-US"/>
          </a:p>
        </p:txBody>
      </p:sp>
    </p:spTree>
    <p:extLst>
      <p:ext uri="{BB962C8B-B14F-4D97-AF65-F5344CB8AC3E}">
        <p14:creationId xmlns:p14="http://schemas.microsoft.com/office/powerpoint/2010/main" val="3454684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24</a:t>
            </a:fld>
            <a:endParaRPr lang="zh-CN" altLang="en-US"/>
          </a:p>
        </p:txBody>
      </p:sp>
    </p:spTree>
    <p:extLst>
      <p:ext uri="{BB962C8B-B14F-4D97-AF65-F5344CB8AC3E}">
        <p14:creationId xmlns:p14="http://schemas.microsoft.com/office/powerpoint/2010/main" val="3094589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25</a:t>
            </a:fld>
            <a:endParaRPr lang="zh-CN" altLang="en-US"/>
          </a:p>
        </p:txBody>
      </p:sp>
    </p:spTree>
    <p:extLst>
      <p:ext uri="{BB962C8B-B14F-4D97-AF65-F5344CB8AC3E}">
        <p14:creationId xmlns:p14="http://schemas.microsoft.com/office/powerpoint/2010/main" val="2675519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26</a:t>
            </a:fld>
            <a:endParaRPr lang="zh-CN" altLang="en-US"/>
          </a:p>
        </p:txBody>
      </p:sp>
    </p:spTree>
    <p:extLst>
      <p:ext uri="{BB962C8B-B14F-4D97-AF65-F5344CB8AC3E}">
        <p14:creationId xmlns:p14="http://schemas.microsoft.com/office/powerpoint/2010/main" val="1110295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27</a:t>
            </a:fld>
            <a:endParaRPr lang="zh-CN" altLang="en-US"/>
          </a:p>
        </p:txBody>
      </p:sp>
    </p:spTree>
    <p:extLst>
      <p:ext uri="{BB962C8B-B14F-4D97-AF65-F5344CB8AC3E}">
        <p14:creationId xmlns:p14="http://schemas.microsoft.com/office/powerpoint/2010/main" val="381912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76820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251074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8</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9</a:t>
            </a:fld>
            <a:endParaRPr lang="zh-CN" altLang="en-US"/>
          </a:p>
        </p:txBody>
      </p:sp>
    </p:spTree>
    <p:extLst>
      <p:ext uri="{BB962C8B-B14F-4D97-AF65-F5344CB8AC3E}">
        <p14:creationId xmlns:p14="http://schemas.microsoft.com/office/powerpoint/2010/main" val="400233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10</a:t>
            </a:fld>
            <a:endParaRPr lang="zh-CN" altLang="en-US"/>
          </a:p>
        </p:txBody>
      </p:sp>
    </p:spTree>
    <p:extLst>
      <p:ext uri="{BB962C8B-B14F-4D97-AF65-F5344CB8AC3E}">
        <p14:creationId xmlns:p14="http://schemas.microsoft.com/office/powerpoint/2010/main" val="77499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11</a:t>
            </a:fld>
            <a:endParaRPr lang="zh-CN" altLang="en-US"/>
          </a:p>
        </p:txBody>
      </p:sp>
    </p:spTree>
    <p:extLst>
      <p:ext uri="{BB962C8B-B14F-4D97-AF65-F5344CB8AC3E}">
        <p14:creationId xmlns:p14="http://schemas.microsoft.com/office/powerpoint/2010/main" val="144757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2021/5/11</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2021/5/11</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zh-cn/sql/relational-databases/user-defined-functions/create-user-defined-functions-database-engine?view=sql-server-2017"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zh-cn/sql/t-sql/statements/create-function-transact-sql?view=sql-server-2017"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zh-cn/sql/relational-databases/stored-procedures" TargetMode="External"/><Relationship Id="rId7" Type="http://schemas.openxmlformats.org/officeDocument/2006/relationships/hyperlink" Target="https://www.baidu.com/" TargetMode="External"/><Relationship Id="rId2" Type="http://schemas.openxmlformats.org/officeDocument/2006/relationships/hyperlink" Target="http://www.w3school.com.cn/sql/index.asp" TargetMode="External"/><Relationship Id="rId1" Type="http://schemas.openxmlformats.org/officeDocument/2006/relationships/slideLayout" Target="../slideLayouts/slideLayout12.xml"/><Relationship Id="rId6" Type="http://schemas.openxmlformats.org/officeDocument/2006/relationships/hyperlink" Target="https://www.google.com/" TargetMode="External"/><Relationship Id="rId5" Type="http://schemas.openxmlformats.org/officeDocument/2006/relationships/hyperlink" Target="https://cn.bing.com/" TargetMode="External"/><Relationship Id="rId4" Type="http://schemas.openxmlformats.org/officeDocument/2006/relationships/hyperlink" Target="https://dev.mysql.com/doc/refman/8.0/en/"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mailto:15652581355@163.com&#65292;hzy1721@qq.com"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ev.mysql.com/doc/refman/8.0/en/create-procedure.html"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dev.mysql.com/doc/refman/8.0/en/create-procedure.htm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c/refman/8.0/en/date-and-time-functions.html" TargetMode="External"/><Relationship Id="rId2" Type="http://schemas.openxmlformats.org/officeDocument/2006/relationships/hyperlink" Target="https://docs.microsoft.com/zh-cn/sql/t-sql/data-types/date-and-time-types?view=sql-server-2017"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zh-cn/sql/t-sql/statements/create-procedure-transact-sql?view=sql-server-2017"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docs.microsoft.com/zh-cn/sql/t-sql/language-elements/execute-transact-sql?view=sql-server-201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904863"/>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数据库第七次上机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2021/5/11</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691" y="1671745"/>
            <a:ext cx="7137400" cy="45307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916" y="1671745"/>
            <a:ext cx="3305175" cy="1595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48E428A2-74CF-43F2-8B82-06FDD91F2DBE}"/>
              </a:ext>
            </a:extLst>
          </p:cNvPr>
          <p:cNvSpPr txBox="1"/>
          <p:nvPr/>
        </p:nvSpPr>
        <p:spPr>
          <a:xfrm>
            <a:off x="8519262" y="1671745"/>
            <a:ext cx="2536665" cy="923330"/>
          </a:xfrm>
          <a:prstGeom prst="rect">
            <a:avLst/>
          </a:prstGeom>
          <a:noFill/>
        </p:spPr>
        <p:txBody>
          <a:bodyPr wrap="square" rtlCol="0">
            <a:spAutoFit/>
          </a:bodyPr>
          <a:lstStyle/>
          <a:p>
            <a:r>
              <a:rPr lang="zh-CN" altLang="en-US" dirty="0"/>
              <a:t>说明：</a:t>
            </a:r>
            <a:endParaRPr lang="en-US" altLang="zh-CN" dirty="0"/>
          </a:p>
          <a:p>
            <a:r>
              <a:rPr kumimoji="1" lang="zh-CN" altLang="en-US" dirty="0"/>
              <a:t>这样存储过程里会包含</a:t>
            </a:r>
            <a:r>
              <a:rPr kumimoji="1" lang="en-US" altLang="zh-CN" dirty="0"/>
              <a:t>EXECUTE</a:t>
            </a:r>
            <a:r>
              <a:rPr kumimoji="1" lang="zh-CN" altLang="en-US" dirty="0"/>
              <a:t>语句。</a:t>
            </a:r>
            <a:endParaRPr kumimoji="1" lang="en-US" altLang="zh-CN" dirty="0"/>
          </a:p>
        </p:txBody>
      </p:sp>
    </p:spTree>
    <p:extLst>
      <p:ext uri="{BB962C8B-B14F-4D97-AF65-F5344CB8AC3E}">
        <p14:creationId xmlns:p14="http://schemas.microsoft.com/office/powerpoint/2010/main" val="233458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80" y="1671745"/>
            <a:ext cx="8831263" cy="27543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54680" y="4934607"/>
            <a:ext cx="9308672" cy="923330"/>
          </a:xfrm>
          <a:prstGeom prst="rect">
            <a:avLst/>
          </a:prstGeom>
          <a:noFill/>
        </p:spPr>
        <p:txBody>
          <a:bodyPr wrap="square" rtlCol="0">
            <a:spAutoFit/>
          </a:bodyPr>
          <a:lstStyle/>
          <a:p>
            <a:r>
              <a:rPr lang="zh-CN" altLang="en-US" dirty="0"/>
              <a:t>说明：</a:t>
            </a:r>
            <a:endParaRPr lang="en-US" altLang="zh-CN" dirty="0"/>
          </a:p>
          <a:p>
            <a:r>
              <a:rPr kumimoji="1" lang="en-US" altLang="zh-CN" dirty="0"/>
              <a:t>CREATE OR ALTER</a:t>
            </a:r>
            <a:r>
              <a:rPr kumimoji="1" lang="zh-CN" altLang="en-US" dirty="0"/>
              <a:t>为</a:t>
            </a:r>
            <a:r>
              <a:rPr kumimoji="1" lang="en-US" altLang="zh-CN" dirty="0"/>
              <a:t>SQL</a:t>
            </a:r>
            <a:r>
              <a:rPr kumimoji="1" lang="zh-CN" altLang="en-US" dirty="0"/>
              <a:t> </a:t>
            </a:r>
            <a:r>
              <a:rPr kumimoji="1" lang="en-US" altLang="zh-CN" dirty="0"/>
              <a:t>SERVER2016</a:t>
            </a:r>
            <a:r>
              <a:rPr kumimoji="1" lang="zh-CN" altLang="en-US" dirty="0"/>
              <a:t> </a:t>
            </a:r>
            <a:r>
              <a:rPr kumimoji="1" lang="en-US" altLang="zh-CN" dirty="0"/>
              <a:t>SP1</a:t>
            </a:r>
            <a:r>
              <a:rPr kumimoji="1" lang="zh-CN" altLang="en-US" dirty="0"/>
              <a:t>新增语法</a:t>
            </a:r>
            <a:endParaRPr kumimoji="1" lang="en-US" altLang="zh-CN" dirty="0"/>
          </a:p>
          <a:p>
            <a:r>
              <a:rPr kumimoji="1" lang="zh-CN" altLang="en-US" dirty="0"/>
              <a:t>低版本会报错，创建单独用</a:t>
            </a:r>
            <a:r>
              <a:rPr kumimoji="1" lang="en-US" altLang="zh-CN" dirty="0"/>
              <a:t>CREATE</a:t>
            </a:r>
            <a:endParaRPr kumimoji="1" lang="zh-CN" altLang="en-US" dirty="0"/>
          </a:p>
        </p:txBody>
      </p:sp>
    </p:spTree>
    <p:extLst>
      <p:ext uri="{BB962C8B-B14F-4D97-AF65-F5344CB8AC3E}">
        <p14:creationId xmlns:p14="http://schemas.microsoft.com/office/powerpoint/2010/main" val="115839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86" y="1891562"/>
            <a:ext cx="8375650" cy="4008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589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7" y="1879144"/>
            <a:ext cx="6955123" cy="2535136"/>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46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35536"/>
            <a:ext cx="9144058" cy="1200329"/>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自定义函数定义：</a:t>
            </a:r>
          </a:p>
          <a:p>
            <a:pPr>
              <a:defRPr/>
            </a:pPr>
            <a:endParaRPr lang="zh-CN" altLang="en-US" dirty="0"/>
          </a:p>
          <a:p>
            <a:pPr>
              <a:defRPr/>
            </a:pPr>
            <a:r>
              <a:rPr lang="en-US" altLang="zh-CN" dirty="0"/>
              <a:t>      </a:t>
            </a:r>
            <a:r>
              <a:rPr lang="zh-CN" altLang="en-US" dirty="0"/>
              <a:t>与编程语言中的函数类似，</a:t>
            </a:r>
            <a:r>
              <a:rPr lang="en-US" altLang="zh-CN" dirty="0"/>
              <a:t>SQL Server </a:t>
            </a:r>
            <a:r>
              <a:rPr lang="zh-CN" altLang="en-US" dirty="0"/>
              <a:t>用户定义函数是接受参数、执行操作（例如复杂计算）并将操作结果以值的形式返回的例程。 返回值可以是单个标量值或结果集。</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
        <p:nvSpPr>
          <p:cNvPr id="11" name="文本框 10">
            <a:extLst>
              <a:ext uri="{FF2B5EF4-FFF2-40B4-BE49-F238E27FC236}">
                <a16:creationId xmlns:a16="http://schemas.microsoft.com/office/drawing/2014/main" id="{58FB0007-F09A-4D0E-8138-F4BEDA19C880}"/>
              </a:ext>
            </a:extLst>
          </p:cNvPr>
          <p:cNvSpPr txBox="1"/>
          <p:nvPr/>
        </p:nvSpPr>
        <p:spPr>
          <a:xfrm>
            <a:off x="954680" y="3120634"/>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使用自定义函数的优点类似存储过程：</a:t>
            </a:r>
          </a:p>
          <a:p>
            <a:pPr>
              <a:defRPr/>
            </a:pPr>
            <a:endParaRPr lang="zh-CN" altLang="en-US" dirty="0"/>
          </a:p>
          <a:p>
            <a:pPr marL="342900" indent="-342900">
              <a:buFont typeface="+mj-lt"/>
              <a:buAutoNum type="arabicPeriod"/>
            </a:pPr>
            <a:r>
              <a:rPr lang="zh-CN" altLang="en-US" dirty="0"/>
              <a:t>允许模块化程序设计：只需创建一次函数并将其存储在数据库中，以后便可以在程序中调用任意次。 用户定义函数可以独立于程序源代码进行修改。</a:t>
            </a:r>
            <a:endParaRPr lang="en-US" altLang="zh-CN" dirty="0"/>
          </a:p>
          <a:p>
            <a:endParaRPr lang="en-US" altLang="zh-CN" dirty="0"/>
          </a:p>
          <a:p>
            <a:pPr marL="342900" indent="-342900">
              <a:buAutoNum type="arabicPeriod" startAt="2"/>
            </a:pPr>
            <a:r>
              <a:rPr lang="zh-CN" altLang="en-US" dirty="0"/>
              <a:t>执行速度更快：与存储过程相似，</a:t>
            </a:r>
            <a:r>
              <a:rPr lang="en-US" altLang="zh-CN" dirty="0"/>
              <a:t>Transact-SQL </a:t>
            </a:r>
            <a:r>
              <a:rPr lang="zh-CN" altLang="en-US" dirty="0"/>
              <a:t>用户定义函数通过缓存计划并在重复执行时重用它来降低 </a:t>
            </a:r>
            <a:r>
              <a:rPr lang="en-US" altLang="zh-CN" dirty="0"/>
              <a:t>Transact-SQL </a:t>
            </a:r>
            <a:r>
              <a:rPr lang="zh-CN" altLang="en-US" dirty="0"/>
              <a:t>代码的编译开销。 这意味着每次使用用户定义函数时均无需重新解析和重新优化，从而缩短了执行时间。</a:t>
            </a:r>
            <a:endParaRPr lang="en-US" altLang="zh-CN" dirty="0"/>
          </a:p>
          <a:p>
            <a:pPr marL="342900" indent="-342900">
              <a:buAutoNum type="arabicPeriod" startAt="2"/>
            </a:pPr>
            <a:endParaRPr lang="en-US" altLang="zh-CN" dirty="0"/>
          </a:p>
          <a:p>
            <a:pPr marL="342900" indent="-342900">
              <a:buFontTx/>
              <a:buAutoNum type="arabicPeriod" startAt="2"/>
            </a:pPr>
            <a:r>
              <a:rPr lang="zh-CN" altLang="en-US" dirty="0"/>
              <a:t>减少网络流量：基于某种无法用单一标量的表达式表示的复杂约束来过滤数据的操作，可以表示为函数。 然后，此函数便可以在 </a:t>
            </a:r>
            <a:r>
              <a:rPr lang="en-US" altLang="zh-CN" dirty="0"/>
              <a:t>WHERE </a:t>
            </a:r>
            <a:r>
              <a:rPr lang="zh-CN" altLang="en-US" dirty="0"/>
              <a:t>子句中调用，以减少发送至客户端的数字或行数。</a:t>
            </a:r>
          </a:p>
        </p:txBody>
      </p:sp>
    </p:spTree>
    <p:extLst>
      <p:ext uri="{BB962C8B-B14F-4D97-AF65-F5344CB8AC3E}">
        <p14:creationId xmlns:p14="http://schemas.microsoft.com/office/powerpoint/2010/main" val="54383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自定义函数的限制：</a:t>
            </a:r>
            <a:endParaRPr lang="en-US" altLang="zh-CN" dirty="0"/>
          </a:p>
          <a:p>
            <a:pPr>
              <a:defRPr/>
            </a:pPr>
            <a:endParaRPr lang="zh-CN" altLang="en-US" dirty="0"/>
          </a:p>
          <a:p>
            <a:pPr>
              <a:defRPr/>
            </a:pPr>
            <a:r>
              <a:rPr lang="en-US" altLang="zh-CN" dirty="0"/>
              <a:t>1. </a:t>
            </a:r>
            <a:r>
              <a:rPr lang="zh-CN" altLang="en-US" dirty="0"/>
              <a:t>不能用于执行修改数据库状态的操作。</a:t>
            </a:r>
          </a:p>
          <a:p>
            <a:pPr>
              <a:defRPr/>
            </a:pPr>
            <a:r>
              <a:rPr lang="en-US" altLang="zh-CN" dirty="0"/>
              <a:t>2. </a:t>
            </a:r>
            <a:r>
              <a:rPr lang="zh-CN" altLang="en-US" dirty="0"/>
              <a:t>不能包含将表作为其目标的 </a:t>
            </a:r>
            <a:r>
              <a:rPr lang="en-US" altLang="zh-CN" dirty="0"/>
              <a:t>OUTPUT INTO </a:t>
            </a:r>
            <a:r>
              <a:rPr lang="zh-CN" altLang="en-US" dirty="0"/>
              <a:t>子句。</a:t>
            </a:r>
          </a:p>
          <a:p>
            <a:pPr>
              <a:defRPr/>
            </a:pPr>
            <a:r>
              <a:rPr lang="en-US" altLang="zh-CN" dirty="0"/>
              <a:t>3. </a:t>
            </a:r>
            <a:r>
              <a:rPr lang="zh-CN" altLang="en-US" dirty="0"/>
              <a:t>不能返回多个结果集。 如果需要返回多个结果集，请使用存储过程。</a:t>
            </a:r>
          </a:p>
          <a:p>
            <a:pPr>
              <a:defRPr/>
            </a:pPr>
            <a:r>
              <a:rPr lang="en-US" altLang="zh-CN" dirty="0"/>
              <a:t>4. </a:t>
            </a:r>
            <a:r>
              <a:rPr lang="zh-CN" altLang="en-US" dirty="0"/>
              <a:t>错误处理受限制。用户定义函数不支持 </a:t>
            </a:r>
            <a:r>
              <a:rPr lang="en-US" altLang="zh-CN" dirty="0"/>
              <a:t>TRY...CATCH</a:t>
            </a:r>
            <a:r>
              <a:rPr lang="zh-CN" altLang="en-US" dirty="0"/>
              <a:t>、</a:t>
            </a:r>
            <a:r>
              <a:rPr lang="en-US" altLang="zh-CN" dirty="0"/>
              <a:t>@ERROR </a:t>
            </a:r>
            <a:r>
              <a:rPr lang="zh-CN" altLang="en-US" dirty="0"/>
              <a:t>或 </a:t>
            </a:r>
            <a:r>
              <a:rPr lang="en-US" altLang="zh-CN" dirty="0"/>
              <a:t>RAISERROR</a:t>
            </a:r>
            <a:r>
              <a:rPr lang="zh-CN" altLang="en-US" dirty="0"/>
              <a:t>。</a:t>
            </a:r>
          </a:p>
          <a:p>
            <a:pPr>
              <a:defRPr/>
            </a:pPr>
            <a:r>
              <a:rPr lang="en-US" altLang="zh-CN" dirty="0"/>
              <a:t>5. </a:t>
            </a:r>
            <a:r>
              <a:rPr lang="zh-CN" altLang="en-US" dirty="0"/>
              <a:t>不能调用存储过程（但是可调用扩展存储过程（部分的系统存储过程，以</a:t>
            </a:r>
            <a:r>
              <a:rPr lang="en-US" altLang="zh-CN" dirty="0" err="1"/>
              <a:t>xp</a:t>
            </a:r>
            <a:r>
              <a:rPr lang="zh-CN" altLang="en-US" dirty="0"/>
              <a:t>开头））</a:t>
            </a:r>
          </a:p>
          <a:p>
            <a:pPr>
              <a:defRPr/>
            </a:pPr>
            <a:r>
              <a:rPr lang="en-US" altLang="zh-CN" dirty="0"/>
              <a:t>6. </a:t>
            </a:r>
            <a:r>
              <a:rPr lang="zh-CN" altLang="en-US" dirty="0"/>
              <a:t>不允许 </a:t>
            </a:r>
            <a:r>
              <a:rPr lang="en-US" altLang="zh-CN" dirty="0"/>
              <a:t>SET </a:t>
            </a:r>
            <a:r>
              <a:rPr lang="zh-CN" altLang="en-US" dirty="0"/>
              <a:t>语句。</a:t>
            </a:r>
            <a:endParaRPr lang="en-US" altLang="zh-CN" dirty="0"/>
          </a:p>
          <a:p>
            <a:pPr>
              <a:defRPr/>
            </a:pPr>
            <a:r>
              <a:rPr lang="en-US" altLang="zh-CN" dirty="0"/>
              <a:t>7. </a:t>
            </a:r>
            <a:r>
              <a:rPr lang="zh-CN" altLang="en-US" dirty="0"/>
              <a:t>不支持动态</a:t>
            </a:r>
            <a:r>
              <a:rPr lang="en-US" altLang="zh-CN" dirty="0"/>
              <a:t>SQL</a:t>
            </a:r>
            <a:r>
              <a:rPr lang="zh-CN" altLang="en-US" dirty="0"/>
              <a:t>。</a:t>
            </a:r>
            <a:endParaRPr lang="en-US" altLang="zh-CN" dirty="0"/>
          </a:p>
          <a:p>
            <a:pPr>
              <a:defRPr/>
            </a:pPr>
            <a:r>
              <a:rPr lang="en-US" altLang="zh-CN" dirty="0"/>
              <a:t>............</a:t>
            </a:r>
          </a:p>
          <a:p>
            <a:pPr>
              <a:defRPr/>
            </a:pPr>
            <a:endParaRPr lang="en-US" altLang="zh-CN" dirty="0"/>
          </a:p>
          <a:p>
            <a:pPr>
              <a:defRPr/>
            </a:pPr>
            <a:r>
              <a:rPr lang="zh-CN" altLang="en-US" dirty="0"/>
              <a:t>参考链接：</a:t>
            </a:r>
            <a:endParaRPr lang="en-US" altLang="zh-CN" dirty="0"/>
          </a:p>
          <a:p>
            <a:pPr>
              <a:defRPr/>
            </a:pPr>
            <a:r>
              <a:rPr lang="en-US" altLang="zh-CN" dirty="0">
                <a:hlinkClick r:id="rId3"/>
              </a:rPr>
              <a:t>https://docs.microsoft.com/zh-cn/sql/relational-databases/user-defined-functions/create-user-defined-functions-database-engine?view=sql-server-2017</a:t>
            </a: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77547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016758"/>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FUNCTION </a:t>
            </a:r>
            <a:r>
              <a:rPr lang="en-US" altLang="zh-CN" dirty="0" err="1"/>
              <a:t>function_name</a:t>
            </a:r>
            <a:r>
              <a:rPr lang="en-US" altLang="zh-CN" dirty="0"/>
              <a:t>   (</a:t>
            </a:r>
          </a:p>
          <a:p>
            <a:pPr lvl="1">
              <a:defRPr/>
            </a:pPr>
            <a:r>
              <a:rPr lang="en-US" altLang="zh-CN" dirty="0"/>
              <a:t>[ { @parameter [ AS ] </a:t>
            </a:r>
            <a:r>
              <a:rPr lang="en-US" altLang="zh-CN" dirty="0" err="1"/>
              <a:t>data_type</a:t>
            </a:r>
            <a:r>
              <a:rPr lang="en-US" altLang="zh-CN" dirty="0"/>
              <a:t> [ = default ] [ READONLY ] } [ ,...n ] ]</a:t>
            </a:r>
          </a:p>
          <a:p>
            <a:pPr>
              <a:defRPr/>
            </a:pPr>
            <a:r>
              <a:rPr lang="en-US" altLang="zh-CN" dirty="0"/>
              <a:t>)</a:t>
            </a:r>
          </a:p>
          <a:p>
            <a:pPr>
              <a:defRPr/>
            </a:pPr>
            <a:r>
              <a:rPr lang="en-US" altLang="zh-CN" dirty="0"/>
              <a:t>RETURNS </a:t>
            </a:r>
            <a:r>
              <a:rPr lang="en-US" altLang="zh-CN" dirty="0" err="1"/>
              <a:t>data_type</a:t>
            </a:r>
            <a:r>
              <a:rPr lang="en-US" altLang="zh-CN" dirty="0"/>
              <a:t> </a:t>
            </a:r>
          </a:p>
          <a:p>
            <a:pPr>
              <a:defRPr/>
            </a:pPr>
            <a:r>
              <a:rPr lang="en-US" altLang="zh-CN" dirty="0"/>
              <a:t>[ AS ]  </a:t>
            </a:r>
          </a:p>
          <a:p>
            <a:pPr>
              <a:defRPr/>
            </a:pPr>
            <a:r>
              <a:rPr lang="en-US" altLang="zh-CN" dirty="0"/>
              <a:t>    BEGIN   </a:t>
            </a:r>
          </a:p>
          <a:p>
            <a:pPr>
              <a:defRPr/>
            </a:pPr>
            <a:r>
              <a:rPr lang="en-US" altLang="zh-CN" dirty="0"/>
              <a:t>        </a:t>
            </a:r>
            <a:r>
              <a:rPr lang="en-US" altLang="zh-CN" dirty="0" err="1"/>
              <a:t>function_body</a:t>
            </a:r>
            <a:r>
              <a:rPr lang="en-US" altLang="zh-CN" dirty="0"/>
              <a:t>   </a:t>
            </a:r>
          </a:p>
          <a:p>
            <a:pPr>
              <a:defRPr/>
            </a:pPr>
            <a:r>
              <a:rPr lang="en-US" altLang="zh-CN" dirty="0"/>
              <a:t>        RETURN expression  </a:t>
            </a:r>
          </a:p>
          <a:p>
            <a:pPr>
              <a:defRPr/>
            </a:pPr>
            <a:r>
              <a:rPr lang="en-US" altLang="zh-CN" dirty="0"/>
              <a:t>    END  </a:t>
            </a:r>
          </a:p>
          <a:p>
            <a:pPr>
              <a:defRPr/>
            </a:pPr>
            <a:r>
              <a:rPr lang="en-US" altLang="zh-CN" dirty="0"/>
              <a:t>[ ; ]</a:t>
            </a:r>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返回值可以是表，具体参见文档或示例。</a:t>
            </a:r>
            <a:endParaRPr lang="en-US" altLang="zh-CN" dirty="0"/>
          </a:p>
          <a:p>
            <a:pPr>
              <a:defRPr/>
            </a:pPr>
            <a:r>
              <a:rPr lang="en-US" altLang="zh-CN" dirty="0"/>
              <a:t>2. </a:t>
            </a:r>
            <a:r>
              <a:rPr lang="zh-CN" altLang="en-US" dirty="0"/>
              <a:t>直接使用 </a:t>
            </a:r>
            <a:r>
              <a:rPr lang="en-US" altLang="zh-CN" dirty="0" err="1"/>
              <a:t>dbo</a:t>
            </a:r>
            <a:r>
              <a:rPr lang="en-US" altLang="zh-CN" dirty="0"/>
              <a:t>.</a:t>
            </a:r>
            <a:r>
              <a:rPr lang="zh-CN" altLang="en-US" dirty="0"/>
              <a:t>函数名</a:t>
            </a:r>
            <a:r>
              <a:rPr lang="en-US" altLang="zh-CN" dirty="0"/>
              <a:t>(</a:t>
            </a:r>
            <a:r>
              <a:rPr lang="zh-CN" altLang="en-US" dirty="0"/>
              <a:t>参数</a:t>
            </a:r>
            <a:r>
              <a:rPr lang="en-US" altLang="zh-CN" dirty="0"/>
              <a:t>) </a:t>
            </a:r>
            <a:r>
              <a:rPr lang="zh-CN" altLang="en-US" dirty="0"/>
              <a:t>调用函数</a:t>
            </a:r>
            <a:endParaRPr lang="en-US" altLang="zh-CN" dirty="0"/>
          </a:p>
          <a:p>
            <a:pPr>
              <a:defRPr/>
            </a:pPr>
            <a:r>
              <a:rPr lang="en-US" altLang="zh-CN" dirty="0"/>
              <a:t>3. </a:t>
            </a:r>
            <a:r>
              <a:rPr lang="zh-CN" altLang="en-US" dirty="0"/>
              <a:t>要在同一个</a:t>
            </a:r>
            <a:r>
              <a:rPr lang="en-US" altLang="zh-CN" dirty="0" err="1"/>
              <a:t>sql</a:t>
            </a:r>
            <a:r>
              <a:rPr lang="zh-CN" altLang="en-US" dirty="0"/>
              <a:t>文件里创建和执行函数的话，记得在创建语句后加</a:t>
            </a:r>
            <a:r>
              <a:rPr lang="en-US" altLang="zh-CN" dirty="0"/>
              <a:t>GO</a:t>
            </a:r>
            <a:r>
              <a:rPr lang="zh-CN" altLang="en-US" dirty="0"/>
              <a:t>。</a:t>
            </a:r>
            <a:endParaRPr lang="en-US" altLang="zh-CN" dirty="0">
              <a:solidFill>
                <a:schemeClr val="bg1">
                  <a:lumMod val="50000"/>
                </a:schemeClr>
              </a:solidFill>
            </a:endParaRPr>
          </a:p>
          <a:p>
            <a:pPr marL="285750" indent="-285750">
              <a:buFont typeface="Arial" panose="020B0604020202020204" pitchFamily="34" charset="0"/>
              <a:buChar char="•"/>
              <a:defRPr/>
            </a:pPr>
            <a:r>
              <a:rPr lang="zh-CN" altLang="en-US" sz="1600" dirty="0"/>
              <a:t>相关文档：</a:t>
            </a:r>
            <a:endParaRPr lang="en-US" altLang="zh-CN" sz="1600" dirty="0"/>
          </a:p>
          <a:p>
            <a:pPr>
              <a:defRPr/>
            </a:pPr>
            <a:r>
              <a:rPr lang="en-US" altLang="zh-CN" sz="1600" dirty="0">
                <a:hlinkClick r:id="rId3"/>
              </a:rPr>
              <a:t>https://docs.microsoft.com/zh-cn/sql/t-sql/statements/create-function-transact-sql?view=sql-server-2017</a:t>
            </a:r>
            <a:endParaRPr lang="en-US" altLang="zh-CN" sz="1600"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06212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1573346" y="1671745"/>
            <a:ext cx="8108950" cy="446563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68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srcRect/>
          <a:stretch>
            <a:fillRect/>
          </a:stretch>
        </p:blipFill>
        <p:spPr bwMode="auto">
          <a:xfrm>
            <a:off x="1439354" y="2042238"/>
            <a:ext cx="8529638" cy="307657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08538" y="5517931"/>
            <a:ext cx="8891752" cy="923330"/>
          </a:xfrm>
          <a:prstGeom prst="rect">
            <a:avLst/>
          </a:prstGeom>
          <a:noFill/>
        </p:spPr>
        <p:txBody>
          <a:bodyPr wrap="square" rtlCol="0">
            <a:spAutoFit/>
          </a:bodyPr>
          <a:lstStyle/>
          <a:p>
            <a:r>
              <a:rPr lang="zh-CN" altLang="en-US" dirty="0"/>
              <a:t>说明：</a:t>
            </a:r>
            <a:endParaRPr lang="en-US" altLang="zh-CN" dirty="0"/>
          </a:p>
          <a:p>
            <a:r>
              <a:rPr lang="zh-CN" altLang="en-US" dirty="0"/>
              <a:t>       写</a:t>
            </a:r>
            <a:r>
              <a:rPr lang="en-US" altLang="zh-CN" dirty="0" err="1"/>
              <a:t>sql</a:t>
            </a:r>
            <a:r>
              <a:rPr lang="zh-CN" altLang="en-US" dirty="0"/>
              <a:t>存储过程经常需要调用一些函数来使处理过程更加合理，也可以使函数复用性更强，表值函数只能返回一个表，标量值函数可以返回基类型。</a:t>
            </a:r>
          </a:p>
        </p:txBody>
      </p:sp>
    </p:spTree>
    <p:extLst>
      <p:ext uri="{BB962C8B-B14F-4D97-AF65-F5344CB8AC3E}">
        <p14:creationId xmlns:p14="http://schemas.microsoft.com/office/powerpoint/2010/main" val="192956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2078985" y="1762005"/>
            <a:ext cx="6781236" cy="39623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86910" y="6059978"/>
            <a:ext cx="8292662" cy="369332"/>
          </a:xfrm>
          <a:prstGeom prst="rect">
            <a:avLst/>
          </a:prstGeom>
          <a:noFill/>
        </p:spPr>
        <p:txBody>
          <a:bodyPr wrap="square" rtlCol="0">
            <a:spAutoFit/>
          </a:bodyPr>
          <a:lstStyle/>
          <a:p>
            <a:r>
              <a:rPr lang="zh-CN" altLang="en-US" dirty="0"/>
              <a:t>说明：多语句表值函数可以看做是标量函数和内联表值函数的结合体。</a:t>
            </a:r>
          </a:p>
        </p:txBody>
      </p:sp>
    </p:spTree>
    <p:extLst>
      <p:ext uri="{BB962C8B-B14F-4D97-AF65-F5344CB8AC3E}">
        <p14:creationId xmlns:p14="http://schemas.microsoft.com/office/powerpoint/2010/main" val="292538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4206601" cy="2246769"/>
          </a:xfrm>
          <a:prstGeom prst="rect">
            <a:avLst/>
          </a:prstGeom>
          <a:noFill/>
        </p:spPr>
        <p:txBody>
          <a:bodyPr wrap="none" rtlCol="0">
            <a:spAutoFit/>
          </a:bodyPr>
          <a:lstStyle/>
          <a:p>
            <a:r>
              <a:rPr lang="zh-CN" altLang="en-US" sz="2000" dirty="0">
                <a:latin typeface="+mn-ea"/>
              </a:rPr>
              <a:t>本次的上机内容主要有：</a:t>
            </a:r>
            <a:endParaRPr lang="en-US" altLang="zh-CN" sz="2000" dirty="0">
              <a:latin typeface="+mn-ea"/>
            </a:endParaRPr>
          </a:p>
          <a:p>
            <a:endParaRPr lang="zh-CN" altLang="en-US" sz="2000" dirty="0">
              <a:latin typeface="+mn-ea"/>
            </a:endParaRPr>
          </a:p>
          <a:p>
            <a:pPr marL="342900" indent="-342900">
              <a:buFont typeface="Arial" panose="020B0604020202020204" pitchFamily="34" charset="0"/>
              <a:buChar char="•"/>
            </a:pPr>
            <a:r>
              <a:rPr lang="zh-CN" altLang="en-US" sz="2000" dirty="0">
                <a:latin typeface="+mn-ea"/>
              </a:rPr>
              <a:t>存储过程</a:t>
            </a:r>
            <a:endParaRPr lang="en-US" altLang="zh-CN" sz="2000" dirty="0">
              <a:latin typeface="+mn-ea"/>
            </a:endParaRPr>
          </a:p>
          <a:p>
            <a:pPr marL="342900" indent="-342900">
              <a:buFont typeface="Arial" panose="020B0604020202020204" pitchFamily="34" charset="0"/>
              <a:buChar char="•"/>
            </a:pPr>
            <a:endParaRPr lang="zh-CN" altLang="en-US" sz="2000" dirty="0">
              <a:latin typeface="+mn-ea"/>
            </a:endParaRPr>
          </a:p>
          <a:p>
            <a:pPr marL="342900" indent="-342900">
              <a:buFont typeface="Arial" panose="020B0604020202020204" pitchFamily="34" charset="0"/>
              <a:buChar char="•"/>
            </a:pPr>
            <a:r>
              <a:rPr lang="zh-CN" altLang="en-US" sz="2000" dirty="0">
                <a:latin typeface="+mn-ea"/>
              </a:rPr>
              <a:t>自定义函数</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r>
              <a:rPr lang="zh-CN" altLang="en-US" sz="2000" dirty="0">
                <a:solidFill>
                  <a:schemeClr val="bg1">
                    <a:lumMod val="50000"/>
                  </a:schemeClr>
                </a:solidFill>
                <a:latin typeface="+mn-ea"/>
              </a:rPr>
              <a:t>（</a:t>
            </a:r>
            <a:r>
              <a:rPr lang="en-US" altLang="zh-CN" sz="2000" dirty="0">
                <a:solidFill>
                  <a:schemeClr val="bg1">
                    <a:lumMod val="50000"/>
                  </a:schemeClr>
                </a:solidFill>
                <a:latin typeface="+mn-ea"/>
              </a:rPr>
              <a:t>MySQL</a:t>
            </a:r>
            <a:r>
              <a:rPr lang="zh-CN" altLang="en-US" sz="2000" dirty="0">
                <a:solidFill>
                  <a:schemeClr val="bg1">
                    <a:lumMod val="50000"/>
                  </a:schemeClr>
                </a:solidFill>
                <a:latin typeface="+mn-ea"/>
              </a:rPr>
              <a:t>讲解及代码示例见</a:t>
            </a:r>
            <a:r>
              <a:rPr lang="en-US" altLang="zh-CN" sz="2000" dirty="0">
                <a:solidFill>
                  <a:schemeClr val="bg1">
                    <a:lumMod val="50000"/>
                  </a:schemeClr>
                </a:solidFill>
                <a:latin typeface="+mn-ea"/>
              </a:rPr>
              <a:t>PPT</a:t>
            </a:r>
            <a:r>
              <a:rPr lang="zh-CN" altLang="en-US" sz="2000" dirty="0">
                <a:solidFill>
                  <a:schemeClr val="bg1">
                    <a:lumMod val="50000"/>
                  </a:schemeClr>
                </a:solidFill>
                <a:latin typeface="+mn-ea"/>
              </a:rPr>
              <a:t>末）</a:t>
            </a: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897C60-1DC6-4C7F-8F48-A4A4C308D2D2}"/>
              </a:ext>
            </a:extLst>
          </p:cNvPr>
          <p:cNvSpPr txBox="1"/>
          <p:nvPr/>
        </p:nvSpPr>
        <p:spPr>
          <a:xfrm>
            <a:off x="883632" y="1974689"/>
            <a:ext cx="9131026" cy="3970318"/>
          </a:xfrm>
          <a:prstGeom prst="rect">
            <a:avLst/>
          </a:prstGeom>
          <a:noFill/>
        </p:spPr>
        <p:txBody>
          <a:bodyPr wrap="none" rtlCol="0">
            <a:spAutoFit/>
          </a:bodyPr>
          <a:lstStyle/>
          <a:p>
            <a:r>
              <a:rPr lang="zh-CN" altLang="en-US" dirty="0">
                <a:latin typeface="+mn-ea"/>
              </a:rPr>
              <a:t>一般</a:t>
            </a:r>
            <a:r>
              <a:rPr lang="en-US" altLang="zh-CN" dirty="0">
                <a:latin typeface="+mn-ea"/>
              </a:rPr>
              <a:t>SQL</a:t>
            </a:r>
            <a:r>
              <a:rPr lang="zh-CN" altLang="en-US" dirty="0">
                <a:latin typeface="+mn-ea"/>
              </a:rPr>
              <a:t>语法：</a:t>
            </a:r>
          </a:p>
          <a:p>
            <a:r>
              <a:rPr lang="en-US" altLang="zh-CN" dirty="0">
                <a:latin typeface="+mn-ea"/>
                <a:hlinkClick r:id="rId2"/>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3"/>
              </a:rPr>
              <a:t>https://docs.microsoft.com/zh-cn/sql/relational-databases/stored-procedures</a:t>
            </a:r>
            <a:endParaRPr lang="en-US" altLang="zh-CN" dirty="0"/>
          </a:p>
          <a:p>
            <a:r>
              <a:rPr lang="en-US" altLang="zh-CN" dirty="0"/>
              <a:t>MySQL: </a:t>
            </a:r>
            <a:r>
              <a:rPr lang="en-US" altLang="zh-CN" dirty="0">
                <a:hlinkClick r:id="rId4"/>
              </a:rPr>
              <a:t>https://dev.mysql.com/doc/refman/8.0/en/</a:t>
            </a:r>
            <a:endParaRPr lang="en-US" altLang="zh-CN" dirty="0"/>
          </a:p>
          <a:p>
            <a:endParaRPr lang="en-US" altLang="zh-CN" dirty="0">
              <a:latin typeface="+mn-ea"/>
            </a:endParaRPr>
          </a:p>
          <a:p>
            <a:r>
              <a:rPr lang="zh-CN" altLang="en-US" dirty="0">
                <a:latin typeface="+mn-ea"/>
              </a:rPr>
              <a:t>多用搜索引擎：</a:t>
            </a:r>
          </a:p>
          <a:p>
            <a:r>
              <a:rPr lang="en-US" altLang="zh-CN" dirty="0">
                <a:latin typeface="+mn-ea"/>
                <a:hlinkClick r:id="rId5"/>
              </a:rPr>
              <a:t>https://cn.bing.com/</a:t>
            </a:r>
            <a:endParaRPr lang="en-US" altLang="zh-CN" dirty="0">
              <a:latin typeface="+mn-ea"/>
            </a:endParaRPr>
          </a:p>
          <a:p>
            <a:r>
              <a:rPr lang="en-US" altLang="zh-CN" dirty="0">
                <a:latin typeface="+mn-ea"/>
                <a:hlinkClick r:id="rId6"/>
              </a:rPr>
              <a:t>https://www.google.com/</a:t>
            </a:r>
            <a:endParaRPr lang="en-US" altLang="zh-CN" dirty="0">
              <a:latin typeface="+mn-ea"/>
            </a:endParaRPr>
          </a:p>
          <a:p>
            <a:r>
              <a:rPr lang="en-US" altLang="zh-CN" dirty="0">
                <a:latin typeface="+mn-ea"/>
                <a:hlinkClick r:id="rId7"/>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1586010" cy="511876"/>
            <a:chOff x="1187820" y="652928"/>
            <a:chExt cx="158601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942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EBC64EE-9034-47EC-8B60-63104ACAE71B}"/>
              </a:ext>
            </a:extLst>
          </p:cNvPr>
          <p:cNvSpPr txBox="1"/>
          <p:nvPr/>
        </p:nvSpPr>
        <p:spPr>
          <a:xfrm>
            <a:off x="883633" y="2048219"/>
            <a:ext cx="9573778" cy="4401205"/>
          </a:xfrm>
          <a:prstGeom prst="rect">
            <a:avLst/>
          </a:prstGeom>
          <a:noFill/>
        </p:spPr>
        <p:txBody>
          <a:bodyPr wrap="square" rtlCol="0">
            <a:spAutoFit/>
          </a:bodyPr>
          <a:lstStyle/>
          <a:p>
            <a:pPr marL="457200" indent="-457200">
              <a:buAutoNum type="arabicPeriod"/>
            </a:pPr>
            <a:r>
              <a:rPr lang="zh-CN" altLang="en-US" sz="2000" dirty="0"/>
              <a:t>将每个</a:t>
            </a:r>
            <a:r>
              <a:rPr lang="en-US" altLang="zh-CN" sz="2000" dirty="0"/>
              <a:t>Task</a:t>
            </a:r>
            <a:r>
              <a:rPr lang="zh-CN" altLang="en-US" sz="2000" dirty="0"/>
              <a:t>所用的所有语句复制到一个</a:t>
            </a:r>
            <a:r>
              <a:rPr lang="en-US" altLang="zh-CN" sz="2000" dirty="0"/>
              <a:t>SQL</a:t>
            </a:r>
            <a:r>
              <a:rPr lang="zh-CN" altLang="en-US" sz="2000" dirty="0"/>
              <a:t>文件里，命名为</a:t>
            </a:r>
            <a:r>
              <a:rPr lang="en-US" altLang="zh-CN" sz="2000" dirty="0"/>
              <a:t>Task1.sql/ Task2.sql </a:t>
            </a:r>
            <a:r>
              <a:rPr lang="zh-CN" altLang="en-US" sz="2000" dirty="0"/>
              <a:t>，</a:t>
            </a:r>
            <a:r>
              <a:rPr lang="zh-CN" altLang="en-US" sz="2000" b="1" dirty="0">
                <a:solidFill>
                  <a:srgbClr val="FF0000"/>
                </a:solidFill>
              </a:rPr>
              <a:t>请用注释将题号标明。</a:t>
            </a:r>
            <a:endParaRPr lang="en-US" altLang="zh-CN" sz="2000" b="1" dirty="0">
              <a:solidFill>
                <a:srgbClr val="FF0000"/>
              </a:solidFill>
            </a:endParaRPr>
          </a:p>
          <a:p>
            <a:pPr marL="457200" indent="-457200">
              <a:buAutoNum type="arabicPeriod"/>
            </a:pPr>
            <a:endParaRPr lang="en-US" altLang="zh-CN" sz="2000" b="1" dirty="0">
              <a:solidFill>
                <a:srgbClr val="FF0000"/>
              </a:solidFill>
            </a:endParaRPr>
          </a:p>
          <a:p>
            <a:pPr marL="457200" indent="-457200">
              <a:buAutoNum type="arabicPeriod"/>
            </a:pPr>
            <a:r>
              <a:rPr lang="zh-CN" altLang="en-US" sz="2000" dirty="0">
                <a:solidFill>
                  <a:schemeClr val="tx1">
                    <a:lumMod val="95000"/>
                    <a:lumOff val="5000"/>
                  </a:schemeClr>
                </a:solidFill>
              </a:rPr>
              <a:t>将</a:t>
            </a:r>
            <a:r>
              <a:rPr lang="en-US" altLang="zh-CN" sz="2000" dirty="0">
                <a:solidFill>
                  <a:schemeClr val="tx1">
                    <a:lumMod val="95000"/>
                    <a:lumOff val="5000"/>
                  </a:schemeClr>
                </a:solidFill>
              </a:rPr>
              <a:t>Task2</a:t>
            </a:r>
            <a:r>
              <a:rPr lang="zh-CN" altLang="en-US" sz="2000" dirty="0">
                <a:solidFill>
                  <a:schemeClr val="tx1">
                    <a:lumMod val="95000"/>
                    <a:lumOff val="5000"/>
                  </a:schemeClr>
                </a:solidFill>
              </a:rPr>
              <a:t>中测试结果截图</a:t>
            </a:r>
            <a:endParaRPr lang="en-US" altLang="zh-CN" sz="2000" dirty="0">
              <a:solidFill>
                <a:schemeClr val="tx1">
                  <a:lumMod val="95000"/>
                  <a:lumOff val="5000"/>
                </a:schemeClr>
              </a:solidFill>
            </a:endParaRPr>
          </a:p>
          <a:p>
            <a:pPr marL="457200" indent="-457200">
              <a:buAutoNum type="arabicPeriod"/>
            </a:pPr>
            <a:endParaRPr lang="en-US" altLang="zh-CN" sz="2000" dirty="0"/>
          </a:p>
          <a:p>
            <a:pPr marL="457200" indent="-457200">
              <a:buAutoNum type="arabicPeriod"/>
            </a:pPr>
            <a:r>
              <a:rPr lang="zh-CN" altLang="en-US" sz="2000" dirty="0"/>
              <a:t>打包成</a:t>
            </a:r>
            <a:r>
              <a:rPr lang="en-US" altLang="zh-CN" sz="2000" dirty="0"/>
              <a:t>.zip</a:t>
            </a:r>
            <a:r>
              <a:rPr lang="zh-CN" altLang="en-US" sz="2000" dirty="0"/>
              <a:t> </a:t>
            </a:r>
            <a:r>
              <a:rPr lang="en-US" altLang="zh-CN" sz="2000" dirty="0"/>
              <a:t>.</a:t>
            </a:r>
            <a:r>
              <a:rPr lang="en-US" altLang="zh-CN" sz="2000" dirty="0" err="1"/>
              <a:t>rar</a:t>
            </a:r>
            <a:r>
              <a:rPr lang="en-US" altLang="zh-CN" sz="2000" dirty="0"/>
              <a:t> .7z</a:t>
            </a:r>
            <a:r>
              <a:rPr lang="zh-CN" altLang="en-US" sz="2000" dirty="0"/>
              <a:t>等常见压缩格式，</a:t>
            </a:r>
            <a:r>
              <a:rPr lang="zh-CN" altLang="en-US" sz="2000" b="1" dirty="0"/>
              <a:t>命名为“</a:t>
            </a:r>
            <a:r>
              <a:rPr lang="zh-CN" altLang="en-US" sz="2000" b="1" dirty="0">
                <a:solidFill>
                  <a:srgbClr val="FF0000"/>
                </a:solidFill>
              </a:rPr>
              <a:t>学号</a:t>
            </a:r>
            <a:r>
              <a:rPr lang="en-US" altLang="zh-CN" sz="2000" b="1" dirty="0">
                <a:solidFill>
                  <a:srgbClr val="FF0000"/>
                </a:solidFill>
              </a:rPr>
              <a:t>_</a:t>
            </a:r>
            <a:r>
              <a:rPr lang="zh-CN" altLang="en-US" sz="2000" b="1" dirty="0">
                <a:solidFill>
                  <a:srgbClr val="FF0000"/>
                </a:solidFill>
              </a:rPr>
              <a:t>姓名_实验</a:t>
            </a:r>
            <a:r>
              <a:rPr lang="en-US" altLang="zh-CN" sz="2000" b="1" dirty="0">
                <a:solidFill>
                  <a:srgbClr val="FF0000"/>
                </a:solidFill>
              </a:rPr>
              <a:t>7</a:t>
            </a:r>
            <a:r>
              <a:rPr lang="zh-CN" altLang="en-US" sz="2000" b="1" dirty="0"/>
              <a:t>”。</a:t>
            </a:r>
            <a:endParaRPr lang="en-US" altLang="zh-CN" sz="2000" b="1" dirty="0"/>
          </a:p>
          <a:p>
            <a:pPr marL="457200" indent="-457200">
              <a:buAutoNum type="arabicPeriod"/>
            </a:pPr>
            <a:endParaRPr lang="en-US" altLang="zh-CN" sz="2000" dirty="0"/>
          </a:p>
          <a:p>
            <a:pPr marL="457200" indent="-457200">
              <a:buFontTx/>
              <a:buAutoNum type="arabicPeriod"/>
            </a:pPr>
            <a:r>
              <a:rPr lang="zh-CN" altLang="en-US" sz="2000" dirty="0"/>
              <a:t>作业截止时间为</a:t>
            </a: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endParaRPr lang="en-US" altLang="zh-CN" sz="2000" b="1" dirty="0">
              <a:solidFill>
                <a:srgbClr val="FF0000"/>
              </a:solidFill>
            </a:endParaRPr>
          </a:p>
          <a:p>
            <a:pPr marL="457200" indent="-457200">
              <a:buFontTx/>
              <a:buAutoNum type="arabicPeriod"/>
            </a:pPr>
            <a:endParaRPr lang="en-US" altLang="zh-CN" sz="2000" b="1" dirty="0">
              <a:solidFill>
                <a:srgbClr val="FF0000"/>
              </a:solidFill>
            </a:endParaRPr>
          </a:p>
          <a:p>
            <a:pPr marL="457200" indent="-457200">
              <a:buFontTx/>
              <a:buAutoNum type="arabicPeriod"/>
            </a:pPr>
            <a:r>
              <a:rPr lang="zh-CN" altLang="en-US" sz="2000" b="1" dirty="0">
                <a:solidFill>
                  <a:srgbClr val="FF0000"/>
                </a:solidFill>
              </a:rPr>
              <a:t>周日</a:t>
            </a:r>
            <a:r>
              <a:rPr lang="en-US" altLang="zh-CN" sz="2000" b="1" dirty="0">
                <a:solidFill>
                  <a:srgbClr val="FF0000"/>
                </a:solidFill>
              </a:rPr>
              <a:t>24:00</a:t>
            </a:r>
            <a:r>
              <a:rPr lang="zh-CN" altLang="en-US" sz="2000" b="1" dirty="0">
                <a:solidFill>
                  <a:srgbClr val="FF0000"/>
                </a:solidFill>
              </a:rPr>
              <a:t>之前</a:t>
            </a:r>
            <a:r>
              <a:rPr lang="zh-CN" altLang="en-US" sz="2000" dirty="0">
                <a:solidFill>
                  <a:schemeClr val="tx1">
                    <a:lumMod val="95000"/>
                    <a:lumOff val="5000"/>
                  </a:schemeClr>
                </a:solidFill>
              </a:rPr>
              <a:t>将</a:t>
            </a:r>
            <a:r>
              <a:rPr lang="zh-CN" altLang="en-US" sz="2000" b="1" dirty="0">
                <a:solidFill>
                  <a:schemeClr val="tx1">
                    <a:lumMod val="95000"/>
                    <a:lumOff val="5000"/>
                  </a:schemeClr>
                </a:solidFill>
              </a:rPr>
              <a:t>压缩包</a:t>
            </a:r>
            <a:r>
              <a:rPr lang="zh-CN" altLang="en-US" sz="2000" dirty="0">
                <a:solidFill>
                  <a:schemeClr val="tx1">
                    <a:lumMod val="95000"/>
                    <a:lumOff val="5000"/>
                  </a:schemeClr>
                </a:solidFill>
              </a:rPr>
              <a:t>提交</a:t>
            </a:r>
            <a:r>
              <a:rPr lang="zh-CN" altLang="en-US" sz="2000" dirty="0"/>
              <a:t>到软件学院云平台。</a:t>
            </a:r>
            <a:endParaRPr lang="en-US" altLang="zh-CN" sz="2000" dirty="0"/>
          </a:p>
          <a:p>
            <a:pPr marL="457200" indent="-457200">
              <a:buFontTx/>
              <a:buAutoNum type="arabicPeriod"/>
            </a:pPr>
            <a:endParaRPr lang="en-US" altLang="zh-CN" sz="2000" dirty="0"/>
          </a:p>
          <a:p>
            <a:pPr marL="457200" indent="-457200">
              <a:buFontTx/>
              <a:buAutoNum type="arabicPeriod"/>
            </a:pPr>
            <a:r>
              <a:rPr lang="zh-CN" altLang="en-US" sz="2000" b="1" dirty="0">
                <a:solidFill>
                  <a:srgbClr val="FF0000"/>
                </a:solidFill>
              </a:rPr>
              <a:t>如果未能及时提交，请发到助教邮箱，并注明补交。</a:t>
            </a:r>
            <a:br>
              <a:rPr lang="en-US" altLang="zh-CN" sz="2000" b="1" dirty="0">
                <a:solidFill>
                  <a:srgbClr val="FF0000"/>
                </a:solidFill>
              </a:rPr>
            </a:br>
            <a:r>
              <a:rPr lang="en-US" altLang="zh-CN" sz="2000" b="1" dirty="0">
                <a:solidFill>
                  <a:srgbClr val="FF0000"/>
                </a:solidFill>
                <a:hlinkClick r:id="rId2"/>
              </a:rPr>
              <a:t>15652581355@163.com</a:t>
            </a:r>
            <a:r>
              <a:rPr lang="zh-CN" altLang="en-US" sz="2000" b="1" dirty="0">
                <a:hlinkClick r:id="rId2"/>
              </a:rPr>
              <a:t>，</a:t>
            </a:r>
            <a:br>
              <a:rPr lang="en-US" altLang="zh-CN" sz="2000" b="1" dirty="0">
                <a:hlinkClick r:id="rId2"/>
              </a:rPr>
            </a:br>
            <a:r>
              <a:rPr lang="en-US" altLang="zh-CN" sz="2000" b="1" dirty="0">
                <a:hlinkClick r:id="rId2"/>
              </a:rPr>
              <a:t>hzy1721@qq.com</a:t>
            </a:r>
            <a:endParaRPr lang="en-US" altLang="zh-CN" sz="2000" dirty="0"/>
          </a:p>
        </p:txBody>
      </p:sp>
    </p:spTree>
    <p:extLst>
      <p:ext uri="{BB962C8B-B14F-4D97-AF65-F5344CB8AC3E}">
        <p14:creationId xmlns:p14="http://schemas.microsoft.com/office/powerpoint/2010/main" val="421083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30887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存储过程和自定义函数的区别包括但不限于：</a:t>
            </a:r>
            <a:endParaRPr lang="en-US" altLang="zh-CN" dirty="0"/>
          </a:p>
          <a:p>
            <a:r>
              <a:rPr lang="en-US" altLang="zh-CN" sz="1600" dirty="0"/>
              <a:t>1.</a:t>
            </a:r>
            <a:r>
              <a:rPr lang="zh-CN" altLang="en-US" sz="1600" dirty="0"/>
              <a:t> 一般来说，存储过程实现的功能要复杂一点，而函数的实现的功能针对性比较强。存储过程，功能强大，可以执行包括修改表等一系列数据库操作；用户定义函数不能用于执行一组修改全局数据库状态的操作。</a:t>
            </a:r>
            <a:endParaRPr lang="en-US" altLang="zh-CN" sz="1600" dirty="0"/>
          </a:p>
          <a:p>
            <a:endParaRPr lang="zh-CN" altLang="en-US" sz="1600" dirty="0"/>
          </a:p>
          <a:p>
            <a:r>
              <a:rPr lang="en-US" altLang="zh-CN" sz="1600" dirty="0"/>
              <a:t>2. </a:t>
            </a:r>
            <a:r>
              <a:rPr lang="zh-CN" altLang="en-US" sz="1600" dirty="0"/>
              <a:t>对于存储过程来说可以返回参数，如记录集，而函数只能返回值或者表对象。函数只能返回一个变量；而存储过程可以返回多个。存储过程的参数可以有</a:t>
            </a:r>
            <a:r>
              <a:rPr lang="en-US" altLang="zh-CN" sz="1600" dirty="0"/>
              <a:t>IN,OUT,INOUT</a:t>
            </a:r>
            <a:r>
              <a:rPr lang="zh-CN" altLang="en-US" sz="1600" dirty="0"/>
              <a:t>三种类型，而函数只能有</a:t>
            </a:r>
            <a:r>
              <a:rPr lang="en-US" altLang="zh-CN" sz="1600" dirty="0"/>
              <a:t>IN</a:t>
            </a:r>
            <a:r>
              <a:rPr lang="zh-CN" altLang="en-US" sz="1600" dirty="0"/>
              <a:t>，存储过程声明时不需要返回类型，而函数声明时需要描述返回类型，且函数体中必须包含一个有效的</a:t>
            </a:r>
            <a:r>
              <a:rPr lang="en-US" altLang="zh-CN" sz="1600" dirty="0"/>
              <a:t>RETURN</a:t>
            </a:r>
            <a:r>
              <a:rPr lang="zh-CN" altLang="en-US" sz="1600" dirty="0"/>
              <a:t>语句。</a:t>
            </a:r>
            <a:endParaRPr lang="en-US" altLang="zh-CN" sz="1600" dirty="0"/>
          </a:p>
          <a:p>
            <a:endParaRPr lang="zh-CN" altLang="en-US" sz="1600" dirty="0"/>
          </a:p>
          <a:p>
            <a:r>
              <a:rPr lang="en-US" altLang="zh-CN" sz="1600" dirty="0"/>
              <a:t>3. </a:t>
            </a:r>
            <a:r>
              <a:rPr lang="zh-CN" altLang="en-US" sz="1600" dirty="0"/>
              <a:t>存储过程，可以使用非确定函数，不允许在用户定义函数主体中内置非确定函数。</a:t>
            </a:r>
            <a:endParaRPr lang="en-US" altLang="zh-CN" sz="1600" dirty="0"/>
          </a:p>
          <a:p>
            <a:endParaRPr lang="zh-CN" altLang="en-US" sz="1600" dirty="0"/>
          </a:p>
          <a:p>
            <a:r>
              <a:rPr lang="en-US" altLang="zh-CN" sz="1600" dirty="0"/>
              <a:t>4. </a:t>
            </a:r>
            <a:r>
              <a:rPr lang="zh-CN" altLang="en-US" sz="1600" dirty="0"/>
              <a:t>存储过程一般是作为一个独立的部分来执行（ </a:t>
            </a:r>
            <a:r>
              <a:rPr lang="en-US" altLang="zh-CN" sz="1600" dirty="0"/>
              <a:t>EXECUTE </a:t>
            </a:r>
            <a:r>
              <a:rPr lang="zh-CN" altLang="en-US" sz="1600" dirty="0"/>
              <a:t>语句执行），而函数可以作为查询语句的一个部分来调用（</a:t>
            </a:r>
            <a:r>
              <a:rPr lang="en-US" altLang="zh-CN" sz="1600" dirty="0"/>
              <a:t>SELECT</a:t>
            </a:r>
            <a:r>
              <a:rPr lang="zh-CN" altLang="en-US" sz="1600" dirty="0"/>
              <a:t>语句中调用），由于函数可以返回一个表对象，因此它可以在查询语句中位于</a:t>
            </a:r>
            <a:r>
              <a:rPr lang="en-US" altLang="zh-CN" sz="1600" dirty="0"/>
              <a:t>FROM</a:t>
            </a:r>
            <a:r>
              <a:rPr lang="zh-CN" altLang="en-US" sz="1600" dirty="0"/>
              <a:t>关键字的后面。 </a:t>
            </a:r>
            <a:r>
              <a:rPr lang="en-US" altLang="zh-CN" sz="1600" dirty="0"/>
              <a:t>SQL</a:t>
            </a:r>
            <a:r>
              <a:rPr lang="zh-CN" altLang="en-US" sz="1600" dirty="0"/>
              <a:t>语句中不可用存储过程，而可以使用函数。</a:t>
            </a:r>
            <a:endParaRPr lang="en-US" altLang="zh-CN" sz="1600" dirty="0"/>
          </a:p>
          <a:p>
            <a:endParaRPr lang="en-US" altLang="zh-CN" sz="1600" dirty="0"/>
          </a:p>
          <a:p>
            <a:r>
              <a:rPr lang="en-US" altLang="zh-CN" sz="1600" dirty="0"/>
              <a:t>……………………</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存储过程和自定义函数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73299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4247317"/>
          </a:xfrm>
          <a:prstGeom prst="rect">
            <a:avLst/>
          </a:prstGeom>
          <a:noFill/>
        </p:spPr>
        <p:txBody>
          <a:bodyPr wrap="square" rtlCol="0">
            <a:spAutoFit/>
          </a:bodyPr>
          <a:lstStyle/>
          <a:p>
            <a:pPr>
              <a:defRPr/>
            </a:pPr>
            <a:r>
              <a:rPr lang="en-US" altLang="zh-CN" dirty="0">
                <a:solidFill>
                  <a:srgbClr val="FF0000"/>
                </a:solidFill>
                <a:sym typeface="Calibri" panose="020F0502020204030204" pitchFamily="34" charset="0"/>
              </a:rPr>
              <a:t>MySQL</a:t>
            </a:r>
            <a:r>
              <a:rPr lang="zh-CN" altLang="en-US" dirty="0">
                <a:solidFill>
                  <a:srgbClr val="FF0000"/>
                </a:solidFill>
                <a:sym typeface="Calibri" panose="020F0502020204030204" pitchFamily="34" charset="0"/>
              </a:rPr>
              <a:t>：</a:t>
            </a:r>
            <a:endParaRPr lang="en-US" altLang="zh-CN" dirty="0">
              <a:solidFill>
                <a:srgbClr val="FF0000"/>
              </a:solidFill>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PROCEDURE </a:t>
            </a:r>
            <a:r>
              <a:rPr lang="en-US" altLang="zh-CN" dirty="0" err="1"/>
              <a:t>procedure_name</a:t>
            </a:r>
            <a:r>
              <a:rPr lang="en-US" altLang="zh-CN" dirty="0"/>
              <a:t> (</a:t>
            </a:r>
          </a:p>
          <a:p>
            <a:pPr lvl="1">
              <a:defRPr/>
            </a:pPr>
            <a:r>
              <a:rPr lang="en-US" altLang="zh-CN" dirty="0"/>
              <a:t> [ IN | OUT | INOUT ] </a:t>
            </a:r>
            <a:r>
              <a:rPr lang="en-US" altLang="zh-CN" dirty="0" err="1"/>
              <a:t>param_name</a:t>
            </a:r>
            <a:r>
              <a:rPr lang="en-US" altLang="zh-CN" dirty="0"/>
              <a:t> type [ ,... ] </a:t>
            </a:r>
          </a:p>
          <a:p>
            <a:pPr>
              <a:defRPr/>
            </a:pPr>
            <a:r>
              <a:rPr lang="en-US" altLang="zh-CN" dirty="0"/>
              <a:t>)</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在定义存储过程和函数前后使用</a:t>
            </a:r>
            <a:r>
              <a:rPr lang="en-US" altLang="zh-CN" dirty="0"/>
              <a:t>DELIMITER</a:t>
            </a:r>
            <a:r>
              <a:rPr lang="zh-CN" altLang="en-US" dirty="0"/>
              <a:t>修改</a:t>
            </a:r>
            <a:r>
              <a:rPr lang="en-US" altLang="zh-CN" dirty="0" err="1"/>
              <a:t>sql</a:t>
            </a:r>
            <a:r>
              <a:rPr lang="zh-CN" altLang="en-US" dirty="0"/>
              <a:t>分隔符会体验更好</a:t>
            </a:r>
            <a:endParaRPr lang="en-US" altLang="zh-CN" dirty="0"/>
          </a:p>
          <a:p>
            <a:pPr>
              <a:defRPr/>
            </a:pPr>
            <a:r>
              <a:rPr lang="zh-CN" altLang="en-US" dirty="0">
                <a:solidFill>
                  <a:schemeClr val="bg1">
                    <a:lumMod val="50000"/>
                  </a:schemeClr>
                </a:solidFill>
              </a:rPr>
              <a:t>（例如在定义前改为</a:t>
            </a:r>
            <a:r>
              <a:rPr lang="en-US" altLang="zh-CN" dirty="0">
                <a:solidFill>
                  <a:schemeClr val="bg1">
                    <a:lumMod val="50000"/>
                  </a:schemeClr>
                </a:solidFill>
              </a:rPr>
              <a:t>$$</a:t>
            </a:r>
            <a:r>
              <a:rPr lang="zh-CN" altLang="en-US" dirty="0">
                <a:solidFill>
                  <a:schemeClr val="bg1">
                    <a:lumMod val="50000"/>
                  </a:schemeClr>
                </a:solidFill>
              </a:rPr>
              <a:t>，定义后改回</a:t>
            </a:r>
            <a:r>
              <a:rPr lang="en-US" altLang="zh-CN" dirty="0">
                <a:solidFill>
                  <a:schemeClr val="bg1">
                    <a:lumMod val="50000"/>
                  </a:schemeClr>
                </a:solidFill>
              </a:rPr>
              <a:t>;</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dirty="0"/>
              <a:t>2. </a:t>
            </a:r>
            <a:r>
              <a:rPr lang="zh-CN" altLang="en-US" dirty="0"/>
              <a:t>使用</a:t>
            </a:r>
            <a:r>
              <a:rPr lang="en-US" altLang="zh-CN" dirty="0"/>
              <a:t>CALL</a:t>
            </a:r>
            <a:r>
              <a:rPr lang="zh-CN" altLang="en-US" dirty="0"/>
              <a:t>执行存储过程</a:t>
            </a:r>
            <a:endParaRPr lang="en-US" altLang="zh-CN" dirty="0"/>
          </a:p>
          <a:p>
            <a:pPr>
              <a:defRPr/>
            </a:pPr>
            <a:r>
              <a:rPr lang="zh-CN" altLang="en-US" dirty="0">
                <a:solidFill>
                  <a:schemeClr val="bg1">
                    <a:lumMod val="50000"/>
                  </a:schemeClr>
                </a:solidFill>
              </a:rPr>
              <a:t>（</a:t>
            </a:r>
            <a:r>
              <a:rPr lang="en-US" altLang="zh-CN" dirty="0">
                <a:solidFill>
                  <a:schemeClr val="bg1">
                    <a:lumMod val="50000"/>
                  </a:schemeClr>
                </a:solidFill>
              </a:rPr>
              <a:t>CALL </a:t>
            </a:r>
            <a:r>
              <a:rPr lang="en-US" altLang="zh-CN" dirty="0" err="1">
                <a:solidFill>
                  <a:schemeClr val="bg1">
                    <a:lumMod val="50000"/>
                  </a:schemeClr>
                </a:solidFill>
              </a:rPr>
              <a:t>sp_name</a:t>
            </a:r>
            <a:r>
              <a:rPr lang="en-US" altLang="zh-CN" dirty="0">
                <a:solidFill>
                  <a:schemeClr val="bg1">
                    <a:lumMod val="50000"/>
                  </a:schemeClr>
                </a:solidFill>
              </a:rPr>
              <a:t>([parameter[,...]])</a:t>
            </a:r>
            <a:r>
              <a:rPr lang="zh-CN" altLang="en-US" dirty="0">
                <a:solidFill>
                  <a:schemeClr val="bg1">
                    <a:lumMod val="50000"/>
                  </a:schemeClr>
                </a:solidFill>
              </a:rPr>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3"/>
              </a:rPr>
              <a:t>https://dev.mysql.com/doc/refman/8.0/en/create-procedure.html</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849676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4524315"/>
          </a:xfrm>
          <a:prstGeom prst="rect">
            <a:avLst/>
          </a:prstGeom>
          <a:noFill/>
        </p:spPr>
        <p:txBody>
          <a:bodyPr wrap="square" rtlCol="0">
            <a:spAutoFit/>
          </a:bodyPr>
          <a:lstStyle/>
          <a:p>
            <a:pPr>
              <a:defRPr/>
            </a:pPr>
            <a:r>
              <a:rPr lang="en-US" altLang="zh-CN" dirty="0">
                <a:solidFill>
                  <a:srgbClr val="FF0000"/>
                </a:solidFill>
                <a:sym typeface="Calibri" panose="020F0502020204030204" pitchFamily="34" charset="0"/>
              </a:rPr>
              <a:t>MySQL</a:t>
            </a:r>
            <a:r>
              <a:rPr lang="zh-CN" altLang="en-US" dirty="0">
                <a:solidFill>
                  <a:srgbClr val="FF0000"/>
                </a:solidFill>
                <a:sym typeface="Calibri" panose="020F0502020204030204" pitchFamily="34" charset="0"/>
              </a:rPr>
              <a:t>：</a:t>
            </a:r>
            <a:endParaRPr lang="en-US" altLang="zh-CN" dirty="0">
              <a:solidFill>
                <a:srgbClr val="FF0000"/>
              </a:solidFill>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FUNCTION </a:t>
            </a:r>
            <a:r>
              <a:rPr lang="en-US" altLang="zh-CN" dirty="0" err="1"/>
              <a:t>function_name</a:t>
            </a:r>
            <a:r>
              <a:rPr lang="en-US" altLang="zh-CN" dirty="0"/>
              <a:t> (</a:t>
            </a:r>
          </a:p>
          <a:p>
            <a:pPr lvl="1">
              <a:defRPr/>
            </a:pPr>
            <a:r>
              <a:rPr lang="en-US" altLang="zh-CN" dirty="0" err="1"/>
              <a:t>param_name</a:t>
            </a:r>
            <a:r>
              <a:rPr lang="en-US" altLang="zh-CN" dirty="0"/>
              <a:t> type [ ,... ] </a:t>
            </a:r>
          </a:p>
          <a:p>
            <a:pPr>
              <a:defRPr/>
            </a:pPr>
            <a:r>
              <a:rPr lang="en-US" altLang="zh-CN" dirty="0"/>
              <a:t>)</a:t>
            </a:r>
          </a:p>
          <a:p>
            <a:pPr>
              <a:defRPr/>
            </a:pPr>
            <a:r>
              <a:rPr lang="en-US" altLang="zh-CN" dirty="0"/>
              <a:t>RETURNS type</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marL="342900" indent="-342900">
              <a:buAutoNum type="arabicPeriod"/>
              <a:defRPr/>
            </a:pPr>
            <a:r>
              <a:rPr lang="zh-CN" altLang="en-US" dirty="0"/>
              <a:t>直接使用 函数名</a:t>
            </a:r>
            <a:r>
              <a:rPr lang="en-US" altLang="zh-CN" dirty="0"/>
              <a:t>(</a:t>
            </a:r>
            <a:r>
              <a:rPr lang="zh-CN" altLang="en-US" dirty="0"/>
              <a:t>参数</a:t>
            </a:r>
            <a:r>
              <a:rPr lang="en-US" altLang="zh-CN" dirty="0"/>
              <a:t>) </a:t>
            </a:r>
            <a:r>
              <a:rPr lang="zh-CN" altLang="en-US" dirty="0"/>
              <a:t>调用函数。</a:t>
            </a:r>
            <a:endParaRPr lang="en-US" altLang="zh-CN" dirty="0"/>
          </a:p>
          <a:p>
            <a:pPr marL="342900" indent="-342900">
              <a:buAutoNum type="arabicPeriod"/>
              <a:defRPr/>
            </a:pPr>
            <a:r>
              <a:rPr lang="en-US" altLang="zh-CN" dirty="0"/>
              <a:t>MySQL</a:t>
            </a:r>
            <a:r>
              <a:rPr lang="zh-CN" altLang="en-US" dirty="0"/>
              <a:t>不能返回表。</a:t>
            </a:r>
            <a:endParaRPr lang="en-US" altLang="zh-CN" dirty="0"/>
          </a:p>
          <a:p>
            <a:pPr marL="342900" indent="-342900">
              <a:buAutoNum type="arabicPeriod"/>
              <a:defRPr/>
            </a:pPr>
            <a:r>
              <a:rPr lang="en-US" altLang="zh-CN" dirty="0"/>
              <a:t>MySQL</a:t>
            </a:r>
            <a:r>
              <a:rPr lang="zh-CN" altLang="en-US" dirty="0"/>
              <a:t>如果创建函数的时候报</a:t>
            </a:r>
            <a:r>
              <a:rPr lang="en-US" altLang="zh-CN" dirty="0"/>
              <a:t>Error Code 1418</a:t>
            </a:r>
            <a:r>
              <a:rPr lang="zh-CN" altLang="en-US" dirty="0"/>
              <a:t>，需要</a:t>
            </a:r>
            <a:r>
              <a:rPr lang="en-US" altLang="zh-CN" dirty="0"/>
              <a:t>set global </a:t>
            </a:r>
            <a:r>
              <a:rPr lang="en-US" altLang="zh-CN" dirty="0" err="1"/>
              <a:t>log_bin_trust_function_creators</a:t>
            </a:r>
            <a:r>
              <a:rPr lang="en-US" altLang="zh-CN" dirty="0"/>
              <a:t> = 1;</a:t>
            </a:r>
          </a:p>
          <a:p>
            <a:pPr marL="342900" indent="-342900">
              <a:buAutoNum type="arabicPeriod"/>
              <a:defRPr/>
            </a:pPr>
            <a:endParaRPr lang="en-US" altLang="zh-CN" dirty="0"/>
          </a:p>
          <a:p>
            <a:pPr marL="285750" indent="-285750">
              <a:buFont typeface="Arial" panose="020B0604020202020204" pitchFamily="34" charset="0"/>
              <a:buChar char="•"/>
              <a:defRPr/>
            </a:pPr>
            <a:r>
              <a:rPr lang="zh-CN" altLang="en-US" dirty="0"/>
              <a:t>相关文档：</a:t>
            </a:r>
            <a:endParaRPr lang="en-US" altLang="zh-CN" dirty="0"/>
          </a:p>
          <a:p>
            <a:pPr>
              <a:defRPr/>
            </a:pPr>
            <a:r>
              <a:rPr lang="en-US" altLang="zh-CN" dirty="0">
                <a:hlinkClick r:id="rId3"/>
              </a:rPr>
              <a:t>https://dev.mysql.com/doc/refman/8.0/en/create-procedure.html</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8366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228108" y="1793311"/>
            <a:ext cx="3548843" cy="4922235"/>
          </a:xfrm>
          <a:prstGeom prst="rect">
            <a:avLst/>
          </a:prstGeom>
        </p:spPr>
      </p:pic>
      <p:pic>
        <p:nvPicPr>
          <p:cNvPr id="4" name="图片 3"/>
          <p:cNvPicPr>
            <a:picLocks noChangeAspect="1"/>
          </p:cNvPicPr>
          <p:nvPr/>
        </p:nvPicPr>
        <p:blipFill>
          <a:blip r:embed="rId4"/>
          <a:stretch>
            <a:fillRect/>
          </a:stretch>
        </p:blipFill>
        <p:spPr>
          <a:xfrm>
            <a:off x="5206704" y="1793311"/>
            <a:ext cx="4947335" cy="3503903"/>
          </a:xfrm>
          <a:prstGeom prst="rect">
            <a:avLst/>
          </a:prstGeom>
        </p:spPr>
      </p:pic>
    </p:spTree>
    <p:extLst>
      <p:ext uri="{BB962C8B-B14F-4D97-AF65-F5344CB8AC3E}">
        <p14:creationId xmlns:p14="http://schemas.microsoft.com/office/powerpoint/2010/main" val="4125346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3"/>
          <a:stretch>
            <a:fillRect/>
          </a:stretch>
        </p:blipFill>
        <p:spPr>
          <a:xfrm>
            <a:off x="1294557" y="2181930"/>
            <a:ext cx="4272120" cy="3020691"/>
          </a:xfrm>
          <a:prstGeom prst="rect">
            <a:avLst/>
          </a:prstGeom>
        </p:spPr>
      </p:pic>
      <p:pic>
        <p:nvPicPr>
          <p:cNvPr id="5" name="图片 4"/>
          <p:cNvPicPr>
            <a:picLocks noChangeAspect="1"/>
          </p:cNvPicPr>
          <p:nvPr/>
        </p:nvPicPr>
        <p:blipFill>
          <a:blip r:embed="rId4"/>
          <a:stretch>
            <a:fillRect/>
          </a:stretch>
        </p:blipFill>
        <p:spPr>
          <a:xfrm>
            <a:off x="5627821" y="2042238"/>
            <a:ext cx="3895751" cy="2592824"/>
          </a:xfrm>
          <a:prstGeom prst="rect">
            <a:avLst/>
          </a:prstGeom>
        </p:spPr>
      </p:pic>
    </p:spTree>
    <p:extLst>
      <p:ext uri="{BB962C8B-B14F-4D97-AF65-F5344CB8AC3E}">
        <p14:creationId xmlns:p14="http://schemas.microsoft.com/office/powerpoint/2010/main" val="2198701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153935" y="1974688"/>
            <a:ext cx="5597580" cy="4085289"/>
          </a:xfrm>
          <a:prstGeom prst="rect">
            <a:avLst/>
          </a:prstGeom>
        </p:spPr>
      </p:pic>
      <p:sp>
        <p:nvSpPr>
          <p:cNvPr id="4" name="文本框 3"/>
          <p:cNvSpPr txBox="1"/>
          <p:nvPr/>
        </p:nvSpPr>
        <p:spPr>
          <a:xfrm>
            <a:off x="6978770" y="1889185"/>
            <a:ext cx="2656936" cy="1815882"/>
          </a:xfrm>
          <a:prstGeom prst="rect">
            <a:avLst/>
          </a:prstGeom>
          <a:noFill/>
        </p:spPr>
        <p:txBody>
          <a:bodyPr wrap="square" rtlCol="0">
            <a:spAutoFit/>
          </a:bodyPr>
          <a:lstStyle/>
          <a:p>
            <a:r>
              <a:rPr lang="zh-CN" altLang="en-US" sz="1600" dirty="0"/>
              <a:t>说明：</a:t>
            </a:r>
            <a:endParaRPr lang="en-US" altLang="zh-CN" sz="1600" dirty="0"/>
          </a:p>
          <a:p>
            <a:r>
              <a:rPr lang="en-US" altLang="zh-CN" sz="1600" dirty="0"/>
              <a:t>     MYSQL</a:t>
            </a:r>
            <a:r>
              <a:rPr lang="zh-CN" altLang="en-US" sz="1600" dirty="0"/>
              <a:t>函数无法返回一个记录集，因此不便于实现内联表值函数</a:t>
            </a:r>
            <a:r>
              <a:rPr lang="en-US" altLang="zh-CN" sz="1600" dirty="0"/>
              <a:t>/</a:t>
            </a:r>
            <a:r>
              <a:rPr lang="zh-CN" altLang="en-US" sz="1600" dirty="0"/>
              <a:t>多语句表值函数；</a:t>
            </a:r>
            <a:endParaRPr lang="en-US" altLang="zh-CN" sz="1600" dirty="0"/>
          </a:p>
          <a:p>
            <a:r>
              <a:rPr lang="zh-CN" altLang="en-US" sz="1600" dirty="0"/>
              <a:t>    如果需要完成相应功能，可以选用存储过程。</a:t>
            </a:r>
          </a:p>
        </p:txBody>
      </p:sp>
    </p:spTree>
    <p:extLst>
      <p:ext uri="{BB962C8B-B14F-4D97-AF65-F5344CB8AC3E}">
        <p14:creationId xmlns:p14="http://schemas.microsoft.com/office/powerpoint/2010/main" val="395909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974689"/>
            <a:ext cx="9282022" cy="44012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dirty="0"/>
              <a:t>Task1</a:t>
            </a:r>
            <a:r>
              <a:rPr lang="zh-CN" altLang="en-US" dirty="0"/>
              <a:t>：</a:t>
            </a:r>
            <a:endParaRPr lang="en-US" altLang="zh-CN" dirty="0"/>
          </a:p>
          <a:p>
            <a:pPr>
              <a:lnSpc>
                <a:spcPct val="150000"/>
              </a:lnSpc>
            </a:pPr>
            <a:r>
              <a:rPr lang="en-US" altLang="zh-CN" dirty="0"/>
              <a:t>1. </a:t>
            </a:r>
            <a:r>
              <a:rPr lang="zh-CN" altLang="en-US" dirty="0"/>
              <a:t>新建</a:t>
            </a:r>
            <a:r>
              <a:rPr lang="en-US" altLang="zh-CN" dirty="0"/>
              <a:t>Library</a:t>
            </a:r>
            <a:r>
              <a:rPr lang="zh-CN" altLang="en-US" dirty="0"/>
              <a:t>数据库</a:t>
            </a:r>
            <a:endParaRPr lang="en-US" altLang="zh-CN" dirty="0"/>
          </a:p>
          <a:p>
            <a:pPr>
              <a:lnSpc>
                <a:spcPct val="150000"/>
              </a:lnSpc>
            </a:pPr>
            <a:r>
              <a:rPr lang="en-US" altLang="zh-CN" dirty="0"/>
              <a:t>2. </a:t>
            </a:r>
            <a:r>
              <a:rPr lang="zh-CN" altLang="en-US" dirty="0"/>
              <a:t>新建表，需要的表大致如下：（</a:t>
            </a:r>
            <a:r>
              <a:rPr lang="zh-CN" altLang="en-US" dirty="0">
                <a:solidFill>
                  <a:srgbClr val="FF0000"/>
                </a:solidFill>
              </a:rPr>
              <a:t>键与约束自行合理设定即可，字段可自由增加，比如</a:t>
            </a:r>
            <a:r>
              <a:rPr lang="en-US" altLang="zh-CN" dirty="0">
                <a:solidFill>
                  <a:srgbClr val="FF0000"/>
                </a:solidFill>
              </a:rPr>
              <a:t>ID</a:t>
            </a:r>
            <a:r>
              <a:rPr lang="zh-CN" altLang="en-US" dirty="0"/>
              <a:t>）</a:t>
            </a:r>
          </a:p>
          <a:p>
            <a:pPr>
              <a:lnSpc>
                <a:spcPct val="150000"/>
              </a:lnSpc>
            </a:pPr>
            <a:r>
              <a:rPr lang="zh-CN" altLang="en-US" dirty="0"/>
              <a:t>账户</a:t>
            </a:r>
            <a:r>
              <a:rPr lang="en-US" altLang="zh-CN" dirty="0"/>
              <a:t>(</a:t>
            </a:r>
            <a:r>
              <a:rPr lang="zh-CN" altLang="en-US" dirty="0"/>
              <a:t>用户名</a:t>
            </a:r>
            <a:r>
              <a:rPr lang="en-US" altLang="zh-CN" dirty="0"/>
              <a:t>, </a:t>
            </a:r>
            <a:r>
              <a:rPr lang="zh-CN" altLang="en-US" dirty="0"/>
              <a:t>密码</a:t>
            </a:r>
            <a:r>
              <a:rPr lang="en-US" altLang="zh-CN" dirty="0"/>
              <a:t>, …)</a:t>
            </a:r>
          </a:p>
          <a:p>
            <a:pPr>
              <a:lnSpc>
                <a:spcPct val="150000"/>
              </a:lnSpc>
            </a:pPr>
            <a:r>
              <a:rPr lang="zh-CN" altLang="en-US" dirty="0"/>
              <a:t>书库</a:t>
            </a:r>
            <a:r>
              <a:rPr lang="en-US" altLang="zh-CN" dirty="0"/>
              <a:t>(</a:t>
            </a:r>
            <a:r>
              <a:rPr lang="zh-CN" altLang="en-US" dirty="0"/>
              <a:t>书名</a:t>
            </a:r>
            <a:r>
              <a:rPr lang="en-US" altLang="zh-CN" dirty="0"/>
              <a:t>, </a:t>
            </a:r>
            <a:r>
              <a:rPr lang="zh-CN" altLang="en-US" dirty="0"/>
              <a:t>数量</a:t>
            </a:r>
            <a:r>
              <a:rPr lang="en-US" altLang="zh-CN" dirty="0"/>
              <a:t>, …)</a:t>
            </a:r>
          </a:p>
          <a:p>
            <a:pPr>
              <a:lnSpc>
                <a:spcPct val="150000"/>
              </a:lnSpc>
            </a:pPr>
            <a:r>
              <a:rPr lang="zh-CN" altLang="en-US" dirty="0"/>
              <a:t>借阅记录</a:t>
            </a:r>
            <a:r>
              <a:rPr lang="en-US" altLang="zh-CN" dirty="0"/>
              <a:t>(</a:t>
            </a:r>
            <a:r>
              <a:rPr lang="zh-CN" altLang="en-US" dirty="0"/>
              <a:t>用户名</a:t>
            </a:r>
            <a:r>
              <a:rPr lang="en-US" altLang="zh-CN" dirty="0"/>
              <a:t>, </a:t>
            </a:r>
            <a:r>
              <a:rPr lang="zh-CN" altLang="en-US" dirty="0"/>
              <a:t>书名</a:t>
            </a:r>
            <a:r>
              <a:rPr lang="en-US" altLang="zh-CN" dirty="0"/>
              <a:t>, </a:t>
            </a:r>
            <a:r>
              <a:rPr lang="zh-CN" altLang="en-US" dirty="0"/>
              <a:t>借书时间</a:t>
            </a:r>
            <a:r>
              <a:rPr lang="en-US" altLang="zh-CN" dirty="0"/>
              <a:t>, </a:t>
            </a:r>
            <a:r>
              <a:rPr lang="zh-CN" altLang="en-US" dirty="0"/>
              <a:t>到期时间</a:t>
            </a:r>
            <a:r>
              <a:rPr lang="en-US" altLang="zh-CN" dirty="0"/>
              <a:t>, …)</a:t>
            </a:r>
          </a:p>
          <a:p>
            <a:pPr>
              <a:lnSpc>
                <a:spcPct val="150000"/>
              </a:lnSpc>
            </a:pPr>
            <a:endParaRPr lang="en-US" altLang="zh-CN" dirty="0"/>
          </a:p>
          <a:p>
            <a:pPr>
              <a:lnSpc>
                <a:spcPct val="150000"/>
              </a:lnSpc>
            </a:pPr>
            <a:r>
              <a:rPr lang="en-US" altLang="zh-CN" dirty="0"/>
              <a:t>Ps</a:t>
            </a:r>
            <a:r>
              <a:rPr lang="zh-CN" altLang="en-US" dirty="0"/>
              <a:t>：到期时间约定为借书时间</a:t>
            </a:r>
            <a:r>
              <a:rPr lang="en-US" altLang="zh-CN" dirty="0"/>
              <a:t>+30</a:t>
            </a:r>
            <a:r>
              <a:rPr lang="zh-CN" altLang="en-US" dirty="0"/>
              <a:t>天。</a:t>
            </a:r>
            <a:endParaRPr lang="en-US" altLang="zh-CN" dirty="0"/>
          </a:p>
          <a:p>
            <a:endParaRPr lang="en-US" altLang="zh-CN" sz="1600" dirty="0"/>
          </a:p>
          <a:p>
            <a:r>
              <a:rPr lang="zh-CN" altLang="en-US" sz="1600" dirty="0"/>
              <a:t>关于时间和日期类的文档：</a:t>
            </a:r>
            <a:endParaRPr lang="en-US" altLang="zh-CN" sz="1600" dirty="0"/>
          </a:p>
          <a:p>
            <a:r>
              <a:rPr lang="en-US" altLang="zh-CN" sz="1600" dirty="0">
                <a:hlinkClick r:id="rId2"/>
              </a:rPr>
              <a:t>https://docs.microsoft.com/zh-cn/sql/t-sql/data-types/date-and-time-types?view=sql-server-2017</a:t>
            </a:r>
            <a:endParaRPr lang="en-US" altLang="zh-CN" sz="1600" dirty="0"/>
          </a:p>
          <a:p>
            <a:r>
              <a:rPr lang="en-US" altLang="zh-CN" sz="1600" dirty="0">
                <a:hlinkClick r:id="rId3"/>
              </a:rPr>
              <a:t>https://dev.mysql.com/doc/refman/8.0/en/date-and-time-functions.html</a:t>
            </a:r>
            <a:endParaRPr lang="en-US" altLang="zh-CN" sz="1600" dirty="0"/>
          </a:p>
        </p:txBody>
      </p:sp>
      <p:sp>
        <p:nvSpPr>
          <p:cNvPr id="4" name="文本框 3"/>
          <p:cNvSpPr txBox="1"/>
          <p:nvPr/>
        </p:nvSpPr>
        <p:spPr>
          <a:xfrm>
            <a:off x="1654061" y="1098782"/>
            <a:ext cx="2420099" cy="307777"/>
          </a:xfrm>
          <a:prstGeom prst="rect">
            <a:avLst/>
          </a:prstGeom>
          <a:noFill/>
        </p:spPr>
        <p:txBody>
          <a:bodyPr wrap="square" rtlCol="0">
            <a:spAutoFit/>
          </a:bodyPr>
          <a:lstStyle/>
          <a:p>
            <a:r>
              <a:rPr lang="en-US" altLang="zh-CN" sz="1400" dirty="0">
                <a:solidFill>
                  <a:schemeClr val="bg1"/>
                </a:solidFill>
                <a:cs typeface="+mn-ea"/>
              </a:rPr>
              <a:t>—  </a:t>
            </a:r>
            <a:r>
              <a:rPr lang="zh-CN" altLang="en-US" sz="1400" dirty="0">
                <a:solidFill>
                  <a:schemeClr val="bg1"/>
                </a:solidFill>
                <a:cs typeface="+mn-ea"/>
              </a:rPr>
              <a:t>简易图书馆书籍借阅系统</a:t>
            </a:r>
          </a:p>
        </p:txBody>
      </p:sp>
    </p:spTree>
    <p:extLst>
      <p:ext uri="{BB962C8B-B14F-4D97-AF65-F5344CB8AC3E}">
        <p14:creationId xmlns:p14="http://schemas.microsoft.com/office/powerpoint/2010/main" val="247369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072056" y="1508651"/>
            <a:ext cx="9096703" cy="5459059"/>
          </a:xfrm>
          <a:prstGeom prst="rect">
            <a:avLst/>
          </a:prstGeom>
          <a:noFill/>
        </p:spPr>
        <p:txBody>
          <a:bodyPr wrap="square" rtlCol="0">
            <a:spAutoFit/>
          </a:bodyPr>
          <a:lstStyle/>
          <a:p>
            <a:pPr>
              <a:lnSpc>
                <a:spcPct val="125000"/>
              </a:lnSpc>
            </a:pPr>
            <a:r>
              <a:rPr lang="en-US" altLang="zh-CN" dirty="0"/>
              <a:t>Task2</a:t>
            </a:r>
            <a:r>
              <a:rPr lang="zh-CN" altLang="en-US" dirty="0"/>
              <a:t>：</a:t>
            </a:r>
            <a:endParaRPr lang="en-US" altLang="zh-CN" dirty="0"/>
          </a:p>
          <a:p>
            <a:pPr>
              <a:lnSpc>
                <a:spcPct val="125000"/>
              </a:lnSpc>
            </a:pPr>
            <a:r>
              <a:rPr lang="zh-CN" altLang="en-US" dirty="0"/>
              <a:t>通过存储过程或者自定义函数实现如下用户操作：</a:t>
            </a:r>
            <a:endParaRPr lang="en-US" altLang="zh-CN" dirty="0"/>
          </a:p>
          <a:p>
            <a:pPr marL="342900" indent="-342900">
              <a:lnSpc>
                <a:spcPct val="125000"/>
              </a:lnSpc>
              <a:buAutoNum type="arabicPeriod"/>
            </a:pPr>
            <a:r>
              <a:rPr lang="zh-CN" altLang="en-US" dirty="0"/>
              <a:t>注册（注册时密码必须含有数字和字母，长度大于等于</a:t>
            </a:r>
            <a:r>
              <a:rPr lang="en-US" altLang="zh-CN" dirty="0"/>
              <a:t>4</a:t>
            </a:r>
            <a:r>
              <a:rPr lang="zh-CN" altLang="en-US" dirty="0"/>
              <a:t>；用户名冲突时不能注册</a:t>
            </a:r>
            <a:r>
              <a:rPr lang="en-US" altLang="zh-CN" dirty="0"/>
              <a:t> </a:t>
            </a:r>
            <a:r>
              <a:rPr lang="zh-CN" altLang="en-US" dirty="0"/>
              <a:t>）</a:t>
            </a:r>
            <a:endParaRPr lang="en-US" altLang="zh-CN" dirty="0"/>
          </a:p>
          <a:p>
            <a:pPr marL="342900" indent="-342900">
              <a:lnSpc>
                <a:spcPct val="125000"/>
              </a:lnSpc>
              <a:buAutoNum type="arabicPeriod"/>
            </a:pPr>
            <a:r>
              <a:rPr lang="zh-CN" altLang="en-US" dirty="0"/>
              <a:t>登录  </a:t>
            </a:r>
            <a:endParaRPr lang="en-US" altLang="zh-CN" dirty="0"/>
          </a:p>
          <a:p>
            <a:pPr marL="342900" indent="-342900">
              <a:lnSpc>
                <a:spcPct val="125000"/>
              </a:lnSpc>
              <a:buAutoNum type="arabicPeriod" startAt="3"/>
            </a:pPr>
            <a:r>
              <a:rPr lang="zh-CN" altLang="en-US" dirty="0"/>
              <a:t>修改密码（也需要满足注册时的密码要求）</a:t>
            </a:r>
            <a:endParaRPr lang="en-US" altLang="zh-CN" dirty="0"/>
          </a:p>
          <a:p>
            <a:pPr marL="342900" indent="-342900">
              <a:lnSpc>
                <a:spcPct val="125000"/>
              </a:lnSpc>
              <a:buAutoNum type="arabicPeriod" startAt="3"/>
            </a:pPr>
            <a:r>
              <a:rPr lang="zh-CN" altLang="en-US" dirty="0"/>
              <a:t>借书（需要考虑没有足够的书或者用户不存在等特殊情况，规定一个人不能同时借两本同样的书）</a:t>
            </a:r>
            <a:endParaRPr lang="en-US" altLang="zh-CN" dirty="0"/>
          </a:p>
          <a:p>
            <a:pPr marL="342900" indent="-342900">
              <a:lnSpc>
                <a:spcPct val="125000"/>
              </a:lnSpc>
              <a:buAutoNum type="arabicPeriod" startAt="3"/>
            </a:pPr>
            <a:r>
              <a:rPr lang="zh-CN" altLang="en-US" dirty="0"/>
              <a:t>还书（同样需要考虑参数不合法情况） </a:t>
            </a:r>
            <a:endParaRPr lang="en-US" altLang="zh-CN" dirty="0"/>
          </a:p>
          <a:p>
            <a:pPr>
              <a:lnSpc>
                <a:spcPct val="125000"/>
              </a:lnSpc>
            </a:pPr>
            <a:r>
              <a:rPr lang="en-US" altLang="zh-CN" dirty="0"/>
              <a:t>6.   </a:t>
            </a:r>
            <a:r>
              <a:rPr lang="zh-CN" altLang="en-US" dirty="0"/>
              <a:t>查看当前借阅记录</a:t>
            </a:r>
            <a:r>
              <a:rPr lang="en-US" altLang="zh-CN" dirty="0"/>
              <a:t>(</a:t>
            </a:r>
            <a:r>
              <a:rPr lang="zh-CN" altLang="en-US" dirty="0"/>
              <a:t>用户名</a:t>
            </a:r>
            <a:r>
              <a:rPr lang="en-US" altLang="zh-CN" dirty="0"/>
              <a:t>, </a:t>
            </a:r>
            <a:r>
              <a:rPr lang="zh-CN" altLang="en-US" dirty="0"/>
              <a:t>书名</a:t>
            </a:r>
            <a:r>
              <a:rPr lang="en-US" altLang="zh-CN" dirty="0"/>
              <a:t>, </a:t>
            </a:r>
            <a:r>
              <a:rPr lang="zh-CN" altLang="en-US" dirty="0"/>
              <a:t>到期时间</a:t>
            </a:r>
            <a:r>
              <a:rPr lang="en-US" altLang="zh-CN" dirty="0"/>
              <a:t>)</a:t>
            </a:r>
          </a:p>
          <a:p>
            <a:pPr marL="342900" indent="-342900">
              <a:lnSpc>
                <a:spcPct val="125000"/>
              </a:lnSpc>
              <a:buAutoNum type="arabicPeriod" startAt="7"/>
            </a:pPr>
            <a:r>
              <a:rPr lang="zh-CN" altLang="en-US" dirty="0"/>
              <a:t>查看当前超期借阅记录</a:t>
            </a:r>
            <a:r>
              <a:rPr lang="en-US" altLang="zh-CN" dirty="0"/>
              <a:t>(</a:t>
            </a:r>
            <a:r>
              <a:rPr lang="zh-CN" altLang="en-US" dirty="0"/>
              <a:t>用户名</a:t>
            </a:r>
            <a:r>
              <a:rPr lang="en-US" altLang="zh-CN" dirty="0"/>
              <a:t>, </a:t>
            </a:r>
            <a:r>
              <a:rPr lang="zh-CN" altLang="en-US" dirty="0"/>
              <a:t>书名</a:t>
            </a:r>
            <a:r>
              <a:rPr lang="en-US" altLang="zh-CN" dirty="0"/>
              <a:t>, </a:t>
            </a:r>
            <a:r>
              <a:rPr lang="zh-CN" altLang="en-US" dirty="0"/>
              <a:t>超期了多久</a:t>
            </a:r>
            <a:r>
              <a:rPr lang="en-US" altLang="zh-CN" dirty="0"/>
              <a:t>)</a:t>
            </a:r>
          </a:p>
          <a:p>
            <a:pPr marL="285750" indent="-285750">
              <a:lnSpc>
                <a:spcPct val="125000"/>
              </a:lnSpc>
              <a:buFont typeface="Wingdings" panose="05000000000000000000" pitchFamily="2" charset="2"/>
              <a:buChar char="u"/>
            </a:pPr>
            <a:r>
              <a:rPr lang="zh-CN" altLang="en-US" sz="1600" dirty="0"/>
              <a:t>说明</a:t>
            </a:r>
            <a:r>
              <a:rPr lang="en-US" altLang="zh-CN" sz="1600" dirty="0"/>
              <a:t>:</a:t>
            </a:r>
          </a:p>
          <a:p>
            <a:pPr marL="342900" indent="-342900">
              <a:lnSpc>
                <a:spcPct val="125000"/>
              </a:lnSpc>
              <a:buAutoNum type="arabicPeriod"/>
            </a:pPr>
            <a:r>
              <a:rPr lang="zh-CN" altLang="en-US" sz="1400" dirty="0"/>
              <a:t>每道题使用存储过程或者自定义函数任一实现即可。</a:t>
            </a:r>
            <a:endParaRPr lang="en-US" altLang="zh-CN" sz="1400" dirty="0"/>
          </a:p>
          <a:p>
            <a:pPr marL="342900" indent="-342900">
              <a:lnSpc>
                <a:spcPct val="125000"/>
              </a:lnSpc>
              <a:buAutoNum type="arabicPeriod"/>
            </a:pPr>
            <a:r>
              <a:rPr lang="zh-CN" altLang="en-US" sz="1400" dirty="0"/>
              <a:t>为了降低难度，不用保存登录状态，借书</a:t>
            </a:r>
            <a:r>
              <a:rPr lang="en-US" altLang="zh-CN" sz="1400" dirty="0"/>
              <a:t>/</a:t>
            </a:r>
            <a:r>
              <a:rPr lang="zh-CN" altLang="en-US" sz="1400" dirty="0"/>
              <a:t>还书时传入用户名</a:t>
            </a:r>
            <a:r>
              <a:rPr lang="en-US" altLang="zh-CN" sz="1400" dirty="0"/>
              <a:t>/</a:t>
            </a:r>
            <a:r>
              <a:rPr lang="zh-CN" altLang="en-US" sz="1400" dirty="0"/>
              <a:t>用户</a:t>
            </a:r>
            <a:r>
              <a:rPr lang="en-US" altLang="zh-CN" sz="1400" dirty="0"/>
              <a:t>id</a:t>
            </a:r>
            <a:r>
              <a:rPr lang="zh-CN" altLang="en-US" sz="1400" dirty="0"/>
              <a:t>之类信息即可。</a:t>
            </a:r>
            <a:endParaRPr lang="en-US" altLang="zh-CN" sz="1400" dirty="0"/>
          </a:p>
          <a:p>
            <a:pPr marL="342900" indent="-342900">
              <a:lnSpc>
                <a:spcPct val="125000"/>
              </a:lnSpc>
              <a:buAutoNum type="arabicPeriod"/>
            </a:pPr>
            <a:r>
              <a:rPr lang="zh-CN" altLang="en-US" sz="1400" dirty="0"/>
              <a:t>存储过程</a:t>
            </a:r>
            <a:r>
              <a:rPr lang="en-US" altLang="zh-CN" sz="1400" dirty="0"/>
              <a:t>/</a:t>
            </a:r>
            <a:r>
              <a:rPr lang="zh-CN" altLang="en-US" sz="1400" dirty="0"/>
              <a:t>函数的参数等细节自行设计，但执行操作之后表要有对应的修改。</a:t>
            </a:r>
            <a:endParaRPr lang="en-US" altLang="zh-CN" sz="1400" dirty="0"/>
          </a:p>
          <a:p>
            <a:pPr marL="342900" indent="-342900">
              <a:lnSpc>
                <a:spcPct val="125000"/>
              </a:lnSpc>
              <a:buAutoNum type="arabicPeriod"/>
            </a:pPr>
            <a:r>
              <a:rPr lang="zh-CN" altLang="en-US" sz="1400" dirty="0"/>
              <a:t>在用户操作成功或者失败时需要有反馈（打印或返回提示信息）。</a:t>
            </a:r>
            <a:endParaRPr lang="en-US" altLang="zh-CN" sz="1400" dirty="0"/>
          </a:p>
          <a:p>
            <a:pPr marL="342900" indent="-342900">
              <a:lnSpc>
                <a:spcPct val="125000"/>
              </a:lnSpc>
              <a:buAutoNum type="arabicPeriod"/>
            </a:pPr>
            <a:r>
              <a:rPr lang="zh-CN" altLang="en-US" sz="1400" dirty="0"/>
              <a:t>每项功能需要自定义至少</a:t>
            </a:r>
            <a:r>
              <a:rPr lang="en-US" altLang="zh-CN" sz="1400" dirty="0"/>
              <a:t>3</a:t>
            </a:r>
            <a:r>
              <a:rPr lang="zh-CN" altLang="en-US" sz="1400" dirty="0"/>
              <a:t>条测试用例进行测试。</a:t>
            </a:r>
            <a:endParaRPr lang="en-US" altLang="zh-CN" sz="1400" dirty="0"/>
          </a:p>
          <a:p>
            <a:pPr marL="342900" indent="-342900">
              <a:lnSpc>
                <a:spcPct val="125000"/>
              </a:lnSpc>
              <a:buAutoNum type="arabicPeriod"/>
            </a:pPr>
            <a:r>
              <a:rPr lang="zh-CN" altLang="en-US" sz="1400" dirty="0"/>
              <a:t>为测试第</a:t>
            </a:r>
            <a:r>
              <a:rPr lang="en-US" altLang="zh-CN" sz="1400" dirty="0"/>
              <a:t>7</a:t>
            </a:r>
            <a:r>
              <a:rPr lang="zh-CN" altLang="en-US" sz="1400" dirty="0"/>
              <a:t>题，可以手动插入已经超期的借阅记录。</a:t>
            </a:r>
            <a:endParaRPr lang="zh-CN" altLang="en-US" dirty="0"/>
          </a:p>
        </p:txBody>
      </p:sp>
    </p:spTree>
    <p:extLst>
      <p:ext uri="{BB962C8B-B14F-4D97-AF65-F5344CB8AC3E}">
        <p14:creationId xmlns:p14="http://schemas.microsoft.com/office/powerpoint/2010/main" val="125563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203132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存储过程定义：</a:t>
            </a:r>
          </a:p>
          <a:p>
            <a:pPr>
              <a:defRPr/>
            </a:pPr>
            <a:endParaRPr lang="zh-CN" altLang="en-US" dirty="0"/>
          </a:p>
          <a:p>
            <a:pPr>
              <a:defRPr/>
            </a:pPr>
            <a:r>
              <a:rPr lang="zh-CN" altLang="en-US" dirty="0"/>
              <a:t>存储过程是一组为了完成特定功能的</a:t>
            </a:r>
            <a:r>
              <a:rPr lang="en-US" altLang="zh-CN" dirty="0"/>
              <a:t>SQL </a:t>
            </a:r>
            <a:r>
              <a:rPr lang="zh-CN" altLang="en-US" dirty="0"/>
              <a:t>语句，其经编译后存储在数据库中，用户通过指定存储过程的名字并给出参数来执行它。</a:t>
            </a:r>
            <a:endParaRPr lang="en-US" altLang="zh-CN" dirty="0"/>
          </a:p>
          <a:p>
            <a:pPr>
              <a:defRPr/>
            </a:pPr>
            <a:endParaRPr lang="zh-CN" altLang="en-US" dirty="0"/>
          </a:p>
          <a:p>
            <a:pPr>
              <a:defRPr/>
            </a:pPr>
            <a:r>
              <a:rPr lang="zh-CN" altLang="en-US" dirty="0"/>
              <a:t>在</a:t>
            </a:r>
            <a:r>
              <a:rPr lang="en-US" altLang="zh-CN" dirty="0"/>
              <a:t>SQL Server </a:t>
            </a:r>
            <a:r>
              <a:rPr lang="zh-CN" altLang="en-US" dirty="0"/>
              <a:t>的系列版本中，存储过程分为两类：系统提供的存储过程和用户自定义存储过程。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0235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197847"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系统存储过程：</a:t>
            </a:r>
          </a:p>
          <a:p>
            <a:pPr>
              <a:defRPr/>
            </a:pPr>
            <a:r>
              <a:rPr lang="zh-CN" altLang="en-US" dirty="0"/>
              <a:t>主要存储</a:t>
            </a:r>
            <a:r>
              <a:rPr lang="en-US" altLang="zh-CN" dirty="0"/>
              <a:t>master </a:t>
            </a:r>
            <a:r>
              <a:rPr lang="zh-CN" altLang="en-US" dirty="0"/>
              <a:t>数据库中，并以</a:t>
            </a:r>
            <a:r>
              <a:rPr lang="en-US" altLang="zh-CN" dirty="0" err="1"/>
              <a:t>sp</a:t>
            </a:r>
            <a:r>
              <a:rPr lang="en-US" altLang="zh-CN" dirty="0"/>
              <a:t>_</a:t>
            </a:r>
            <a:r>
              <a:rPr lang="zh-CN" altLang="en-US" dirty="0"/>
              <a:t>为前缀。</a:t>
            </a:r>
            <a:endParaRPr lang="en-US" altLang="zh-CN" dirty="0"/>
          </a:p>
          <a:p>
            <a:pPr>
              <a:defRPr/>
            </a:pPr>
            <a:r>
              <a:rPr lang="zh-CN" altLang="en-US" dirty="0"/>
              <a:t>系统存储过程主要是从系统表中获取信息，从而为系统管理员服务。</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常用的系统存储过程：</a:t>
            </a:r>
          </a:p>
          <a:p>
            <a:pPr lvl="1">
              <a:defRPr/>
            </a:pPr>
            <a:r>
              <a:rPr lang="en-US" altLang="zh-CN" dirty="0"/>
              <a:t>exec </a:t>
            </a:r>
            <a:r>
              <a:rPr lang="en-US" altLang="zh-CN" dirty="0" err="1"/>
              <a:t>sp_databases</a:t>
            </a:r>
            <a:r>
              <a:rPr lang="en-US" altLang="zh-CN" dirty="0"/>
              <a:t>; 			--</a:t>
            </a:r>
            <a:r>
              <a:rPr lang="zh-CN" altLang="en-US" dirty="0"/>
              <a:t>查看数据库 </a:t>
            </a:r>
          </a:p>
          <a:p>
            <a:pPr lvl="1">
              <a:defRPr/>
            </a:pPr>
            <a:r>
              <a:rPr lang="en-US" altLang="zh-CN" dirty="0"/>
              <a:t>exec </a:t>
            </a:r>
            <a:r>
              <a:rPr lang="en-US" altLang="zh-CN" dirty="0" err="1"/>
              <a:t>sp_tables</a:t>
            </a:r>
            <a:r>
              <a:rPr lang="en-US" altLang="zh-CN" dirty="0"/>
              <a:t>;			--</a:t>
            </a:r>
            <a:r>
              <a:rPr lang="zh-CN" altLang="en-US" dirty="0"/>
              <a:t>查看表 </a:t>
            </a:r>
          </a:p>
          <a:p>
            <a:pPr lvl="1">
              <a:defRPr/>
            </a:pPr>
            <a:r>
              <a:rPr lang="en-US" altLang="zh-CN" dirty="0"/>
              <a:t>exec </a:t>
            </a:r>
            <a:r>
              <a:rPr lang="en-US" altLang="zh-CN" dirty="0" err="1"/>
              <a:t>sp_columns</a:t>
            </a:r>
            <a:r>
              <a:rPr lang="en-US" altLang="zh-CN" dirty="0"/>
              <a:t> student;		--</a:t>
            </a:r>
            <a:r>
              <a:rPr lang="zh-CN" altLang="en-US" dirty="0"/>
              <a:t>查看列 </a:t>
            </a:r>
          </a:p>
          <a:p>
            <a:pPr lvl="1">
              <a:defRPr/>
            </a:pPr>
            <a:r>
              <a:rPr lang="en-US" altLang="zh-CN" dirty="0"/>
              <a:t>exec </a:t>
            </a:r>
            <a:r>
              <a:rPr lang="en-US" altLang="zh-CN" dirty="0" err="1"/>
              <a:t>sp_helpIndex</a:t>
            </a:r>
            <a:r>
              <a:rPr lang="en-US" altLang="zh-CN" dirty="0"/>
              <a:t> student;		--</a:t>
            </a:r>
            <a:r>
              <a:rPr lang="zh-CN" altLang="en-US" dirty="0"/>
              <a:t>查看索引 </a:t>
            </a:r>
          </a:p>
          <a:p>
            <a:pPr lvl="1">
              <a:defRPr/>
            </a:pPr>
            <a:r>
              <a:rPr lang="en-US" altLang="zh-CN" dirty="0"/>
              <a:t>exec </a:t>
            </a:r>
            <a:r>
              <a:rPr lang="en-US" altLang="zh-CN" dirty="0" err="1"/>
              <a:t>sp_helpConstraint</a:t>
            </a:r>
            <a:r>
              <a:rPr lang="en-US" altLang="zh-CN" dirty="0"/>
              <a:t> student;		--</a:t>
            </a:r>
            <a:r>
              <a:rPr lang="zh-CN" altLang="en-US" dirty="0"/>
              <a:t>约束 </a:t>
            </a:r>
          </a:p>
          <a:p>
            <a:pPr lvl="1">
              <a:defRPr/>
            </a:pPr>
            <a:r>
              <a:rPr lang="en-US" altLang="zh-CN" dirty="0"/>
              <a:t>exec </a:t>
            </a:r>
            <a:r>
              <a:rPr lang="en-US" altLang="zh-CN" dirty="0" err="1"/>
              <a:t>sp_helptext</a:t>
            </a:r>
            <a:r>
              <a:rPr lang="en-US" altLang="zh-CN" dirty="0"/>
              <a:t> '</a:t>
            </a:r>
            <a:r>
              <a:rPr lang="en-US" altLang="zh-CN" dirty="0" err="1"/>
              <a:t>sp_stored_procedures</a:t>
            </a:r>
            <a:r>
              <a:rPr lang="en-US" altLang="zh-CN" dirty="0"/>
              <a:t>’;	--</a:t>
            </a:r>
            <a:r>
              <a:rPr lang="zh-CN" altLang="en-US" dirty="0"/>
              <a:t>查看存储过程创建、定义语句 </a:t>
            </a:r>
            <a:endParaRPr lang="en-US" altLang="zh-CN" dirty="0"/>
          </a:p>
          <a:p>
            <a:pPr lvl="1">
              <a:defRPr/>
            </a:pPr>
            <a:r>
              <a:rPr lang="zh-CN" altLang="en-US" dirty="0">
                <a:solidFill>
                  <a:schemeClr val="bg1">
                    <a:lumMod val="50000"/>
                  </a:schemeClr>
                </a:solidFill>
              </a:rPr>
              <a:t>（经常用到这句话来查看存储过程，</a:t>
            </a:r>
            <a:r>
              <a:rPr lang="en-US" altLang="zh-CN" dirty="0">
                <a:solidFill>
                  <a:schemeClr val="bg1">
                    <a:lumMod val="50000"/>
                  </a:schemeClr>
                </a:solidFill>
              </a:rPr>
              <a:t>like </a:t>
            </a:r>
            <a:r>
              <a:rPr lang="en-US" altLang="zh-CN" dirty="0" err="1">
                <a:solidFill>
                  <a:schemeClr val="bg1">
                    <a:lumMod val="50000"/>
                  </a:schemeClr>
                </a:solidFill>
              </a:rPr>
              <a:t>sp_helptext</a:t>
            </a:r>
            <a:r>
              <a:rPr lang="en-US" altLang="zh-CN" dirty="0">
                <a:solidFill>
                  <a:schemeClr val="bg1">
                    <a:lumMod val="50000"/>
                  </a:schemeClr>
                </a:solidFill>
              </a:rPr>
              <a:t> </a:t>
            </a:r>
            <a:r>
              <a:rPr lang="en-US" altLang="zh-CN" dirty="0" err="1">
                <a:solidFill>
                  <a:schemeClr val="bg1">
                    <a:lumMod val="50000"/>
                  </a:schemeClr>
                </a:solidFill>
              </a:rPr>
              <a:t>sp_getLoginInfo</a:t>
            </a:r>
            <a:r>
              <a:rPr lang="en-US" altLang="zh-CN" dirty="0">
                <a:solidFill>
                  <a:schemeClr val="bg1">
                    <a:lumMod val="50000"/>
                  </a:schemeClr>
                </a:solidFill>
              </a:rPr>
              <a:t>. </a:t>
            </a:r>
            <a:r>
              <a:rPr lang="zh-CN" altLang="en-US" dirty="0">
                <a:solidFill>
                  <a:schemeClr val="bg1">
                    <a:lumMod val="50000"/>
                  </a:schemeClr>
                </a:solidFill>
              </a:rPr>
              <a:t>）</a:t>
            </a:r>
            <a:endParaRPr lang="en-US" altLang="zh-CN" dirty="0">
              <a:solidFill>
                <a:schemeClr val="bg1">
                  <a:lumMod val="50000"/>
                </a:schemeClr>
              </a:solidFill>
            </a:endParaRPr>
          </a:p>
          <a:p>
            <a:pPr lvl="1">
              <a:defRPr/>
            </a:pPr>
            <a:r>
              <a:rPr lang="en-US" altLang="zh-CN" dirty="0"/>
              <a:t>exec </a:t>
            </a:r>
            <a:r>
              <a:rPr lang="en-US" altLang="zh-CN" dirty="0" err="1"/>
              <a:t>sp_rename</a:t>
            </a:r>
            <a:r>
              <a:rPr lang="en-US" altLang="zh-CN" dirty="0"/>
              <a:t> student, </a:t>
            </a:r>
            <a:r>
              <a:rPr lang="en-US" altLang="zh-CN" dirty="0" err="1"/>
              <a:t>stuInfo</a:t>
            </a:r>
            <a:r>
              <a:rPr lang="en-US" altLang="zh-CN" dirty="0"/>
              <a:t>;	--</a:t>
            </a:r>
            <a:r>
              <a:rPr lang="zh-CN" altLang="en-US" dirty="0"/>
              <a:t>修改表、索引、列的名称 </a:t>
            </a:r>
          </a:p>
          <a:p>
            <a:pPr lvl="1">
              <a:defRPr/>
            </a:pPr>
            <a:r>
              <a:rPr lang="en-US" altLang="zh-CN" dirty="0"/>
              <a:t>exec </a:t>
            </a:r>
            <a:r>
              <a:rPr lang="en-US" altLang="zh-CN" dirty="0" err="1"/>
              <a:t>sp_renamedb</a:t>
            </a:r>
            <a:r>
              <a:rPr lang="en-US" altLang="zh-CN" dirty="0"/>
              <a:t> </a:t>
            </a:r>
            <a:r>
              <a:rPr lang="en-US" altLang="zh-CN" dirty="0" err="1"/>
              <a:t>myTempDB</a:t>
            </a:r>
            <a:r>
              <a:rPr lang="en-US" altLang="zh-CN" dirty="0"/>
              <a:t>, </a:t>
            </a:r>
            <a:r>
              <a:rPr lang="en-US" altLang="zh-CN" dirty="0" err="1"/>
              <a:t>myDB</a:t>
            </a:r>
            <a:r>
              <a:rPr lang="en-US" altLang="zh-CN" dirty="0"/>
              <a:t>;	--</a:t>
            </a:r>
            <a:r>
              <a:rPr lang="zh-CN" altLang="en-US" dirty="0"/>
              <a:t>更改数据库名称 </a:t>
            </a:r>
          </a:p>
          <a:p>
            <a:pPr lvl="1">
              <a:defRPr/>
            </a:pPr>
            <a:r>
              <a:rPr lang="en-US" altLang="zh-CN" dirty="0"/>
              <a:t>exec </a:t>
            </a:r>
            <a:r>
              <a:rPr lang="en-US" altLang="zh-CN" dirty="0" err="1"/>
              <a:t>sp_defaultdb</a:t>
            </a:r>
            <a:r>
              <a:rPr lang="en-US" altLang="zh-CN" dirty="0"/>
              <a:t> 'master', '</a:t>
            </a:r>
            <a:r>
              <a:rPr lang="en-US" altLang="zh-CN" dirty="0" err="1"/>
              <a:t>myDB</a:t>
            </a:r>
            <a:r>
              <a:rPr lang="en-US" altLang="zh-CN" dirty="0"/>
              <a:t>’;	--</a:t>
            </a:r>
            <a:r>
              <a:rPr lang="zh-CN" altLang="en-US" dirty="0"/>
              <a:t>更改登录名的默认数据库 </a:t>
            </a:r>
          </a:p>
          <a:p>
            <a:pPr lvl="1">
              <a:defRPr/>
            </a:pPr>
            <a:r>
              <a:rPr lang="en-US" altLang="zh-CN" dirty="0"/>
              <a:t>exec </a:t>
            </a:r>
            <a:r>
              <a:rPr lang="en-US" altLang="zh-CN" dirty="0" err="1"/>
              <a:t>sp_helpdb</a:t>
            </a:r>
            <a:r>
              <a:rPr lang="en-US" altLang="zh-CN" dirty="0"/>
              <a:t>;			--</a:t>
            </a:r>
            <a:r>
              <a:rPr lang="zh-CN" altLang="en-US" dirty="0"/>
              <a:t>数据库帮助，查询数据库信息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83087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816412"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用户自定义存储过程：</a:t>
            </a:r>
          </a:p>
          <a:p>
            <a:pPr>
              <a:defRPr/>
            </a:pPr>
            <a:r>
              <a:rPr lang="zh-CN" altLang="en-US" dirty="0"/>
              <a:t>用户自定义存储过程是由用户创建，并能完成某一特定功能的存储过程，如：查询用户所需数据信息。</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存储过程的好处：</a:t>
            </a:r>
          </a:p>
          <a:p>
            <a:pPr marL="742950" lvl="1" indent="-285750">
              <a:buFont typeface="Arial" panose="020B0604020202020204" pitchFamily="34" charset="0"/>
              <a:buChar char="•"/>
              <a:defRPr/>
            </a:pPr>
            <a:r>
              <a:rPr lang="zh-CN" altLang="en-US" dirty="0"/>
              <a:t>重复使用。存储过程可以重复使用，从而可以减少数据库开发人员的工作量。        </a:t>
            </a:r>
          </a:p>
          <a:p>
            <a:pPr marL="742950" lvl="1" indent="-285750">
              <a:buFont typeface="Arial" panose="020B0604020202020204" pitchFamily="34" charset="0"/>
              <a:buChar char="•"/>
              <a:defRPr/>
            </a:pPr>
            <a:r>
              <a:rPr lang="zh-CN" altLang="en-US" dirty="0"/>
              <a:t>提高性能。存储过程在创建的时候就进行了编译，将来使用的时候不用再重新编译。一般的</a:t>
            </a:r>
            <a:r>
              <a:rPr lang="en-US" altLang="zh-CN" dirty="0"/>
              <a:t>SQL</a:t>
            </a:r>
            <a:r>
              <a:rPr lang="zh-CN" altLang="en-US" dirty="0"/>
              <a:t>语句每执行一次就需要编译一次，所以使用存储过程提高了效率。        </a:t>
            </a:r>
          </a:p>
          <a:p>
            <a:pPr marL="742950" lvl="1" indent="-285750">
              <a:buFont typeface="Arial" panose="020B0604020202020204" pitchFamily="34" charset="0"/>
              <a:buChar char="•"/>
              <a:defRPr/>
            </a:pPr>
            <a:r>
              <a:rPr lang="zh-CN" altLang="en-US" dirty="0"/>
              <a:t>减少网络流量。存储过程位于服务器上，调用的时候只需要传递存储过程的名称以及参数就可以了，因此降低了网络传输的数据量。        </a:t>
            </a:r>
          </a:p>
          <a:p>
            <a:pPr marL="742950" lvl="1" indent="-285750">
              <a:buFont typeface="Arial" panose="020B0604020202020204" pitchFamily="34" charset="0"/>
              <a:buChar char="•"/>
              <a:defRPr/>
            </a:pPr>
            <a:r>
              <a:rPr lang="zh-CN" altLang="en-US" dirty="0"/>
              <a:t>安全性。参数化的存储过程可以防止</a:t>
            </a:r>
            <a:r>
              <a:rPr lang="en-US" altLang="zh-CN" dirty="0"/>
              <a:t>SQL</a:t>
            </a:r>
            <a:r>
              <a:rPr lang="zh-CN" altLang="en-US" dirty="0"/>
              <a:t>注入式的攻击，而且可以将</a:t>
            </a:r>
            <a:r>
              <a:rPr lang="en-US" altLang="zh-CN" dirty="0"/>
              <a:t>Grant</a:t>
            </a:r>
            <a:r>
              <a:rPr lang="zh-CN" altLang="en-US" dirty="0"/>
              <a:t>、</a:t>
            </a:r>
            <a:r>
              <a:rPr lang="en-US" altLang="zh-CN" dirty="0"/>
              <a:t>Deny</a:t>
            </a:r>
            <a:r>
              <a:rPr lang="zh-CN" altLang="en-US" dirty="0"/>
              <a:t>以及</a:t>
            </a:r>
            <a:r>
              <a:rPr lang="en-US" altLang="zh-CN" dirty="0"/>
              <a:t>Revoke</a:t>
            </a:r>
            <a:r>
              <a:rPr lang="zh-CN" altLang="en-US" dirty="0"/>
              <a:t>权限应用于存储过程。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83778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262979"/>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 PROC | PROCEDURE } </a:t>
            </a:r>
            <a:r>
              <a:rPr lang="en-US" altLang="zh-CN" dirty="0" err="1"/>
              <a:t>procedure_name</a:t>
            </a:r>
            <a:r>
              <a:rPr lang="en-US" altLang="zh-CN" dirty="0"/>
              <a:t> </a:t>
            </a:r>
          </a:p>
          <a:p>
            <a:pPr lvl="1">
              <a:defRPr/>
            </a:pPr>
            <a:r>
              <a:rPr lang="en-US" altLang="zh-CN" dirty="0"/>
              <a:t>[ { @parameter </a:t>
            </a:r>
            <a:r>
              <a:rPr lang="en-US" altLang="zh-CN" dirty="0" err="1"/>
              <a:t>data_type</a:t>
            </a:r>
            <a:r>
              <a:rPr lang="en-US" altLang="zh-CN" dirty="0"/>
              <a:t> } [ = default ] [ OUT | OUTPUT | [READONLY] ] [ ,...n ]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1</a:t>
            </a:r>
            <a:r>
              <a:rPr lang="zh-CN" altLang="en-US" sz="1600" dirty="0">
                <a:solidFill>
                  <a:schemeClr val="bg1">
                    <a:lumMod val="50000"/>
                  </a:schemeClr>
                </a:solidFill>
              </a:rPr>
              <a:t> 数据类型 </a:t>
            </a:r>
            <a:r>
              <a:rPr lang="en-US" altLang="zh-CN" sz="1600" dirty="0">
                <a:solidFill>
                  <a:schemeClr val="bg1">
                    <a:lumMod val="50000"/>
                  </a:schemeClr>
                </a:solidFill>
              </a:rPr>
              <a:t>[=</a:t>
            </a:r>
            <a:r>
              <a:rPr lang="zh-CN" altLang="en-US" sz="1600" dirty="0">
                <a:solidFill>
                  <a:schemeClr val="bg1">
                    <a:lumMod val="50000"/>
                  </a:schemeClr>
                </a:solidFill>
              </a:rPr>
              <a:t>默认值</a:t>
            </a:r>
            <a:r>
              <a:rPr lang="en-US" altLang="zh-CN" sz="1600" dirty="0">
                <a:solidFill>
                  <a:schemeClr val="bg1">
                    <a:lumMod val="50000"/>
                  </a:schemeClr>
                </a:solidFill>
              </a:rPr>
              <a:t>] [OUT | OUTPUT | [READONLY]]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2 ...</a:t>
            </a:r>
          </a:p>
          <a:p>
            <a:pPr>
              <a:defRPr/>
            </a:pPr>
            <a:r>
              <a:rPr lang="en-US" altLang="zh-CN" dirty="0"/>
              <a:t>AS { [ BEGIN ] </a:t>
            </a:r>
            <a:r>
              <a:rPr lang="en-US" altLang="zh-CN" dirty="0" err="1"/>
              <a:t>sql_statement</a:t>
            </a:r>
            <a:r>
              <a:rPr lang="en-US" altLang="zh-CN" dirty="0"/>
              <a:t> [;] [ ...n ] [ END ] }</a:t>
            </a:r>
          </a:p>
          <a:p>
            <a:pPr>
              <a:defRPr/>
            </a:pPr>
            <a:r>
              <a:rPr lang="en-US" altLang="zh-CN" dirty="0"/>
              <a:t>[;] </a:t>
            </a:r>
          </a:p>
          <a:p>
            <a:pPr marL="285750" indent="-285750">
              <a:buFont typeface="Arial" panose="020B0604020202020204" pitchFamily="34" charset="0"/>
              <a:buChar char="•"/>
              <a:defRPr/>
            </a:pPr>
            <a:r>
              <a:rPr lang="zh-CN" altLang="en-US" dirty="0"/>
              <a:t>说明：</a:t>
            </a:r>
          </a:p>
          <a:p>
            <a:pPr>
              <a:defRPr/>
            </a:pPr>
            <a:r>
              <a:rPr lang="en-US" altLang="zh-CN" dirty="0"/>
              <a:t>1. OUT | OUTPUT </a:t>
            </a:r>
            <a:r>
              <a:rPr lang="zh-CN" altLang="en-US" dirty="0"/>
              <a:t>用于指示参数是输出参数。 使用 </a:t>
            </a:r>
            <a:r>
              <a:rPr lang="en-US" altLang="zh-CN" dirty="0"/>
              <a:t>OUTPUT </a:t>
            </a:r>
            <a:r>
              <a:rPr lang="zh-CN" altLang="en-US" dirty="0"/>
              <a:t>参数可将值返回给过程的调用方。</a:t>
            </a:r>
            <a:endParaRPr lang="en-US" altLang="zh-CN" dirty="0"/>
          </a:p>
          <a:p>
            <a:pPr>
              <a:defRPr/>
            </a:pPr>
            <a:r>
              <a:rPr lang="en-US" altLang="zh-CN" dirty="0"/>
              <a:t>2. </a:t>
            </a:r>
            <a:r>
              <a:rPr lang="zh-CN" altLang="en-US" dirty="0"/>
              <a:t>使用</a:t>
            </a:r>
            <a:r>
              <a:rPr lang="en-US" altLang="zh-CN" dirty="0"/>
              <a:t>EXECUTE</a:t>
            </a:r>
            <a:r>
              <a:rPr lang="zh-CN" altLang="en-US" dirty="0"/>
              <a:t>（</a:t>
            </a:r>
            <a:r>
              <a:rPr lang="en-US" altLang="zh-CN" dirty="0"/>
              <a:t>	</a:t>
            </a:r>
            <a:r>
              <a:rPr lang="zh-CN" altLang="en-US" dirty="0"/>
              <a:t>或</a:t>
            </a:r>
            <a:r>
              <a:rPr lang="en-US" altLang="zh-CN" dirty="0"/>
              <a:t>EXEC</a:t>
            </a:r>
            <a:r>
              <a:rPr lang="zh-CN" altLang="en-US" dirty="0"/>
              <a:t>）执行存储过程</a:t>
            </a:r>
            <a:endParaRPr lang="en-US" altLang="zh-CN" dirty="0"/>
          </a:p>
          <a:p>
            <a:pPr>
              <a:defRPr/>
            </a:pPr>
            <a:r>
              <a:rPr lang="zh-CN" altLang="en-US" sz="1600" dirty="0">
                <a:solidFill>
                  <a:schemeClr val="bg1">
                    <a:lumMod val="50000"/>
                  </a:schemeClr>
                </a:solidFill>
              </a:rPr>
              <a:t>（语法大致为</a:t>
            </a:r>
            <a:r>
              <a:rPr lang="en-US" altLang="zh-CN" sz="1600" dirty="0">
                <a:solidFill>
                  <a:schemeClr val="bg1">
                    <a:lumMod val="50000"/>
                  </a:schemeClr>
                </a:solidFill>
              </a:rPr>
              <a:t>EXEC[UTE] </a:t>
            </a:r>
            <a:r>
              <a:rPr lang="zh-CN" altLang="en-US" sz="1600" dirty="0">
                <a:solidFill>
                  <a:schemeClr val="bg1">
                    <a:lumMod val="50000"/>
                  </a:schemeClr>
                </a:solidFill>
              </a:rPr>
              <a:t>存储过程名 </a:t>
            </a:r>
            <a:r>
              <a:rPr lang="en-US" altLang="zh-CN" sz="1600" dirty="0">
                <a:solidFill>
                  <a:schemeClr val="bg1">
                    <a:lumMod val="50000"/>
                  </a:schemeClr>
                </a:solidFill>
              </a:rPr>
              <a:t>[@</a:t>
            </a:r>
            <a:r>
              <a:rPr lang="zh-CN" altLang="en-US" sz="1600" dirty="0">
                <a:solidFill>
                  <a:schemeClr val="bg1">
                    <a:lumMod val="50000"/>
                  </a:schemeClr>
                </a:solidFill>
              </a:rPr>
              <a:t>参数</a:t>
            </a:r>
            <a:r>
              <a:rPr lang="en-US" altLang="zh-CN" sz="1600" dirty="0">
                <a:solidFill>
                  <a:schemeClr val="bg1">
                    <a:lumMod val="50000"/>
                  </a:schemeClr>
                </a:solidFill>
              </a:rPr>
              <a:t>n = value][,...n]</a:t>
            </a:r>
            <a:r>
              <a:rPr lang="zh-CN" altLang="en-US" sz="1600" dirty="0">
                <a:solidFill>
                  <a:schemeClr val="bg1">
                    <a:lumMod val="50000"/>
                  </a:schemeClr>
                </a:solidFill>
              </a:rPr>
              <a:t>，具体可参见文档）</a:t>
            </a:r>
            <a:endParaRPr lang="en-US" altLang="zh-CN" sz="1600" dirty="0">
              <a:solidFill>
                <a:schemeClr val="bg1">
                  <a:lumMod val="50000"/>
                </a:schemeClr>
              </a:solidFill>
            </a:endParaRPr>
          </a:p>
          <a:p>
            <a:pPr>
              <a:defRPr/>
            </a:pPr>
            <a:r>
              <a:rPr lang="en-US" altLang="zh-CN" dirty="0"/>
              <a:t>3. </a:t>
            </a:r>
            <a:r>
              <a:rPr lang="zh-CN" altLang="en-US" dirty="0"/>
              <a:t>要在同一个</a:t>
            </a:r>
            <a:r>
              <a:rPr lang="en-US" altLang="zh-CN" dirty="0" err="1"/>
              <a:t>sql</a:t>
            </a:r>
            <a:r>
              <a:rPr lang="zh-CN" altLang="en-US" dirty="0"/>
              <a:t>文件里创建存储过程和执行其它查询的话，</a:t>
            </a:r>
            <a:r>
              <a:rPr lang="zh-CN" altLang="en-US" b="1" dirty="0"/>
              <a:t>记得在创建语句后加</a:t>
            </a:r>
            <a:r>
              <a:rPr lang="en-US" altLang="zh-CN" b="1" dirty="0"/>
              <a:t>GO</a:t>
            </a:r>
            <a:r>
              <a:rPr lang="zh-CN" altLang="en-US" dirty="0"/>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https://docs.microsoft.com/zh-cn/sql/t-sql/statements/create-procedure-transact-sql?view=sql-server-2017</a:t>
            </a:r>
            <a:endParaRPr lang="en-US" altLang="zh-CN" dirty="0"/>
          </a:p>
          <a:p>
            <a:pPr>
              <a:defRPr/>
            </a:pPr>
            <a:r>
              <a:rPr lang="en-US" altLang="zh-CN" dirty="0">
                <a:hlinkClick r:id="rId4"/>
              </a:rPr>
              <a:t>https://docs.microsoft.com/zh-cn/sql/t-sql/language-elements/execute-transact-sql?view=sql-server-2017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41738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3" name="图片 12"/>
          <p:cNvPicPr>
            <a:picLocks noChangeAspect="1" noChangeArrowheads="1"/>
          </p:cNvPicPr>
          <p:nvPr/>
        </p:nvPicPr>
        <p:blipFill>
          <a:blip r:embed="rId3"/>
          <a:srcRect/>
          <a:stretch>
            <a:fillRect/>
          </a:stretch>
        </p:blipFill>
        <p:spPr bwMode="auto">
          <a:xfrm>
            <a:off x="1520004" y="2173069"/>
            <a:ext cx="6797675" cy="406558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35117" y="1671745"/>
            <a:ext cx="3263462" cy="376474"/>
          </a:xfrm>
          <a:prstGeom prst="rect">
            <a:avLst/>
          </a:prstGeom>
          <a:noFill/>
        </p:spPr>
        <p:txBody>
          <a:bodyPr wrap="square" rtlCol="0">
            <a:spAutoFit/>
          </a:bodyPr>
          <a:lstStyle/>
          <a:p>
            <a:r>
              <a:rPr lang="zh-CN" altLang="en-US" dirty="0"/>
              <a:t>示例均基于如下假定：</a:t>
            </a:r>
          </a:p>
        </p:txBody>
      </p:sp>
    </p:spTree>
    <p:extLst>
      <p:ext uri="{BB962C8B-B14F-4D97-AF65-F5344CB8AC3E}">
        <p14:creationId xmlns:p14="http://schemas.microsoft.com/office/powerpoint/2010/main" val="3334811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TotalTime>
  <Words>2496</Words>
  <Application>Microsoft Office PowerPoint</Application>
  <PresentationFormat>宽屏</PresentationFormat>
  <Paragraphs>271</Paragraphs>
  <Slides>27</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 Light</vt:lpstr>
      <vt:lpstr>Calibri</vt:lpstr>
      <vt:lpstr>Arial</vt:lpstr>
      <vt:lpstr>思源黑体 CN Light</vt:lpstr>
      <vt:lpstr>Wingdings</vt:lpstr>
      <vt:lpstr>Segoe UI Light</vt:lpstr>
      <vt:lpstr>等线</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李鑫</cp:lastModifiedBy>
  <cp:revision>552</cp:revision>
  <dcterms:created xsi:type="dcterms:W3CDTF">2019-03-19T10:42:59Z</dcterms:created>
  <dcterms:modified xsi:type="dcterms:W3CDTF">2021-05-11T03:47:29Z</dcterms:modified>
</cp:coreProperties>
</file>