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7" r:id="rId2"/>
    <p:sldId id="293" r:id="rId3"/>
    <p:sldId id="307" r:id="rId4"/>
    <p:sldId id="328" r:id="rId5"/>
    <p:sldId id="342" r:id="rId6"/>
    <p:sldId id="339" r:id="rId7"/>
    <p:sldId id="338" r:id="rId8"/>
    <p:sldId id="362" r:id="rId9"/>
    <p:sldId id="363" r:id="rId10"/>
    <p:sldId id="364" r:id="rId11"/>
    <p:sldId id="340" r:id="rId12"/>
    <p:sldId id="345" r:id="rId13"/>
    <p:sldId id="346" r:id="rId14"/>
    <p:sldId id="365" r:id="rId15"/>
    <p:sldId id="366" r:id="rId16"/>
    <p:sldId id="308" r:id="rId17"/>
  </p:sldIdLst>
  <p:sldSz cx="12192000" cy="6858000"/>
  <p:notesSz cx="6858000" cy="9144000"/>
  <p:embeddedFontLst>
    <p:embeddedFont>
      <p:font typeface="等线" panose="02010600030101010101" pitchFamily="2" charset="-122"/>
      <p:regular r:id="rId19"/>
      <p:bold r:id="rId20"/>
    </p:embeddedFont>
    <p:embeddedFont>
      <p:font typeface="等线 Light" panose="02010600030101010101" pitchFamily="2" charset="-122"/>
      <p:regular r:id="rId21"/>
    </p:embeddedFont>
    <p:embeddedFont>
      <p:font typeface="微软雅黑" panose="020B0503020204020204" pitchFamily="34" charset="-122"/>
      <p:regular r:id="rId22"/>
      <p:bold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22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2021/5/16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extLst>
      <p:ext uri="{BB962C8B-B14F-4D97-AF65-F5344CB8AC3E}">
        <p14:creationId xmlns:p14="http://schemas.microsoft.com/office/powerpoint/2010/main" val="213662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5</a:t>
            </a:fld>
            <a:endParaRPr lang="zh-CN" altLang="en-US"/>
          </a:p>
        </p:txBody>
      </p:sp>
    </p:spTree>
    <p:extLst>
      <p:ext uri="{BB962C8B-B14F-4D97-AF65-F5344CB8AC3E}">
        <p14:creationId xmlns:p14="http://schemas.microsoft.com/office/powerpoint/2010/main" val="3729478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14</a:t>
            </a:fld>
            <a:endParaRPr lang="zh-CN" altLang="en-US"/>
          </a:p>
        </p:txBody>
      </p:sp>
    </p:spTree>
    <p:extLst>
      <p:ext uri="{BB962C8B-B14F-4D97-AF65-F5344CB8AC3E}">
        <p14:creationId xmlns:p14="http://schemas.microsoft.com/office/powerpoint/2010/main" val="220953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15</a:t>
            </a:fld>
            <a:endParaRPr lang="zh-CN" altLang="en-US"/>
          </a:p>
        </p:txBody>
      </p:sp>
    </p:spTree>
    <p:extLst>
      <p:ext uri="{BB962C8B-B14F-4D97-AF65-F5344CB8AC3E}">
        <p14:creationId xmlns:p14="http://schemas.microsoft.com/office/powerpoint/2010/main" val="152573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6</a:t>
            </a:fld>
            <a:endParaRPr lang="zh-CN" altLang="en-US"/>
          </a:p>
        </p:txBody>
      </p:sp>
    </p:spTree>
    <p:extLst>
      <p:ext uri="{BB962C8B-B14F-4D97-AF65-F5344CB8AC3E}">
        <p14:creationId xmlns:p14="http://schemas.microsoft.com/office/powerpoint/2010/main" val="7749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7</a:t>
            </a:fld>
            <a:endParaRPr lang="zh-CN" altLang="en-US"/>
          </a:p>
        </p:txBody>
      </p:sp>
    </p:spTree>
    <p:extLst>
      <p:ext uri="{BB962C8B-B14F-4D97-AF65-F5344CB8AC3E}">
        <p14:creationId xmlns:p14="http://schemas.microsoft.com/office/powerpoint/2010/main" val="371858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8</a:t>
            </a:fld>
            <a:endParaRPr lang="zh-CN" altLang="en-US"/>
          </a:p>
        </p:txBody>
      </p:sp>
    </p:spTree>
    <p:extLst>
      <p:ext uri="{BB962C8B-B14F-4D97-AF65-F5344CB8AC3E}">
        <p14:creationId xmlns:p14="http://schemas.microsoft.com/office/powerpoint/2010/main" val="158053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9</a:t>
            </a:fld>
            <a:endParaRPr lang="zh-CN" altLang="en-US"/>
          </a:p>
        </p:txBody>
      </p:sp>
    </p:spTree>
    <p:extLst>
      <p:ext uri="{BB962C8B-B14F-4D97-AF65-F5344CB8AC3E}">
        <p14:creationId xmlns:p14="http://schemas.microsoft.com/office/powerpoint/2010/main" val="4010178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10</a:t>
            </a:fld>
            <a:endParaRPr lang="zh-CN" altLang="en-US"/>
          </a:p>
        </p:txBody>
      </p:sp>
    </p:spTree>
    <p:extLst>
      <p:ext uri="{BB962C8B-B14F-4D97-AF65-F5344CB8AC3E}">
        <p14:creationId xmlns:p14="http://schemas.microsoft.com/office/powerpoint/2010/main" val="230034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11</a:t>
            </a:fld>
            <a:endParaRPr lang="zh-CN" altLang="en-US"/>
          </a:p>
        </p:txBody>
      </p:sp>
    </p:spTree>
    <p:extLst>
      <p:ext uri="{BB962C8B-B14F-4D97-AF65-F5344CB8AC3E}">
        <p14:creationId xmlns:p14="http://schemas.microsoft.com/office/powerpoint/2010/main" val="1447572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12</a:t>
            </a:fld>
            <a:endParaRPr lang="zh-CN" altLang="en-US"/>
          </a:p>
        </p:txBody>
      </p:sp>
    </p:spTree>
    <p:extLst>
      <p:ext uri="{BB962C8B-B14F-4D97-AF65-F5344CB8AC3E}">
        <p14:creationId xmlns:p14="http://schemas.microsoft.com/office/powerpoint/2010/main" val="821550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13</a:t>
            </a:fld>
            <a:endParaRPr lang="zh-CN" altLang="en-US"/>
          </a:p>
        </p:txBody>
      </p:sp>
    </p:spTree>
    <p:extLst>
      <p:ext uri="{BB962C8B-B14F-4D97-AF65-F5344CB8AC3E}">
        <p14:creationId xmlns:p14="http://schemas.microsoft.com/office/powerpoint/2010/main" val="71648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E053-E069-4F89-A53F-CE7E26410A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848DC-3792-41B2-AE93-000F30D82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7BD6F3-701D-484B-BABD-BF1E1233E230}"/>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6BD17918-1E07-4D0B-A715-D92DFC9DE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2DBE5-8366-4E08-B3C3-CD86B8F97F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83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AD401-40E0-42F9-BC8B-1A477B5D6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8405E-297A-4E08-BEEC-A9DDE2B48B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1EA7A2-A6A3-476A-8CF4-469FF71F06A6}"/>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B7908F93-9917-4C8A-9F00-AE5240A6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563C6-8A61-4717-87DD-71E66D8F1823}"/>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74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50E7DF-28ED-4020-9518-5A7A98C6D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C0B28-252C-4EEA-8613-3185E78DA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8FF8-13B9-4CE2-90E1-9EA3DAA55337}"/>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A456F5BF-B946-451C-AC3D-0A7F06CBF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22E323-B623-45D1-8BF3-750F69CB95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0729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06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917A-F4AE-443F-8F0A-7D7D4B3D3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1901B-9B17-461B-A5F4-995BE6CCA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EFFE-C850-4B48-8F8D-0ECCA7F8BEF1}"/>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36D8385C-18C9-49B4-A79E-621D4AE6C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21A59-3408-49B4-A1B6-DE5487362129}"/>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419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CAF4B-32F1-41AD-8E88-F7027BF177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B7FA9C-D4E9-4D8B-916E-3AB6F86D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6ADDFE-CC3B-4BA5-AE11-25DECF31EFAD}"/>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FF552C55-C7AE-4859-8F07-A69BC06A8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1AE2C-E3D6-491A-96A8-C4FDD6A1CAD5}"/>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682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F866-C14D-40C0-B5A1-406D0DA2E8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8513E-07C3-408A-955E-EA07CD797E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DA3CB0-58E2-4A6F-A372-FB9C1D944D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E623A-2BF5-4FA3-A815-1E2E51B5F0C9}"/>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6" name="页脚占位符 5">
            <a:extLst>
              <a:ext uri="{FF2B5EF4-FFF2-40B4-BE49-F238E27FC236}">
                <a16:creationId xmlns:a16="http://schemas.microsoft.com/office/drawing/2014/main" id="{040D22ED-BBB3-4326-9B17-66858BDE4F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B777F5-78DD-43BD-B041-C95509D44BB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678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AC84-945F-49CF-84C1-50B45C3EE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4E99FE-705A-4443-BF43-289B2B3D4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D055F7-E52B-4AA8-ADCD-393003324B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060E63-D86E-4AE9-BC97-18DB340CB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22462-DAA7-4AC6-A2FF-A67B25DA2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10C44-7B8D-4410-9774-BF936F20A9C8}"/>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8" name="页脚占位符 7">
            <a:extLst>
              <a:ext uri="{FF2B5EF4-FFF2-40B4-BE49-F238E27FC236}">
                <a16:creationId xmlns:a16="http://schemas.microsoft.com/office/drawing/2014/main" id="{5D5F7503-1B50-4C17-99DE-10DA0E78D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580D6-1BB4-4808-AB70-37E51F5BAE6D}"/>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60483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D48A-0B9D-48E4-A782-FDDC7B4A11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AE4CC-028B-4536-821D-B6F4893CE60A}"/>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4" name="页脚占位符 3">
            <a:extLst>
              <a:ext uri="{FF2B5EF4-FFF2-40B4-BE49-F238E27FC236}">
                <a16:creationId xmlns:a16="http://schemas.microsoft.com/office/drawing/2014/main" id="{2FF225B1-994B-4A60-B50A-6ADA9F149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F21B7F-8B56-4A35-A80A-E8F6450BAF86}"/>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520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B4324-1047-45E0-81D4-A791869D4831}"/>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3" name="页脚占位符 2">
            <a:extLst>
              <a:ext uri="{FF2B5EF4-FFF2-40B4-BE49-F238E27FC236}">
                <a16:creationId xmlns:a16="http://schemas.microsoft.com/office/drawing/2014/main" id="{DC280251-89F7-473D-B2AA-25A10BF7EA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68B7F-732B-407B-9C6A-7E44BE196C2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01055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0A12-404B-493C-A1A2-AFF035B976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33506-932A-458A-92B4-69D0E1DD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058420-E001-4739-B458-D5AE1A11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9F72EC-1F39-407B-AF76-BEC5E8350DF5}"/>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6" name="页脚占位符 5">
            <a:extLst>
              <a:ext uri="{FF2B5EF4-FFF2-40B4-BE49-F238E27FC236}">
                <a16:creationId xmlns:a16="http://schemas.microsoft.com/office/drawing/2014/main" id="{F015499C-4DDC-42BC-A480-AA8543034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413EB-6CB2-460B-B2D7-61321398282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24120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DA65-9650-4D58-9C4A-E8C2802D6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748E23-5AF8-4223-8173-B2CF7FD23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6E42D9-5152-416D-A3D3-AF1A50FAA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CB50F6-0033-4B41-8A77-E37F0359A615}"/>
              </a:ext>
            </a:extLst>
          </p:cNvPr>
          <p:cNvSpPr>
            <a:spLocks noGrp="1"/>
          </p:cNvSpPr>
          <p:nvPr>
            <p:ph type="dt" sz="half" idx="10"/>
          </p:nvPr>
        </p:nvSpPr>
        <p:spPr/>
        <p:txBody>
          <a:bodyPr/>
          <a:lstStyle/>
          <a:p>
            <a:fld id="{424C28DB-BE6E-4D94-BFE5-01FEE48E73ED}" type="datetimeFigureOut">
              <a:rPr lang="zh-CN" altLang="en-US" smtClean="0"/>
              <a:t>2021/5/16</a:t>
            </a:fld>
            <a:endParaRPr lang="zh-CN" altLang="en-US"/>
          </a:p>
        </p:txBody>
      </p:sp>
      <p:sp>
        <p:nvSpPr>
          <p:cNvPr id="6" name="页脚占位符 5">
            <a:extLst>
              <a:ext uri="{FF2B5EF4-FFF2-40B4-BE49-F238E27FC236}">
                <a16:creationId xmlns:a16="http://schemas.microsoft.com/office/drawing/2014/main" id="{24D67F72-85AA-496B-9994-09F565C7FA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30E5C-D92A-4405-9DDB-CB0660A7CC3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9191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B141AB-A465-42D7-9915-EC0972C8D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9D4F2B-CCCD-4FFE-A370-BB649B0AD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E5F30-771F-4DF5-9D61-497AF9D2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D834CB58-CA1B-48B7-AD90-484E05EAF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FF2F94-6D87-4BE3-8DD5-AAEEA1E5C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601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zh-cn/sql/t-sql/language-elements/fetch-transact-sql?view=sql-server-2017"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dev.mysql.com/doc/refman/8.0/en/cursor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zh-cn/sql/relational-databases/native-client-odbc-cursors/using-cursors-odbc?view=sql-server-2017" TargetMode="External"/><Relationship Id="rId7" Type="http://schemas.openxmlformats.org/officeDocument/2006/relationships/hyperlink" Target="https://www.baidu.com/" TargetMode="External"/><Relationship Id="rId2" Type="http://schemas.openxmlformats.org/officeDocument/2006/relationships/hyperlink" Target="http://www.w3school.com.cn/sql/index.asp" TargetMode="External"/><Relationship Id="rId1" Type="http://schemas.openxmlformats.org/officeDocument/2006/relationships/slideLayout" Target="../slideLayouts/slideLayout12.xml"/><Relationship Id="rId6" Type="http://schemas.openxmlformats.org/officeDocument/2006/relationships/hyperlink" Target="https://www.google.com/" TargetMode="External"/><Relationship Id="rId5" Type="http://schemas.openxmlformats.org/officeDocument/2006/relationships/hyperlink" Target="https://cn.bing.com/" TargetMode="External"/><Relationship Id="rId4" Type="http://schemas.openxmlformats.org/officeDocument/2006/relationships/hyperlink" Target="https://dev.mysql.com/doc/refman/8.0/en/cursor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mailto:15652581355@163.com&#65292;hzy1721@qq.co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zh-cn/sql/t-sql/language-elements/declare-cursor-transact-sql?view=sql-server-2017"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129A3F-5026-46DB-88F9-E5C973F200AB}"/>
              </a:ext>
            </a:extLst>
          </p:cNvPr>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7EC7B8EE-E711-4C4F-A1B6-FB592090E90F}"/>
              </a:ext>
            </a:extLst>
          </p:cNvPr>
          <p:cNvSpPr txBox="1"/>
          <p:nvPr/>
        </p:nvSpPr>
        <p:spPr>
          <a:xfrm>
            <a:off x="2607809" y="2670766"/>
            <a:ext cx="6976382" cy="848246"/>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数据库第八次上机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F9AF1-9A8D-4AD8-9D7F-66BBAC577CFC}"/>
              </a:ext>
            </a:extLst>
          </p:cNvPr>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a:extLst>
              <a:ext uri="{FF2B5EF4-FFF2-40B4-BE49-F238E27FC236}">
                <a16:creationId xmlns:a16="http://schemas.microsoft.com/office/drawing/2014/main" id="{3C34EA8C-28BC-4D6A-8800-48953CCFDEB1}"/>
              </a:ext>
            </a:extLst>
          </p:cNvPr>
          <p:cNvSpPr txBox="1">
            <a:spLocks noChangeArrowheads="1"/>
          </p:cNvSpPr>
          <p:nvPr/>
        </p:nvSpPr>
        <p:spPr>
          <a:xfrm>
            <a:off x="273824" y="6281019"/>
            <a:ext cx="2133600" cy="365125"/>
          </a:xfrm>
          <a:prstGeom prst="rect">
            <a:avLst/>
          </a:prstGeom>
          <a:noFill/>
        </p:spPr>
        <p:txBody>
          <a:bodyPr>
            <a:prstTxWarp prst="textNoShape">
              <a:avLst/>
            </a:prstTxWarp>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pPr/>
              <a:t>2021/5/16</a:t>
            </a:fld>
            <a:endParaRPr lang="zh-CN" altLang="en-US" dirty="0">
              <a:solidFill>
                <a:srgbClr val="4E95E1"/>
              </a:solidFill>
              <a:latin typeface="+mj-lt"/>
              <a:ea typeface="+mj-ea"/>
              <a:cs typeface="Segoe UI Light" panose="020B0502040204020203" pitchFamily="34" charset="0"/>
            </a:endParaRPr>
          </a:p>
        </p:txBody>
      </p:sp>
      <p:sp>
        <p:nvSpPr>
          <p:cNvPr id="7" name="直角三角形 6">
            <a:extLst>
              <a:ext uri="{FF2B5EF4-FFF2-40B4-BE49-F238E27FC236}">
                <a16:creationId xmlns:a16="http://schemas.microsoft.com/office/drawing/2014/main" id="{44165652-B131-4492-8F96-ECAEEA2015F5}"/>
              </a:ext>
            </a:extLst>
          </p:cNvPr>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a:extLst>
              <a:ext uri="{FF2B5EF4-FFF2-40B4-BE49-F238E27FC236}">
                <a16:creationId xmlns:a16="http://schemas.microsoft.com/office/drawing/2014/main" id="{C0E5EA0F-F74A-4D19-AE19-271B8B66F4A7}"/>
              </a:ext>
            </a:extLst>
          </p:cNvPr>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820631"/>
            <a:ext cx="9144058" cy="4897623"/>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STATIC</a:t>
            </a:r>
            <a:r>
              <a:rPr lang="zh-CN" altLang="en-US" dirty="0"/>
              <a:t>（源数据库操作不影响数据集中数据）</a:t>
            </a:r>
          </a:p>
          <a:p>
            <a:r>
              <a:rPr lang="zh-CN" altLang="en-US" dirty="0"/>
              <a:t>     定义一个游标，以创建将由该游标使用的数据的临时复本。对游标的所有请求都从 </a:t>
            </a:r>
            <a:r>
              <a:rPr lang="en-US" altLang="zh-CN" b="1" dirty="0" err="1"/>
              <a:t>tempdb</a:t>
            </a:r>
            <a:r>
              <a:rPr lang="en-US" altLang="zh-CN" b="1" dirty="0"/>
              <a:t> </a:t>
            </a:r>
            <a:r>
              <a:rPr lang="zh-CN" altLang="en-US" dirty="0"/>
              <a:t>中的这一临时表中得到应答；因此，在对该游标进行提取操作时返回的数据中</a:t>
            </a:r>
            <a:r>
              <a:rPr lang="zh-CN" altLang="en-US" b="1" dirty="0"/>
              <a:t>不反映对基表所做的修改</a:t>
            </a:r>
            <a:r>
              <a:rPr lang="zh-CN" altLang="en-US" dirty="0"/>
              <a:t>，并且该游标</a:t>
            </a:r>
            <a:r>
              <a:rPr lang="zh-CN" altLang="en-US" b="1" dirty="0"/>
              <a:t>不允许修改，</a:t>
            </a:r>
            <a:r>
              <a:rPr lang="zh-CN" altLang="en-US" dirty="0"/>
              <a:t>是</a:t>
            </a:r>
            <a:r>
              <a:rPr lang="zh-CN" altLang="en-US" b="1" dirty="0"/>
              <a:t>只读</a:t>
            </a:r>
            <a:r>
              <a:rPr lang="zh-CN" altLang="en-US" dirty="0"/>
              <a:t>的。</a:t>
            </a:r>
            <a:endParaRPr lang="en-US" altLang="zh-CN" dirty="0"/>
          </a:p>
          <a:p>
            <a:endParaRPr lang="zh-CN" altLang="en-US" dirty="0"/>
          </a:p>
          <a:p>
            <a:pPr marL="285750" indent="-285750">
              <a:buFont typeface="Arial" panose="020B0604020202020204" pitchFamily="34" charset="0"/>
              <a:buChar char="•"/>
            </a:pPr>
            <a:r>
              <a:rPr lang="en-US" altLang="zh-CN" b="1" dirty="0"/>
              <a:t>KEYSET</a:t>
            </a:r>
            <a:r>
              <a:rPr lang="zh-CN" altLang="en-US" dirty="0"/>
              <a:t>（只有被标识行的数据的改动会被记录到结果集）</a:t>
            </a:r>
          </a:p>
          <a:p>
            <a:r>
              <a:rPr lang="zh-CN" altLang="en-US" dirty="0"/>
              <a:t>     指定当游标打开时，游标中行的成员身份和顺序已经固定。对行进行唯一标识的键集内置在 </a:t>
            </a:r>
            <a:r>
              <a:rPr lang="en-US" altLang="zh-CN" b="1" dirty="0" err="1"/>
              <a:t>tempdb</a:t>
            </a:r>
            <a:r>
              <a:rPr lang="zh-CN" altLang="en-US" dirty="0"/>
              <a:t> 内一个称为 </a:t>
            </a:r>
            <a:r>
              <a:rPr lang="en-US" altLang="zh-CN" b="1" dirty="0"/>
              <a:t>keyset</a:t>
            </a:r>
            <a:r>
              <a:rPr lang="zh-CN" altLang="en-US" dirty="0"/>
              <a:t> 的表中。</a:t>
            </a:r>
            <a:endParaRPr lang="en-US" altLang="zh-CN" dirty="0"/>
          </a:p>
          <a:p>
            <a:endParaRPr lang="zh-CN" altLang="en-US" dirty="0"/>
          </a:p>
          <a:p>
            <a:pPr marL="285750" indent="-285750">
              <a:buFont typeface="Arial" panose="020B0604020202020204" pitchFamily="34" charset="0"/>
              <a:buChar char="•"/>
            </a:pPr>
            <a:r>
              <a:rPr lang="en-US" altLang="zh-CN" b="1" dirty="0"/>
              <a:t>DYNAMIC</a:t>
            </a:r>
            <a:r>
              <a:rPr lang="zh-CN" altLang="en-US" dirty="0"/>
              <a:t>（数据集中数据根据源数据动态改变）</a:t>
            </a:r>
          </a:p>
          <a:p>
            <a:r>
              <a:rPr lang="zh-CN" altLang="en-US" dirty="0"/>
              <a:t>      定义一个游标，以</a:t>
            </a:r>
            <a:r>
              <a:rPr lang="zh-CN" altLang="en-US" b="1" dirty="0"/>
              <a:t>反映在滚动游标时对结果集内的各行所做的所有数据更改</a:t>
            </a:r>
            <a:r>
              <a:rPr lang="zh-CN" altLang="en-US" dirty="0"/>
              <a:t>。行的数据值、顺序和成员身份在每次提取时都会更改。</a:t>
            </a:r>
            <a:endParaRPr lang="en-US" altLang="zh-CN" dirty="0"/>
          </a:p>
          <a:p>
            <a:endParaRPr lang="zh-CN" altLang="en-US" dirty="0"/>
          </a:p>
          <a:p>
            <a:pPr marL="285750" indent="-285750">
              <a:buFont typeface="Arial" panose="020B0604020202020204" pitchFamily="34" charset="0"/>
              <a:buChar char="•"/>
            </a:pPr>
            <a:r>
              <a:rPr lang="en-US" altLang="zh-CN" b="1" dirty="0"/>
              <a:t>FAST_FORWARD</a:t>
            </a:r>
            <a:endParaRPr lang="zh-CN" altLang="en-US" dirty="0"/>
          </a:p>
          <a:p>
            <a:r>
              <a:rPr lang="zh-CN" altLang="en-US" dirty="0"/>
              <a:t>      指定启用了性能优化的 </a:t>
            </a:r>
            <a:r>
              <a:rPr lang="en-US" altLang="zh-CN" dirty="0"/>
              <a:t>FORWARD_ONLY</a:t>
            </a:r>
            <a:r>
              <a:rPr lang="zh-CN" altLang="en-US" dirty="0"/>
              <a:t>、</a:t>
            </a:r>
            <a:r>
              <a:rPr lang="en-US" altLang="zh-CN" dirty="0"/>
              <a:t>READ_ONLY </a:t>
            </a:r>
            <a:r>
              <a:rPr lang="zh-CN" altLang="en-US" dirty="0"/>
              <a:t>游标。如果指定了 </a:t>
            </a:r>
            <a:r>
              <a:rPr lang="en-US" altLang="zh-CN" dirty="0"/>
              <a:t>SCROLL </a:t>
            </a:r>
            <a:r>
              <a:rPr lang="zh-CN" altLang="en-US" dirty="0"/>
              <a:t>或 </a:t>
            </a:r>
            <a:r>
              <a:rPr lang="en-US" altLang="zh-CN" dirty="0"/>
              <a:t>FOR_UPDATE</a:t>
            </a:r>
            <a:r>
              <a:rPr lang="zh-CN" altLang="en-US" dirty="0"/>
              <a:t>，则不能也指定 </a:t>
            </a:r>
            <a:r>
              <a:rPr lang="en-US" altLang="zh-CN" dirty="0"/>
              <a:t>FAST_FORWARD</a:t>
            </a:r>
            <a:r>
              <a:rPr lang="zh-CN" altLang="en-US"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游标的类型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67213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D812E569-7409-43C7-A845-4E909C87A4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游标读取数据</a:t>
            </a:r>
          </a:p>
          <a:p>
            <a:pPr algn="r"/>
            <a:endParaRPr lang="zh-CN" altLang="en-US" sz="2000" dirty="0">
              <a:solidFill>
                <a:schemeClr val="bg1"/>
              </a:solidFill>
              <a:cs typeface="+mn-ea"/>
              <a:sym typeface="+mn-lt"/>
            </a:endParaRPr>
          </a:p>
        </p:txBody>
      </p:sp>
      <p:sp>
        <p:nvSpPr>
          <p:cNvPr id="3" name="文本框 2"/>
          <p:cNvSpPr txBox="1"/>
          <p:nvPr/>
        </p:nvSpPr>
        <p:spPr>
          <a:xfrm>
            <a:off x="954680" y="4051279"/>
            <a:ext cx="9308672" cy="2585323"/>
          </a:xfrm>
          <a:prstGeom prst="rect">
            <a:avLst/>
          </a:prstGeom>
          <a:noFill/>
        </p:spPr>
        <p:txBody>
          <a:bodyPr wrap="square" rtlCol="0">
            <a:spAutoFit/>
          </a:bodyPr>
          <a:lstStyle/>
          <a:p>
            <a:r>
              <a:rPr lang="zh-CN" altLang="en-US" dirty="0"/>
              <a:t>说明：</a:t>
            </a:r>
            <a:endParaRPr lang="en-US" altLang="zh-CN" dirty="0"/>
          </a:p>
          <a:p>
            <a:pPr marL="342900" indent="-342900">
              <a:buFont typeface="+mj-lt"/>
              <a:buAutoNum type="arabicPeriod"/>
            </a:pPr>
            <a:r>
              <a:rPr lang="en-US" altLang="zh-CN" b="1" dirty="0"/>
              <a:t>NEXT</a:t>
            </a:r>
            <a:r>
              <a:rPr lang="zh-CN" altLang="en-US" dirty="0"/>
              <a:t>为默认的游标提取选项</a:t>
            </a:r>
            <a:endParaRPr lang="en-US" altLang="zh-CN" dirty="0"/>
          </a:p>
          <a:p>
            <a:pPr marL="342900" indent="-342900">
              <a:buFont typeface="+mj-lt"/>
              <a:buAutoNum type="arabicPeriod"/>
            </a:pPr>
            <a:r>
              <a:rPr lang="zh-CN" altLang="en-US" dirty="0"/>
              <a:t>只进游标只支持</a:t>
            </a:r>
            <a:r>
              <a:rPr lang="en-US" altLang="zh-CN" dirty="0"/>
              <a:t>NEXT</a:t>
            </a:r>
          </a:p>
          <a:p>
            <a:pPr marL="342900" indent="-342900">
              <a:buFont typeface="+mj-lt"/>
              <a:buAutoNum type="arabicPeriod"/>
            </a:pPr>
            <a:r>
              <a:rPr lang="zh-CN" altLang="en-US" dirty="0"/>
              <a:t>动态游标不支持</a:t>
            </a:r>
            <a:r>
              <a:rPr lang="en-US" altLang="zh-CN" dirty="0"/>
              <a:t>ABSOLUTE</a:t>
            </a:r>
            <a:r>
              <a:rPr lang="zh-CN" altLang="en-US" dirty="0"/>
              <a:t>（返回从游标起始处开始向后的第 </a:t>
            </a:r>
            <a:r>
              <a:rPr lang="en-US" altLang="zh-CN" dirty="0"/>
              <a:t>n </a:t>
            </a:r>
            <a:r>
              <a:rPr lang="zh-CN" altLang="en-US" dirty="0"/>
              <a:t>行）</a:t>
            </a:r>
            <a:endParaRPr lang="en-US" altLang="zh-CN" dirty="0"/>
          </a:p>
          <a:p>
            <a:pPr marL="342900" indent="-342900">
              <a:buFont typeface="+mj-lt"/>
              <a:buAutoNum type="arabicPeriod"/>
            </a:pPr>
            <a:r>
              <a:rPr lang="en-US" altLang="zh-CN" dirty="0"/>
              <a:t>N</a:t>
            </a:r>
            <a:r>
              <a:rPr lang="zh-CN" altLang="en-US" dirty="0"/>
              <a:t>列的表需要</a:t>
            </a:r>
            <a:r>
              <a:rPr lang="en-US" altLang="zh-CN" dirty="0"/>
              <a:t>N</a:t>
            </a:r>
            <a:r>
              <a:rPr lang="zh-CN" altLang="en-US" dirty="0"/>
              <a:t>个变量去</a:t>
            </a:r>
            <a:r>
              <a:rPr lang="en-US" altLang="zh-CN" dirty="0"/>
              <a:t>INTO</a:t>
            </a:r>
            <a:r>
              <a:rPr lang="zh-CN" altLang="en-US" dirty="0"/>
              <a:t>（从左至右填充，变量的数目必须与游标选择列表中的列数一致）</a:t>
            </a:r>
            <a:endParaRPr lang="en-US" altLang="zh-CN" dirty="0"/>
          </a:p>
          <a:p>
            <a:endParaRPr lang="en-US" altLang="zh-CN" dirty="0"/>
          </a:p>
          <a:p>
            <a:r>
              <a:rPr lang="zh-CN" altLang="en-US" dirty="0"/>
              <a:t>相关文档：</a:t>
            </a:r>
            <a:r>
              <a:rPr lang="en-US" altLang="zh-CN" dirty="0">
                <a:hlinkClick r:id="rId3"/>
              </a:rPr>
              <a:t>https://docs.microsoft.com/zh-cn/sql/t-sql/language-elements/fetch-transact-sql?view=sql-server-2017</a:t>
            </a:r>
            <a:endParaRPr lang="en-US" altLang="zh-CN" dirty="0"/>
          </a:p>
        </p:txBody>
      </p:sp>
      <p:sp>
        <p:nvSpPr>
          <p:cNvPr id="2" name="文本框 1">
            <a:extLst>
              <a:ext uri="{FF2B5EF4-FFF2-40B4-BE49-F238E27FC236}">
                <a16:creationId xmlns:a16="http://schemas.microsoft.com/office/drawing/2014/main" id="{BDF5B9D3-C6B4-4259-BD7B-20D093DEF03E}"/>
              </a:ext>
            </a:extLst>
          </p:cNvPr>
          <p:cNvSpPr txBox="1"/>
          <p:nvPr/>
        </p:nvSpPr>
        <p:spPr>
          <a:xfrm>
            <a:off x="954680" y="1909011"/>
            <a:ext cx="9985988" cy="1754326"/>
          </a:xfrm>
          <a:prstGeom prst="rect">
            <a:avLst/>
          </a:prstGeom>
          <a:noFill/>
        </p:spPr>
        <p:txBody>
          <a:bodyPr wrap="square" rtlCol="0">
            <a:spAutoFit/>
          </a:bodyPr>
          <a:lstStyle/>
          <a:p>
            <a:r>
              <a:rPr lang="zh-CN" altLang="en-US" dirty="0"/>
              <a:t>语法：</a:t>
            </a:r>
            <a:endParaRPr lang="en-US" altLang="zh-CN" dirty="0"/>
          </a:p>
          <a:p>
            <a:r>
              <a:rPr lang="en-US" altLang="zh-CN" dirty="0"/>
              <a:t>FETCH [ [ NEXT | PRIOR | FIRST | LAST | ABSOLUTE { n | @</a:t>
            </a:r>
            <a:r>
              <a:rPr lang="en-US" altLang="zh-CN" dirty="0" err="1"/>
              <a:t>nvar</a:t>
            </a:r>
            <a:r>
              <a:rPr lang="en-US" altLang="zh-CN" dirty="0"/>
              <a:t> } | RELATIVE { n | @</a:t>
            </a:r>
            <a:r>
              <a:rPr lang="en-US" altLang="zh-CN" dirty="0" err="1"/>
              <a:t>nvar</a:t>
            </a:r>
            <a:r>
              <a:rPr lang="en-US" altLang="zh-CN" dirty="0"/>
              <a:t> } ] </a:t>
            </a:r>
          </a:p>
          <a:p>
            <a:r>
              <a:rPr lang="en-US" altLang="zh-CN" dirty="0"/>
              <a:t>        FROM </a:t>
            </a:r>
          </a:p>
          <a:p>
            <a:r>
              <a:rPr lang="en-US" altLang="zh-CN" dirty="0"/>
              <a:t>] </a:t>
            </a:r>
          </a:p>
          <a:p>
            <a:r>
              <a:rPr lang="en-US" altLang="zh-CN" dirty="0"/>
              <a:t>{ { [ GLOBAL ] </a:t>
            </a:r>
            <a:r>
              <a:rPr lang="en-US" altLang="zh-CN" dirty="0" err="1"/>
              <a:t>cursor_name</a:t>
            </a:r>
            <a:r>
              <a:rPr lang="en-US" altLang="zh-CN" dirty="0"/>
              <a:t> } | @</a:t>
            </a:r>
            <a:r>
              <a:rPr lang="en-US" altLang="zh-CN" dirty="0" err="1"/>
              <a:t>cursor_variable_name</a:t>
            </a:r>
            <a:r>
              <a:rPr lang="en-US" altLang="zh-CN" dirty="0"/>
              <a:t> } </a:t>
            </a:r>
          </a:p>
          <a:p>
            <a:r>
              <a:rPr lang="en-US" altLang="zh-CN" dirty="0"/>
              <a:t>[ INTO @</a:t>
            </a:r>
            <a:r>
              <a:rPr lang="en-US" altLang="zh-CN" dirty="0" err="1"/>
              <a:t>variable_name</a:t>
            </a:r>
            <a:r>
              <a:rPr lang="en-US" altLang="zh-CN" dirty="0"/>
              <a:t> [ ,...n ] ] --into</a:t>
            </a:r>
            <a:r>
              <a:rPr lang="zh-CN" altLang="en-US" dirty="0"/>
              <a:t>说明将读取的游标数据存放到指定的变量中</a:t>
            </a:r>
          </a:p>
        </p:txBody>
      </p:sp>
    </p:spTree>
    <p:extLst>
      <p:ext uri="{BB962C8B-B14F-4D97-AF65-F5344CB8AC3E}">
        <p14:creationId xmlns:p14="http://schemas.microsoft.com/office/powerpoint/2010/main" val="115839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游标提取数据示例</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1E2429D4-CE3A-43E5-BF24-C7BF903087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0285" y="1521069"/>
            <a:ext cx="4723685" cy="4721989"/>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表格 12">
            <a:extLst>
              <a:ext uri="{FF2B5EF4-FFF2-40B4-BE49-F238E27FC236}">
                <a16:creationId xmlns:a16="http://schemas.microsoft.com/office/drawing/2014/main" id="{06BCBD4E-15B1-486A-9085-FF7F93DD132E}"/>
              </a:ext>
            </a:extLst>
          </p:cNvPr>
          <p:cNvGraphicFramePr>
            <a:graphicFrameLocks noGrp="1"/>
          </p:cNvGraphicFramePr>
          <p:nvPr>
            <p:extLst>
              <p:ext uri="{D42A27DB-BD31-4B8C-83A1-F6EECF244321}">
                <p14:modId xmlns:p14="http://schemas.microsoft.com/office/powerpoint/2010/main" val="3505714680"/>
              </p:ext>
            </p:extLst>
          </p:nvPr>
        </p:nvGraphicFramePr>
        <p:xfrm>
          <a:off x="1008676" y="4047779"/>
          <a:ext cx="4422773" cy="1914573"/>
        </p:xfrm>
        <a:graphic>
          <a:graphicData uri="http://schemas.openxmlformats.org/drawingml/2006/table">
            <a:tbl>
              <a:tblPr/>
              <a:tblGrid>
                <a:gridCol w="445132">
                  <a:extLst>
                    <a:ext uri="{9D8B030D-6E8A-4147-A177-3AD203B41FA5}">
                      <a16:colId xmlns:a16="http://schemas.microsoft.com/office/drawing/2014/main" val="1302912546"/>
                    </a:ext>
                  </a:extLst>
                </a:gridCol>
                <a:gridCol w="3977641">
                  <a:extLst>
                    <a:ext uri="{9D8B030D-6E8A-4147-A177-3AD203B41FA5}">
                      <a16:colId xmlns:a16="http://schemas.microsoft.com/office/drawing/2014/main" val="2592293777"/>
                    </a:ext>
                  </a:extLst>
                </a:gridCol>
              </a:tblGrid>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0</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FETCH </a:t>
                      </a: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语句成功。</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94359819"/>
                  </a:ext>
                </a:extLst>
              </a:tr>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-1</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FETCH </a:t>
                      </a: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语句失败或行不在结果集中。</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89756254"/>
                  </a:ext>
                </a:extLst>
              </a:tr>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-2</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提取的行不存在。</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52790897"/>
                  </a:ext>
                </a:extLst>
              </a:tr>
              <a:tr h="503337">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-9</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游标未执行提取操作。</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04742121"/>
                  </a:ext>
                </a:extLst>
              </a:tr>
            </a:tbl>
          </a:graphicData>
        </a:graphic>
      </p:graphicFrame>
      <p:sp>
        <p:nvSpPr>
          <p:cNvPr id="2" name="文本框 1">
            <a:extLst>
              <a:ext uri="{FF2B5EF4-FFF2-40B4-BE49-F238E27FC236}">
                <a16:creationId xmlns:a16="http://schemas.microsoft.com/office/drawing/2014/main" id="{01A711FD-C059-4C53-A018-58457C0510F9}"/>
              </a:ext>
            </a:extLst>
          </p:cNvPr>
          <p:cNvSpPr txBox="1"/>
          <p:nvPr/>
        </p:nvSpPr>
        <p:spPr>
          <a:xfrm>
            <a:off x="951811" y="1772907"/>
            <a:ext cx="4179882"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说明：</a:t>
            </a:r>
          </a:p>
          <a:p>
            <a:r>
              <a:rPr lang="zh-CN" altLang="en-US" dirty="0"/>
              <a:t>指定游标当前行：</a:t>
            </a:r>
          </a:p>
          <a:p>
            <a:r>
              <a:rPr lang="en-US" altLang="zh-CN" dirty="0"/>
              <a:t>WHERE CURRENT OF </a:t>
            </a:r>
            <a:r>
              <a:rPr lang="zh-CN" altLang="en-US" dirty="0"/>
              <a:t>游标名</a:t>
            </a:r>
          </a:p>
          <a:p>
            <a:endParaRPr lang="zh-CN" altLang="en-US" dirty="0"/>
          </a:p>
          <a:p>
            <a:r>
              <a:rPr lang="zh-CN" altLang="en-US" dirty="0"/>
              <a:t>游标状态全局变量：</a:t>
            </a:r>
            <a:r>
              <a:rPr lang="en-US" altLang="zh-CN" dirty="0"/>
              <a:t>@@FETCH_STATUS</a:t>
            </a:r>
            <a:r>
              <a:rPr lang="zh-CN" altLang="en-US" dirty="0"/>
              <a:t>记录上一个</a:t>
            </a:r>
            <a:r>
              <a:rPr lang="en-US" altLang="zh-CN" dirty="0"/>
              <a:t>FETCH</a:t>
            </a:r>
            <a:r>
              <a:rPr lang="zh-CN" altLang="en-US" dirty="0"/>
              <a:t>语句的执行状态</a:t>
            </a:r>
          </a:p>
          <a:p>
            <a:endParaRPr lang="zh-CN" altLang="en-US" dirty="0"/>
          </a:p>
        </p:txBody>
      </p:sp>
      <p:cxnSp>
        <p:nvCxnSpPr>
          <p:cNvPr id="4" name="直接连接符 3">
            <a:extLst>
              <a:ext uri="{FF2B5EF4-FFF2-40B4-BE49-F238E27FC236}">
                <a16:creationId xmlns:a16="http://schemas.microsoft.com/office/drawing/2014/main" id="{0797177F-BE81-48A2-AE32-0F6690B8CC55}"/>
              </a:ext>
            </a:extLst>
          </p:cNvPr>
          <p:cNvCxnSpPr>
            <a:cxnSpLocks/>
          </p:cNvCxnSpPr>
          <p:nvPr/>
        </p:nvCxnSpPr>
        <p:spPr>
          <a:xfrm>
            <a:off x="7010400" y="5294489"/>
            <a:ext cx="2833511" cy="0"/>
          </a:xfrm>
          <a:prstGeom prst="line">
            <a:avLst/>
          </a:prstGeom>
          <a:ln w="19050">
            <a:solidFill>
              <a:srgbClr val="C00000"/>
            </a:solidFill>
          </a:ln>
          <a:effectLst/>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EA6DB08-55C4-4C23-8F6C-AE2C38A6482B}"/>
              </a:ext>
            </a:extLst>
          </p:cNvPr>
          <p:cNvCxnSpPr>
            <a:cxnSpLocks/>
          </p:cNvCxnSpPr>
          <p:nvPr/>
        </p:nvCxnSpPr>
        <p:spPr>
          <a:xfrm>
            <a:off x="6809672" y="4132031"/>
            <a:ext cx="1948919" cy="0"/>
          </a:xfrm>
          <a:prstGeom prst="line">
            <a:avLst/>
          </a:prstGeom>
          <a:ln w="19050">
            <a:solidFill>
              <a:srgbClr val="C00000"/>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58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游标关闭和释放</a:t>
            </a:r>
          </a:p>
          <a:p>
            <a:pPr algn="r"/>
            <a:endParaRPr lang="zh-CN" altLang="en-US" sz="2000" dirty="0">
              <a:solidFill>
                <a:schemeClr val="bg1"/>
              </a:solidFill>
              <a:cs typeface="+mn-ea"/>
              <a:sym typeface="+mn-lt"/>
            </a:endParaRPr>
          </a:p>
        </p:txBody>
      </p:sp>
      <p:sp>
        <p:nvSpPr>
          <p:cNvPr id="2" name="文本框 1">
            <a:extLst>
              <a:ext uri="{FF2B5EF4-FFF2-40B4-BE49-F238E27FC236}">
                <a16:creationId xmlns:a16="http://schemas.microsoft.com/office/drawing/2014/main" id="{289DFB58-525E-4026-BF3A-CCA7357F525A}"/>
              </a:ext>
            </a:extLst>
          </p:cNvPr>
          <p:cNvSpPr txBox="1"/>
          <p:nvPr/>
        </p:nvSpPr>
        <p:spPr>
          <a:xfrm>
            <a:off x="1219201" y="2048219"/>
            <a:ext cx="9324622"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关闭游标：</a:t>
            </a:r>
            <a:endParaRPr lang="en-US" altLang="zh-CN" dirty="0"/>
          </a:p>
          <a:p>
            <a:r>
              <a:rPr lang="zh-CN" altLang="en-US" dirty="0"/>
              <a:t>语法：</a:t>
            </a:r>
            <a:r>
              <a:rPr lang="en-US" altLang="zh-CN" dirty="0"/>
              <a:t>CLOSE { { [ GLOBAL ] </a:t>
            </a:r>
            <a:r>
              <a:rPr lang="en-US" altLang="zh-CN" dirty="0" err="1"/>
              <a:t>cursor_name</a:t>
            </a:r>
            <a:r>
              <a:rPr lang="en-US" altLang="zh-CN" dirty="0"/>
              <a:t> } | </a:t>
            </a:r>
            <a:r>
              <a:rPr lang="en-US" altLang="zh-CN" dirty="0" err="1"/>
              <a:t>cursor_variable_name</a:t>
            </a:r>
            <a:r>
              <a:rPr lang="en-US" altLang="zh-CN" dirty="0"/>
              <a:t> }</a:t>
            </a:r>
          </a:p>
          <a:p>
            <a:r>
              <a:rPr lang="zh-CN" altLang="en-US" dirty="0"/>
              <a:t>说明：需要该游标事先声明并已打开</a:t>
            </a:r>
            <a:endParaRPr lang="en-US" altLang="zh-CN" dirty="0"/>
          </a:p>
          <a:p>
            <a:endParaRPr lang="en-US" altLang="zh-CN" dirty="0"/>
          </a:p>
          <a:p>
            <a:pPr marL="285750" indent="-285750">
              <a:buFont typeface="Arial" panose="020B0604020202020204" pitchFamily="34" charset="0"/>
              <a:buChar char="•"/>
            </a:pPr>
            <a:r>
              <a:rPr lang="zh-CN" altLang="en-US" b="1" dirty="0"/>
              <a:t>释放游标：</a:t>
            </a:r>
            <a:endParaRPr lang="en-US" altLang="zh-CN" b="1" dirty="0"/>
          </a:p>
          <a:p>
            <a:r>
              <a:rPr lang="zh-CN" altLang="en-US" dirty="0"/>
              <a:t>语法：</a:t>
            </a:r>
            <a:r>
              <a:rPr lang="en-US" altLang="zh-CN" dirty="0"/>
              <a:t>DEALLOCATE { { [ GLOBAL ] </a:t>
            </a:r>
            <a:r>
              <a:rPr lang="en-US" altLang="zh-CN" dirty="0" err="1"/>
              <a:t>cursor_name</a:t>
            </a:r>
            <a:r>
              <a:rPr lang="en-US" altLang="zh-CN" dirty="0"/>
              <a:t> } | @</a:t>
            </a:r>
            <a:r>
              <a:rPr lang="en-US" altLang="zh-CN" dirty="0" err="1"/>
              <a:t>cursor_variable_name</a:t>
            </a:r>
            <a:r>
              <a:rPr lang="en-US" altLang="zh-CN" dirty="0"/>
              <a:t> }</a:t>
            </a:r>
          </a:p>
          <a:p>
            <a:r>
              <a:rPr lang="zh-CN" altLang="en-US" dirty="0"/>
              <a:t>说明：</a:t>
            </a:r>
            <a:endParaRPr lang="en-US" altLang="zh-CN" dirty="0"/>
          </a:p>
          <a:p>
            <a:r>
              <a:rPr lang="en-US" altLang="zh-CN" dirty="0"/>
              <a:t>1.  </a:t>
            </a:r>
            <a:r>
              <a:rPr lang="zh-CN" altLang="en-US" dirty="0"/>
              <a:t>对游标进行操作的语句</a:t>
            </a:r>
            <a:r>
              <a:rPr lang="zh-CN" altLang="en-US" b="1" dirty="0"/>
              <a:t>使用游标名称或游标变量引用游标</a:t>
            </a:r>
            <a:r>
              <a:rPr lang="zh-CN" altLang="en-US" dirty="0"/>
              <a:t>。</a:t>
            </a:r>
            <a:r>
              <a:rPr lang="en-US" altLang="zh-CN" b="1" dirty="0"/>
              <a:t>DEALLOCATE </a:t>
            </a:r>
            <a:r>
              <a:rPr lang="zh-CN" altLang="en-US" b="1" dirty="0"/>
              <a:t>删除游标与游标名称或游标变量之间的关联</a:t>
            </a:r>
            <a:r>
              <a:rPr lang="zh-CN" altLang="en-US" dirty="0"/>
              <a:t>。</a:t>
            </a:r>
            <a:r>
              <a:rPr lang="zh-CN" altLang="en-US" b="1" dirty="0"/>
              <a:t>如果一个名称或变量是最后引用游标的名称或变量，则将释放游标，游标使用的任何资源也随之释放</a:t>
            </a:r>
            <a:r>
              <a:rPr lang="zh-CN" altLang="en-US" dirty="0"/>
              <a:t>。</a:t>
            </a:r>
            <a:endParaRPr lang="en-US" altLang="zh-CN" dirty="0"/>
          </a:p>
          <a:p>
            <a:r>
              <a:rPr lang="en-US" altLang="zh-CN" dirty="0"/>
              <a:t>2.  </a:t>
            </a:r>
            <a:r>
              <a:rPr lang="zh-CN" altLang="en-US" dirty="0"/>
              <a:t>用于保护提取隔离的滚动锁在 </a:t>
            </a:r>
            <a:r>
              <a:rPr lang="en-US" altLang="zh-CN" dirty="0"/>
              <a:t>DEALLOCATE </a:t>
            </a:r>
            <a:r>
              <a:rPr lang="zh-CN" altLang="en-US" dirty="0"/>
              <a:t>上释放。用于保护更新（包括通过游标进行的定位更新）的事务锁一直到事务结束才释放。</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39246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FOR MySQL </a:t>
            </a:r>
            <a:r>
              <a:rPr lang="zh-CN" altLang="en-US" sz="2000" dirty="0">
                <a:solidFill>
                  <a:schemeClr val="bg1"/>
                </a:solidFill>
                <a:cs typeface="+mn-ea"/>
                <a:sym typeface="+mn-lt"/>
              </a:rPr>
              <a:t>玩家</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1EA7B4CD-7EE7-4051-8372-73648420D8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769" y="510173"/>
            <a:ext cx="5388743" cy="5784413"/>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8A5DEB3-1A29-4668-A608-D0AB048F9DAE}"/>
              </a:ext>
            </a:extLst>
          </p:cNvPr>
          <p:cNvSpPr txBox="1"/>
          <p:nvPr/>
        </p:nvSpPr>
        <p:spPr>
          <a:xfrm>
            <a:off x="954679" y="1879144"/>
            <a:ext cx="4927954"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语法差异：</a:t>
            </a:r>
          </a:p>
          <a:p>
            <a:r>
              <a:rPr lang="zh-CN" altLang="en-US" dirty="0"/>
              <a:t>游标从属于一个存储过程，只能在存储过程里</a:t>
            </a:r>
            <a:r>
              <a:rPr lang="en-US" altLang="zh-CN" dirty="0"/>
              <a:t>declare</a:t>
            </a:r>
            <a:r>
              <a:rPr lang="zh-CN" altLang="en-US" dirty="0"/>
              <a:t>。</a:t>
            </a:r>
            <a:endParaRPr lang="en-US" altLang="zh-CN" dirty="0"/>
          </a:p>
          <a:p>
            <a:endParaRPr lang="zh-CN" altLang="en-US" dirty="0"/>
          </a:p>
          <a:p>
            <a:r>
              <a:rPr lang="en-US" altLang="zh-CN" dirty="0"/>
              <a:t>INTO</a:t>
            </a:r>
            <a:r>
              <a:rPr lang="zh-CN" altLang="en-US" dirty="0"/>
              <a:t>子句是必须的</a:t>
            </a:r>
          </a:p>
          <a:p>
            <a:endParaRPr lang="en-US" altLang="zh-CN" dirty="0"/>
          </a:p>
          <a:p>
            <a:r>
              <a:rPr lang="zh-CN" altLang="en-US" dirty="0"/>
              <a:t>不需要释放游标（没有</a:t>
            </a:r>
            <a:r>
              <a:rPr lang="en-US" altLang="zh-CN" dirty="0"/>
              <a:t>deallocate</a:t>
            </a:r>
            <a:r>
              <a:rPr lang="zh-CN" altLang="en-US" dirty="0"/>
              <a:t>）</a:t>
            </a:r>
          </a:p>
          <a:p>
            <a:endParaRPr lang="zh-CN" altLang="en-US" dirty="0"/>
          </a:p>
          <a:p>
            <a:pPr marL="285750" indent="-285750">
              <a:buFont typeface="Arial" panose="020B0604020202020204" pitchFamily="34" charset="0"/>
              <a:buChar char="•"/>
            </a:pPr>
            <a:r>
              <a:rPr lang="zh-CN" altLang="en-US" dirty="0"/>
              <a:t>功能差异：</a:t>
            </a:r>
            <a:endParaRPr lang="en-US" altLang="zh-CN" dirty="0"/>
          </a:p>
          <a:p>
            <a:r>
              <a:rPr lang="zh-CN" altLang="en-US" dirty="0"/>
              <a:t>无修饰词</a:t>
            </a:r>
            <a:endParaRPr lang="en-US" altLang="zh-CN" dirty="0"/>
          </a:p>
          <a:p>
            <a:r>
              <a:rPr lang="zh-CN" altLang="en-US" dirty="0"/>
              <a:t>只读只进 </a:t>
            </a:r>
            <a:r>
              <a:rPr lang="en-US" altLang="zh-CN" dirty="0"/>
              <a:t>(READ_ONLY &amp;&amp; FORWARD_ONLY)</a:t>
            </a:r>
            <a:endParaRPr lang="zh-CN" altLang="en-US" dirty="0"/>
          </a:p>
          <a:p>
            <a:endParaRPr lang="zh-CN" altLang="en-US" dirty="0"/>
          </a:p>
        </p:txBody>
      </p:sp>
      <p:sp>
        <p:nvSpPr>
          <p:cNvPr id="4" name="文本框 3">
            <a:extLst>
              <a:ext uri="{FF2B5EF4-FFF2-40B4-BE49-F238E27FC236}">
                <a16:creationId xmlns:a16="http://schemas.microsoft.com/office/drawing/2014/main" id="{1C63E78E-27FE-4EC8-86C4-5D941E0413BC}"/>
              </a:ext>
            </a:extLst>
          </p:cNvPr>
          <p:cNvSpPr txBox="1"/>
          <p:nvPr/>
        </p:nvSpPr>
        <p:spPr>
          <a:xfrm>
            <a:off x="954679" y="5191874"/>
            <a:ext cx="4588149" cy="923330"/>
          </a:xfrm>
          <a:prstGeom prst="rect">
            <a:avLst/>
          </a:prstGeom>
          <a:noFill/>
        </p:spPr>
        <p:txBody>
          <a:bodyPr wrap="square" rtlCol="0">
            <a:spAutoFit/>
          </a:bodyPr>
          <a:lstStyle/>
          <a:p>
            <a:r>
              <a:rPr lang="zh-CN" altLang="en-US" dirty="0"/>
              <a:t>详细可参阅：</a:t>
            </a:r>
            <a:r>
              <a:rPr lang="en-US" altLang="zh-CN" dirty="0">
                <a:hlinkClick r:id="rId4"/>
              </a:rPr>
              <a:t>https://dev.mysql.com/doc/refman/8.0/en/cursors.html</a:t>
            </a:r>
            <a:endParaRPr lang="en-US" altLang="zh-CN" dirty="0"/>
          </a:p>
        </p:txBody>
      </p:sp>
    </p:spTree>
    <p:extLst>
      <p:ext uri="{BB962C8B-B14F-4D97-AF65-F5344CB8AC3E}">
        <p14:creationId xmlns:p14="http://schemas.microsoft.com/office/powerpoint/2010/main" val="203254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游标的缺点：</a:t>
            </a:r>
            <a:endParaRPr lang="en-US" altLang="zh-CN" dirty="0"/>
          </a:p>
          <a:p>
            <a:pPr marL="342900" indent="-342900">
              <a:buFont typeface="+mj-lt"/>
              <a:buAutoNum type="arabicPeriod"/>
              <a:defRPr/>
            </a:pPr>
            <a:r>
              <a:rPr lang="en-US" altLang="zh-CN" dirty="0"/>
              <a:t> </a:t>
            </a:r>
            <a:r>
              <a:rPr lang="zh-CN" altLang="en-US" dirty="0"/>
              <a:t>游标的缺点是针对优点而言的，也就是只能一行一行操作，在数据量大的情况下，是不适用的，</a:t>
            </a:r>
            <a:r>
              <a:rPr lang="zh-CN" altLang="en-US" b="1" dirty="0"/>
              <a:t>速度过慢</a:t>
            </a:r>
            <a:r>
              <a:rPr lang="zh-CN" altLang="en-US" dirty="0"/>
              <a:t>。</a:t>
            </a:r>
            <a:endParaRPr lang="en-US" altLang="zh-CN" dirty="0"/>
          </a:p>
          <a:p>
            <a:pPr marL="342900" indent="-342900">
              <a:buFont typeface="+mj-lt"/>
              <a:buAutoNum type="arabicPeriod"/>
              <a:defRPr/>
            </a:pPr>
            <a:r>
              <a:rPr lang="zh-CN" altLang="en-US" dirty="0"/>
              <a:t>数据库大部分是面对集合的，业务会比较复杂，而</a:t>
            </a:r>
            <a:r>
              <a:rPr lang="zh-CN" altLang="en-US" b="1" dirty="0"/>
              <a:t>使用游标容易产生死锁</a:t>
            </a:r>
            <a:r>
              <a:rPr lang="zh-CN" altLang="en-US" dirty="0"/>
              <a:t>，影响其他的业务操作，不可取。 </a:t>
            </a:r>
            <a:endParaRPr lang="en-US" altLang="zh-CN" dirty="0"/>
          </a:p>
          <a:p>
            <a:pPr marL="342900" indent="-342900">
              <a:buFont typeface="+mj-lt"/>
              <a:buAutoNum type="arabicPeriod"/>
              <a:defRPr/>
            </a:pPr>
            <a:r>
              <a:rPr lang="zh-CN" altLang="en-US" dirty="0"/>
              <a:t>当数据量大时，使用游标会造成</a:t>
            </a:r>
            <a:r>
              <a:rPr lang="zh-CN" altLang="en-US" b="1" dirty="0"/>
              <a:t>内存不足</a:t>
            </a:r>
            <a:r>
              <a:rPr lang="zh-CN" altLang="en-US" dirty="0"/>
              <a:t>现象，因为游标其实是相当于把磁盘数据整体放入了内存中。</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游标的使用场景：</a:t>
            </a:r>
            <a:endParaRPr lang="en-US" altLang="zh-CN" dirty="0"/>
          </a:p>
          <a:p>
            <a:pPr marL="342900" indent="-342900">
              <a:buAutoNum type="arabicPeriod"/>
              <a:defRPr/>
            </a:pPr>
            <a:r>
              <a:rPr lang="zh-CN" altLang="en-US" b="1" dirty="0"/>
              <a:t>数据量较小</a:t>
            </a:r>
            <a:endParaRPr lang="en-US" altLang="zh-CN" b="1" dirty="0"/>
          </a:p>
          <a:p>
            <a:pPr marL="342900" indent="-342900">
              <a:buAutoNum type="arabicPeriod"/>
              <a:defRPr/>
            </a:pPr>
            <a:r>
              <a:rPr lang="zh-CN" altLang="en-US" dirty="0"/>
              <a:t>用在循环处理、存储过程、函数中使用，用来查询结果集，就比如：我们需要从表中循环判断并得到想要的结果集，这时候使用游标操作很方便速度也很快。</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游标的局限性和使用场景</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9762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897C60-1DC6-4C7F-8F48-A4A4C308D2D2}"/>
              </a:ext>
            </a:extLst>
          </p:cNvPr>
          <p:cNvSpPr txBox="1"/>
          <p:nvPr/>
        </p:nvSpPr>
        <p:spPr>
          <a:xfrm>
            <a:off x="883633" y="1974689"/>
            <a:ext cx="9707202" cy="4247317"/>
          </a:xfrm>
          <a:prstGeom prst="rect">
            <a:avLst/>
          </a:prstGeom>
          <a:noFill/>
        </p:spPr>
        <p:txBody>
          <a:bodyPr wrap="square" rtlCol="0">
            <a:spAutoFit/>
          </a:bodyPr>
          <a:lstStyle/>
          <a:p>
            <a:r>
              <a:rPr lang="zh-CN" altLang="en-US" dirty="0">
                <a:latin typeface="+mn-ea"/>
              </a:rPr>
              <a:t>一般</a:t>
            </a:r>
            <a:r>
              <a:rPr lang="en-US" altLang="zh-CN" dirty="0">
                <a:latin typeface="+mn-ea"/>
              </a:rPr>
              <a:t>SQL</a:t>
            </a:r>
            <a:r>
              <a:rPr lang="zh-CN" altLang="en-US" dirty="0">
                <a:latin typeface="+mn-ea"/>
              </a:rPr>
              <a:t>语法：</a:t>
            </a:r>
          </a:p>
          <a:p>
            <a:r>
              <a:rPr lang="en-US" altLang="zh-CN" dirty="0">
                <a:latin typeface="+mn-ea"/>
                <a:hlinkClick r:id="rId2"/>
              </a:rPr>
              <a:t>http://www.w3school.com.cn/sql/index.asp</a:t>
            </a:r>
            <a:endParaRPr lang="en-US" altLang="zh-CN" dirty="0">
              <a:latin typeface="+mn-ea"/>
            </a:endParaRPr>
          </a:p>
          <a:p>
            <a:endParaRPr lang="en-US" altLang="zh-CN" dirty="0">
              <a:latin typeface="+mn-ea"/>
            </a:endParaRPr>
          </a:p>
          <a:p>
            <a:r>
              <a:rPr lang="zh-CN" altLang="en-US" dirty="0">
                <a:latin typeface="+mn-ea"/>
              </a:rPr>
              <a:t>官方文档：</a:t>
            </a:r>
            <a:endParaRPr lang="en-US" altLang="zh-CN" dirty="0">
              <a:latin typeface="+mn-ea"/>
            </a:endParaRPr>
          </a:p>
          <a:p>
            <a:r>
              <a:rPr lang="en-US" altLang="zh-CN" dirty="0"/>
              <a:t>SQL Server: </a:t>
            </a:r>
            <a:r>
              <a:rPr lang="en-US" altLang="zh-CN" dirty="0">
                <a:hlinkClick r:id="rId3"/>
              </a:rPr>
              <a:t>https://docs.microsoft.com/zh-cn/sql/relational-databases/native-client-odbc-cursors/using-cursors-odbc?view=sql-server-2017</a:t>
            </a:r>
            <a:r>
              <a:rPr lang="en-US" altLang="zh-CN" dirty="0"/>
              <a:t> </a:t>
            </a:r>
          </a:p>
          <a:p>
            <a:r>
              <a:rPr lang="en-US" altLang="zh-CN" dirty="0"/>
              <a:t>MySQL: </a:t>
            </a:r>
            <a:r>
              <a:rPr lang="en-US" altLang="zh-CN" dirty="0">
                <a:hlinkClick r:id="rId4"/>
              </a:rPr>
              <a:t>https://dev.mysql.com/doc/refman/8.0/en/cursors.html</a:t>
            </a:r>
            <a:endParaRPr lang="en-US" altLang="zh-CN" dirty="0"/>
          </a:p>
          <a:p>
            <a:endParaRPr lang="en-US" altLang="zh-CN" dirty="0">
              <a:latin typeface="+mn-ea"/>
            </a:endParaRPr>
          </a:p>
          <a:p>
            <a:r>
              <a:rPr lang="zh-CN" altLang="en-US" dirty="0">
                <a:latin typeface="+mn-ea"/>
              </a:rPr>
              <a:t>多用搜索引擎：</a:t>
            </a:r>
          </a:p>
          <a:p>
            <a:r>
              <a:rPr lang="en-US" altLang="zh-CN" dirty="0">
                <a:latin typeface="+mn-ea"/>
                <a:hlinkClick r:id="rId5"/>
              </a:rPr>
              <a:t>https://cn.bing.com/</a:t>
            </a:r>
            <a:endParaRPr lang="en-US" altLang="zh-CN" dirty="0">
              <a:latin typeface="+mn-ea"/>
            </a:endParaRPr>
          </a:p>
          <a:p>
            <a:r>
              <a:rPr lang="en-US" altLang="zh-CN" dirty="0">
                <a:latin typeface="+mn-ea"/>
                <a:hlinkClick r:id="rId6"/>
              </a:rPr>
              <a:t>https://www.google.com/</a:t>
            </a:r>
            <a:endParaRPr lang="en-US" altLang="zh-CN" dirty="0">
              <a:latin typeface="+mn-ea"/>
            </a:endParaRPr>
          </a:p>
          <a:p>
            <a:r>
              <a:rPr lang="en-US" altLang="zh-CN" dirty="0">
                <a:latin typeface="+mn-ea"/>
                <a:hlinkClick r:id="rId7"/>
              </a:rPr>
              <a:t>https://www.baidu.com/</a:t>
            </a:r>
            <a:endParaRPr lang="en-US" altLang="zh-CN" dirty="0">
              <a:latin typeface="+mn-ea"/>
            </a:endParaRPr>
          </a:p>
          <a:p>
            <a:endParaRPr lang="en-US" altLang="zh-CN" dirty="0">
              <a:latin typeface="+mn-ea"/>
            </a:endParaRPr>
          </a:p>
          <a:p>
            <a:r>
              <a:rPr lang="zh-CN" altLang="en-US" dirty="0"/>
              <a:t>以及数据库课程</a:t>
            </a:r>
            <a:r>
              <a:rPr lang="en-US" altLang="zh-CN" dirty="0"/>
              <a:t>PPT</a:t>
            </a:r>
            <a:endParaRPr lang="en-US" altLang="zh-CN" dirty="0">
              <a:latin typeface="+mn-ea"/>
            </a:endParaRPr>
          </a:p>
          <a:p>
            <a:endParaRPr lang="zh-CN" altLang="en-US" dirty="0"/>
          </a:p>
        </p:txBody>
      </p:sp>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1586010" cy="511876"/>
            <a:chOff x="1187820" y="652928"/>
            <a:chExt cx="158601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1500732" cy="461665"/>
            </a:xfrm>
            <a:prstGeom prst="rect">
              <a:avLst/>
            </a:prstGeom>
            <a:noFill/>
          </p:spPr>
          <p:txBody>
            <a:bodyPr wrap="none" rtlCol="0">
              <a:spAutoFit/>
            </a:bodyPr>
            <a:lstStyle/>
            <a:p>
              <a:r>
                <a:rPr lang="zh-CN" altLang="en-US" sz="2400" dirty="0">
                  <a:solidFill>
                    <a:schemeClr val="bg1"/>
                  </a:solidFill>
                  <a:cs typeface="+mn-ea"/>
                  <a:sym typeface="+mn-lt"/>
                </a:rPr>
                <a:t> 相关参考</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942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2386639"/>
            <a:ext cx="3945311" cy="1323439"/>
          </a:xfrm>
          <a:prstGeom prst="rect">
            <a:avLst/>
          </a:prstGeom>
          <a:noFill/>
        </p:spPr>
        <p:txBody>
          <a:bodyPr wrap="none" rtlCol="0">
            <a:spAutoFit/>
          </a:bodyPr>
          <a:lstStyle/>
          <a:p>
            <a:r>
              <a:rPr lang="zh-CN" altLang="en-US" sz="2000" dirty="0">
                <a:latin typeface="+mn-ea"/>
              </a:rPr>
              <a:t>本次的上机内容为游标。</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r>
              <a:rPr lang="zh-CN" altLang="en-US" sz="2000" dirty="0">
                <a:latin typeface="+mn-ea"/>
              </a:rPr>
              <a:t>（</a:t>
            </a:r>
            <a:r>
              <a:rPr lang="en-US" altLang="zh-CN" sz="2000" dirty="0">
                <a:latin typeface="+mn-ea"/>
              </a:rPr>
              <a:t>MySQL</a:t>
            </a:r>
            <a:r>
              <a:rPr lang="zh-CN" altLang="en-US" sz="2000" dirty="0">
                <a:latin typeface="+mn-ea"/>
              </a:rPr>
              <a:t>语法差别及示例见</a:t>
            </a:r>
            <a:r>
              <a:rPr lang="en-US" altLang="zh-CN" sz="2000" dirty="0">
                <a:latin typeface="+mn-ea"/>
              </a:rPr>
              <a:t>P12</a:t>
            </a:r>
            <a:r>
              <a:rPr lang="zh-CN" altLang="en-US" sz="2000" dirty="0">
                <a:latin typeface="+mn-ea"/>
              </a:rPr>
              <a:t>）</a:t>
            </a:r>
            <a:endParaRPr lang="en-US" altLang="zh-CN" sz="2000" dirty="0">
              <a:latin typeface="+mn-ea"/>
            </a:endParaRPr>
          </a:p>
          <a:p>
            <a:endParaRPr lang="zh-CN" altLang="en-US" sz="2000" dirty="0">
              <a:solidFill>
                <a:schemeClr val="bg1">
                  <a:lumMod val="50000"/>
                </a:schemeClr>
              </a:solidFill>
              <a:latin typeface="+mn-ea"/>
            </a:endParaRPr>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68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974689"/>
            <a:ext cx="9282022" cy="25604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dirty="0"/>
              <a:t>Task1</a:t>
            </a:r>
            <a:r>
              <a:rPr lang="zh-CN" altLang="en-US" dirty="0"/>
              <a:t>：</a:t>
            </a:r>
            <a:endParaRPr lang="en-US" altLang="zh-CN" dirty="0"/>
          </a:p>
          <a:p>
            <a:pPr>
              <a:lnSpc>
                <a:spcPct val="150000"/>
              </a:lnSpc>
            </a:pPr>
            <a:r>
              <a:rPr lang="zh-CN" altLang="en-US" dirty="0"/>
              <a:t>在第七次实验作业</a:t>
            </a:r>
            <a:r>
              <a:rPr lang="en-US" altLang="zh-CN" dirty="0"/>
              <a:t>——</a:t>
            </a:r>
            <a:r>
              <a:rPr lang="zh-CN" altLang="en-US" dirty="0"/>
              <a:t>简易图书借阅系统的表的基础上，写一套使用游标处理的</a:t>
            </a:r>
            <a:r>
              <a:rPr lang="zh-CN" altLang="en-US" b="1" dirty="0"/>
              <a:t>存储过程</a:t>
            </a:r>
            <a:r>
              <a:rPr lang="zh-CN" altLang="en-US" dirty="0"/>
              <a:t>（仅需要实现</a:t>
            </a:r>
            <a:r>
              <a:rPr lang="zh-CN" altLang="en-US" b="1" dirty="0"/>
              <a:t>注册、登录、借书、还书</a:t>
            </a:r>
            <a:r>
              <a:rPr lang="zh-CN" altLang="en-US" dirty="0"/>
              <a:t>即可）</a:t>
            </a:r>
            <a:endParaRPr lang="en-US" altLang="zh-CN" dirty="0"/>
          </a:p>
          <a:p>
            <a:endParaRPr lang="en-US" altLang="zh-CN" dirty="0"/>
          </a:p>
          <a:p>
            <a:r>
              <a:rPr lang="zh-CN" altLang="en-US" dirty="0"/>
              <a:t>说明：</a:t>
            </a:r>
            <a:endParaRPr lang="en-US" altLang="zh-CN" dirty="0"/>
          </a:p>
          <a:p>
            <a:pPr>
              <a:lnSpc>
                <a:spcPct val="125000"/>
              </a:lnSpc>
            </a:pPr>
            <a:r>
              <a:rPr lang="zh-CN" altLang="en-US" dirty="0"/>
              <a:t>     仅仅作为练习游标语法，不必考虑效率，只要使用到游标即可（比如注册：建立</a:t>
            </a:r>
            <a:r>
              <a:rPr lang="en-US" altLang="zh-CN" dirty="0"/>
              <a:t>user</a:t>
            </a:r>
            <a:r>
              <a:rPr lang="zh-CN" altLang="en-US" dirty="0"/>
              <a:t>表的游标，然后</a:t>
            </a:r>
            <a:r>
              <a:rPr lang="zh-CN" altLang="en-US" dirty="0">
                <a:solidFill>
                  <a:srgbClr val="FF0000"/>
                </a:solidFill>
              </a:rPr>
              <a:t>遍历</a:t>
            </a:r>
            <a:r>
              <a:rPr lang="zh-CN" altLang="en-US" dirty="0"/>
              <a:t>其来判断是否被注册，根据结果决定是否向用户表写入新用户）</a:t>
            </a:r>
            <a:endParaRPr lang="en-US" altLang="zh-CN" dirty="0"/>
          </a:p>
        </p:txBody>
      </p:sp>
      <p:sp>
        <p:nvSpPr>
          <p:cNvPr id="4" name="文本框 3"/>
          <p:cNvSpPr txBox="1"/>
          <p:nvPr/>
        </p:nvSpPr>
        <p:spPr>
          <a:xfrm>
            <a:off x="1654061" y="1098782"/>
            <a:ext cx="2420099" cy="307777"/>
          </a:xfrm>
          <a:prstGeom prst="rect">
            <a:avLst/>
          </a:prstGeom>
          <a:noFill/>
        </p:spPr>
        <p:txBody>
          <a:bodyPr wrap="square" rtlCol="0">
            <a:spAutoFit/>
          </a:bodyPr>
          <a:lstStyle/>
          <a:p>
            <a:r>
              <a:rPr lang="en-US" altLang="zh-CN" sz="1400" dirty="0">
                <a:solidFill>
                  <a:schemeClr val="bg1"/>
                </a:solidFill>
                <a:cs typeface="+mn-ea"/>
              </a:rPr>
              <a:t>—  </a:t>
            </a:r>
            <a:r>
              <a:rPr lang="zh-CN" altLang="en-US" sz="1400" dirty="0">
                <a:solidFill>
                  <a:schemeClr val="bg1"/>
                </a:solidFill>
                <a:cs typeface="+mn-ea"/>
              </a:rPr>
              <a:t>简易图书馆书籍借阅系统</a:t>
            </a:r>
          </a:p>
        </p:txBody>
      </p:sp>
    </p:spTree>
    <p:extLst>
      <p:ext uri="{BB962C8B-B14F-4D97-AF65-F5344CB8AC3E}">
        <p14:creationId xmlns:p14="http://schemas.microsoft.com/office/powerpoint/2010/main" val="52951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9EBC64EE-9034-47EC-8B60-63104ACAE71B}"/>
              </a:ext>
            </a:extLst>
          </p:cNvPr>
          <p:cNvSpPr txBox="1"/>
          <p:nvPr/>
        </p:nvSpPr>
        <p:spPr>
          <a:xfrm>
            <a:off x="883633" y="2048219"/>
            <a:ext cx="9573778" cy="3785652"/>
          </a:xfrm>
          <a:prstGeom prst="rect">
            <a:avLst/>
          </a:prstGeom>
          <a:noFill/>
        </p:spPr>
        <p:txBody>
          <a:bodyPr wrap="square" rtlCol="0">
            <a:spAutoFit/>
          </a:bodyPr>
          <a:lstStyle/>
          <a:p>
            <a:pPr marL="457200" indent="-457200">
              <a:buAutoNum type="arabicPeriod"/>
            </a:pPr>
            <a:r>
              <a:rPr lang="zh-CN" altLang="en-US" sz="2000" dirty="0"/>
              <a:t>将每个</a:t>
            </a:r>
            <a:r>
              <a:rPr lang="en-US" altLang="zh-CN" sz="2000" dirty="0"/>
              <a:t>Task</a:t>
            </a:r>
            <a:r>
              <a:rPr lang="zh-CN" altLang="en-US" sz="2000" dirty="0"/>
              <a:t>所用的所有语句复制到一个</a:t>
            </a:r>
            <a:r>
              <a:rPr lang="en-US" altLang="zh-CN" sz="2000" dirty="0"/>
              <a:t>SQL</a:t>
            </a:r>
            <a:r>
              <a:rPr lang="zh-CN" altLang="en-US" sz="2000" dirty="0"/>
              <a:t>文件里，命名为</a:t>
            </a:r>
            <a:r>
              <a:rPr lang="en-US" altLang="zh-CN" sz="2000" dirty="0"/>
              <a:t>Task1.sql</a:t>
            </a:r>
            <a:r>
              <a:rPr lang="zh-CN" altLang="en-US" sz="2000" dirty="0"/>
              <a:t>，</a:t>
            </a:r>
            <a:r>
              <a:rPr lang="zh-CN" altLang="en-US" sz="2000" b="1" dirty="0">
                <a:solidFill>
                  <a:srgbClr val="FF0000"/>
                </a:solidFill>
              </a:rPr>
              <a:t>请用注释将题号标明。</a:t>
            </a:r>
            <a:endParaRPr lang="en-US" altLang="zh-CN" sz="2000" b="1" dirty="0">
              <a:solidFill>
                <a:srgbClr val="FF0000"/>
              </a:solidFill>
            </a:endParaRPr>
          </a:p>
          <a:p>
            <a:pPr marL="457200" indent="-457200">
              <a:buAutoNum type="arabicPeriod"/>
            </a:pPr>
            <a:endParaRPr lang="en-US" altLang="zh-CN" sz="2000" dirty="0"/>
          </a:p>
          <a:p>
            <a:pPr marL="457200" indent="-457200">
              <a:buAutoNum type="arabicPeriod"/>
            </a:pPr>
            <a:r>
              <a:rPr lang="zh-CN" altLang="en-US" sz="2000" dirty="0"/>
              <a:t>打包成</a:t>
            </a:r>
            <a:r>
              <a:rPr lang="en-US" altLang="zh-CN" sz="2000" dirty="0"/>
              <a:t>.zip</a:t>
            </a:r>
            <a:r>
              <a:rPr lang="zh-CN" altLang="en-US" sz="2000" dirty="0"/>
              <a:t> </a:t>
            </a:r>
            <a:r>
              <a:rPr lang="en-US" altLang="zh-CN" sz="2000" dirty="0"/>
              <a:t>.</a:t>
            </a:r>
            <a:r>
              <a:rPr lang="en-US" altLang="zh-CN" sz="2000" dirty="0" err="1"/>
              <a:t>rar</a:t>
            </a:r>
            <a:r>
              <a:rPr lang="en-US" altLang="zh-CN" sz="2000" dirty="0"/>
              <a:t> .7z</a:t>
            </a:r>
            <a:r>
              <a:rPr lang="zh-CN" altLang="en-US" sz="2000" dirty="0"/>
              <a:t>等常见压缩格式，</a:t>
            </a:r>
            <a:r>
              <a:rPr lang="zh-CN" altLang="en-US" sz="2000" b="1" dirty="0"/>
              <a:t>命名为“</a:t>
            </a:r>
            <a:r>
              <a:rPr lang="zh-CN" altLang="en-US" sz="2000" b="1" dirty="0">
                <a:solidFill>
                  <a:srgbClr val="FF0000"/>
                </a:solidFill>
              </a:rPr>
              <a:t>学号</a:t>
            </a:r>
            <a:r>
              <a:rPr lang="en-US" altLang="zh-CN" sz="2000" b="1" dirty="0">
                <a:solidFill>
                  <a:srgbClr val="FF0000"/>
                </a:solidFill>
              </a:rPr>
              <a:t>_</a:t>
            </a:r>
            <a:r>
              <a:rPr lang="zh-CN" altLang="en-US" sz="2000" b="1" dirty="0">
                <a:solidFill>
                  <a:srgbClr val="FF0000"/>
                </a:solidFill>
              </a:rPr>
              <a:t>姓名_实验</a:t>
            </a:r>
            <a:r>
              <a:rPr lang="en-US" altLang="zh-CN" sz="2000" b="1" dirty="0">
                <a:solidFill>
                  <a:srgbClr val="FF0000"/>
                </a:solidFill>
              </a:rPr>
              <a:t>8</a:t>
            </a:r>
            <a:r>
              <a:rPr lang="zh-CN" altLang="en-US" sz="2000" b="1" dirty="0"/>
              <a:t>”。</a:t>
            </a:r>
            <a:endParaRPr lang="en-US" altLang="zh-CN" sz="2000" b="1" dirty="0"/>
          </a:p>
          <a:p>
            <a:pPr marL="457200" indent="-457200">
              <a:buAutoNum type="arabicPeriod"/>
            </a:pPr>
            <a:endParaRPr lang="en-US" altLang="zh-CN" sz="2000" dirty="0"/>
          </a:p>
          <a:p>
            <a:pPr marL="457200" indent="-457200">
              <a:buFontTx/>
              <a:buAutoNum type="arabicPeriod"/>
            </a:pPr>
            <a:r>
              <a:rPr lang="zh-CN" altLang="en-US" sz="2000" dirty="0"/>
              <a:t>作业截止时间为</a:t>
            </a:r>
            <a:r>
              <a:rPr lang="zh-CN" altLang="en-US" sz="2000" b="1" dirty="0">
                <a:solidFill>
                  <a:srgbClr val="FF0000"/>
                </a:solidFill>
              </a:rPr>
              <a:t>周日</a:t>
            </a:r>
            <a:r>
              <a:rPr lang="en-US" altLang="zh-CN" sz="2000" b="1" dirty="0">
                <a:solidFill>
                  <a:srgbClr val="FF0000"/>
                </a:solidFill>
              </a:rPr>
              <a:t>24:00</a:t>
            </a:r>
            <a:r>
              <a:rPr lang="zh-CN" altLang="en-US" sz="2000" b="1" dirty="0">
                <a:solidFill>
                  <a:srgbClr val="FF0000"/>
                </a:solidFill>
              </a:rPr>
              <a:t>之前。</a:t>
            </a:r>
            <a:endParaRPr lang="en-US" altLang="zh-CN" sz="2000" b="1" dirty="0">
              <a:solidFill>
                <a:srgbClr val="FF0000"/>
              </a:solidFill>
            </a:endParaRPr>
          </a:p>
          <a:p>
            <a:pPr marL="457200" indent="-457200">
              <a:buFontTx/>
              <a:buAutoNum type="arabicPeriod"/>
            </a:pPr>
            <a:endParaRPr lang="en-US" altLang="zh-CN" sz="2000" b="1" dirty="0">
              <a:solidFill>
                <a:srgbClr val="FF0000"/>
              </a:solidFill>
            </a:endParaRPr>
          </a:p>
          <a:p>
            <a:pPr marL="457200" indent="-457200">
              <a:buFontTx/>
              <a:buAutoNum type="arabicPeriod"/>
            </a:pPr>
            <a:r>
              <a:rPr lang="zh-CN" altLang="en-US" sz="2000" b="1" dirty="0">
                <a:solidFill>
                  <a:srgbClr val="FF0000"/>
                </a:solidFill>
              </a:rPr>
              <a:t>周日</a:t>
            </a:r>
            <a:r>
              <a:rPr lang="en-US" altLang="zh-CN" sz="2000" b="1" dirty="0">
                <a:solidFill>
                  <a:srgbClr val="FF0000"/>
                </a:solidFill>
              </a:rPr>
              <a:t>24:00</a:t>
            </a:r>
            <a:r>
              <a:rPr lang="zh-CN" altLang="en-US" sz="2000" b="1" dirty="0">
                <a:solidFill>
                  <a:srgbClr val="FF0000"/>
                </a:solidFill>
              </a:rPr>
              <a:t>之前</a:t>
            </a:r>
            <a:r>
              <a:rPr lang="zh-CN" altLang="en-US" sz="2000" dirty="0">
                <a:solidFill>
                  <a:schemeClr val="tx1">
                    <a:lumMod val="95000"/>
                    <a:lumOff val="5000"/>
                  </a:schemeClr>
                </a:solidFill>
              </a:rPr>
              <a:t>将</a:t>
            </a:r>
            <a:r>
              <a:rPr lang="zh-CN" altLang="en-US" sz="2000" b="1" dirty="0">
                <a:solidFill>
                  <a:schemeClr val="tx1">
                    <a:lumMod val="95000"/>
                    <a:lumOff val="5000"/>
                  </a:schemeClr>
                </a:solidFill>
              </a:rPr>
              <a:t>压缩包</a:t>
            </a:r>
            <a:r>
              <a:rPr lang="zh-CN" altLang="en-US" sz="2000" dirty="0">
                <a:solidFill>
                  <a:schemeClr val="tx1">
                    <a:lumMod val="95000"/>
                    <a:lumOff val="5000"/>
                  </a:schemeClr>
                </a:solidFill>
              </a:rPr>
              <a:t>提交</a:t>
            </a:r>
            <a:r>
              <a:rPr lang="zh-CN" altLang="en-US" sz="2000" dirty="0"/>
              <a:t>到软件学院云平台。</a:t>
            </a:r>
            <a:endParaRPr lang="en-US" altLang="zh-CN" sz="2000" dirty="0"/>
          </a:p>
          <a:p>
            <a:pPr marL="457200" indent="-457200">
              <a:buFontTx/>
              <a:buAutoNum type="arabicPeriod"/>
            </a:pPr>
            <a:endParaRPr lang="en-US" altLang="zh-CN" sz="2000" dirty="0"/>
          </a:p>
          <a:p>
            <a:pPr marL="457200" indent="-457200">
              <a:buFontTx/>
              <a:buAutoNum type="arabicPeriod"/>
            </a:pPr>
            <a:r>
              <a:rPr lang="zh-CN" altLang="en-US" sz="2000" b="1" dirty="0">
                <a:solidFill>
                  <a:srgbClr val="FF0000"/>
                </a:solidFill>
              </a:rPr>
              <a:t>如果未能及时提交，请发到助教邮箱，并注明补交。</a:t>
            </a:r>
            <a:br>
              <a:rPr lang="en-US" altLang="zh-CN" sz="2000" b="1" dirty="0">
                <a:solidFill>
                  <a:srgbClr val="FF0000"/>
                </a:solidFill>
              </a:rPr>
            </a:br>
            <a:r>
              <a:rPr lang="en-US" altLang="zh-CN" sz="2000" b="1" dirty="0">
                <a:solidFill>
                  <a:srgbClr val="FF0000"/>
                </a:solidFill>
                <a:hlinkClick r:id="rId2"/>
              </a:rPr>
              <a:t>15652581355@163.com</a:t>
            </a:r>
            <a:r>
              <a:rPr lang="zh-CN" altLang="en-US" sz="2000" b="1" dirty="0">
                <a:hlinkClick r:id="rId2"/>
              </a:rPr>
              <a:t>，</a:t>
            </a:r>
            <a:br>
              <a:rPr lang="en-US" altLang="zh-CN" sz="2000" b="1" dirty="0">
                <a:hlinkClick r:id="rId2"/>
              </a:rPr>
            </a:br>
            <a:r>
              <a:rPr lang="en-US" altLang="zh-CN" sz="2000" b="1" dirty="0">
                <a:hlinkClick r:id="rId2"/>
              </a:rPr>
              <a:t>hzy1721@qq.com</a:t>
            </a:r>
            <a:endParaRPr lang="en-US" altLang="zh-CN" sz="2000" dirty="0"/>
          </a:p>
        </p:txBody>
      </p:sp>
    </p:spTree>
    <p:extLst>
      <p:ext uri="{BB962C8B-B14F-4D97-AF65-F5344CB8AC3E}">
        <p14:creationId xmlns:p14="http://schemas.microsoft.com/office/powerpoint/2010/main" val="163569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482124"/>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为什么要使用游标？</a:t>
            </a:r>
          </a:p>
          <a:p>
            <a:pPr>
              <a:defRPr/>
            </a:pPr>
            <a:endParaRPr lang="zh-CN" altLang="en-US" dirty="0"/>
          </a:p>
          <a:p>
            <a:pPr>
              <a:lnSpc>
                <a:spcPct val="125000"/>
              </a:lnSpc>
              <a:defRPr/>
            </a:pPr>
            <a:r>
              <a:rPr lang="zh-CN" altLang="en-US" dirty="0"/>
              <a:t>    我们知道，关系数据库所有的关系运算其实是集合与集合的运算，它的输入是集合输出同样是集合，有时需要对结果集</a:t>
            </a:r>
            <a:r>
              <a:rPr lang="zh-CN" altLang="en-US" b="1" dirty="0"/>
              <a:t>逐行</a:t>
            </a:r>
            <a:r>
              <a:rPr lang="zh-CN" altLang="en-US" dirty="0"/>
              <a:t>进行处理，这时就需要用到游标。</a:t>
            </a:r>
            <a:endParaRPr lang="en-US" altLang="zh-CN" dirty="0"/>
          </a:p>
          <a:p>
            <a:pPr>
              <a:lnSpc>
                <a:spcPct val="125000"/>
              </a:lnSpc>
              <a:defRPr/>
            </a:pPr>
            <a:r>
              <a:rPr lang="en-US" altLang="zh-CN" dirty="0"/>
              <a:t>    </a:t>
            </a:r>
            <a:r>
              <a:rPr lang="zh-CN" altLang="en-US" dirty="0"/>
              <a:t>我们对游标的使用一本遵循“五步法”：声明游标</a:t>
            </a:r>
            <a:r>
              <a:rPr lang="en-US" altLang="zh-CN" dirty="0"/>
              <a:t>—&gt;</a:t>
            </a:r>
            <a:r>
              <a:rPr lang="zh-CN" altLang="en-US" dirty="0"/>
              <a:t>打开游标</a:t>
            </a:r>
            <a:r>
              <a:rPr lang="en-US" altLang="zh-CN" dirty="0"/>
              <a:t>—&gt;</a:t>
            </a:r>
            <a:r>
              <a:rPr lang="zh-CN" altLang="en-US" dirty="0"/>
              <a:t>读取数据</a:t>
            </a:r>
            <a:r>
              <a:rPr lang="en-US" altLang="zh-CN" dirty="0"/>
              <a:t>—&gt;</a:t>
            </a:r>
            <a:r>
              <a:rPr lang="zh-CN" altLang="en-US" dirty="0"/>
              <a:t>关闭游标</a:t>
            </a:r>
            <a:r>
              <a:rPr lang="en-US" altLang="zh-CN" dirty="0"/>
              <a:t>—&gt;</a:t>
            </a:r>
            <a:r>
              <a:rPr lang="zh-CN" altLang="en-US" dirty="0"/>
              <a:t>删除游标。以下就从这五步对游标的使用进行说明。</a:t>
            </a:r>
            <a:endParaRPr lang="en-US" altLang="zh-CN" dirty="0"/>
          </a:p>
          <a:p>
            <a:pPr>
              <a:lnSpc>
                <a:spcPct val="125000"/>
              </a:lnSpc>
              <a:defRPr/>
            </a:pPr>
            <a:endParaRPr lang="en-US" altLang="zh-CN" dirty="0"/>
          </a:p>
          <a:p>
            <a:pPr marL="285750" indent="-285750">
              <a:lnSpc>
                <a:spcPct val="125000"/>
              </a:lnSpc>
              <a:buFont typeface="Arial" panose="020B0604020202020204" pitchFamily="34" charset="0"/>
              <a:buChar char="•"/>
            </a:pPr>
            <a:r>
              <a:rPr lang="zh-CN" altLang="en-US" dirty="0"/>
              <a:t>游标的特点：</a:t>
            </a:r>
            <a:endParaRPr lang="en-US" altLang="zh-CN" dirty="0"/>
          </a:p>
          <a:p>
            <a:pPr marL="800100" lvl="1" indent="-342900">
              <a:lnSpc>
                <a:spcPct val="125000"/>
              </a:lnSpc>
              <a:buFont typeface="+mj-lt"/>
              <a:buAutoNum type="arabicPeriod"/>
            </a:pPr>
            <a:r>
              <a:rPr lang="zh-CN" altLang="en-US" dirty="0"/>
              <a:t>面向行思维</a:t>
            </a:r>
            <a:endParaRPr lang="en-US" altLang="zh-CN" dirty="0"/>
          </a:p>
          <a:p>
            <a:pPr marL="800100" lvl="1" indent="-342900">
              <a:lnSpc>
                <a:spcPct val="125000"/>
              </a:lnSpc>
              <a:buFont typeface="+mj-lt"/>
              <a:buAutoNum type="arabicPeriod"/>
            </a:pPr>
            <a:r>
              <a:rPr lang="zh-CN" altLang="en-US" dirty="0"/>
              <a:t>游标绑定了一个</a:t>
            </a:r>
            <a:r>
              <a:rPr lang="en-US" altLang="zh-CN" dirty="0"/>
              <a:t>DQL</a:t>
            </a:r>
            <a:r>
              <a:rPr lang="zh-CN" altLang="en-US" dirty="0"/>
              <a:t>语句，提供了一种能从包括多条数据记录的结果集中每次提取一条记录的机制</a:t>
            </a:r>
            <a:endParaRPr lang="en-US" altLang="zh-CN" dirty="0"/>
          </a:p>
          <a:p>
            <a:pPr marL="800100" lvl="1" indent="-342900">
              <a:lnSpc>
                <a:spcPct val="125000"/>
              </a:lnSpc>
              <a:buFont typeface="+mj-lt"/>
              <a:buAutoNum type="arabicPeriod"/>
            </a:pPr>
            <a:r>
              <a:rPr lang="zh-CN" altLang="en-US" dirty="0"/>
              <a:t>临时性：关闭</a:t>
            </a:r>
            <a:r>
              <a:rPr lang="en-US" altLang="zh-CN" dirty="0"/>
              <a:t>SSMS</a:t>
            </a:r>
            <a:r>
              <a:rPr lang="zh-CN" altLang="en-US" dirty="0"/>
              <a:t>后游标消失</a:t>
            </a:r>
            <a:r>
              <a:rPr lang="en-US" altLang="zh-CN" dirty="0"/>
              <a:t>(</a:t>
            </a:r>
            <a:r>
              <a:rPr lang="zh-CN" altLang="en-US" dirty="0"/>
              <a:t>不存储！</a:t>
            </a:r>
            <a:r>
              <a:rPr lang="en-US" altLang="zh-CN"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0235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简单游标示例</a:t>
            </a:r>
          </a:p>
          <a:p>
            <a:pPr algn="r"/>
            <a:endParaRPr lang="zh-CN" altLang="en-US" sz="2000" dirty="0">
              <a:solidFill>
                <a:schemeClr val="bg1"/>
              </a:solidFill>
              <a:cs typeface="+mn-ea"/>
              <a:sym typeface="+mn-lt"/>
            </a:endParaRPr>
          </a:p>
        </p:txBody>
      </p:sp>
      <p:sp>
        <p:nvSpPr>
          <p:cNvPr id="13" name="文本框 12">
            <a:extLst>
              <a:ext uri="{FF2B5EF4-FFF2-40B4-BE49-F238E27FC236}">
                <a16:creationId xmlns:a16="http://schemas.microsoft.com/office/drawing/2014/main" id="{48E428A2-74CF-43F2-8B82-06FDD91F2DBE}"/>
              </a:ext>
            </a:extLst>
          </p:cNvPr>
          <p:cNvSpPr txBox="1"/>
          <p:nvPr/>
        </p:nvSpPr>
        <p:spPr>
          <a:xfrm>
            <a:off x="8519262" y="1671745"/>
            <a:ext cx="2536665" cy="3360022"/>
          </a:xfrm>
          <a:prstGeom prst="rect">
            <a:avLst/>
          </a:prstGeom>
          <a:noFill/>
        </p:spPr>
        <p:txBody>
          <a:bodyPr wrap="square" rtlCol="0">
            <a:spAutoFit/>
          </a:bodyPr>
          <a:lstStyle/>
          <a:p>
            <a:pPr>
              <a:lnSpc>
                <a:spcPct val="150000"/>
              </a:lnSpc>
            </a:pPr>
            <a:r>
              <a:rPr lang="zh-CN" altLang="en-US" sz="2400" dirty="0"/>
              <a:t>游标的生命周期：</a:t>
            </a:r>
            <a:endParaRPr lang="en-US" altLang="zh-CN" sz="2400" dirty="0"/>
          </a:p>
          <a:p>
            <a:pPr marL="800100" lvl="1" indent="-342900">
              <a:lnSpc>
                <a:spcPct val="150000"/>
              </a:lnSpc>
              <a:buFont typeface="+mj-lt"/>
              <a:buAutoNum type="arabicPeriod"/>
            </a:pPr>
            <a:r>
              <a:rPr lang="zh-CN" altLang="en-US" sz="2400" dirty="0"/>
              <a:t>定义游标</a:t>
            </a:r>
            <a:endParaRPr lang="en-US" altLang="zh-CN" sz="2400" dirty="0">
              <a:solidFill>
                <a:srgbClr val="0000FF"/>
              </a:solidFill>
            </a:endParaRPr>
          </a:p>
          <a:p>
            <a:pPr marL="800100" lvl="1" indent="-342900">
              <a:lnSpc>
                <a:spcPct val="150000"/>
              </a:lnSpc>
              <a:buFont typeface="+mj-lt"/>
              <a:buAutoNum type="arabicPeriod"/>
            </a:pPr>
            <a:r>
              <a:rPr lang="zh-CN" altLang="en-US" sz="2400" dirty="0"/>
              <a:t>打开游标</a:t>
            </a:r>
            <a:endParaRPr lang="en-US" altLang="zh-CN" sz="2400" dirty="0">
              <a:solidFill>
                <a:srgbClr val="0000FF"/>
              </a:solidFill>
            </a:endParaRPr>
          </a:p>
          <a:p>
            <a:pPr marL="800100" lvl="1" indent="-342900">
              <a:lnSpc>
                <a:spcPct val="150000"/>
              </a:lnSpc>
              <a:buFont typeface="+mj-lt"/>
              <a:buAutoNum type="arabicPeriod"/>
            </a:pPr>
            <a:r>
              <a:rPr lang="zh-CN" altLang="en-US" sz="2400" dirty="0"/>
              <a:t>提取数据</a:t>
            </a:r>
            <a:endParaRPr lang="en-US" altLang="zh-CN" sz="2400" dirty="0">
              <a:solidFill>
                <a:srgbClr val="0000FF"/>
              </a:solidFill>
            </a:endParaRPr>
          </a:p>
          <a:p>
            <a:pPr marL="800100" lvl="1" indent="-342900">
              <a:lnSpc>
                <a:spcPct val="150000"/>
              </a:lnSpc>
              <a:buFont typeface="+mj-lt"/>
              <a:buAutoNum type="arabicPeriod"/>
            </a:pPr>
            <a:r>
              <a:rPr lang="zh-CN" altLang="en-US" sz="2400" dirty="0"/>
              <a:t>关闭游标</a:t>
            </a:r>
            <a:endParaRPr lang="en-US" altLang="zh-CN" sz="2400" dirty="0">
              <a:solidFill>
                <a:srgbClr val="0000FF"/>
              </a:solidFill>
            </a:endParaRPr>
          </a:p>
          <a:p>
            <a:pPr marL="800100" lvl="1" indent="-342900">
              <a:lnSpc>
                <a:spcPct val="150000"/>
              </a:lnSpc>
              <a:buFont typeface="+mj-lt"/>
              <a:buAutoNum type="arabicPeriod"/>
            </a:pPr>
            <a:r>
              <a:rPr lang="zh-CN" altLang="en-US" sz="2400" dirty="0"/>
              <a:t>释放游标</a:t>
            </a:r>
            <a:endParaRPr lang="en-US" altLang="zh-CN" sz="2400" dirty="0">
              <a:solidFill>
                <a:srgbClr val="0000FF"/>
              </a:solidFill>
            </a:endParaRPr>
          </a:p>
        </p:txBody>
      </p:sp>
      <p:pic>
        <p:nvPicPr>
          <p:cNvPr id="14" name="图片 13">
            <a:extLst>
              <a:ext uri="{FF2B5EF4-FFF2-40B4-BE49-F238E27FC236}">
                <a16:creationId xmlns:a16="http://schemas.microsoft.com/office/drawing/2014/main" id="{8FC49070-95CE-47F9-9180-14273AE8EE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2532" y="1974689"/>
            <a:ext cx="3432175" cy="385603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7F2DD1FA-41B6-46A4-8434-B4C4E4D1F0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0741" y="1972885"/>
            <a:ext cx="3392487" cy="416242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58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1745"/>
            <a:ext cx="9803631" cy="4801314"/>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DECLARE </a:t>
            </a:r>
            <a:r>
              <a:rPr lang="en-US" altLang="zh-CN" dirty="0" err="1"/>
              <a:t>cursor_name</a:t>
            </a:r>
            <a:r>
              <a:rPr lang="en-US" altLang="zh-CN" dirty="0"/>
              <a:t> CURSOR [ LOCAL | GLOBAL ] </a:t>
            </a:r>
            <a:r>
              <a:rPr lang="zh-CN" altLang="en-US" dirty="0"/>
              <a:t>（说明游标的作用域）</a:t>
            </a:r>
            <a:endParaRPr lang="en-US" altLang="zh-CN" dirty="0"/>
          </a:p>
          <a:p>
            <a:pPr lvl="1">
              <a:defRPr/>
            </a:pPr>
            <a:r>
              <a:rPr lang="en-US" altLang="zh-CN" dirty="0"/>
              <a:t>[ FORWARD_ONLY | SCROLL ] </a:t>
            </a:r>
            <a:r>
              <a:rPr lang="zh-CN" altLang="en-US" dirty="0"/>
              <a:t>（说明游标的方向）</a:t>
            </a:r>
            <a:endParaRPr lang="en-US" altLang="zh-CN" dirty="0"/>
          </a:p>
          <a:p>
            <a:pPr lvl="1">
              <a:defRPr/>
            </a:pPr>
            <a:r>
              <a:rPr lang="en-US" altLang="zh-CN" dirty="0"/>
              <a:t>[ STATIC | KEYSET | DYNAMIC | FAST_FORWARD ] </a:t>
            </a:r>
            <a:r>
              <a:rPr lang="zh-CN" altLang="en-US" dirty="0"/>
              <a:t>（说明游标的类型）</a:t>
            </a:r>
            <a:endParaRPr lang="en-US" altLang="zh-CN" dirty="0"/>
          </a:p>
          <a:p>
            <a:pPr lvl="1">
              <a:defRPr/>
            </a:pPr>
            <a:r>
              <a:rPr lang="en-US" altLang="zh-CN" b="1" dirty="0"/>
              <a:t>FOR </a:t>
            </a:r>
            <a:r>
              <a:rPr lang="en-US" altLang="zh-CN" b="1" dirty="0" err="1"/>
              <a:t>select_statement</a:t>
            </a:r>
            <a:endParaRPr lang="en-US" altLang="zh-CN" b="1" dirty="0"/>
          </a:p>
          <a:p>
            <a:pPr lvl="1">
              <a:defRPr/>
            </a:pPr>
            <a:r>
              <a:rPr lang="en-US" altLang="zh-CN" dirty="0"/>
              <a:t>[ FOR UPDATE [ OF </a:t>
            </a:r>
            <a:r>
              <a:rPr lang="en-US" altLang="zh-CN" dirty="0" err="1"/>
              <a:t>column_name</a:t>
            </a:r>
            <a:r>
              <a:rPr lang="en-US" altLang="zh-CN" dirty="0"/>
              <a:t> [ ,…n ] ] ]</a:t>
            </a:r>
            <a:r>
              <a:rPr lang="zh-CN" altLang="en-US" dirty="0"/>
              <a:t> （说明游标可更新的列）</a:t>
            </a:r>
            <a:endParaRPr lang="en-US" altLang="zh-CN" dirty="0"/>
          </a:p>
          <a:p>
            <a:pPr>
              <a:defRPr/>
            </a:pPr>
            <a:r>
              <a:rPr lang="en-US" altLang="zh-CN" dirty="0"/>
              <a:t>[;]</a:t>
            </a:r>
          </a:p>
          <a:p>
            <a:pPr>
              <a:defRPr/>
            </a:pPr>
            <a:endParaRPr lang="en-US" altLang="zh-CN" dirty="0"/>
          </a:p>
          <a:p>
            <a:pPr>
              <a:defRPr/>
            </a:pPr>
            <a:r>
              <a:rPr lang="zh-CN" altLang="en-US" dirty="0"/>
              <a:t>说明：</a:t>
            </a:r>
          </a:p>
          <a:p>
            <a:pPr marL="342900" indent="-342900">
              <a:buAutoNum type="arabicPeriod"/>
              <a:defRPr/>
            </a:pPr>
            <a:r>
              <a:rPr lang="zh-CN" altLang="en-US" dirty="0"/>
              <a:t>打开游标使用</a:t>
            </a:r>
            <a:r>
              <a:rPr lang="en-US" altLang="zh-CN" dirty="0"/>
              <a:t>OPEN </a:t>
            </a:r>
            <a:r>
              <a:rPr lang="en-US" altLang="zh-CN" dirty="0" err="1"/>
              <a:t>cursor_name</a:t>
            </a:r>
            <a:r>
              <a:rPr lang="zh-CN" altLang="en-US" dirty="0"/>
              <a:t>。</a:t>
            </a:r>
            <a:endParaRPr lang="en-US" altLang="zh-CN" dirty="0"/>
          </a:p>
          <a:p>
            <a:pPr marL="342900" indent="-342900">
              <a:buAutoNum type="arabicPeriod"/>
              <a:defRPr/>
            </a:pPr>
            <a:r>
              <a:rPr lang="zh-CN" altLang="en-US" dirty="0"/>
              <a:t>相关参数意义见后面</a:t>
            </a:r>
            <a:r>
              <a:rPr lang="en-US" altLang="zh-CN" dirty="0"/>
              <a:t>PPT</a:t>
            </a:r>
            <a:r>
              <a:rPr lang="zh-CN" altLang="en-US" dirty="0"/>
              <a:t>。</a:t>
            </a:r>
            <a:endParaRPr lang="en-US" altLang="zh-CN" dirty="0"/>
          </a:p>
          <a:p>
            <a:pPr marL="342900" indent="-342900">
              <a:buAutoNum type="arabicPeriod"/>
              <a:defRPr/>
            </a:pPr>
            <a:r>
              <a:rPr lang="zh-CN" altLang="en-US" dirty="0"/>
              <a:t>还可以指定游标的读取时是否对行上锁，完整语法见详细文档。</a:t>
            </a:r>
            <a:endParaRPr lang="en-US" altLang="zh-CN" dirty="0"/>
          </a:p>
          <a:p>
            <a:pPr>
              <a:defRPr/>
            </a:pPr>
            <a:endParaRPr lang="en-US" altLang="zh-CN" dirty="0"/>
          </a:p>
          <a:p>
            <a:pPr>
              <a:defRPr/>
            </a:pPr>
            <a:r>
              <a:rPr lang="zh-CN" altLang="en-US" dirty="0"/>
              <a:t>相关文档：</a:t>
            </a:r>
            <a:endParaRPr lang="en-US" altLang="zh-CN" dirty="0"/>
          </a:p>
          <a:p>
            <a:pPr>
              <a:defRPr/>
            </a:pPr>
            <a:r>
              <a:rPr lang="en-US" altLang="zh-CN" dirty="0">
                <a:hlinkClick r:id="rId3"/>
              </a:rPr>
              <a:t>https://docs.microsoft.com/zh-cn/sql/t-sql/language-elements/declare-cursor-transact-sql?view=sql-server-2017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创建游标</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41738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0666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LOCAL</a:t>
            </a:r>
            <a:endParaRPr lang="zh-CN" altLang="en-US" dirty="0"/>
          </a:p>
          <a:p>
            <a:r>
              <a:rPr lang="zh-CN" altLang="en-US" dirty="0"/>
              <a:t>      说明所声明的游标为局部的，其作用域为创建它的批处理、存储过程或触发器，即在批处理、调用它的存储过程或触发器执行完成后，该游标被系统隐式释放。但若游标作为存储过程</a:t>
            </a:r>
            <a:r>
              <a:rPr lang="en-US" altLang="zh-CN" dirty="0"/>
              <a:t>OUTPUT </a:t>
            </a:r>
            <a:r>
              <a:rPr lang="zh-CN" altLang="en-US" dirty="0"/>
              <a:t>的输出参数，在存储过程终止后给游标变量分配参数可以继续引用游标，如果 </a:t>
            </a:r>
            <a:r>
              <a:rPr lang="en-US" altLang="zh-CN" dirty="0"/>
              <a:t>OUTPUT </a:t>
            </a:r>
            <a:r>
              <a:rPr lang="zh-CN" altLang="en-US" dirty="0"/>
              <a:t>参数将游标传递回来，则游标在最后引用它的变量释放或离开作用域时释放。</a:t>
            </a:r>
            <a:endParaRPr lang="en-US" altLang="zh-CN" dirty="0"/>
          </a:p>
          <a:p>
            <a:endParaRPr lang="zh-CN" altLang="en-US" dirty="0"/>
          </a:p>
          <a:p>
            <a:pPr marL="285750" indent="-285750">
              <a:buFont typeface="Arial" panose="020B0604020202020204" pitchFamily="34" charset="0"/>
              <a:buChar char="•"/>
            </a:pPr>
            <a:r>
              <a:rPr lang="en-US" altLang="zh-CN" b="1" dirty="0"/>
              <a:t>GLOBAL</a:t>
            </a:r>
            <a:endParaRPr lang="zh-CN" altLang="en-US" dirty="0"/>
          </a:p>
          <a:p>
            <a:r>
              <a:rPr lang="zh-CN" altLang="en-US" dirty="0"/>
              <a:t>      指定该游标的作用域对来说连接是全局的。在由连接执行的任何存储过程或批处理中，都可以引用该游标名称。该游标仅在断开连接时隐式释放。</a:t>
            </a:r>
            <a:endParaRPr lang="en-US" altLang="zh-CN" dirty="0"/>
          </a:p>
          <a:p>
            <a:endParaRPr lang="zh-CN" altLang="en-US" dirty="0"/>
          </a:p>
          <a:p>
            <a:r>
              <a:rPr lang="zh-CN" altLang="en-US" dirty="0"/>
              <a:t>      注意：如果 </a:t>
            </a:r>
            <a:r>
              <a:rPr lang="en-US" altLang="zh-CN" dirty="0"/>
              <a:t>GLOBAL </a:t>
            </a:r>
            <a:r>
              <a:rPr lang="zh-CN" altLang="en-US" dirty="0"/>
              <a:t>和 </a:t>
            </a:r>
            <a:r>
              <a:rPr lang="en-US" altLang="zh-CN" dirty="0"/>
              <a:t>LOCAL </a:t>
            </a:r>
            <a:r>
              <a:rPr lang="zh-CN" altLang="en-US" dirty="0"/>
              <a:t>参数都未指定，则默认值由 </a:t>
            </a:r>
            <a:r>
              <a:rPr lang="en-US" altLang="zh-CN" b="1" dirty="0"/>
              <a:t>default to local cursor</a:t>
            </a:r>
            <a:r>
              <a:rPr lang="zh-CN" altLang="en-US" dirty="0"/>
              <a:t> 数据库选项的设置控制。在早期版本中，所有游标都是全局的。</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游标的作用域</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46420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0666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FORWARD_ONLY</a:t>
            </a:r>
            <a:endParaRPr lang="en-US" altLang="zh-CN" dirty="0"/>
          </a:p>
          <a:p>
            <a:pPr marL="342900" indent="-342900">
              <a:buFont typeface="+mj-lt"/>
              <a:buAutoNum type="arabicPeriod"/>
            </a:pPr>
            <a:r>
              <a:rPr lang="zh-CN" altLang="en-US" dirty="0"/>
              <a:t>指定游标只能从</a:t>
            </a:r>
            <a:r>
              <a:rPr lang="zh-CN" altLang="en-US" b="1" dirty="0"/>
              <a:t>第一行滚动到最后一行</a:t>
            </a:r>
            <a:r>
              <a:rPr lang="zh-CN" altLang="en-US" dirty="0"/>
              <a:t>。</a:t>
            </a:r>
            <a:r>
              <a:rPr lang="en-US" altLang="zh-CN" b="1" dirty="0"/>
              <a:t>FETCH NEXT </a:t>
            </a:r>
            <a:r>
              <a:rPr lang="zh-CN" altLang="en-US" b="1" dirty="0"/>
              <a:t>是唯一支持的提取选项</a:t>
            </a:r>
            <a:r>
              <a:rPr lang="zh-CN" altLang="en-US" dirty="0"/>
              <a:t>。如果在指定 </a:t>
            </a:r>
            <a:r>
              <a:rPr lang="en-US" altLang="zh-CN" dirty="0"/>
              <a:t>FORWARD_ONLY </a:t>
            </a:r>
            <a:r>
              <a:rPr lang="zh-CN" altLang="en-US" dirty="0"/>
              <a:t>时不指定 </a:t>
            </a: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关键字，则游标作为 </a:t>
            </a:r>
            <a:r>
              <a:rPr lang="en-US" altLang="zh-CN" b="1" dirty="0"/>
              <a:t>DYNAMIC</a:t>
            </a:r>
            <a:r>
              <a:rPr lang="en-US" altLang="zh-CN" dirty="0"/>
              <a:t> </a:t>
            </a:r>
            <a:r>
              <a:rPr lang="zh-CN" altLang="en-US" dirty="0"/>
              <a:t>游标进行操作。</a:t>
            </a:r>
            <a:endParaRPr lang="en-US" altLang="zh-CN" dirty="0"/>
          </a:p>
          <a:p>
            <a:pPr marL="342900" indent="-342900">
              <a:buFont typeface="+mj-lt"/>
              <a:buAutoNum type="arabicPeriod"/>
            </a:pPr>
            <a:r>
              <a:rPr lang="zh-CN" altLang="en-US" dirty="0"/>
              <a:t>如果 </a:t>
            </a:r>
            <a:r>
              <a:rPr lang="en-US" altLang="zh-CN" dirty="0"/>
              <a:t>FORWARD_ONLY </a:t>
            </a:r>
            <a:r>
              <a:rPr lang="zh-CN" altLang="en-US" dirty="0"/>
              <a:t>和 </a:t>
            </a:r>
            <a:r>
              <a:rPr lang="en-US" altLang="zh-CN" dirty="0"/>
              <a:t>SCROLL </a:t>
            </a:r>
            <a:r>
              <a:rPr lang="zh-CN" altLang="en-US" dirty="0"/>
              <a:t>均未指定，则除非指定 </a:t>
            </a:r>
            <a:r>
              <a:rPr lang="en-US" altLang="zh-CN" dirty="0"/>
              <a:t>STATIC</a:t>
            </a:r>
            <a:r>
              <a:rPr lang="zh-CN" altLang="en-US" dirty="0"/>
              <a:t>、</a:t>
            </a:r>
            <a:r>
              <a:rPr lang="en-US" altLang="zh-CN" dirty="0"/>
              <a:t>KEYSET </a:t>
            </a:r>
            <a:r>
              <a:rPr lang="zh-CN" altLang="en-US" dirty="0"/>
              <a:t>或 </a:t>
            </a:r>
            <a:r>
              <a:rPr lang="en-US" altLang="zh-CN" dirty="0"/>
              <a:t>DYNAMIC </a:t>
            </a:r>
            <a:r>
              <a:rPr lang="zh-CN" altLang="en-US" dirty="0"/>
              <a:t>关键字，否则默认为 </a:t>
            </a:r>
            <a:r>
              <a:rPr lang="en-US" altLang="zh-CN" b="1" dirty="0"/>
              <a:t>FORWARD_ONLY</a:t>
            </a:r>
            <a:r>
              <a:rPr lang="zh-CN" altLang="en-US" dirty="0"/>
              <a:t>。</a:t>
            </a:r>
            <a:endParaRPr lang="en-US" altLang="zh-CN" dirty="0"/>
          </a:p>
          <a:p>
            <a:pPr marL="342900" indent="-342900">
              <a:buFont typeface="+mj-lt"/>
              <a:buAutoNum type="arabicPeriod"/>
            </a:pP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游标默认为 </a:t>
            </a:r>
            <a:r>
              <a:rPr lang="en-US" altLang="zh-CN" dirty="0"/>
              <a:t>SCROLL</a:t>
            </a:r>
            <a:r>
              <a:rPr lang="zh-CN" altLang="en-US" dirty="0"/>
              <a:t>。与 </a:t>
            </a:r>
            <a:r>
              <a:rPr lang="en-US" altLang="zh-CN" dirty="0"/>
              <a:t>ODBC </a:t>
            </a:r>
            <a:r>
              <a:rPr lang="zh-CN" altLang="en-US" dirty="0"/>
              <a:t>和 </a:t>
            </a:r>
            <a:r>
              <a:rPr lang="en-US" altLang="zh-CN" dirty="0"/>
              <a:t>ADO </a:t>
            </a:r>
            <a:r>
              <a:rPr lang="zh-CN" altLang="en-US" dirty="0"/>
              <a:t>这类数据库 </a:t>
            </a:r>
            <a:r>
              <a:rPr lang="en-US" altLang="zh-CN" dirty="0"/>
              <a:t>API </a:t>
            </a:r>
            <a:r>
              <a:rPr lang="zh-CN" altLang="en-US" dirty="0"/>
              <a:t>不同，</a:t>
            </a:r>
            <a:r>
              <a:rPr lang="en-US" altLang="zh-CN" dirty="0"/>
              <a:t> Transact-SQL </a:t>
            </a:r>
            <a:r>
              <a:rPr lang="zh-CN" altLang="en-US" dirty="0"/>
              <a:t>中，</a:t>
            </a: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游标支持 </a:t>
            </a:r>
            <a:r>
              <a:rPr lang="en-US" altLang="zh-CN" dirty="0"/>
              <a:t>FORWARD_ONLY</a:t>
            </a:r>
            <a:r>
              <a:rPr lang="zh-CN" altLang="en-US" dirty="0"/>
              <a:t>。</a:t>
            </a:r>
            <a:endParaRPr lang="en-US" altLang="zh-CN" dirty="0"/>
          </a:p>
          <a:p>
            <a:endParaRPr lang="zh-CN" altLang="en-US" dirty="0"/>
          </a:p>
          <a:p>
            <a:pPr marL="285750" indent="-285750">
              <a:buFont typeface="Arial" panose="020B0604020202020204" pitchFamily="34" charset="0"/>
              <a:buChar char="•"/>
            </a:pPr>
            <a:r>
              <a:rPr lang="en-US" altLang="zh-CN" b="1" dirty="0"/>
              <a:t>SCROLL</a:t>
            </a:r>
            <a:endParaRPr lang="en-US" altLang="zh-CN" dirty="0"/>
          </a:p>
          <a:p>
            <a:r>
              <a:rPr lang="en-US" altLang="zh-CN" dirty="0"/>
              <a:t>     </a:t>
            </a:r>
            <a:r>
              <a:rPr lang="zh-CN" altLang="en-US" dirty="0"/>
              <a:t>指定所有的提取选项（</a:t>
            </a:r>
            <a:r>
              <a:rPr lang="en-US" altLang="zh-CN" dirty="0"/>
              <a:t>FIRST</a:t>
            </a:r>
            <a:r>
              <a:rPr lang="zh-CN" altLang="en-US" dirty="0"/>
              <a:t>、</a:t>
            </a:r>
            <a:r>
              <a:rPr lang="en-US" altLang="zh-CN" dirty="0"/>
              <a:t>LAST</a:t>
            </a:r>
            <a:r>
              <a:rPr lang="zh-CN" altLang="en-US" dirty="0"/>
              <a:t>、</a:t>
            </a:r>
            <a:r>
              <a:rPr lang="en-US" altLang="zh-CN" dirty="0"/>
              <a:t>PRIOR</a:t>
            </a:r>
            <a:r>
              <a:rPr lang="zh-CN" altLang="en-US" dirty="0"/>
              <a:t>、</a:t>
            </a:r>
            <a:r>
              <a:rPr lang="en-US" altLang="zh-CN" dirty="0"/>
              <a:t>NEXT</a:t>
            </a:r>
            <a:r>
              <a:rPr lang="zh-CN" altLang="en-US" dirty="0"/>
              <a:t>、</a:t>
            </a:r>
            <a:r>
              <a:rPr lang="en-US" altLang="zh-CN" dirty="0"/>
              <a:t>RELATIVE</a:t>
            </a:r>
            <a:r>
              <a:rPr lang="zh-CN" altLang="en-US" dirty="0"/>
              <a:t>、</a:t>
            </a:r>
            <a:r>
              <a:rPr lang="en-US" altLang="zh-CN" dirty="0"/>
              <a:t>ABSOLUTE</a:t>
            </a:r>
            <a:r>
              <a:rPr lang="zh-CN" altLang="en-US" dirty="0"/>
              <a:t>）均可用。如果未在 </a:t>
            </a:r>
            <a:r>
              <a:rPr lang="en-US" altLang="zh-CN" dirty="0"/>
              <a:t>ISO DECLARE CURSOR </a:t>
            </a:r>
            <a:r>
              <a:rPr lang="zh-CN" altLang="en-US" dirty="0"/>
              <a:t>中指定 </a:t>
            </a:r>
            <a:r>
              <a:rPr lang="en-US" altLang="zh-CN" dirty="0"/>
              <a:t>SCROLL</a:t>
            </a:r>
            <a:r>
              <a:rPr lang="zh-CN" altLang="en-US" dirty="0"/>
              <a:t>，则 </a:t>
            </a:r>
            <a:r>
              <a:rPr lang="en-US" altLang="zh-CN" dirty="0"/>
              <a:t>NEXT </a:t>
            </a:r>
            <a:r>
              <a:rPr lang="zh-CN" altLang="en-US" dirty="0"/>
              <a:t>是唯一支持的提取选项。如果也指定了 </a:t>
            </a:r>
            <a:r>
              <a:rPr lang="en-US" altLang="zh-CN" dirty="0"/>
              <a:t>FAST_FORWARD</a:t>
            </a:r>
            <a:r>
              <a:rPr lang="zh-CN" altLang="en-US" dirty="0"/>
              <a:t>，则不能指定 </a:t>
            </a:r>
            <a:r>
              <a:rPr lang="en-US" altLang="zh-CN" dirty="0"/>
              <a:t>SCROLL</a:t>
            </a:r>
            <a:r>
              <a:rPr lang="zh-CN" altLang="en-US"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游标的方向</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40064143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3382</TotalTime>
  <Words>1936</Words>
  <Application>Microsoft Macintosh PowerPoint</Application>
  <PresentationFormat>宽屏</PresentationFormat>
  <Paragraphs>180</Paragraphs>
  <Slides>16</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微软雅黑</vt:lpstr>
      <vt:lpstr>Arial</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h zy</cp:lastModifiedBy>
  <cp:revision>622</cp:revision>
  <dcterms:created xsi:type="dcterms:W3CDTF">2019-03-19T10:42:59Z</dcterms:created>
  <dcterms:modified xsi:type="dcterms:W3CDTF">2021-05-16T08:47:42Z</dcterms:modified>
</cp:coreProperties>
</file>