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7" r:id="rId2"/>
    <p:sldId id="293" r:id="rId3"/>
    <p:sldId id="307" r:id="rId4"/>
    <p:sldId id="328" r:id="rId5"/>
    <p:sldId id="342"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08" r:id="rId21"/>
  </p:sldIdLst>
  <p:sldSz cx="12192000" cy="6858000"/>
  <p:notesSz cx="6858000" cy="9144000"/>
  <p:embeddedFontLst>
    <p:embeddedFont>
      <p:font typeface="等线" panose="02010600030101010101" pitchFamily="2" charset="-122"/>
      <p:regular r:id="rId23"/>
      <p:bold r:id="rId24"/>
    </p:embeddedFont>
    <p:embeddedFont>
      <p:font typeface="等线 Light" panose="02010600030101010101" pitchFamily="2" charset="-122"/>
      <p:regular r:id="rId25"/>
    </p:embeddedFont>
    <p:embeddedFont>
      <p:font typeface="微软雅黑" panose="020B0503020204020204" pitchFamily="34" charset="-122"/>
      <p:regular r:id="rId26"/>
      <p:bold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0" d="100"/>
          <a:sy n="110" d="100"/>
        </p:scale>
        <p:origin x="3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t>2021/5/24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t>‹#›</a:t>
            </a:fld>
            <a:endParaRPr lang="zh-CN" altLang="en-US"/>
          </a:p>
        </p:txBody>
      </p:sp>
    </p:spTree>
    <p:extLst>
      <p:ext uri="{BB962C8B-B14F-4D97-AF65-F5344CB8AC3E}">
        <p14:creationId xmlns:p14="http://schemas.microsoft.com/office/powerpoint/2010/main" val="213662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5</a:t>
            </a:fld>
            <a:endParaRPr lang="zh-CN" altLang="en-US"/>
          </a:p>
        </p:txBody>
      </p:sp>
    </p:spTree>
    <p:extLst>
      <p:ext uri="{BB962C8B-B14F-4D97-AF65-F5344CB8AC3E}">
        <p14:creationId xmlns:p14="http://schemas.microsoft.com/office/powerpoint/2010/main" val="3729478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14</a:t>
            </a:fld>
            <a:endParaRPr lang="zh-CN" altLang="en-US"/>
          </a:p>
        </p:txBody>
      </p:sp>
    </p:spTree>
    <p:extLst>
      <p:ext uri="{BB962C8B-B14F-4D97-AF65-F5344CB8AC3E}">
        <p14:creationId xmlns:p14="http://schemas.microsoft.com/office/powerpoint/2010/main" val="403119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15</a:t>
            </a:fld>
            <a:endParaRPr lang="zh-CN" altLang="en-US"/>
          </a:p>
        </p:txBody>
      </p:sp>
    </p:spTree>
    <p:extLst>
      <p:ext uri="{BB962C8B-B14F-4D97-AF65-F5344CB8AC3E}">
        <p14:creationId xmlns:p14="http://schemas.microsoft.com/office/powerpoint/2010/main" val="2300536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16</a:t>
            </a:fld>
            <a:endParaRPr lang="zh-CN" altLang="en-US"/>
          </a:p>
        </p:txBody>
      </p:sp>
    </p:spTree>
    <p:extLst>
      <p:ext uri="{BB962C8B-B14F-4D97-AF65-F5344CB8AC3E}">
        <p14:creationId xmlns:p14="http://schemas.microsoft.com/office/powerpoint/2010/main" val="2688730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17</a:t>
            </a:fld>
            <a:endParaRPr lang="zh-CN" altLang="en-US"/>
          </a:p>
        </p:txBody>
      </p:sp>
    </p:spTree>
    <p:extLst>
      <p:ext uri="{BB962C8B-B14F-4D97-AF65-F5344CB8AC3E}">
        <p14:creationId xmlns:p14="http://schemas.microsoft.com/office/powerpoint/2010/main" val="204826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18</a:t>
            </a:fld>
            <a:endParaRPr lang="zh-CN" altLang="en-US"/>
          </a:p>
        </p:txBody>
      </p:sp>
    </p:spTree>
    <p:extLst>
      <p:ext uri="{BB962C8B-B14F-4D97-AF65-F5344CB8AC3E}">
        <p14:creationId xmlns:p14="http://schemas.microsoft.com/office/powerpoint/2010/main" val="1989145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19</a:t>
            </a:fld>
            <a:endParaRPr lang="zh-CN" altLang="en-US"/>
          </a:p>
        </p:txBody>
      </p:sp>
    </p:spTree>
    <p:extLst>
      <p:ext uri="{BB962C8B-B14F-4D97-AF65-F5344CB8AC3E}">
        <p14:creationId xmlns:p14="http://schemas.microsoft.com/office/powerpoint/2010/main" val="82410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6</a:t>
            </a:fld>
            <a:endParaRPr lang="zh-CN" altLang="en-US"/>
          </a:p>
        </p:txBody>
      </p:sp>
    </p:spTree>
    <p:extLst>
      <p:ext uri="{BB962C8B-B14F-4D97-AF65-F5344CB8AC3E}">
        <p14:creationId xmlns:p14="http://schemas.microsoft.com/office/powerpoint/2010/main" val="1212270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7</a:t>
            </a:fld>
            <a:endParaRPr lang="zh-CN" altLang="en-US"/>
          </a:p>
        </p:txBody>
      </p:sp>
    </p:spTree>
    <p:extLst>
      <p:ext uri="{BB962C8B-B14F-4D97-AF65-F5344CB8AC3E}">
        <p14:creationId xmlns:p14="http://schemas.microsoft.com/office/powerpoint/2010/main" val="3550968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8</a:t>
            </a:fld>
            <a:endParaRPr lang="zh-CN" altLang="en-US"/>
          </a:p>
        </p:txBody>
      </p:sp>
    </p:spTree>
    <p:extLst>
      <p:ext uri="{BB962C8B-B14F-4D97-AF65-F5344CB8AC3E}">
        <p14:creationId xmlns:p14="http://schemas.microsoft.com/office/powerpoint/2010/main" val="2510015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9</a:t>
            </a:fld>
            <a:endParaRPr lang="zh-CN" altLang="en-US"/>
          </a:p>
        </p:txBody>
      </p:sp>
    </p:spTree>
    <p:extLst>
      <p:ext uri="{BB962C8B-B14F-4D97-AF65-F5344CB8AC3E}">
        <p14:creationId xmlns:p14="http://schemas.microsoft.com/office/powerpoint/2010/main" val="116197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10</a:t>
            </a:fld>
            <a:endParaRPr lang="zh-CN" altLang="en-US"/>
          </a:p>
        </p:txBody>
      </p:sp>
    </p:spTree>
    <p:extLst>
      <p:ext uri="{BB962C8B-B14F-4D97-AF65-F5344CB8AC3E}">
        <p14:creationId xmlns:p14="http://schemas.microsoft.com/office/powerpoint/2010/main" val="3602115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11</a:t>
            </a:fld>
            <a:endParaRPr lang="zh-CN" altLang="en-US"/>
          </a:p>
        </p:txBody>
      </p:sp>
    </p:spTree>
    <p:extLst>
      <p:ext uri="{BB962C8B-B14F-4D97-AF65-F5344CB8AC3E}">
        <p14:creationId xmlns:p14="http://schemas.microsoft.com/office/powerpoint/2010/main" val="72367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12</a:t>
            </a:fld>
            <a:endParaRPr lang="zh-CN" altLang="en-US"/>
          </a:p>
        </p:txBody>
      </p:sp>
    </p:spTree>
    <p:extLst>
      <p:ext uri="{BB962C8B-B14F-4D97-AF65-F5344CB8AC3E}">
        <p14:creationId xmlns:p14="http://schemas.microsoft.com/office/powerpoint/2010/main" val="242822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13</a:t>
            </a:fld>
            <a:endParaRPr lang="zh-CN" altLang="en-US"/>
          </a:p>
        </p:txBody>
      </p:sp>
    </p:spTree>
    <p:extLst>
      <p:ext uri="{BB962C8B-B14F-4D97-AF65-F5344CB8AC3E}">
        <p14:creationId xmlns:p14="http://schemas.microsoft.com/office/powerpoint/2010/main" val="370523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8E053-E069-4F89-A53F-CE7E26410A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1848DC-3792-41B2-AE93-000F30D82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7BD6F3-701D-484B-BABD-BF1E1233E230}"/>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5" name="页脚占位符 4">
            <a:extLst>
              <a:ext uri="{FF2B5EF4-FFF2-40B4-BE49-F238E27FC236}">
                <a16:creationId xmlns:a16="http://schemas.microsoft.com/office/drawing/2014/main" id="{6BD17918-1E07-4D0B-A715-D92DFC9DE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2DBE5-8366-4E08-B3C3-CD86B8F97F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8330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AD401-40E0-42F9-BC8B-1A477B5D6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58405E-297A-4E08-BEEC-A9DDE2B48B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1EA7A2-A6A3-476A-8CF4-469FF71F06A6}"/>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5" name="页脚占位符 4">
            <a:extLst>
              <a:ext uri="{FF2B5EF4-FFF2-40B4-BE49-F238E27FC236}">
                <a16:creationId xmlns:a16="http://schemas.microsoft.com/office/drawing/2014/main" id="{B7908F93-9917-4C8A-9F00-AE5240A66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5563C6-8A61-4717-87DD-71E66D8F1823}"/>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743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50E7DF-28ED-4020-9518-5A7A98C6DB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C0B28-252C-4EEA-8613-3185E78DA8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8FF8-13B9-4CE2-90E1-9EA3DAA55337}"/>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5" name="页脚占位符 4">
            <a:extLst>
              <a:ext uri="{FF2B5EF4-FFF2-40B4-BE49-F238E27FC236}">
                <a16:creationId xmlns:a16="http://schemas.microsoft.com/office/drawing/2014/main" id="{A456F5BF-B946-451C-AC3D-0A7F06CBF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22E323-B623-45D1-8BF3-750F69CB95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07296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06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F917A-F4AE-443F-8F0A-7D7D4B3D3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C1901B-9B17-461B-A5F4-995BE6CCAA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BAEFFE-C850-4B48-8F8D-0ECCA7F8BEF1}"/>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5" name="页脚占位符 4">
            <a:extLst>
              <a:ext uri="{FF2B5EF4-FFF2-40B4-BE49-F238E27FC236}">
                <a16:creationId xmlns:a16="http://schemas.microsoft.com/office/drawing/2014/main" id="{36D8385C-18C9-49B4-A79E-621D4AE6C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921A59-3408-49B4-A1B6-DE5487362129}"/>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419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CAF4B-32F1-41AD-8E88-F7027BF177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B7FA9C-D4E9-4D8B-916E-3AB6F86DC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6ADDFE-CC3B-4BA5-AE11-25DECF31EFAD}"/>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5" name="页脚占位符 4">
            <a:extLst>
              <a:ext uri="{FF2B5EF4-FFF2-40B4-BE49-F238E27FC236}">
                <a16:creationId xmlns:a16="http://schemas.microsoft.com/office/drawing/2014/main" id="{FF552C55-C7AE-4859-8F07-A69BC06A8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D1AE2C-E3D6-491A-96A8-C4FDD6A1CAD5}"/>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68294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F866-C14D-40C0-B5A1-406D0DA2E8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8513E-07C3-408A-955E-EA07CD797E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DA3CB0-58E2-4A6F-A372-FB9C1D944D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E623A-2BF5-4FA3-A815-1E2E51B5F0C9}"/>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6" name="页脚占位符 5">
            <a:extLst>
              <a:ext uri="{FF2B5EF4-FFF2-40B4-BE49-F238E27FC236}">
                <a16:creationId xmlns:a16="http://schemas.microsoft.com/office/drawing/2014/main" id="{040D22ED-BBB3-4326-9B17-66858BDE4F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B777F5-78DD-43BD-B041-C95509D44BB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678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6AC84-945F-49CF-84C1-50B45C3EED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4E99FE-705A-4443-BF43-289B2B3D4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D055F7-E52B-4AA8-ADCD-393003324B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060E63-D86E-4AE9-BC97-18DB340CB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022462-DAA7-4AC6-A2FF-A67B25DA26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B10C44-7B8D-4410-9774-BF936F20A9C8}"/>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8" name="页脚占位符 7">
            <a:extLst>
              <a:ext uri="{FF2B5EF4-FFF2-40B4-BE49-F238E27FC236}">
                <a16:creationId xmlns:a16="http://schemas.microsoft.com/office/drawing/2014/main" id="{5D5F7503-1B50-4C17-99DE-10DA0E78D6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580D6-1BB4-4808-AB70-37E51F5BAE6D}"/>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60483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3D48A-0B9D-48E4-A782-FDDC7B4A11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4AE4CC-028B-4536-821D-B6F4893CE60A}"/>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4" name="页脚占位符 3">
            <a:extLst>
              <a:ext uri="{FF2B5EF4-FFF2-40B4-BE49-F238E27FC236}">
                <a16:creationId xmlns:a16="http://schemas.microsoft.com/office/drawing/2014/main" id="{2FF225B1-994B-4A60-B50A-6ADA9F1499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F21B7F-8B56-4A35-A80A-E8F6450BAF86}"/>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5206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BB4324-1047-45E0-81D4-A791869D4831}"/>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3" name="页脚占位符 2">
            <a:extLst>
              <a:ext uri="{FF2B5EF4-FFF2-40B4-BE49-F238E27FC236}">
                <a16:creationId xmlns:a16="http://schemas.microsoft.com/office/drawing/2014/main" id="{DC280251-89F7-473D-B2AA-25A10BF7EA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468B7F-732B-407B-9C6A-7E44BE196C2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01055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E0A12-404B-493C-A1A2-AFF035B976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33506-932A-458A-92B4-69D0E1DD7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058420-E001-4739-B458-D5AE1A11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9F72EC-1F39-407B-AF76-BEC5E8350DF5}"/>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6" name="页脚占位符 5">
            <a:extLst>
              <a:ext uri="{FF2B5EF4-FFF2-40B4-BE49-F238E27FC236}">
                <a16:creationId xmlns:a16="http://schemas.microsoft.com/office/drawing/2014/main" id="{F015499C-4DDC-42BC-A480-AA8543034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413EB-6CB2-460B-B2D7-61321398282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24120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ADA65-9650-4D58-9C4A-E8C2802D6A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748E23-5AF8-4223-8173-B2CF7FD23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6E42D9-5152-416D-A3D3-AF1A50FAA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CB50F6-0033-4B41-8A77-E37F0359A615}"/>
              </a:ext>
            </a:extLst>
          </p:cNvPr>
          <p:cNvSpPr>
            <a:spLocks noGrp="1"/>
          </p:cNvSpPr>
          <p:nvPr>
            <p:ph type="dt" sz="half" idx="10"/>
          </p:nvPr>
        </p:nvSpPr>
        <p:spPr/>
        <p:txBody>
          <a:bodyPr/>
          <a:lstStyle/>
          <a:p>
            <a:fld id="{424C28DB-BE6E-4D94-BFE5-01FEE48E73ED}" type="datetimeFigureOut">
              <a:rPr lang="zh-CN" altLang="en-US" smtClean="0"/>
              <a:t>2021/5/24</a:t>
            </a:fld>
            <a:endParaRPr lang="zh-CN" altLang="en-US"/>
          </a:p>
        </p:txBody>
      </p:sp>
      <p:sp>
        <p:nvSpPr>
          <p:cNvPr id="6" name="页脚占位符 5">
            <a:extLst>
              <a:ext uri="{FF2B5EF4-FFF2-40B4-BE49-F238E27FC236}">
                <a16:creationId xmlns:a16="http://schemas.microsoft.com/office/drawing/2014/main" id="{24D67F72-85AA-496B-9994-09F565C7FA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30E5C-D92A-4405-9DDB-CB0660A7CC3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9191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B141AB-A465-42D7-9915-EC0972C8D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9D4F2B-CCCD-4FFE-A370-BB649B0AD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EE5F30-771F-4DF5-9D61-497AF9D2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t>2021/5/24</a:t>
            </a:fld>
            <a:endParaRPr lang="zh-CN" altLang="en-US"/>
          </a:p>
        </p:txBody>
      </p:sp>
      <p:sp>
        <p:nvSpPr>
          <p:cNvPr id="5" name="页脚占位符 4">
            <a:extLst>
              <a:ext uri="{FF2B5EF4-FFF2-40B4-BE49-F238E27FC236}">
                <a16:creationId xmlns:a16="http://schemas.microsoft.com/office/drawing/2014/main" id="{D834CB58-CA1B-48B7-AD90-484E05EAF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FF2F94-6D87-4BE3-8DD5-AAEEA1E5C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601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zh-cn/sql/t-sql/queries/hints-transact-sql-table?view=sql-server-2017"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dev.mysql.com/doc/refman/8.0/en/sql-syntax-transactions.html"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zh-cn/sql/t-sql/language-elements/transactions-transact-sql?view=sql-server-2017" TargetMode="External"/><Relationship Id="rId7" Type="http://schemas.openxmlformats.org/officeDocument/2006/relationships/hyperlink" Target="https://www.baidu.com/" TargetMode="External"/><Relationship Id="rId2" Type="http://schemas.openxmlformats.org/officeDocument/2006/relationships/hyperlink" Target="http://www.w3school.com.cn/sql/index.asp" TargetMode="External"/><Relationship Id="rId1" Type="http://schemas.openxmlformats.org/officeDocument/2006/relationships/slideLayout" Target="../slideLayouts/slideLayout12.xml"/><Relationship Id="rId6" Type="http://schemas.openxmlformats.org/officeDocument/2006/relationships/hyperlink" Target="https://www.google.com/" TargetMode="External"/><Relationship Id="rId5" Type="http://schemas.openxmlformats.org/officeDocument/2006/relationships/hyperlink" Target="https://cn.bing.com/" TargetMode="External"/><Relationship Id="rId4" Type="http://schemas.openxmlformats.org/officeDocument/2006/relationships/hyperlink" Target="https://dev.mysql.com/doc/refman/8.0/en/sql-syntax-transaction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mailto:15652581355@163.com&#65292;hzy1721@qq.com"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zh-cn/sql/t-sql/language-elements/raiserror-transact-sql?view=sql-server-2017"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D129A3F-5026-46DB-88F9-E5C973F200AB}"/>
              </a:ext>
            </a:extLst>
          </p:cNvPr>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7EC7B8EE-E711-4C4F-A1B6-FB592090E90F}"/>
              </a:ext>
            </a:extLst>
          </p:cNvPr>
          <p:cNvSpPr txBox="1"/>
          <p:nvPr/>
        </p:nvSpPr>
        <p:spPr>
          <a:xfrm>
            <a:off x="2607809" y="2670766"/>
            <a:ext cx="6976382" cy="848246"/>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数据库第九次上机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18F9AF1-9A8D-4AD8-9D7F-66BBAC577CFC}"/>
              </a:ext>
            </a:extLst>
          </p:cNvPr>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a:extLst>
              <a:ext uri="{FF2B5EF4-FFF2-40B4-BE49-F238E27FC236}">
                <a16:creationId xmlns:a16="http://schemas.microsoft.com/office/drawing/2014/main" id="{3C34EA8C-28BC-4D6A-8800-48953CCFDEB1}"/>
              </a:ext>
            </a:extLst>
          </p:cNvPr>
          <p:cNvSpPr txBox="1">
            <a:spLocks noChangeArrowheads="1"/>
          </p:cNvSpPr>
          <p:nvPr/>
        </p:nvSpPr>
        <p:spPr>
          <a:xfrm>
            <a:off x="273824" y="6281019"/>
            <a:ext cx="2133600" cy="365125"/>
          </a:xfrm>
          <a:prstGeom prst="rect">
            <a:avLst/>
          </a:prstGeom>
          <a:noFill/>
        </p:spPr>
        <p:txBody>
          <a:bodyPr>
            <a:prstTxWarp prst="textNoShape">
              <a:avLst/>
            </a:prstTxWarp>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pPr/>
              <a:t>2021/5/24</a:t>
            </a:fld>
            <a:endParaRPr lang="zh-CN" altLang="en-US" dirty="0">
              <a:solidFill>
                <a:srgbClr val="4E95E1"/>
              </a:solidFill>
              <a:latin typeface="+mj-lt"/>
              <a:ea typeface="+mj-ea"/>
              <a:cs typeface="Segoe UI Light" panose="020B0502040204020203" pitchFamily="34" charset="0"/>
            </a:endParaRPr>
          </a:p>
        </p:txBody>
      </p:sp>
      <p:sp>
        <p:nvSpPr>
          <p:cNvPr id="7" name="直角三角形 6">
            <a:extLst>
              <a:ext uri="{FF2B5EF4-FFF2-40B4-BE49-F238E27FC236}">
                <a16:creationId xmlns:a16="http://schemas.microsoft.com/office/drawing/2014/main" id="{44165652-B131-4492-8F96-ECAEEA2015F5}"/>
              </a:ext>
            </a:extLst>
          </p:cNvPr>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a:extLst>
              <a:ext uri="{FF2B5EF4-FFF2-40B4-BE49-F238E27FC236}">
                <a16:creationId xmlns:a16="http://schemas.microsoft.com/office/drawing/2014/main" id="{C0E5EA0F-F74A-4D19-AE19-271B8B66F4A7}"/>
              </a:ext>
            </a:extLst>
          </p:cNvPr>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77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9144058" cy="2862322"/>
          </a:xfrm>
          <a:prstGeom prst="rect">
            <a:avLst/>
          </a:prstGeom>
          <a:noFill/>
        </p:spPr>
        <p:txBody>
          <a:bodyPr wrap="square" rtlCol="0">
            <a:spAutoFit/>
          </a:bodyPr>
          <a:lstStyle/>
          <a:p>
            <a:pPr>
              <a:defRPr/>
            </a:pPr>
            <a:r>
              <a:rPr lang="zh-CN" altLang="en-US" dirty="0"/>
              <a:t>事务：原子性</a:t>
            </a:r>
          </a:p>
          <a:p>
            <a:pPr marL="285750" indent="-285750">
              <a:buFont typeface="Arial" panose="020B0604020202020204" pitchFamily="34" charset="0"/>
              <a:buChar char="•"/>
              <a:defRPr/>
            </a:pPr>
            <a:r>
              <a:rPr lang="zh-CN" altLang="en-US" dirty="0"/>
              <a:t>隐式</a:t>
            </a:r>
            <a:r>
              <a:rPr lang="en-US" altLang="zh-CN" dirty="0"/>
              <a:t>/</a:t>
            </a:r>
            <a:r>
              <a:rPr lang="zh-CN" altLang="en-US" dirty="0"/>
              <a:t>自动提交事务</a:t>
            </a:r>
          </a:p>
          <a:p>
            <a:pPr lvl="1">
              <a:defRPr/>
            </a:pPr>
            <a:r>
              <a:rPr lang="en-US" altLang="zh-CN" dirty="0"/>
              <a:t>SQL Server</a:t>
            </a:r>
            <a:r>
              <a:rPr lang="zh-CN" altLang="en-US" dirty="0"/>
              <a:t>把每条单独的语句作为一个事务</a:t>
            </a:r>
          </a:p>
          <a:p>
            <a:pPr lvl="1">
              <a:defRPr/>
            </a:pPr>
            <a:endParaRPr lang="zh-CN" altLang="en-US" dirty="0"/>
          </a:p>
          <a:p>
            <a:pPr marL="285750" indent="-285750">
              <a:buFont typeface="Arial" panose="020B0604020202020204" pitchFamily="34" charset="0"/>
              <a:buChar char="•"/>
              <a:defRPr/>
            </a:pPr>
            <a:r>
              <a:rPr lang="zh-CN" altLang="en-US" dirty="0"/>
              <a:t>运行错误发生时</a:t>
            </a:r>
          </a:p>
          <a:p>
            <a:pPr>
              <a:defRPr/>
            </a:pPr>
            <a:r>
              <a:rPr lang="zh-CN" altLang="en-US" dirty="0"/>
              <a:t>回滚该发生错误的单语句事务</a:t>
            </a:r>
          </a:p>
          <a:p>
            <a:pPr>
              <a:defRPr/>
            </a:pPr>
            <a:r>
              <a:rPr lang="zh-CN" altLang="en-US" dirty="0"/>
              <a:t>该批次其他语句继续执行</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编译错误发生时</a:t>
            </a:r>
          </a:p>
          <a:p>
            <a:pPr>
              <a:defRPr/>
            </a:pPr>
            <a:r>
              <a:rPr lang="zh-CN" altLang="en-US" dirty="0"/>
              <a:t>该批次语句都不执行</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418737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9144058" cy="4524315"/>
          </a:xfrm>
          <a:prstGeom prst="rect">
            <a:avLst/>
          </a:prstGeom>
          <a:noFill/>
        </p:spPr>
        <p:txBody>
          <a:bodyPr wrap="square" rtlCol="0">
            <a:spAutoFit/>
          </a:bodyPr>
          <a:lstStyle/>
          <a:p>
            <a:pPr>
              <a:defRPr/>
            </a:pPr>
            <a:r>
              <a:rPr lang="zh-CN" altLang="en-US" dirty="0"/>
              <a:t>事务：原子性</a:t>
            </a:r>
          </a:p>
          <a:p>
            <a:pPr marL="285750" indent="-285750">
              <a:buFont typeface="Arial" panose="020B0604020202020204" pitchFamily="34" charset="0"/>
              <a:buChar char="•"/>
              <a:defRPr/>
            </a:pPr>
            <a:r>
              <a:rPr lang="zh-CN" altLang="en-US" dirty="0"/>
              <a:t>显式</a:t>
            </a:r>
            <a:r>
              <a:rPr lang="en-US" altLang="zh-CN" dirty="0"/>
              <a:t>/</a:t>
            </a:r>
            <a:r>
              <a:rPr lang="zh-CN" altLang="en-US" dirty="0"/>
              <a:t>手动提交事务：</a:t>
            </a:r>
            <a:r>
              <a:rPr lang="en-US" altLang="zh-CN" dirty="0"/>
              <a:t>TCL</a:t>
            </a:r>
            <a:r>
              <a:rPr lang="zh-CN" altLang="en-US" dirty="0"/>
              <a:t>语法</a:t>
            </a:r>
          </a:p>
          <a:p>
            <a:pPr lvl="1">
              <a:defRPr/>
            </a:pPr>
            <a:r>
              <a:rPr lang="en-US" altLang="zh-CN" b="1" dirty="0">
                <a:solidFill>
                  <a:srgbClr val="203864"/>
                </a:solidFill>
              </a:rPr>
              <a:t>BEGIN TRANSACTION [</a:t>
            </a:r>
            <a:r>
              <a:rPr lang="zh-CN" altLang="en-US" b="1" dirty="0">
                <a:solidFill>
                  <a:srgbClr val="203864"/>
                </a:solidFill>
              </a:rPr>
              <a:t>事务名</a:t>
            </a:r>
            <a:r>
              <a:rPr lang="en-US" altLang="zh-CN" b="1" dirty="0">
                <a:solidFill>
                  <a:srgbClr val="203864"/>
                </a:solidFill>
              </a:rPr>
              <a:t>];</a:t>
            </a:r>
          </a:p>
          <a:p>
            <a:pPr lvl="1">
              <a:defRPr/>
            </a:pPr>
            <a:r>
              <a:rPr lang="en-US" altLang="zh-CN" b="1" dirty="0">
                <a:solidFill>
                  <a:srgbClr val="203864"/>
                </a:solidFill>
              </a:rPr>
              <a:t>SAVE TRANSACTION &lt;</a:t>
            </a:r>
            <a:r>
              <a:rPr lang="zh-CN" altLang="en-US" b="1" dirty="0">
                <a:solidFill>
                  <a:srgbClr val="203864"/>
                </a:solidFill>
              </a:rPr>
              <a:t>存档点名</a:t>
            </a:r>
            <a:r>
              <a:rPr lang="en-US" altLang="zh-CN" b="1" dirty="0">
                <a:solidFill>
                  <a:srgbClr val="203864"/>
                </a:solidFill>
              </a:rPr>
              <a:t>&gt;;</a:t>
            </a:r>
          </a:p>
          <a:p>
            <a:pPr lvl="1">
              <a:defRPr/>
            </a:pPr>
            <a:r>
              <a:rPr lang="en-US" altLang="zh-CN" b="1" dirty="0">
                <a:solidFill>
                  <a:srgbClr val="203864"/>
                </a:solidFill>
              </a:rPr>
              <a:t>COMMIT TRANSACTION [</a:t>
            </a:r>
            <a:r>
              <a:rPr lang="zh-CN" altLang="en-US" b="1" dirty="0">
                <a:solidFill>
                  <a:srgbClr val="203864"/>
                </a:solidFill>
              </a:rPr>
              <a:t>事务名</a:t>
            </a:r>
            <a:r>
              <a:rPr lang="en-US" altLang="zh-CN" b="1" dirty="0">
                <a:solidFill>
                  <a:srgbClr val="203864"/>
                </a:solidFill>
              </a:rPr>
              <a:t>];</a:t>
            </a:r>
          </a:p>
          <a:p>
            <a:pPr lvl="1">
              <a:defRPr/>
            </a:pPr>
            <a:r>
              <a:rPr lang="en-US" altLang="zh-CN" b="1" dirty="0">
                <a:solidFill>
                  <a:srgbClr val="203864"/>
                </a:solidFill>
              </a:rPr>
              <a:t>ROLLBACK TRANSACTION [</a:t>
            </a:r>
            <a:r>
              <a:rPr lang="zh-CN" altLang="en-US" b="1" dirty="0">
                <a:solidFill>
                  <a:srgbClr val="203864"/>
                </a:solidFill>
              </a:rPr>
              <a:t>事务名</a:t>
            </a:r>
            <a:r>
              <a:rPr lang="en-US" altLang="zh-CN" b="1" dirty="0">
                <a:solidFill>
                  <a:srgbClr val="203864"/>
                </a:solidFill>
              </a:rPr>
              <a:t>];</a:t>
            </a:r>
          </a:p>
          <a:p>
            <a:pPr lvl="1">
              <a:defRPr/>
            </a:pPr>
            <a:endParaRPr lang="en-US" altLang="zh-CN" dirty="0"/>
          </a:p>
          <a:p>
            <a:pPr marL="285750" indent="-285750">
              <a:buFont typeface="Arial" panose="020B0604020202020204" pitchFamily="34" charset="0"/>
              <a:buChar char="•"/>
              <a:defRPr/>
            </a:pPr>
            <a:r>
              <a:rPr lang="zh-CN" altLang="en-US" dirty="0"/>
              <a:t>事务始于</a:t>
            </a:r>
            <a:r>
              <a:rPr lang="en-US" altLang="zh-CN" dirty="0"/>
              <a:t>BEGIN</a:t>
            </a:r>
            <a:r>
              <a:rPr lang="zh-CN" altLang="en-US" dirty="0"/>
              <a:t>，终于</a:t>
            </a:r>
            <a:r>
              <a:rPr lang="en-US" altLang="zh-CN" dirty="0"/>
              <a:t>COMMIT</a:t>
            </a:r>
            <a:r>
              <a:rPr lang="zh-CN" altLang="en-US" dirty="0"/>
              <a:t>或者</a:t>
            </a:r>
            <a:r>
              <a:rPr lang="en-US" altLang="zh-CN" dirty="0"/>
              <a:t>ROLLBACK</a:t>
            </a:r>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事务可以嵌套，但</a:t>
            </a:r>
            <a:r>
              <a:rPr lang="zh-CN" altLang="en-US" u="sng" dirty="0"/>
              <a:t>只能回滚至最外层事务的</a:t>
            </a:r>
            <a:r>
              <a:rPr lang="en-US" altLang="zh-CN" u="sng" dirty="0"/>
              <a:t>BEGIN</a:t>
            </a:r>
            <a:r>
              <a:rPr lang="zh-CN" altLang="en-US" u="sng" dirty="0"/>
              <a:t>点</a:t>
            </a:r>
          </a:p>
          <a:p>
            <a:pPr marL="742950" lvl="1" indent="-285750">
              <a:buFont typeface="Arial" panose="020B0604020202020204" pitchFamily="34" charset="0"/>
              <a:buChar char="•"/>
              <a:defRPr/>
            </a:pPr>
            <a:r>
              <a:rPr lang="zh-CN" altLang="en-US" dirty="0"/>
              <a:t>因此使用</a:t>
            </a:r>
            <a:r>
              <a:rPr lang="en-US" altLang="zh-CN" dirty="0"/>
              <a:t>SAVE</a:t>
            </a:r>
            <a:r>
              <a:rPr lang="zh-CN" altLang="en-US" dirty="0"/>
              <a:t>标记一个事务中的多个存档点</a:t>
            </a:r>
          </a:p>
          <a:p>
            <a:pPr marL="742950" lvl="1" indent="-285750">
              <a:buFont typeface="Arial" panose="020B0604020202020204" pitchFamily="34" charset="0"/>
              <a:buChar char="•"/>
              <a:defRPr/>
            </a:pPr>
            <a:r>
              <a:rPr lang="zh-CN" altLang="en-US" dirty="0"/>
              <a:t>不要使用嵌套事务，时常会引起回滚不可控的现象</a:t>
            </a:r>
            <a:endParaRPr lang="en-US" altLang="zh-CN" dirty="0"/>
          </a:p>
          <a:p>
            <a:pPr marL="742950" lvl="1"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意外的连接中断发生时</a:t>
            </a:r>
          </a:p>
          <a:p>
            <a:pPr marL="742950" lvl="1" indent="-285750">
              <a:buFont typeface="Arial" panose="020B0604020202020204" pitchFamily="34" charset="0"/>
              <a:buChar char="•"/>
              <a:defRPr/>
            </a:pPr>
            <a:r>
              <a:rPr lang="zh-CN" altLang="en-US" dirty="0"/>
              <a:t>回滚所有已</a:t>
            </a:r>
            <a:r>
              <a:rPr lang="en-US" altLang="zh-CN" dirty="0"/>
              <a:t>BEGIN</a:t>
            </a:r>
            <a:r>
              <a:rPr lang="zh-CN" altLang="en-US" dirty="0"/>
              <a:t>的事务</a:t>
            </a:r>
            <a:endParaRPr lang="en-US" altLang="zh-CN" dirty="0"/>
          </a:p>
          <a:p>
            <a:pPr marL="742950" lvl="1" indent="-285750">
              <a:buFont typeface="Arial" panose="020B0604020202020204" pitchFamily="34" charset="0"/>
              <a:buChar cha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56220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D4CB3103-8263-42C6-8B09-A17DF4BA7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821" y="2338804"/>
            <a:ext cx="4381500" cy="3430587"/>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649C114F-3F7B-4B28-97B3-6A021682E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829" y="2345182"/>
            <a:ext cx="4321175" cy="3389312"/>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45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4927953" cy="3693319"/>
          </a:xfrm>
          <a:prstGeom prst="rect">
            <a:avLst/>
          </a:prstGeom>
          <a:noFill/>
        </p:spPr>
        <p:txBody>
          <a:bodyPr wrap="square" rtlCol="0">
            <a:spAutoFit/>
          </a:bodyPr>
          <a:lstStyle/>
          <a:p>
            <a:pPr>
              <a:defRPr/>
            </a:pPr>
            <a:r>
              <a:rPr lang="zh-CN" altLang="en-US" dirty="0"/>
              <a:t>事务：独立性</a:t>
            </a:r>
          </a:p>
          <a:p>
            <a:pPr marL="285750" indent="-285750">
              <a:buFont typeface="Arial" panose="020B0604020202020204" pitchFamily="34" charset="0"/>
              <a:buChar char="•"/>
              <a:defRPr/>
            </a:pPr>
            <a:r>
              <a:rPr lang="zh-CN" altLang="en-US" dirty="0"/>
              <a:t>锁</a:t>
            </a:r>
          </a:p>
          <a:p>
            <a:pPr>
              <a:defRPr/>
            </a:pPr>
            <a:r>
              <a:rPr lang="zh-CN" altLang="en-US" dirty="0"/>
              <a:t>共享锁</a:t>
            </a:r>
            <a:r>
              <a:rPr lang="en-US" altLang="zh-CN" dirty="0"/>
              <a:t>S</a:t>
            </a:r>
            <a:r>
              <a:rPr lang="zh-CN" altLang="en-US" dirty="0"/>
              <a:t>：用于不修改数据的语句如</a:t>
            </a:r>
            <a:r>
              <a:rPr lang="en-US" altLang="zh-CN" dirty="0"/>
              <a:t>DQL</a:t>
            </a:r>
            <a:r>
              <a:rPr lang="zh-CN" altLang="en-US" dirty="0"/>
              <a:t>，读</a:t>
            </a:r>
          </a:p>
          <a:p>
            <a:pPr>
              <a:defRPr/>
            </a:pPr>
            <a:r>
              <a:rPr lang="zh-CN" altLang="en-US" dirty="0"/>
              <a:t>排他锁</a:t>
            </a:r>
            <a:r>
              <a:rPr lang="en-US" altLang="zh-CN" dirty="0"/>
              <a:t>X</a:t>
            </a:r>
            <a:r>
              <a:rPr lang="zh-CN" altLang="en-US" dirty="0"/>
              <a:t>：用于数据修改如</a:t>
            </a:r>
            <a:r>
              <a:rPr lang="en-US" altLang="zh-CN" dirty="0"/>
              <a:t>DML</a:t>
            </a:r>
            <a:r>
              <a:rPr lang="zh-CN" altLang="en-US" dirty="0"/>
              <a:t>，写</a:t>
            </a:r>
          </a:p>
          <a:p>
            <a:pPr>
              <a:defRPr/>
            </a:pPr>
            <a:r>
              <a:rPr lang="zh-CN" altLang="en-US" dirty="0"/>
              <a:t>更新锁</a:t>
            </a:r>
            <a:r>
              <a:rPr lang="en-US" altLang="zh-CN" dirty="0"/>
              <a:t>U</a:t>
            </a:r>
            <a:r>
              <a:rPr lang="zh-CN" altLang="en-US" dirty="0"/>
              <a:t>：用于批量</a:t>
            </a:r>
            <a:r>
              <a:rPr lang="en-US" altLang="zh-CN" dirty="0"/>
              <a:t>UPDATE</a:t>
            </a:r>
            <a:r>
              <a:rPr lang="zh-CN" altLang="en-US" dirty="0"/>
              <a:t>，读取阶段像</a:t>
            </a:r>
            <a:r>
              <a:rPr lang="en-US" altLang="zh-CN" dirty="0"/>
              <a:t>S</a:t>
            </a:r>
            <a:r>
              <a:rPr lang="zh-CN" altLang="en-US" dirty="0"/>
              <a:t>、修改阶段像</a:t>
            </a:r>
            <a:r>
              <a:rPr lang="en-US" altLang="zh-CN" dirty="0"/>
              <a:t>X</a:t>
            </a:r>
          </a:p>
          <a:p>
            <a:pPr>
              <a:defRPr/>
            </a:pPr>
            <a:r>
              <a:rPr lang="zh-CN" altLang="en-US" dirty="0"/>
              <a:t>意向锁</a:t>
            </a:r>
            <a:r>
              <a:rPr lang="en-US" altLang="zh-CN" dirty="0"/>
              <a:t>I</a:t>
            </a:r>
            <a:r>
              <a:rPr lang="zh-CN" altLang="en-US" dirty="0"/>
              <a:t>：对于锁作标记的假锁，用于自适应式锁升级</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粒度</a:t>
            </a:r>
          </a:p>
          <a:p>
            <a:pPr>
              <a:defRPr/>
            </a:pPr>
            <a:r>
              <a:rPr lang="zh-CN" altLang="en-US" dirty="0"/>
              <a:t>数据库、表、键、行、范围（偏逻辑）</a:t>
            </a:r>
          </a:p>
          <a:p>
            <a:pPr>
              <a:defRPr/>
            </a:pPr>
            <a:r>
              <a:rPr lang="zh-CN" altLang="en-US" dirty="0"/>
              <a:t>文件、索引</a:t>
            </a:r>
            <a:r>
              <a:rPr lang="en-US" altLang="zh-CN" dirty="0"/>
              <a:t>/</a:t>
            </a:r>
            <a:r>
              <a:rPr lang="zh-CN" altLang="en-US" dirty="0"/>
              <a:t>堆、分配单元、区、页（偏物理）</a:t>
            </a:r>
          </a:p>
          <a:p>
            <a:pPr marL="742950" lvl="1" indent="-285750">
              <a:buFont typeface="Arial" panose="020B0604020202020204" pitchFamily="34" charset="0"/>
              <a:buChar cha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0A04D2E0-7E41-4BA5-807A-3381F9E42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07" y="5805943"/>
            <a:ext cx="4035425" cy="84455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8FCF4A9E-735E-495B-A892-53F1A0D1B9DC}"/>
              </a:ext>
            </a:extLst>
          </p:cNvPr>
          <p:cNvSpPr txBox="1"/>
          <p:nvPr/>
        </p:nvSpPr>
        <p:spPr>
          <a:xfrm>
            <a:off x="6309368" y="2042238"/>
            <a:ext cx="4927952" cy="4247317"/>
          </a:xfrm>
          <a:prstGeom prst="rect">
            <a:avLst/>
          </a:prstGeom>
          <a:noFill/>
        </p:spPr>
        <p:txBody>
          <a:bodyPr wrap="square" rtlCol="0">
            <a:spAutoFit/>
          </a:bodyPr>
          <a:lstStyle/>
          <a:p>
            <a:pPr>
              <a:defRPr/>
            </a:pPr>
            <a:r>
              <a:rPr lang="zh-CN" altLang="en-US" dirty="0"/>
              <a:t>当某人查询某张表的一条记录时，就会在该记录上放置共享锁，在而其他人也要查询这张表的此记录时，因为共享锁彼此不互斥，所以也可以再次放置共享锁。</a:t>
            </a:r>
            <a:endParaRPr lang="en-US" altLang="zh-CN" dirty="0"/>
          </a:p>
          <a:p>
            <a:pPr>
              <a:defRPr/>
            </a:pPr>
            <a:r>
              <a:rPr lang="zh-CN" altLang="en-US" dirty="0"/>
              <a:t>也就是说</a:t>
            </a:r>
            <a:r>
              <a:rPr lang="en-US" altLang="zh-CN" dirty="0"/>
              <a:t>SQL SERVER</a:t>
            </a:r>
            <a:r>
              <a:rPr lang="zh-CN" altLang="en-US" dirty="0"/>
              <a:t>允许不同连接同时读取相同的数据。如果此时有人要更新此记录，因为独占锁与共享锁互斥，所以无法放置独占锁，要等到所有读取此记录的人都读取完毕，释放了共享锁，更新数据的人才能对该记录设置独占锁，并进一步更新数据。</a:t>
            </a:r>
          </a:p>
          <a:p>
            <a:pPr>
              <a:defRPr/>
            </a:pPr>
            <a:endParaRPr lang="zh-CN" altLang="en-US" dirty="0"/>
          </a:p>
          <a:p>
            <a:pPr>
              <a:defRPr/>
            </a:pPr>
            <a:r>
              <a:rPr lang="zh-CN" altLang="en-US" dirty="0"/>
              <a:t>锁粒度是被封锁目标的大小</a:t>
            </a:r>
            <a:r>
              <a:rPr lang="en-US" altLang="zh-CN" dirty="0"/>
              <a:t>,</a:t>
            </a:r>
            <a:r>
              <a:rPr lang="zh-CN" altLang="en-US" dirty="0"/>
              <a:t>封锁粒度小则并发性高</a:t>
            </a:r>
            <a:r>
              <a:rPr lang="en-US" altLang="zh-CN" dirty="0"/>
              <a:t>,</a:t>
            </a:r>
            <a:r>
              <a:rPr lang="zh-CN" altLang="en-US" dirty="0"/>
              <a:t>但开销大</a:t>
            </a:r>
            <a:r>
              <a:rPr lang="en-US" altLang="zh-CN" dirty="0"/>
              <a:t>,</a:t>
            </a:r>
            <a:r>
              <a:rPr lang="zh-CN" altLang="en-US" dirty="0"/>
              <a:t>封锁粒度大则并发性低但开销小 </a:t>
            </a:r>
          </a:p>
          <a:p>
            <a:pPr>
              <a:defRPr/>
            </a:pPr>
            <a:endParaRPr lang="zh-CN" altLang="en-US" dirty="0"/>
          </a:p>
          <a:p>
            <a:pPr>
              <a:defRPr/>
            </a:pPr>
            <a:r>
              <a:rPr lang="zh-CN" altLang="en-US" dirty="0"/>
              <a:t>排他锁又可以叫独占锁</a:t>
            </a:r>
          </a:p>
        </p:txBody>
      </p:sp>
    </p:spTree>
    <p:extLst>
      <p:ext uri="{BB962C8B-B14F-4D97-AF65-F5344CB8AC3E}">
        <p14:creationId xmlns:p14="http://schemas.microsoft.com/office/powerpoint/2010/main" val="200804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9144058" cy="4524315"/>
          </a:xfrm>
          <a:prstGeom prst="rect">
            <a:avLst/>
          </a:prstGeom>
          <a:noFill/>
        </p:spPr>
        <p:txBody>
          <a:bodyPr wrap="square" rtlCol="0">
            <a:spAutoFit/>
          </a:bodyPr>
          <a:lstStyle/>
          <a:p>
            <a:pPr>
              <a:defRPr/>
            </a:pPr>
            <a:r>
              <a:rPr lang="zh-CN" altLang="en-US" dirty="0"/>
              <a:t>事务：独立性</a:t>
            </a:r>
          </a:p>
          <a:p>
            <a:pPr marL="285750" indent="-285750">
              <a:buFont typeface="Arial" panose="020B0604020202020204" pitchFamily="34" charset="0"/>
              <a:buChar char="•"/>
              <a:defRPr/>
            </a:pPr>
            <a:r>
              <a:rPr lang="en-US" altLang="zh-CN" dirty="0"/>
              <a:t>ANSI</a:t>
            </a:r>
            <a:r>
              <a:rPr lang="zh-CN" altLang="en-US" dirty="0"/>
              <a:t>隔离层级标准：</a:t>
            </a:r>
            <a:endParaRPr lang="en-US" altLang="zh-CN" dirty="0"/>
          </a:p>
          <a:p>
            <a:pPr marL="285750" indent="-285750">
              <a:buFont typeface="Arial" panose="020B0604020202020204" pitchFamily="34" charset="0"/>
              <a:buChar char="•"/>
              <a:defRPr/>
            </a:pPr>
            <a:endParaRPr lang="zh-CN" altLang="en-US" dirty="0"/>
          </a:p>
          <a:p>
            <a:pPr>
              <a:defRPr/>
            </a:pPr>
            <a:r>
              <a:rPr lang="zh-CN" altLang="en-US" dirty="0"/>
              <a:t>读取未提交：不使用锁</a:t>
            </a:r>
          </a:p>
          <a:p>
            <a:pPr lvl="1">
              <a:defRPr/>
            </a:pPr>
            <a:r>
              <a:rPr lang="zh-CN" altLang="en-US" dirty="0"/>
              <a:t>可见其他事务</a:t>
            </a:r>
            <a:r>
              <a:rPr lang="zh-CN" altLang="en-US" b="1" dirty="0"/>
              <a:t>未提交的修改</a:t>
            </a:r>
            <a:r>
              <a:rPr lang="zh-CN" altLang="en-US" dirty="0"/>
              <a:t>；</a:t>
            </a:r>
            <a:r>
              <a:rPr lang="zh-CN" altLang="en-US" b="1" dirty="0"/>
              <a:t>脏读</a:t>
            </a:r>
            <a:endParaRPr lang="en-US" altLang="zh-CN" b="1" dirty="0"/>
          </a:p>
          <a:p>
            <a:pPr>
              <a:defRPr/>
            </a:pPr>
            <a:endParaRPr lang="zh-CN" altLang="en-US" dirty="0"/>
          </a:p>
          <a:p>
            <a:pPr>
              <a:defRPr/>
            </a:pPr>
            <a:r>
              <a:rPr lang="zh-CN" altLang="en-US" dirty="0"/>
              <a:t>读取已提交</a:t>
            </a:r>
            <a:r>
              <a:rPr lang="en-US" altLang="zh-CN" dirty="0"/>
              <a:t>(</a:t>
            </a:r>
            <a:r>
              <a:rPr lang="zh-CN" altLang="en-US" b="1" dirty="0"/>
              <a:t>默认</a:t>
            </a:r>
            <a:r>
              <a:rPr lang="zh-CN" altLang="en-US" dirty="0"/>
              <a:t>的隔离层级</a:t>
            </a:r>
            <a:r>
              <a:rPr lang="en-US" altLang="zh-CN" dirty="0"/>
              <a:t>)</a:t>
            </a:r>
            <a:r>
              <a:rPr lang="zh-CN" altLang="en-US" dirty="0"/>
              <a:t>：读时无</a:t>
            </a:r>
            <a:r>
              <a:rPr lang="en-US" altLang="zh-CN" dirty="0"/>
              <a:t>X</a:t>
            </a:r>
            <a:r>
              <a:rPr lang="zh-CN" altLang="en-US" dirty="0"/>
              <a:t>锁</a:t>
            </a:r>
            <a:endParaRPr lang="en-US" altLang="zh-CN" dirty="0"/>
          </a:p>
          <a:p>
            <a:pPr lvl="1">
              <a:defRPr/>
            </a:pPr>
            <a:r>
              <a:rPr lang="zh-CN" altLang="en-US" dirty="0"/>
              <a:t>可见其他事物已提交的</a:t>
            </a:r>
            <a:r>
              <a:rPr lang="zh-CN" altLang="en-US" b="1" dirty="0"/>
              <a:t>数据值</a:t>
            </a:r>
            <a:r>
              <a:rPr lang="zh-CN" altLang="en-US" dirty="0"/>
              <a:t>修改；</a:t>
            </a:r>
            <a:r>
              <a:rPr lang="zh-CN" altLang="en-US" b="1" dirty="0"/>
              <a:t>不可重复读</a:t>
            </a:r>
          </a:p>
          <a:p>
            <a:pPr lvl="1">
              <a:defRPr/>
            </a:pPr>
            <a:r>
              <a:rPr lang="zh-CN" altLang="en-US" dirty="0"/>
              <a:t>可见其他事物已提交的</a:t>
            </a:r>
            <a:r>
              <a:rPr lang="zh-CN" altLang="en-US" b="1" dirty="0"/>
              <a:t>记录数</a:t>
            </a:r>
            <a:r>
              <a:rPr lang="zh-CN" altLang="en-US" dirty="0"/>
              <a:t>修改；</a:t>
            </a:r>
            <a:r>
              <a:rPr lang="zh-CN" altLang="en-US" b="1" dirty="0"/>
              <a:t>幻读</a:t>
            </a:r>
            <a:endParaRPr lang="en-US" altLang="zh-CN" b="1" dirty="0"/>
          </a:p>
          <a:p>
            <a:pPr>
              <a:defRPr/>
            </a:pPr>
            <a:endParaRPr lang="zh-CN" altLang="en-US" dirty="0"/>
          </a:p>
          <a:p>
            <a:pPr>
              <a:defRPr/>
            </a:pPr>
            <a:r>
              <a:rPr lang="zh-CN" altLang="en-US" dirty="0"/>
              <a:t>可重复读：读时加有限范围的</a:t>
            </a:r>
            <a:r>
              <a:rPr lang="en-US" altLang="zh-CN" dirty="0"/>
              <a:t>S</a:t>
            </a:r>
            <a:r>
              <a:rPr lang="zh-CN" altLang="en-US" dirty="0"/>
              <a:t>锁并保持</a:t>
            </a:r>
          </a:p>
          <a:p>
            <a:pPr lvl="1">
              <a:defRPr/>
            </a:pPr>
            <a:r>
              <a:rPr lang="zh-CN" altLang="en-US" dirty="0"/>
              <a:t>不可见其他事务已提交的数据值修改，避免不可重复读</a:t>
            </a:r>
            <a:endParaRPr lang="en-US" altLang="zh-CN" dirty="0"/>
          </a:p>
          <a:p>
            <a:pPr>
              <a:defRPr/>
            </a:pPr>
            <a:endParaRPr lang="zh-CN" altLang="en-US" dirty="0"/>
          </a:p>
          <a:p>
            <a:pPr>
              <a:defRPr/>
            </a:pPr>
            <a:r>
              <a:rPr lang="zh-CN" altLang="en-US" dirty="0"/>
              <a:t>可序列化：读时全事务范围的</a:t>
            </a:r>
            <a:r>
              <a:rPr lang="en-US" altLang="zh-CN" dirty="0"/>
              <a:t>S</a:t>
            </a:r>
            <a:r>
              <a:rPr lang="zh-CN" altLang="en-US" dirty="0"/>
              <a:t>锁并保持</a:t>
            </a:r>
          </a:p>
          <a:p>
            <a:pPr lvl="1">
              <a:defRPr/>
            </a:pPr>
            <a:r>
              <a:rPr lang="zh-CN" altLang="en-US" dirty="0"/>
              <a:t>不可见其他事务的任何操作，避免任何读问题</a:t>
            </a:r>
          </a:p>
          <a:p>
            <a:pPr marL="742950" lvl="1" indent="-285750">
              <a:buFont typeface="Arial" panose="020B0604020202020204" pitchFamily="34" charset="0"/>
              <a:buChar cha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2" name="图片 11">
            <a:extLst>
              <a:ext uri="{FF2B5EF4-FFF2-40B4-BE49-F238E27FC236}">
                <a16:creationId xmlns:a16="http://schemas.microsoft.com/office/drawing/2014/main" id="{0287E527-D630-4F3C-96F4-BDE6514DD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792" y="2042238"/>
            <a:ext cx="3962400" cy="164782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52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9144058" cy="4524315"/>
          </a:xfrm>
          <a:prstGeom prst="rect">
            <a:avLst/>
          </a:prstGeom>
          <a:noFill/>
        </p:spPr>
        <p:txBody>
          <a:bodyPr wrap="square" rtlCol="0">
            <a:spAutoFit/>
          </a:bodyPr>
          <a:lstStyle/>
          <a:p>
            <a:pPr>
              <a:defRPr/>
            </a:pPr>
            <a:r>
              <a:rPr lang="zh-CN" altLang="en-US" dirty="0"/>
              <a:t>事务：独立性</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阻塞</a:t>
            </a:r>
          </a:p>
          <a:p>
            <a:pPr>
              <a:defRPr/>
            </a:pPr>
            <a:r>
              <a:rPr lang="zh-CN" altLang="en-US" dirty="0"/>
              <a:t>有</a:t>
            </a:r>
            <a:r>
              <a:rPr lang="en-US" altLang="zh-CN" dirty="0"/>
              <a:t>S</a:t>
            </a:r>
            <a:r>
              <a:rPr lang="zh-CN" altLang="en-US" dirty="0"/>
              <a:t>锁不可写</a:t>
            </a:r>
          </a:p>
          <a:p>
            <a:pPr>
              <a:defRPr/>
            </a:pPr>
            <a:r>
              <a:rPr lang="zh-CN" altLang="en-US" dirty="0"/>
              <a:t>有</a:t>
            </a:r>
            <a:r>
              <a:rPr lang="en-US" altLang="zh-CN" dirty="0"/>
              <a:t>X</a:t>
            </a:r>
            <a:r>
              <a:rPr lang="zh-CN" altLang="en-US" dirty="0"/>
              <a:t>锁不可读写</a:t>
            </a:r>
          </a:p>
          <a:p>
            <a:pPr>
              <a:defRPr/>
            </a:pPr>
            <a:endParaRPr lang="zh-CN" altLang="en-US"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zh-CN" altLang="en-US" dirty="0"/>
          </a:p>
          <a:p>
            <a:pPr>
              <a:defRPr/>
            </a:pPr>
            <a:r>
              <a:rPr lang="zh-CN" altLang="en-US" b="1" dirty="0">
                <a:solidFill>
                  <a:srgbClr val="FF0000"/>
                </a:solidFill>
              </a:rPr>
              <a:t>注意：此类实验需要开多个查询窗口</a:t>
            </a:r>
            <a:r>
              <a:rPr lang="zh-CN" altLang="en-US" b="1" dirty="0">
                <a:solidFill>
                  <a:schemeClr val="tx1">
                    <a:lumMod val="95000"/>
                    <a:lumOff val="5000"/>
                  </a:schemeClr>
                </a:solidFill>
              </a:rPr>
              <a:t>（比如可以让用户</a:t>
            </a:r>
            <a:r>
              <a:rPr lang="en-US" altLang="zh-CN" b="1" dirty="0">
                <a:solidFill>
                  <a:schemeClr val="tx1">
                    <a:lumMod val="95000"/>
                    <a:lumOff val="5000"/>
                  </a:schemeClr>
                </a:solidFill>
              </a:rPr>
              <a:t>1</a:t>
            </a:r>
            <a:r>
              <a:rPr lang="zh-CN" altLang="en-US" b="1" dirty="0">
                <a:solidFill>
                  <a:schemeClr val="tx1">
                    <a:lumMod val="95000"/>
                    <a:lumOff val="5000"/>
                  </a:schemeClr>
                </a:solidFill>
              </a:rPr>
              <a:t>和用户</a:t>
            </a:r>
            <a:r>
              <a:rPr lang="en-US" altLang="zh-CN" b="1" dirty="0">
                <a:solidFill>
                  <a:schemeClr val="tx1">
                    <a:lumMod val="95000"/>
                    <a:lumOff val="5000"/>
                  </a:schemeClr>
                </a:solidFill>
              </a:rPr>
              <a:t>2</a:t>
            </a:r>
            <a:r>
              <a:rPr lang="zh-CN" altLang="en-US" b="1" dirty="0">
                <a:solidFill>
                  <a:schemeClr val="tx1">
                    <a:lumMod val="95000"/>
                    <a:lumOff val="5000"/>
                  </a:schemeClr>
                </a:solidFill>
              </a:rPr>
              <a:t>从两个</a:t>
            </a:r>
            <a:r>
              <a:rPr lang="en-US" altLang="zh-CN" b="1" dirty="0" err="1">
                <a:solidFill>
                  <a:schemeClr val="tx1">
                    <a:lumMod val="95000"/>
                    <a:lumOff val="5000"/>
                  </a:schemeClr>
                </a:solidFill>
              </a:rPr>
              <a:t>xxx.sql</a:t>
            </a:r>
            <a:r>
              <a:rPr lang="zh-CN" altLang="en-US" b="1" dirty="0">
                <a:solidFill>
                  <a:schemeClr val="tx1">
                    <a:lumMod val="95000"/>
                    <a:lumOff val="5000"/>
                  </a:schemeClr>
                </a:solidFill>
              </a:rPr>
              <a:t>文件分步执行）</a:t>
            </a:r>
          </a:p>
          <a:p>
            <a:pPr>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D98B3F4C-A5C5-4C1C-BB49-9D97BD31F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709" y="2042238"/>
            <a:ext cx="4461353" cy="3536161"/>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1490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13770" y="1639941"/>
            <a:ext cx="5603281" cy="5078313"/>
          </a:xfrm>
          <a:prstGeom prst="rect">
            <a:avLst/>
          </a:prstGeom>
          <a:noFill/>
        </p:spPr>
        <p:txBody>
          <a:bodyPr wrap="square" rtlCol="0">
            <a:spAutoFit/>
          </a:bodyPr>
          <a:lstStyle/>
          <a:p>
            <a:pPr>
              <a:defRPr/>
            </a:pPr>
            <a:r>
              <a:rPr lang="zh-CN" altLang="en-US" dirty="0"/>
              <a:t>事务：独立性</a:t>
            </a:r>
            <a:endParaRPr lang="en-US" altLang="zh-CN" dirty="0"/>
          </a:p>
          <a:p>
            <a:pPr marL="285750" indent="-285750">
              <a:buFont typeface="Arial" panose="020B0604020202020204" pitchFamily="34" charset="0"/>
              <a:buChar char="•"/>
              <a:defRPr/>
            </a:pPr>
            <a:r>
              <a:rPr lang="zh-CN" altLang="en-US" dirty="0"/>
              <a:t>死锁：两个或多个会话相互请求对方持有的锁资源，导致循环等待的情况</a:t>
            </a:r>
          </a:p>
          <a:p>
            <a:pPr>
              <a:defRPr/>
            </a:pPr>
            <a:endParaRPr lang="zh-CN" altLang="en-US" dirty="0"/>
          </a:p>
          <a:p>
            <a:pPr marL="285750" indent="-285750">
              <a:buFont typeface="Arial" panose="020B0604020202020204" pitchFamily="34" charset="0"/>
              <a:buChar char="•"/>
              <a:defRPr/>
            </a:pPr>
            <a:r>
              <a:rPr lang="zh-CN" altLang="en-US" dirty="0"/>
              <a:t>死锁：四个必要条件</a:t>
            </a:r>
          </a:p>
          <a:p>
            <a:pPr>
              <a:defRPr/>
            </a:pPr>
            <a:r>
              <a:rPr lang="zh-CN" altLang="en-US" dirty="0"/>
              <a:t>（</a:t>
            </a:r>
            <a:r>
              <a:rPr lang="en-US" altLang="zh-CN" dirty="0"/>
              <a:t>1</a:t>
            </a:r>
            <a:r>
              <a:rPr lang="zh-CN" altLang="en-US" dirty="0"/>
              <a:t>） </a:t>
            </a:r>
            <a:r>
              <a:rPr lang="zh-CN" altLang="en-US" b="1" dirty="0"/>
              <a:t>互斥条件：</a:t>
            </a:r>
            <a:r>
              <a:rPr lang="zh-CN" altLang="en-US" dirty="0"/>
              <a:t>一个资源每次只能被一个进程使用。</a:t>
            </a:r>
            <a:br>
              <a:rPr lang="zh-CN" altLang="en-US" dirty="0"/>
            </a:br>
            <a:r>
              <a:rPr lang="zh-CN" altLang="en-US" dirty="0"/>
              <a:t>（</a:t>
            </a:r>
            <a:r>
              <a:rPr lang="en-US" altLang="zh-CN" dirty="0"/>
              <a:t>2</a:t>
            </a:r>
            <a:r>
              <a:rPr lang="zh-CN" altLang="en-US" dirty="0"/>
              <a:t>） </a:t>
            </a:r>
            <a:r>
              <a:rPr lang="zh-CN" altLang="en-US" b="1" dirty="0"/>
              <a:t>请求与保持条件：</a:t>
            </a:r>
            <a:r>
              <a:rPr lang="zh-CN" altLang="en-US" dirty="0"/>
              <a:t>一个进程因请求资源而阻塞时，对已获得的资源保持不放。</a:t>
            </a:r>
            <a:br>
              <a:rPr lang="zh-CN" altLang="en-US" dirty="0"/>
            </a:br>
            <a:r>
              <a:rPr lang="zh-CN" altLang="en-US" dirty="0"/>
              <a:t>（</a:t>
            </a:r>
            <a:r>
              <a:rPr lang="en-US" altLang="zh-CN" dirty="0"/>
              <a:t>3</a:t>
            </a:r>
            <a:r>
              <a:rPr lang="zh-CN" altLang="en-US" dirty="0"/>
              <a:t>） </a:t>
            </a:r>
            <a:r>
              <a:rPr lang="zh-CN" altLang="en-US" b="1" dirty="0"/>
              <a:t>不剥夺条件：</a:t>
            </a:r>
            <a:r>
              <a:rPr lang="zh-CN" altLang="en-US" dirty="0"/>
              <a:t>进程已获得的资源，在末使用完之前，不能强行剥夺。</a:t>
            </a:r>
            <a:br>
              <a:rPr lang="zh-CN" altLang="en-US" dirty="0"/>
            </a:br>
            <a:r>
              <a:rPr lang="zh-CN" altLang="en-US" dirty="0"/>
              <a:t>（</a:t>
            </a:r>
            <a:r>
              <a:rPr lang="en-US" altLang="zh-CN" dirty="0"/>
              <a:t>4</a:t>
            </a:r>
            <a:r>
              <a:rPr lang="zh-CN" altLang="en-US" dirty="0"/>
              <a:t>） </a:t>
            </a:r>
            <a:r>
              <a:rPr lang="zh-CN" altLang="en-US" b="1" dirty="0"/>
              <a:t>循环等待条件：</a:t>
            </a:r>
            <a:r>
              <a:rPr lang="zh-CN" altLang="en-US" dirty="0"/>
              <a:t>若干进程之间形成一种头尾相接的循环等待资源关系。</a:t>
            </a:r>
          </a:p>
          <a:p>
            <a:pPr>
              <a:defRPr/>
            </a:pPr>
            <a:endParaRPr lang="zh-CN" altLang="en-US" dirty="0"/>
          </a:p>
          <a:p>
            <a:pPr>
              <a:defRPr/>
            </a:pPr>
            <a:endParaRPr lang="zh-CN" altLang="en-US" dirty="0"/>
          </a:p>
          <a:p>
            <a:pPr>
              <a:defRPr/>
            </a:pPr>
            <a:r>
              <a:rPr lang="zh-CN" altLang="en-US" dirty="0"/>
              <a:t>表提示：</a:t>
            </a:r>
            <a:r>
              <a:rPr lang="en-US" altLang="zh-CN" dirty="0"/>
              <a:t>WITH()</a:t>
            </a:r>
          </a:p>
          <a:p>
            <a:pPr>
              <a:defRPr/>
            </a:pPr>
            <a:r>
              <a:rPr lang="en-US" altLang="zh-CN" dirty="0">
                <a:hlinkClick r:id="rId3"/>
              </a:rPr>
              <a:t>https://docs.microsoft.com/zh-cn/sql/t-sql/queries/hints-transact-sql-table?view=sql-server-2017</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2" name="图片 11">
            <a:extLst>
              <a:ext uri="{FF2B5EF4-FFF2-40B4-BE49-F238E27FC236}">
                <a16:creationId xmlns:a16="http://schemas.microsoft.com/office/drawing/2014/main" id="{2852DE61-088E-4D41-861E-20E65BCABA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055" y="5007776"/>
            <a:ext cx="6110100" cy="42056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69216B58-90C8-462B-A88D-31957E705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867" y="2209490"/>
            <a:ext cx="4652962" cy="25781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22195DC7-708A-4EE8-B221-4EAC1E50787D}"/>
              </a:ext>
            </a:extLst>
          </p:cNvPr>
          <p:cNvSpPr txBox="1"/>
          <p:nvPr/>
        </p:nvSpPr>
        <p:spPr>
          <a:xfrm>
            <a:off x="8090668" y="5519299"/>
            <a:ext cx="3185487" cy="369332"/>
          </a:xfrm>
          <a:prstGeom prst="rect">
            <a:avLst/>
          </a:prstGeom>
          <a:noFill/>
        </p:spPr>
        <p:txBody>
          <a:bodyPr wrap="none" rtlCol="0">
            <a:spAutoFit/>
          </a:bodyPr>
          <a:lstStyle/>
          <a:p>
            <a:r>
              <a:rPr lang="zh-CN" altLang="en-US" b="1" dirty="0"/>
              <a:t>（同样需要开多个查询窗口）</a:t>
            </a:r>
          </a:p>
        </p:txBody>
      </p:sp>
    </p:spTree>
    <p:extLst>
      <p:ext uri="{BB962C8B-B14F-4D97-AF65-F5344CB8AC3E}">
        <p14:creationId xmlns:p14="http://schemas.microsoft.com/office/powerpoint/2010/main" val="109978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1671745"/>
            <a:ext cx="6865846" cy="3693319"/>
          </a:xfrm>
          <a:prstGeom prst="rect">
            <a:avLst/>
          </a:prstGeom>
          <a:noFill/>
        </p:spPr>
        <p:txBody>
          <a:bodyPr wrap="square" rtlCol="0">
            <a:spAutoFit/>
          </a:bodyPr>
          <a:lstStyle/>
          <a:p>
            <a:pPr>
              <a:defRPr/>
            </a:pPr>
            <a:r>
              <a:rPr lang="zh-CN" altLang="en-US" dirty="0"/>
              <a:t>事务：一致性</a:t>
            </a:r>
            <a:r>
              <a:rPr lang="en-US" altLang="zh-CN" dirty="0"/>
              <a:t>/</a:t>
            </a:r>
            <a:r>
              <a:rPr lang="zh-CN" altLang="en-US" dirty="0"/>
              <a:t>持续性</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预写日志 </a:t>
            </a:r>
            <a:r>
              <a:rPr lang="en-US" altLang="zh-CN" dirty="0"/>
              <a:t>(Write-Ahead Logging)</a:t>
            </a:r>
            <a:r>
              <a:rPr lang="zh-CN" altLang="en-US" dirty="0"/>
              <a:t>和惰性写</a:t>
            </a:r>
            <a:r>
              <a:rPr lang="en-US" altLang="zh-CN" dirty="0"/>
              <a:t>(Lazy Writer)</a:t>
            </a:r>
            <a:r>
              <a:rPr lang="zh-CN" altLang="en-US" dirty="0"/>
              <a:t>作业流程</a:t>
            </a:r>
          </a:p>
          <a:p>
            <a:pPr lvl="1">
              <a:defRPr/>
            </a:pPr>
            <a:r>
              <a:rPr lang="zh-CN" altLang="en-US" dirty="0"/>
              <a:t>在 </a:t>
            </a:r>
            <a:r>
              <a:rPr lang="zh-CN" altLang="en-US" dirty="0">
                <a:solidFill>
                  <a:schemeClr val="accent1">
                    <a:lumMod val="75000"/>
                  </a:schemeClr>
                </a:solidFill>
              </a:rPr>
              <a:t>缓冲区日志 </a:t>
            </a:r>
            <a:r>
              <a:rPr lang="zh-CN" altLang="en-US" dirty="0"/>
              <a:t>中写入 </a:t>
            </a:r>
            <a:r>
              <a:rPr lang="en-US" altLang="zh-CN" dirty="0"/>
              <a:t>Begin Tran</a:t>
            </a:r>
            <a:r>
              <a:rPr lang="zh-CN" altLang="en-US" dirty="0"/>
              <a:t>记录</a:t>
            </a:r>
          </a:p>
          <a:p>
            <a:pPr lvl="1">
              <a:defRPr/>
            </a:pPr>
            <a:r>
              <a:rPr lang="zh-CN" altLang="en-US" dirty="0"/>
              <a:t>在 </a:t>
            </a:r>
            <a:r>
              <a:rPr lang="zh-CN" altLang="en-US" dirty="0">
                <a:solidFill>
                  <a:schemeClr val="accent1">
                    <a:lumMod val="75000"/>
                  </a:schemeClr>
                </a:solidFill>
              </a:rPr>
              <a:t>缓冲区日志 </a:t>
            </a:r>
            <a:r>
              <a:rPr lang="zh-CN" altLang="en-US" dirty="0"/>
              <a:t>中写入 要修改的信息</a:t>
            </a:r>
            <a:r>
              <a:rPr lang="en-US" altLang="zh-CN" dirty="0"/>
              <a:t>(</a:t>
            </a:r>
            <a:r>
              <a:rPr lang="zh-CN" altLang="en-US" dirty="0"/>
              <a:t>事务主体</a:t>
            </a:r>
            <a:r>
              <a:rPr lang="en-US" altLang="zh-CN" dirty="0"/>
              <a:t>)</a:t>
            </a:r>
          </a:p>
          <a:p>
            <a:pPr lvl="1">
              <a:defRPr/>
            </a:pPr>
            <a:r>
              <a:rPr lang="zh-CN" altLang="en-US" dirty="0"/>
              <a:t>将 </a:t>
            </a:r>
            <a:r>
              <a:rPr lang="zh-CN" altLang="en-US" dirty="0">
                <a:solidFill>
                  <a:schemeClr val="accent1">
                    <a:lumMod val="75000"/>
                  </a:schemeClr>
                </a:solidFill>
              </a:rPr>
              <a:t>缓冲区日志 </a:t>
            </a:r>
            <a:r>
              <a:rPr lang="zh-CN" altLang="en-US" dirty="0"/>
              <a:t>的修改写出到 </a:t>
            </a:r>
            <a:r>
              <a:rPr lang="zh-CN" altLang="en-US" dirty="0">
                <a:solidFill>
                  <a:schemeClr val="accent1">
                    <a:lumMod val="75000"/>
                  </a:schemeClr>
                </a:solidFill>
              </a:rPr>
              <a:t>缓冲区数据页</a:t>
            </a:r>
          </a:p>
          <a:p>
            <a:pPr lvl="1">
              <a:defRPr/>
            </a:pPr>
            <a:r>
              <a:rPr lang="zh-CN" altLang="en-US" dirty="0"/>
              <a:t>在 </a:t>
            </a:r>
            <a:r>
              <a:rPr lang="zh-CN" altLang="en-US" dirty="0">
                <a:solidFill>
                  <a:schemeClr val="accent1">
                    <a:lumMod val="75000"/>
                  </a:schemeClr>
                </a:solidFill>
              </a:rPr>
              <a:t>缓冲区日志 </a:t>
            </a:r>
            <a:r>
              <a:rPr lang="zh-CN" altLang="en-US" dirty="0"/>
              <a:t>中写入 </a:t>
            </a:r>
            <a:r>
              <a:rPr lang="en-US" altLang="zh-CN" dirty="0"/>
              <a:t>Commit Tran</a:t>
            </a:r>
            <a:r>
              <a:rPr lang="zh-CN" altLang="en-US" dirty="0"/>
              <a:t>记录</a:t>
            </a:r>
          </a:p>
          <a:p>
            <a:pPr lvl="1">
              <a:defRPr/>
            </a:pPr>
            <a:r>
              <a:rPr lang="zh-CN" altLang="en-US" dirty="0"/>
              <a:t>将 </a:t>
            </a:r>
            <a:r>
              <a:rPr lang="zh-CN" altLang="en-US" dirty="0">
                <a:solidFill>
                  <a:schemeClr val="accent1">
                    <a:lumMod val="75000"/>
                  </a:schemeClr>
                </a:solidFill>
              </a:rPr>
              <a:t>缓冲区日志 </a:t>
            </a:r>
            <a:r>
              <a:rPr lang="zh-CN" altLang="en-US" dirty="0"/>
              <a:t>写出到 </a:t>
            </a:r>
            <a:r>
              <a:rPr lang="zh-CN" altLang="en-US" dirty="0">
                <a:solidFill>
                  <a:schemeClr val="accent1">
                    <a:lumMod val="75000"/>
                  </a:schemeClr>
                </a:solidFill>
              </a:rPr>
              <a:t>磁盘日志文件</a:t>
            </a:r>
          </a:p>
          <a:p>
            <a:pPr lvl="1">
              <a:defRPr/>
            </a:pPr>
            <a:r>
              <a:rPr lang="zh-CN" altLang="en-US" dirty="0"/>
              <a:t>适时，将 </a:t>
            </a:r>
            <a:r>
              <a:rPr lang="zh-CN" altLang="en-US" dirty="0">
                <a:solidFill>
                  <a:schemeClr val="accent1">
                    <a:lumMod val="75000"/>
                  </a:schemeClr>
                </a:solidFill>
              </a:rPr>
              <a:t>缓冲区数据页</a:t>
            </a:r>
            <a:r>
              <a:rPr lang="zh-CN" altLang="en-US" dirty="0"/>
              <a:t> 写出到 </a:t>
            </a:r>
            <a:r>
              <a:rPr lang="zh-CN" altLang="en-US" dirty="0">
                <a:solidFill>
                  <a:schemeClr val="accent1">
                    <a:lumMod val="75000"/>
                  </a:schemeClr>
                </a:solidFill>
              </a:rPr>
              <a:t>磁盘主数据文件</a:t>
            </a:r>
            <a:endParaRPr lang="en-US" altLang="zh-CN" dirty="0">
              <a:solidFill>
                <a:schemeClr val="accent1">
                  <a:lumMod val="75000"/>
                </a:schemeClr>
              </a:solidFill>
            </a:endParaRPr>
          </a:p>
          <a:p>
            <a:pPr>
              <a:defRPr/>
            </a:pPr>
            <a:endParaRPr lang="zh-CN" altLang="en-US" dirty="0"/>
          </a:p>
          <a:p>
            <a:pPr marL="285750" indent="-285750">
              <a:buFont typeface="Arial" panose="020B0604020202020204" pitchFamily="34" charset="0"/>
              <a:buChar char="•"/>
              <a:defRPr/>
            </a:pPr>
            <a:r>
              <a:rPr lang="zh-CN" altLang="en-US" dirty="0"/>
              <a:t>预写日志</a:t>
            </a:r>
            <a:r>
              <a:rPr lang="en-US" altLang="zh-CN" dirty="0"/>
              <a:t>WAL</a:t>
            </a:r>
            <a:r>
              <a:rPr lang="zh-CN" altLang="en-US" dirty="0"/>
              <a:t>的灾难恢复</a:t>
            </a:r>
          </a:p>
          <a:p>
            <a:pPr lvl="1">
              <a:defRPr/>
            </a:pPr>
            <a:r>
              <a:rPr lang="zh-CN" altLang="en-US" dirty="0"/>
              <a:t>由早到晚</a:t>
            </a:r>
            <a:r>
              <a:rPr lang="zh-CN" altLang="en-US" b="1" dirty="0"/>
              <a:t>顺序</a:t>
            </a:r>
            <a:r>
              <a:rPr lang="en-US" altLang="zh-CN" dirty="0"/>
              <a:t>Redo</a:t>
            </a:r>
            <a:r>
              <a:rPr lang="zh-CN" altLang="en-US" dirty="0"/>
              <a:t>已提交却未写入主数据文件的数据</a:t>
            </a:r>
          </a:p>
          <a:p>
            <a:pPr lvl="1">
              <a:defRPr/>
            </a:pPr>
            <a:r>
              <a:rPr lang="zh-CN" altLang="en-US" dirty="0"/>
              <a:t>由晚到早</a:t>
            </a:r>
            <a:r>
              <a:rPr lang="zh-CN" altLang="en-US" b="1" dirty="0"/>
              <a:t>逆序</a:t>
            </a:r>
            <a:r>
              <a:rPr lang="en-US" altLang="zh-CN" dirty="0"/>
              <a:t>Undo</a:t>
            </a:r>
            <a:r>
              <a:rPr lang="zh-CN" altLang="en-US" dirty="0"/>
              <a:t>未提交却已写入日志文件的数据</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
        <p:nvSpPr>
          <p:cNvPr id="14" name="文本框 13">
            <a:extLst>
              <a:ext uri="{FF2B5EF4-FFF2-40B4-BE49-F238E27FC236}">
                <a16:creationId xmlns:a16="http://schemas.microsoft.com/office/drawing/2014/main" id="{9E157E85-B925-424A-B8C3-C391C5252902}"/>
              </a:ext>
            </a:extLst>
          </p:cNvPr>
          <p:cNvSpPr txBox="1"/>
          <p:nvPr/>
        </p:nvSpPr>
        <p:spPr>
          <a:xfrm>
            <a:off x="954680" y="5787580"/>
            <a:ext cx="10162495" cy="954107"/>
          </a:xfrm>
          <a:prstGeom prst="rect">
            <a:avLst/>
          </a:prstGeom>
          <a:noFill/>
        </p:spPr>
        <p:txBody>
          <a:bodyPr wrap="square" rtlCol="0">
            <a:spAutoFit/>
          </a:bodyPr>
          <a:lstStyle/>
          <a:p>
            <a:pPr>
              <a:defRPr/>
            </a:pPr>
            <a:r>
              <a:rPr lang="en-US" altLang="zh-CN" sz="1400" dirty="0"/>
              <a:t>log</a:t>
            </a:r>
            <a:r>
              <a:rPr lang="zh-CN" altLang="en-US" sz="1400" dirty="0"/>
              <a:t>文件中通常包括</a:t>
            </a:r>
            <a:r>
              <a:rPr lang="en-US" altLang="zh-CN" sz="1400" dirty="0"/>
              <a:t>redo</a:t>
            </a:r>
            <a:r>
              <a:rPr lang="zh-CN" altLang="en-US" sz="1400" dirty="0"/>
              <a:t>和</a:t>
            </a:r>
            <a:r>
              <a:rPr lang="en-US" altLang="zh-CN" sz="1400" dirty="0"/>
              <a:t>undo</a:t>
            </a:r>
            <a:r>
              <a:rPr lang="zh-CN" altLang="en-US" sz="1400" dirty="0"/>
              <a:t>信息。这样做的目的可以通过一个例子来说明。假设一个程序在执行某些操作的过程中机器掉电了。在重新启动时，程序可能需要知道当时执行的操作是成功了还是部分成功或者是失败了。如果使用了</a:t>
            </a:r>
            <a:r>
              <a:rPr lang="en-US" altLang="zh-CN" sz="1400" dirty="0"/>
              <a:t>WAL</a:t>
            </a:r>
            <a:r>
              <a:rPr lang="zh-CN" altLang="en-US" sz="1400" dirty="0"/>
              <a:t>，程序就可以检查</a:t>
            </a:r>
            <a:r>
              <a:rPr lang="en-US" altLang="zh-CN" sz="1400" dirty="0"/>
              <a:t>log</a:t>
            </a:r>
            <a:r>
              <a:rPr lang="zh-CN" altLang="en-US" sz="1400" dirty="0"/>
              <a:t>文件，并对突然掉电时计划执行的操作内容跟实际上执行的操作内容进行比较。在这个比较的基础上，程序就可以决定是撤销已做的操作还是继续完成已做的操作，或者是保持原样。</a:t>
            </a:r>
          </a:p>
        </p:txBody>
      </p:sp>
    </p:spTree>
    <p:extLst>
      <p:ext uri="{BB962C8B-B14F-4D97-AF65-F5344CB8AC3E}">
        <p14:creationId xmlns:p14="http://schemas.microsoft.com/office/powerpoint/2010/main" val="71879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1671745"/>
            <a:ext cx="4673138" cy="2308324"/>
          </a:xfrm>
          <a:prstGeom prst="rect">
            <a:avLst/>
          </a:prstGeom>
          <a:noFill/>
        </p:spPr>
        <p:txBody>
          <a:bodyPr wrap="square" rtlCol="0">
            <a:spAutoFit/>
          </a:bodyPr>
          <a:lstStyle/>
          <a:p>
            <a:pPr>
              <a:defRPr/>
            </a:pPr>
            <a:r>
              <a:rPr lang="zh-CN" altLang="en-US" dirty="0"/>
              <a:t>事务：一致性</a:t>
            </a:r>
            <a:r>
              <a:rPr lang="en-US" altLang="zh-CN" dirty="0"/>
              <a:t>/</a:t>
            </a:r>
            <a:r>
              <a:rPr lang="zh-CN" altLang="en-US" dirty="0"/>
              <a:t>持续性</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模拟</a:t>
            </a:r>
            <a:r>
              <a:rPr lang="en-US" altLang="zh-CN" dirty="0"/>
              <a:t>Redo(</a:t>
            </a:r>
            <a:r>
              <a:rPr lang="zh-CN" altLang="en-US" dirty="0"/>
              <a:t>此略</a:t>
            </a:r>
            <a:r>
              <a:rPr lang="en-US" altLang="zh-CN" dirty="0"/>
              <a:t>)</a:t>
            </a:r>
          </a:p>
          <a:p>
            <a:pPr>
              <a:defRPr/>
            </a:pPr>
            <a:r>
              <a:rPr lang="zh-CN" altLang="en-US" dirty="0"/>
              <a:t>（由于惰性写机制，手动模拟难预料）</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模拟</a:t>
            </a:r>
            <a:r>
              <a:rPr lang="en-US" altLang="zh-CN" dirty="0"/>
              <a:t>Undo</a:t>
            </a:r>
          </a:p>
          <a:p>
            <a:pPr>
              <a:defRPr/>
            </a:pPr>
            <a:r>
              <a:rPr lang="zh-CN" altLang="en-US" dirty="0"/>
              <a:t>在事务提交之前结束服务器进程</a:t>
            </a:r>
          </a:p>
          <a:p>
            <a:pPr>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
        <p:nvSpPr>
          <p:cNvPr id="14" name="文本框 13">
            <a:extLst>
              <a:ext uri="{FF2B5EF4-FFF2-40B4-BE49-F238E27FC236}">
                <a16:creationId xmlns:a16="http://schemas.microsoft.com/office/drawing/2014/main" id="{9E157E85-B925-424A-B8C3-C391C5252902}"/>
              </a:ext>
            </a:extLst>
          </p:cNvPr>
          <p:cNvSpPr txBox="1"/>
          <p:nvPr/>
        </p:nvSpPr>
        <p:spPr>
          <a:xfrm>
            <a:off x="5941009" y="5875312"/>
            <a:ext cx="4866105" cy="369332"/>
          </a:xfrm>
          <a:prstGeom prst="rect">
            <a:avLst/>
          </a:prstGeom>
          <a:noFill/>
        </p:spPr>
        <p:txBody>
          <a:bodyPr wrap="square" rtlCol="0">
            <a:spAutoFit/>
          </a:bodyPr>
          <a:lstStyle/>
          <a:p>
            <a:pPr>
              <a:defRPr/>
            </a:pPr>
            <a:r>
              <a:rPr lang="zh-CN" altLang="en-US" dirty="0"/>
              <a:t>（此实验需要使用任务管理器等方式杀死进程）</a:t>
            </a:r>
          </a:p>
        </p:txBody>
      </p:sp>
      <p:pic>
        <p:nvPicPr>
          <p:cNvPr id="11" name="图片 10">
            <a:extLst>
              <a:ext uri="{FF2B5EF4-FFF2-40B4-BE49-F238E27FC236}">
                <a16:creationId xmlns:a16="http://schemas.microsoft.com/office/drawing/2014/main" id="{0A07E488-2320-4803-B68A-D1A91791D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71537"/>
            <a:ext cx="4556125" cy="396557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22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2238"/>
            <a:ext cx="4894502" cy="4524315"/>
          </a:xfrm>
          <a:prstGeom prst="rect">
            <a:avLst/>
          </a:prstGeom>
          <a:noFill/>
        </p:spPr>
        <p:txBody>
          <a:bodyPr wrap="square" rtlCol="0">
            <a:spAutoFit/>
          </a:bodyPr>
          <a:lstStyle/>
          <a:p>
            <a:pPr>
              <a:defRPr/>
            </a:pPr>
            <a:r>
              <a:rPr lang="zh-CN" altLang="en-US" dirty="0"/>
              <a:t>本次实验用例的一些特性操作可能无法完成，实验里可以不写</a:t>
            </a:r>
            <a:endParaRPr lang="en-US" altLang="zh-CN" dirty="0"/>
          </a:p>
          <a:p>
            <a:pPr>
              <a:defRPr/>
            </a:pPr>
            <a:r>
              <a:rPr lang="zh-CN" altLang="en-US" dirty="0"/>
              <a:t>（如锁的忙等待、死锁、日志）</a:t>
            </a:r>
            <a:endParaRPr lang="en-US" altLang="zh-CN" dirty="0"/>
          </a:p>
          <a:p>
            <a:pPr>
              <a:defRPr/>
            </a:pPr>
            <a:endParaRPr lang="zh-CN" altLang="en-US" dirty="0"/>
          </a:p>
          <a:p>
            <a:pPr marL="285750" indent="-285750">
              <a:buFont typeface="Arial" panose="020B0604020202020204" pitchFamily="34" charset="0"/>
              <a:buChar char="•"/>
              <a:defRPr/>
            </a:pPr>
            <a:r>
              <a:rPr lang="en-US" altLang="zh-CN" dirty="0"/>
              <a:t>DCL</a:t>
            </a:r>
            <a:r>
              <a:rPr lang="zh-CN" altLang="en-US" dirty="0"/>
              <a:t>语法</a:t>
            </a:r>
          </a:p>
          <a:p>
            <a:pPr>
              <a:defRPr/>
            </a:pPr>
            <a:r>
              <a:rPr lang="en-US" altLang="zh-CN" dirty="0"/>
              <a:t>START TRASACTION;</a:t>
            </a:r>
            <a:r>
              <a:rPr lang="zh-CN" altLang="en-US" dirty="0"/>
              <a:t>（或</a:t>
            </a:r>
            <a:r>
              <a:rPr lang="en-US" altLang="zh-CN" dirty="0"/>
              <a:t>BEGIN;</a:t>
            </a:r>
            <a:r>
              <a:rPr lang="zh-CN" altLang="en-US" dirty="0"/>
              <a:t>）</a:t>
            </a:r>
          </a:p>
          <a:p>
            <a:pPr>
              <a:defRPr/>
            </a:pPr>
            <a:r>
              <a:rPr lang="en-US" altLang="zh-CN" dirty="0"/>
              <a:t>COMMIT;</a:t>
            </a:r>
          </a:p>
          <a:p>
            <a:pPr>
              <a:defRPr/>
            </a:pPr>
            <a:r>
              <a:rPr lang="en-US" altLang="zh-CN" dirty="0"/>
              <a:t>ROLLBACK;</a:t>
            </a:r>
          </a:p>
          <a:p>
            <a:pPr>
              <a:defRPr/>
            </a:pPr>
            <a:r>
              <a:rPr lang="en-US" altLang="zh-CN" dirty="0"/>
              <a:t>SAVEPOINT &lt;</a:t>
            </a:r>
            <a:r>
              <a:rPr lang="zh-CN" altLang="en-US" dirty="0"/>
              <a:t>存档点名</a:t>
            </a:r>
            <a:r>
              <a:rPr lang="en-US" altLang="zh-CN" dirty="0"/>
              <a:t>&gt;;</a:t>
            </a:r>
          </a:p>
          <a:p>
            <a:pPr>
              <a:defRPr/>
            </a:pPr>
            <a:r>
              <a:rPr lang="en-US" altLang="zh-CN" dirty="0"/>
              <a:t>ROLLBACK TO &lt;</a:t>
            </a:r>
            <a:r>
              <a:rPr lang="zh-CN" altLang="en-US" dirty="0"/>
              <a:t>存档点名</a:t>
            </a:r>
            <a:r>
              <a:rPr lang="en-US" altLang="zh-CN" dirty="0"/>
              <a:t>&gt;;</a:t>
            </a:r>
          </a:p>
          <a:p>
            <a:pPr>
              <a:defRPr/>
            </a:pPr>
            <a:r>
              <a:rPr lang="en-US" altLang="zh-CN" dirty="0"/>
              <a:t>SET TRANSACTION ISOLATION LEVEL &lt;</a:t>
            </a:r>
            <a:r>
              <a:rPr lang="zh-CN" altLang="en-US" dirty="0"/>
              <a:t>隔离级别</a:t>
            </a:r>
            <a:r>
              <a:rPr lang="en-US" altLang="zh-CN" dirty="0"/>
              <a:t>&gt;;</a:t>
            </a:r>
          </a:p>
          <a:p>
            <a:pPr>
              <a:defRPr/>
            </a:pPr>
            <a:endParaRPr lang="en-US" altLang="zh-CN" dirty="0"/>
          </a:p>
          <a:p>
            <a:pPr>
              <a:defRPr/>
            </a:pPr>
            <a:endParaRPr lang="en-US" altLang="zh-CN" dirty="0"/>
          </a:p>
          <a:p>
            <a:pPr>
              <a:defRPr/>
            </a:pPr>
            <a:endParaRPr lang="en-US" altLang="zh-CN" dirty="0"/>
          </a:p>
          <a:p>
            <a:pP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FOR MySQL</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2" name="图片 1">
            <a:extLst>
              <a:ext uri="{FF2B5EF4-FFF2-40B4-BE49-F238E27FC236}">
                <a16:creationId xmlns:a16="http://schemas.microsoft.com/office/drawing/2014/main" id="{1A4FD024-449B-4BFB-89FF-4B4A27C159BE}"/>
              </a:ext>
            </a:extLst>
          </p:cNvPr>
          <p:cNvPicPr>
            <a:picLocks noChangeAspect="1"/>
          </p:cNvPicPr>
          <p:nvPr/>
        </p:nvPicPr>
        <p:blipFill>
          <a:blip r:embed="rId3"/>
          <a:stretch>
            <a:fillRect/>
          </a:stretch>
        </p:blipFill>
        <p:spPr>
          <a:xfrm>
            <a:off x="6102597" y="711999"/>
            <a:ext cx="3534696" cy="2888273"/>
          </a:xfrm>
          <a:prstGeom prst="rect">
            <a:avLst/>
          </a:prstGeom>
        </p:spPr>
      </p:pic>
      <p:pic>
        <p:nvPicPr>
          <p:cNvPr id="4" name="图片 3">
            <a:extLst>
              <a:ext uri="{FF2B5EF4-FFF2-40B4-BE49-F238E27FC236}">
                <a16:creationId xmlns:a16="http://schemas.microsoft.com/office/drawing/2014/main" id="{6AE89B84-C9D4-4566-8CC6-E2115EEFE709}"/>
              </a:ext>
            </a:extLst>
          </p:cNvPr>
          <p:cNvPicPr>
            <a:picLocks noChangeAspect="1"/>
          </p:cNvPicPr>
          <p:nvPr/>
        </p:nvPicPr>
        <p:blipFill>
          <a:blip r:embed="rId4"/>
          <a:stretch>
            <a:fillRect/>
          </a:stretch>
        </p:blipFill>
        <p:spPr>
          <a:xfrm>
            <a:off x="6096000" y="3742120"/>
            <a:ext cx="3141126" cy="2257483"/>
          </a:xfrm>
          <a:prstGeom prst="rect">
            <a:avLst/>
          </a:prstGeom>
        </p:spPr>
      </p:pic>
      <p:pic>
        <p:nvPicPr>
          <p:cNvPr id="3" name="图片 2">
            <a:extLst>
              <a:ext uri="{FF2B5EF4-FFF2-40B4-BE49-F238E27FC236}">
                <a16:creationId xmlns:a16="http://schemas.microsoft.com/office/drawing/2014/main" id="{E14C15BC-EBE4-4824-90D7-CD41E257612F}"/>
              </a:ext>
            </a:extLst>
          </p:cNvPr>
          <p:cNvPicPr>
            <a:picLocks noChangeAspect="1"/>
          </p:cNvPicPr>
          <p:nvPr/>
        </p:nvPicPr>
        <p:blipFill>
          <a:blip r:embed="rId5"/>
          <a:stretch>
            <a:fillRect/>
          </a:stretch>
        </p:blipFill>
        <p:spPr>
          <a:xfrm>
            <a:off x="9137016" y="3681667"/>
            <a:ext cx="2009812" cy="2317936"/>
          </a:xfrm>
          <a:prstGeom prst="rect">
            <a:avLst/>
          </a:prstGeom>
        </p:spPr>
      </p:pic>
      <p:sp>
        <p:nvSpPr>
          <p:cNvPr id="5" name="文本框 4">
            <a:extLst>
              <a:ext uri="{FF2B5EF4-FFF2-40B4-BE49-F238E27FC236}">
                <a16:creationId xmlns:a16="http://schemas.microsoft.com/office/drawing/2014/main" id="{B2F813F7-BDC7-4748-94C1-21641B094301}"/>
              </a:ext>
            </a:extLst>
          </p:cNvPr>
          <p:cNvSpPr txBox="1"/>
          <p:nvPr/>
        </p:nvSpPr>
        <p:spPr>
          <a:xfrm>
            <a:off x="954680" y="6035679"/>
            <a:ext cx="7241085" cy="923330"/>
          </a:xfrm>
          <a:prstGeom prst="rect">
            <a:avLst/>
          </a:prstGeom>
          <a:noFill/>
        </p:spPr>
        <p:txBody>
          <a:bodyPr wrap="none" rtlCol="0">
            <a:spAutoFit/>
          </a:bodyPr>
          <a:lstStyle/>
          <a:p>
            <a:pPr>
              <a:defRPr/>
            </a:pPr>
            <a:r>
              <a:rPr lang="zh-CN" altLang="en-US" dirty="0"/>
              <a:t>更多问题</a:t>
            </a:r>
            <a:endParaRPr lang="en-US" altLang="zh-CN" dirty="0"/>
          </a:p>
          <a:p>
            <a:pPr>
              <a:defRPr/>
            </a:pPr>
            <a:r>
              <a:rPr lang="en-US" altLang="zh-CN" dirty="0">
                <a:hlinkClick r:id="rId6"/>
              </a:rPr>
              <a:t>https://dev.mysql.com/doc/refman/8.0/en/sql-syntax-transactions.html</a:t>
            </a:r>
            <a:endParaRPr lang="en-US" altLang="zh-CN" dirty="0"/>
          </a:p>
          <a:p>
            <a:endParaRPr lang="zh-CN" altLang="en-US" dirty="0"/>
          </a:p>
        </p:txBody>
      </p:sp>
    </p:spTree>
    <p:extLst>
      <p:ext uri="{BB962C8B-B14F-4D97-AF65-F5344CB8AC3E}">
        <p14:creationId xmlns:p14="http://schemas.microsoft.com/office/powerpoint/2010/main" val="34219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0A8A18E-1FF9-47E7-B318-8A0D0A77B474}"/>
              </a:ext>
            </a:extLst>
          </p:cNvPr>
          <p:cNvSpPr txBox="1"/>
          <p:nvPr/>
        </p:nvSpPr>
        <p:spPr>
          <a:xfrm>
            <a:off x="883632" y="2386639"/>
            <a:ext cx="5262979" cy="4093428"/>
          </a:xfrm>
          <a:prstGeom prst="rect">
            <a:avLst/>
          </a:prstGeom>
          <a:noFill/>
        </p:spPr>
        <p:txBody>
          <a:bodyPr wrap="none" rtlCol="0">
            <a:spAutoFit/>
          </a:bodyPr>
          <a:lstStyle/>
          <a:p>
            <a:r>
              <a:rPr lang="zh-CN" altLang="en-US" sz="2000" dirty="0">
                <a:latin typeface="+mn-ea"/>
              </a:rPr>
              <a:t>本次的上机内容为：</a:t>
            </a: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错误处理</a:t>
            </a:r>
            <a:endParaRPr lang="en-US" altLang="zh-CN" sz="2000" dirty="0">
              <a:latin typeface="+mn-ea"/>
            </a:endParaRPr>
          </a:p>
          <a:p>
            <a:pPr marL="342900" indent="-342900">
              <a:buFont typeface="Arial" panose="020B0604020202020204" pitchFamily="34" charset="0"/>
              <a:buChar char="•"/>
            </a:pPr>
            <a:endParaRPr lang="zh-CN" altLang="en-US" sz="2000" dirty="0">
              <a:latin typeface="+mn-ea"/>
            </a:endParaRPr>
          </a:p>
          <a:p>
            <a:pPr marL="342900" indent="-342900">
              <a:buFont typeface="Arial" panose="020B0604020202020204" pitchFamily="34" charset="0"/>
              <a:buChar char="•"/>
            </a:pPr>
            <a:r>
              <a:rPr lang="zh-CN" altLang="en-US" sz="2000" dirty="0">
                <a:latin typeface="+mn-ea"/>
              </a:rPr>
              <a:t>事务</a:t>
            </a:r>
          </a:p>
          <a:p>
            <a:pPr marL="800100" lvl="1" indent="-342900">
              <a:buFont typeface="Arial" panose="020B0604020202020204" pitchFamily="34" charset="0"/>
              <a:buChar char="•"/>
            </a:pPr>
            <a:r>
              <a:rPr lang="en-US" altLang="zh-CN" sz="2000" dirty="0">
                <a:latin typeface="+mn-ea"/>
              </a:rPr>
              <a:t>TCL</a:t>
            </a:r>
            <a:r>
              <a:rPr lang="zh-CN" altLang="en-US" sz="2000" dirty="0">
                <a:latin typeface="+mn-ea"/>
              </a:rPr>
              <a:t>（</a:t>
            </a:r>
            <a:r>
              <a:rPr lang="en-US" altLang="zh-CN" sz="2000" dirty="0">
                <a:latin typeface="+mn-ea"/>
              </a:rPr>
              <a:t>Transaction Control Language</a:t>
            </a:r>
            <a:r>
              <a:rPr lang="zh-CN" altLang="en-US" sz="2000" dirty="0">
                <a:latin typeface="+mn-ea"/>
              </a:rPr>
              <a:t>）</a:t>
            </a:r>
          </a:p>
          <a:p>
            <a:pPr marL="800100" lvl="1" indent="-342900">
              <a:buFont typeface="Arial" panose="020B0604020202020204" pitchFamily="34" charset="0"/>
              <a:buChar char="•"/>
            </a:pPr>
            <a:r>
              <a:rPr lang="zh-CN" altLang="en-US" sz="2000" dirty="0">
                <a:latin typeface="+mn-ea"/>
              </a:rPr>
              <a:t>锁</a:t>
            </a:r>
          </a:p>
          <a:p>
            <a:pPr marL="800100" lvl="1" indent="-342900">
              <a:buFont typeface="Arial" panose="020B0604020202020204" pitchFamily="34" charset="0"/>
              <a:buChar char="•"/>
            </a:pPr>
            <a:r>
              <a:rPr lang="zh-CN" altLang="en-US" sz="2000" dirty="0">
                <a:latin typeface="+mn-ea"/>
              </a:rPr>
              <a:t>事务日志</a:t>
            </a:r>
          </a:p>
          <a:p>
            <a:endParaRPr lang="en-US" altLang="zh-CN" sz="2000" dirty="0">
              <a:solidFill>
                <a:schemeClr val="bg1">
                  <a:lumMod val="50000"/>
                </a:schemeClr>
              </a:solidFill>
              <a:latin typeface="+mn-ea"/>
            </a:endParaRPr>
          </a:p>
          <a:p>
            <a:r>
              <a:rPr lang="en-US" altLang="zh-CN" sz="2000" dirty="0">
                <a:solidFill>
                  <a:schemeClr val="bg1">
                    <a:lumMod val="50000"/>
                  </a:schemeClr>
                </a:solidFill>
                <a:latin typeface="+mn-ea"/>
              </a:rPr>
              <a:t>MySQL</a:t>
            </a:r>
            <a:r>
              <a:rPr lang="zh-CN" altLang="en-US" sz="2000" dirty="0">
                <a:solidFill>
                  <a:schemeClr val="bg1">
                    <a:lumMod val="50000"/>
                  </a:schemeClr>
                </a:solidFill>
                <a:latin typeface="+mn-ea"/>
              </a:rPr>
              <a:t>相关见</a:t>
            </a:r>
            <a:r>
              <a:rPr lang="en-US" altLang="zh-CN" sz="2000" dirty="0">
                <a:solidFill>
                  <a:schemeClr val="bg1">
                    <a:lumMod val="50000"/>
                  </a:schemeClr>
                </a:solidFill>
                <a:latin typeface="+mn-ea"/>
              </a:rPr>
              <a:t>P19</a:t>
            </a:r>
          </a:p>
          <a:p>
            <a:endParaRPr lang="en-US" altLang="zh-CN" sz="2000" dirty="0">
              <a:solidFill>
                <a:schemeClr val="bg1">
                  <a:lumMod val="50000"/>
                </a:schemeClr>
              </a:solidFill>
              <a:latin typeface="+mn-ea"/>
            </a:endParaRPr>
          </a:p>
          <a:p>
            <a:r>
              <a:rPr lang="en-US" altLang="zh-CN" sz="2000" dirty="0">
                <a:solidFill>
                  <a:schemeClr val="bg1">
                    <a:lumMod val="50000"/>
                  </a:schemeClr>
                </a:solidFill>
                <a:latin typeface="+mn-ea"/>
              </a:rPr>
              <a:t>14</a:t>
            </a:r>
            <a:r>
              <a:rPr lang="zh-CN" altLang="en-US" sz="2000" dirty="0">
                <a:solidFill>
                  <a:schemeClr val="bg1">
                    <a:lumMod val="50000"/>
                  </a:schemeClr>
                </a:solidFill>
                <a:latin typeface="+mn-ea"/>
              </a:rPr>
              <a:t>周实验内容：</a:t>
            </a:r>
            <a:r>
              <a:rPr lang="en-US" altLang="zh-CN" sz="2000" dirty="0" err="1">
                <a:solidFill>
                  <a:schemeClr val="bg1">
                    <a:lumMod val="50000"/>
                  </a:schemeClr>
                </a:solidFill>
                <a:latin typeface="+mn-ea"/>
              </a:rPr>
              <a:t>openGauss</a:t>
            </a:r>
            <a:r>
              <a:rPr lang="zh-CN" altLang="en-US" sz="2000" dirty="0">
                <a:solidFill>
                  <a:schemeClr val="bg1">
                    <a:lumMod val="50000"/>
                  </a:schemeClr>
                </a:solidFill>
                <a:latin typeface="+mn-ea"/>
              </a:rPr>
              <a:t>的安装和简单使用</a:t>
            </a:r>
            <a:endParaRPr lang="en-US" altLang="zh-CN" sz="2000" dirty="0">
              <a:solidFill>
                <a:schemeClr val="bg1">
                  <a:lumMod val="50000"/>
                </a:schemeClr>
              </a:solidFill>
              <a:latin typeface="+mn-ea"/>
            </a:endParaRPr>
          </a:p>
          <a:p>
            <a:r>
              <a:rPr lang="en-US" altLang="zh-CN" sz="2000" dirty="0">
                <a:solidFill>
                  <a:schemeClr val="bg1">
                    <a:lumMod val="50000"/>
                  </a:schemeClr>
                </a:solidFill>
                <a:latin typeface="+mn-ea"/>
              </a:rPr>
              <a:t>15</a:t>
            </a:r>
            <a:r>
              <a:rPr lang="zh-CN" altLang="en-US" sz="2000" dirty="0">
                <a:solidFill>
                  <a:schemeClr val="bg1">
                    <a:lumMod val="50000"/>
                  </a:schemeClr>
                </a:solidFill>
                <a:latin typeface="+mn-ea"/>
              </a:rPr>
              <a:t>周实验内容：</a:t>
            </a:r>
            <a:r>
              <a:rPr lang="en-US" altLang="zh-CN" sz="2000" dirty="0">
                <a:solidFill>
                  <a:schemeClr val="bg1">
                    <a:lumMod val="50000"/>
                  </a:schemeClr>
                </a:solidFill>
                <a:latin typeface="+mn-ea"/>
              </a:rPr>
              <a:t>Redis</a:t>
            </a:r>
            <a:r>
              <a:rPr lang="zh-CN" altLang="en-US" sz="2000" dirty="0">
                <a:solidFill>
                  <a:schemeClr val="bg1">
                    <a:lumMod val="50000"/>
                  </a:schemeClr>
                </a:solidFill>
                <a:latin typeface="+mn-ea"/>
              </a:rPr>
              <a:t>的安装和简单使用</a:t>
            </a:r>
            <a:endParaRPr lang="en-US" altLang="zh-CN" sz="2000" dirty="0">
              <a:solidFill>
                <a:schemeClr val="bg1">
                  <a:lumMod val="50000"/>
                </a:schemeClr>
              </a:solidFill>
              <a:latin typeface="+mn-ea"/>
            </a:endParaRPr>
          </a:p>
        </p:txBody>
      </p: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768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897C60-1DC6-4C7F-8F48-A4A4C308D2D2}"/>
              </a:ext>
            </a:extLst>
          </p:cNvPr>
          <p:cNvSpPr txBox="1"/>
          <p:nvPr/>
        </p:nvSpPr>
        <p:spPr>
          <a:xfrm>
            <a:off x="883633" y="1974689"/>
            <a:ext cx="9707202" cy="4247317"/>
          </a:xfrm>
          <a:prstGeom prst="rect">
            <a:avLst/>
          </a:prstGeom>
          <a:noFill/>
        </p:spPr>
        <p:txBody>
          <a:bodyPr wrap="square" rtlCol="0">
            <a:spAutoFit/>
          </a:bodyPr>
          <a:lstStyle/>
          <a:p>
            <a:r>
              <a:rPr lang="zh-CN" altLang="en-US" dirty="0">
                <a:latin typeface="+mn-ea"/>
              </a:rPr>
              <a:t>一般</a:t>
            </a:r>
            <a:r>
              <a:rPr lang="en-US" altLang="zh-CN" dirty="0">
                <a:latin typeface="+mn-ea"/>
              </a:rPr>
              <a:t>SQL</a:t>
            </a:r>
            <a:r>
              <a:rPr lang="zh-CN" altLang="en-US" dirty="0">
                <a:latin typeface="+mn-ea"/>
              </a:rPr>
              <a:t>语法：</a:t>
            </a:r>
          </a:p>
          <a:p>
            <a:r>
              <a:rPr lang="en-US" altLang="zh-CN" dirty="0">
                <a:latin typeface="+mn-ea"/>
                <a:hlinkClick r:id="rId2"/>
              </a:rPr>
              <a:t>http://www.w3school.com.cn/sql/index.asp</a:t>
            </a:r>
            <a:endParaRPr lang="en-US" altLang="zh-CN" dirty="0">
              <a:latin typeface="+mn-ea"/>
            </a:endParaRPr>
          </a:p>
          <a:p>
            <a:endParaRPr lang="en-US" altLang="zh-CN" dirty="0">
              <a:latin typeface="+mn-ea"/>
            </a:endParaRPr>
          </a:p>
          <a:p>
            <a:r>
              <a:rPr lang="zh-CN" altLang="en-US" dirty="0">
                <a:latin typeface="+mn-ea"/>
              </a:rPr>
              <a:t>官方文档：</a:t>
            </a:r>
            <a:endParaRPr lang="en-US" altLang="zh-CN" dirty="0">
              <a:latin typeface="+mn-ea"/>
            </a:endParaRPr>
          </a:p>
          <a:p>
            <a:r>
              <a:rPr lang="en-US" altLang="zh-CN" dirty="0"/>
              <a:t>SQL Server: </a:t>
            </a:r>
            <a:r>
              <a:rPr lang="en-US" altLang="zh-CN" dirty="0">
                <a:hlinkClick r:id="rId3"/>
              </a:rPr>
              <a:t>https://docs.microsoft.com/zh-cn/sql/t-sql/language-elements/transactions-transact-sql?view=sql-server-2017 </a:t>
            </a:r>
            <a:endParaRPr lang="en-US" altLang="zh-CN" dirty="0"/>
          </a:p>
          <a:p>
            <a:r>
              <a:rPr lang="en-US" altLang="zh-CN" dirty="0"/>
              <a:t>MySQL: </a:t>
            </a:r>
            <a:r>
              <a:rPr lang="en-US" altLang="zh-CN" dirty="0">
                <a:hlinkClick r:id="rId4"/>
              </a:rPr>
              <a:t>https://dev.mysql.com/doc/refman/8.0/en/sql-syntax-transactions.html</a:t>
            </a:r>
            <a:endParaRPr lang="en-US" altLang="zh-CN" dirty="0"/>
          </a:p>
          <a:p>
            <a:endParaRPr lang="en-US" altLang="zh-CN" dirty="0">
              <a:latin typeface="+mn-ea"/>
            </a:endParaRPr>
          </a:p>
          <a:p>
            <a:r>
              <a:rPr lang="zh-CN" altLang="en-US" dirty="0">
                <a:latin typeface="+mn-ea"/>
              </a:rPr>
              <a:t>多用搜索引擎：</a:t>
            </a:r>
          </a:p>
          <a:p>
            <a:r>
              <a:rPr lang="en-US" altLang="zh-CN" dirty="0">
                <a:latin typeface="+mn-ea"/>
                <a:hlinkClick r:id="rId5"/>
              </a:rPr>
              <a:t>https://cn.bing.com/</a:t>
            </a:r>
            <a:endParaRPr lang="en-US" altLang="zh-CN" dirty="0">
              <a:latin typeface="+mn-ea"/>
            </a:endParaRPr>
          </a:p>
          <a:p>
            <a:r>
              <a:rPr lang="en-US" altLang="zh-CN" dirty="0">
                <a:latin typeface="+mn-ea"/>
                <a:hlinkClick r:id="rId6"/>
              </a:rPr>
              <a:t>https://www.google.com/</a:t>
            </a:r>
            <a:endParaRPr lang="en-US" altLang="zh-CN" dirty="0">
              <a:latin typeface="+mn-ea"/>
            </a:endParaRPr>
          </a:p>
          <a:p>
            <a:r>
              <a:rPr lang="en-US" altLang="zh-CN" dirty="0">
                <a:latin typeface="+mn-ea"/>
                <a:hlinkClick r:id="rId7"/>
              </a:rPr>
              <a:t>https://www.baidu.com/</a:t>
            </a:r>
            <a:endParaRPr lang="en-US" altLang="zh-CN" dirty="0">
              <a:latin typeface="+mn-ea"/>
            </a:endParaRPr>
          </a:p>
          <a:p>
            <a:endParaRPr lang="en-US" altLang="zh-CN" dirty="0">
              <a:latin typeface="+mn-ea"/>
            </a:endParaRPr>
          </a:p>
          <a:p>
            <a:r>
              <a:rPr lang="zh-CN" altLang="en-US" dirty="0"/>
              <a:t>以及数据库课程</a:t>
            </a:r>
            <a:r>
              <a:rPr lang="en-US" altLang="zh-CN" dirty="0"/>
              <a:t>PPT</a:t>
            </a:r>
            <a:endParaRPr lang="en-US" altLang="zh-CN" dirty="0">
              <a:latin typeface="+mn-ea"/>
            </a:endParaRPr>
          </a:p>
          <a:p>
            <a:endParaRPr lang="zh-CN" altLang="en-US" dirty="0"/>
          </a:p>
        </p:txBody>
      </p:sp>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1586010" cy="511876"/>
            <a:chOff x="1187820" y="652928"/>
            <a:chExt cx="158601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1500732" cy="461665"/>
            </a:xfrm>
            <a:prstGeom prst="rect">
              <a:avLst/>
            </a:prstGeom>
            <a:noFill/>
          </p:spPr>
          <p:txBody>
            <a:bodyPr wrap="none" rtlCol="0">
              <a:spAutoFit/>
            </a:bodyPr>
            <a:lstStyle/>
            <a:p>
              <a:r>
                <a:rPr lang="zh-CN" altLang="en-US" sz="2400" dirty="0">
                  <a:solidFill>
                    <a:schemeClr val="bg1"/>
                  </a:solidFill>
                  <a:cs typeface="+mn-ea"/>
                  <a:sym typeface="+mn-lt"/>
                </a:rPr>
                <a:t> 相关参考</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942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758120"/>
            <a:ext cx="9282022" cy="374814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a:t>Task1</a:t>
            </a:r>
            <a:r>
              <a:rPr lang="zh-CN" altLang="en-US" sz="1600" dirty="0"/>
              <a:t>：</a:t>
            </a:r>
            <a:r>
              <a:rPr lang="zh-CN" altLang="en-US" sz="1600" dirty="0">
                <a:solidFill>
                  <a:schemeClr val="tx1"/>
                </a:solidFill>
              </a:rPr>
              <a:t>把</a:t>
            </a:r>
            <a:r>
              <a:rPr lang="en-US" altLang="zh-CN" sz="1600" dirty="0">
                <a:solidFill>
                  <a:schemeClr val="tx1"/>
                </a:solidFill>
              </a:rPr>
              <a:t>PPT</a:t>
            </a:r>
            <a:r>
              <a:rPr lang="zh-CN" altLang="en-US" sz="1600" dirty="0">
                <a:solidFill>
                  <a:schemeClr val="tx1"/>
                </a:solidFill>
              </a:rPr>
              <a:t>中的所有例子抄下来跑一遍，可以任意发挥改编</a:t>
            </a:r>
            <a:endParaRPr lang="en-US" altLang="zh-CN" sz="1600" dirty="0">
              <a:solidFill>
                <a:schemeClr val="tx1"/>
              </a:solidFill>
            </a:endParaRPr>
          </a:p>
          <a:p>
            <a:pPr>
              <a:lnSpc>
                <a:spcPct val="150000"/>
              </a:lnSpc>
            </a:pPr>
            <a:endParaRPr lang="en-US" altLang="zh-CN" sz="1600" dirty="0"/>
          </a:p>
          <a:p>
            <a:pPr>
              <a:lnSpc>
                <a:spcPct val="150000"/>
              </a:lnSpc>
            </a:pPr>
            <a:r>
              <a:rPr lang="en-US" altLang="zh-CN" sz="1600" dirty="0"/>
              <a:t>Task2</a:t>
            </a:r>
            <a:r>
              <a:rPr lang="zh-CN" altLang="en-US" sz="1600" dirty="0"/>
              <a:t>：</a:t>
            </a:r>
            <a:endParaRPr lang="en-US" altLang="zh-CN" sz="1600" dirty="0"/>
          </a:p>
          <a:p>
            <a:pPr>
              <a:lnSpc>
                <a:spcPct val="150000"/>
              </a:lnSpc>
            </a:pPr>
            <a:r>
              <a:rPr lang="zh-CN" altLang="en-US" sz="1600" dirty="0">
                <a:solidFill>
                  <a:schemeClr val="tx1"/>
                </a:solidFill>
              </a:rPr>
              <a:t>模拟银行 </a:t>
            </a:r>
            <a:r>
              <a:rPr lang="en-US" altLang="zh-CN" sz="1600" dirty="0">
                <a:solidFill>
                  <a:schemeClr val="tx1"/>
                </a:solidFill>
              </a:rPr>
              <a:t>-</a:t>
            </a:r>
            <a:r>
              <a:rPr lang="zh-CN" altLang="en-US" sz="1600" dirty="0">
                <a:solidFill>
                  <a:schemeClr val="tx1"/>
                </a:solidFill>
              </a:rPr>
              <a:t> 开户、存款、取款（实现形式任意，可直接</a:t>
            </a:r>
            <a:r>
              <a:rPr lang="en-US" altLang="zh-CN" sz="1600" dirty="0">
                <a:solidFill>
                  <a:schemeClr val="tx1"/>
                </a:solidFill>
              </a:rPr>
              <a:t>UPDATE</a:t>
            </a:r>
            <a:r>
              <a:rPr lang="zh-CN" altLang="en-US" sz="1600" dirty="0">
                <a:solidFill>
                  <a:schemeClr val="tx1"/>
                </a:solidFill>
              </a:rPr>
              <a:t>）、</a:t>
            </a:r>
            <a:r>
              <a:rPr lang="zh-CN" altLang="en-US" sz="1600" b="1" dirty="0">
                <a:solidFill>
                  <a:schemeClr val="tx1"/>
                </a:solidFill>
              </a:rPr>
              <a:t>转账（使用事务）</a:t>
            </a:r>
            <a:endParaRPr lang="en-US" altLang="zh-CN" sz="1600" b="1" dirty="0">
              <a:solidFill>
                <a:schemeClr val="tx1"/>
              </a:solidFill>
            </a:endParaRPr>
          </a:p>
          <a:p>
            <a:pPr>
              <a:lnSpc>
                <a:spcPct val="150000"/>
              </a:lnSpc>
            </a:pPr>
            <a:r>
              <a:rPr lang="zh-CN" altLang="en-US" sz="1600" dirty="0"/>
              <a:t>需要的表：账户（顾客姓名（主键），存款数</a:t>
            </a:r>
            <a:r>
              <a:rPr lang="zh-CN" altLang="en-US" sz="1600" b="1" dirty="0"/>
              <a:t>（使用表约束规定不少于</a:t>
            </a:r>
            <a:r>
              <a:rPr lang="en-US" altLang="zh-CN" sz="1600" b="1" dirty="0"/>
              <a:t>1</a:t>
            </a:r>
            <a:r>
              <a:rPr lang="zh-CN" altLang="en-US" sz="1600" b="1" dirty="0"/>
              <a:t>元）</a:t>
            </a:r>
            <a:r>
              <a:rPr lang="zh-CN" altLang="en-US" sz="1600" dirty="0"/>
              <a:t>）</a:t>
            </a:r>
            <a:endParaRPr lang="en-US" altLang="zh-CN" sz="1600" dirty="0"/>
          </a:p>
          <a:p>
            <a:pPr>
              <a:lnSpc>
                <a:spcPct val="150000"/>
              </a:lnSpc>
            </a:pPr>
            <a:endParaRPr lang="en-US" altLang="zh-CN" sz="1600" dirty="0"/>
          </a:p>
          <a:p>
            <a:pPr>
              <a:lnSpc>
                <a:spcPct val="150000"/>
              </a:lnSpc>
            </a:pPr>
            <a:r>
              <a:rPr lang="zh-CN" altLang="en-US" sz="1600" dirty="0"/>
              <a:t>开户：</a:t>
            </a:r>
            <a:r>
              <a:rPr lang="en-US" altLang="zh-CN" sz="1600" dirty="0"/>
              <a:t>Fu</a:t>
            </a:r>
            <a:r>
              <a:rPr lang="zh-CN" altLang="en-US" sz="1600" dirty="0"/>
              <a:t>同学开户存了</a:t>
            </a:r>
            <a:r>
              <a:rPr lang="en-US" altLang="zh-CN" sz="1600" dirty="0"/>
              <a:t>1</a:t>
            </a:r>
            <a:r>
              <a:rPr lang="zh-CN" altLang="en-US" sz="1600" dirty="0"/>
              <a:t>块钱，</a:t>
            </a:r>
            <a:r>
              <a:rPr lang="en-US" altLang="zh-CN" sz="1600" dirty="0"/>
              <a:t>Huang</a:t>
            </a:r>
            <a:r>
              <a:rPr lang="zh-CN" altLang="en-US" sz="1600" dirty="0"/>
              <a:t>老师也开户存了</a:t>
            </a:r>
            <a:r>
              <a:rPr lang="en-US" altLang="zh-CN" sz="1600" dirty="0"/>
              <a:t>1</a:t>
            </a:r>
            <a:r>
              <a:rPr lang="zh-CN" altLang="en-US" sz="1600" dirty="0"/>
              <a:t>块钱</a:t>
            </a:r>
          </a:p>
          <a:p>
            <a:pPr>
              <a:lnSpc>
                <a:spcPct val="150000"/>
              </a:lnSpc>
            </a:pPr>
            <a:r>
              <a:rPr lang="zh-CN" altLang="en-US" sz="1600" dirty="0"/>
              <a:t>存款：</a:t>
            </a:r>
            <a:r>
              <a:rPr lang="en-US" altLang="zh-CN" sz="1600" dirty="0"/>
              <a:t>Huang</a:t>
            </a:r>
            <a:r>
              <a:rPr lang="zh-CN" altLang="en-US" sz="1600" dirty="0"/>
              <a:t>老师存款</a:t>
            </a:r>
            <a:r>
              <a:rPr lang="en-US" altLang="zh-CN" sz="1600" dirty="0"/>
              <a:t>3999</a:t>
            </a:r>
            <a:r>
              <a:rPr lang="zh-CN" altLang="en-US" sz="1600" dirty="0"/>
              <a:t>元</a:t>
            </a:r>
          </a:p>
          <a:p>
            <a:pPr>
              <a:lnSpc>
                <a:spcPct val="150000"/>
              </a:lnSpc>
            </a:pPr>
            <a:r>
              <a:rPr lang="zh-CN" altLang="en-US" sz="1600" dirty="0"/>
              <a:t>取款：</a:t>
            </a:r>
            <a:r>
              <a:rPr lang="en-US" altLang="zh-CN" sz="1600" dirty="0"/>
              <a:t>Huang</a:t>
            </a:r>
            <a:r>
              <a:rPr lang="zh-CN" altLang="en-US" sz="1600" dirty="0"/>
              <a:t>老师取走了</a:t>
            </a:r>
            <a:r>
              <a:rPr lang="en-US" altLang="zh-CN" sz="1600" dirty="0"/>
              <a:t>2000</a:t>
            </a:r>
            <a:r>
              <a:rPr lang="zh-CN" altLang="en-US" sz="1600" dirty="0"/>
              <a:t>元</a:t>
            </a:r>
          </a:p>
          <a:p>
            <a:pPr>
              <a:lnSpc>
                <a:spcPct val="150000"/>
              </a:lnSpc>
            </a:pPr>
            <a:r>
              <a:rPr lang="zh-CN" altLang="en-US" sz="1600" dirty="0"/>
              <a:t>转账：</a:t>
            </a:r>
            <a:r>
              <a:rPr lang="en-US" altLang="zh-CN" sz="1600" dirty="0"/>
              <a:t> Huang</a:t>
            </a:r>
            <a:r>
              <a:rPr lang="zh-CN" altLang="en-US" sz="1600" dirty="0"/>
              <a:t>老师从自己的账户向</a:t>
            </a:r>
            <a:r>
              <a:rPr lang="en-US" altLang="zh-CN" sz="1600" dirty="0"/>
              <a:t>Fu</a:t>
            </a:r>
            <a:r>
              <a:rPr lang="zh-CN" altLang="en-US" sz="1600" dirty="0"/>
              <a:t>同学发放补贴</a:t>
            </a:r>
            <a:r>
              <a:rPr lang="en-US" altLang="zh-CN" sz="1600" dirty="0"/>
              <a:t>1000</a:t>
            </a:r>
            <a:r>
              <a:rPr lang="zh-CN" altLang="en-US" sz="1600" dirty="0"/>
              <a:t>元，第二天又发放了</a:t>
            </a:r>
            <a:r>
              <a:rPr lang="en-US" altLang="zh-CN" sz="1600" dirty="0"/>
              <a:t>1000</a:t>
            </a:r>
            <a:r>
              <a:rPr lang="zh-CN" altLang="en-US" sz="1600" dirty="0"/>
              <a:t>元</a:t>
            </a:r>
            <a:endParaRPr lang="en-US" altLang="zh-CN" sz="1600" dirty="0"/>
          </a:p>
        </p:txBody>
      </p:sp>
    </p:spTree>
    <p:extLst>
      <p:ext uri="{BB962C8B-B14F-4D97-AF65-F5344CB8AC3E}">
        <p14:creationId xmlns:p14="http://schemas.microsoft.com/office/powerpoint/2010/main" val="409512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9EBC64EE-9034-47EC-8B60-63104ACAE71B}"/>
              </a:ext>
            </a:extLst>
          </p:cNvPr>
          <p:cNvSpPr txBox="1"/>
          <p:nvPr/>
        </p:nvSpPr>
        <p:spPr>
          <a:xfrm>
            <a:off x="883633" y="2048219"/>
            <a:ext cx="9573778" cy="3970318"/>
          </a:xfrm>
          <a:prstGeom prst="rect">
            <a:avLst/>
          </a:prstGeom>
          <a:noFill/>
        </p:spPr>
        <p:txBody>
          <a:bodyPr wrap="square" rtlCol="0">
            <a:spAutoFit/>
          </a:bodyPr>
          <a:lstStyle/>
          <a:p>
            <a:pPr marL="457200" indent="-457200">
              <a:buAutoNum type="arabicPeriod"/>
            </a:pPr>
            <a:r>
              <a:rPr lang="zh-CN" altLang="en-US" sz="2000" dirty="0"/>
              <a:t>将每个</a:t>
            </a:r>
            <a:r>
              <a:rPr lang="en-US" altLang="zh-CN" sz="2000" dirty="0"/>
              <a:t>Task</a:t>
            </a:r>
            <a:r>
              <a:rPr lang="zh-CN" altLang="en-US" sz="2000" dirty="0"/>
              <a:t>所用的所有语句复制到一个</a:t>
            </a:r>
            <a:r>
              <a:rPr lang="en-US" altLang="zh-CN" sz="2000" dirty="0"/>
              <a:t>SQL</a:t>
            </a:r>
            <a:r>
              <a:rPr lang="zh-CN" altLang="en-US" sz="2000" dirty="0"/>
              <a:t>文件里，命名为</a:t>
            </a:r>
            <a:r>
              <a:rPr lang="en-US" altLang="zh-CN" sz="2000" dirty="0"/>
              <a:t>Task1.sql / Task2.sql </a:t>
            </a:r>
            <a:r>
              <a:rPr lang="zh-CN" altLang="en-US" sz="2000" dirty="0"/>
              <a:t>，</a:t>
            </a:r>
            <a:r>
              <a:rPr lang="zh-CN" altLang="en-US" sz="2000" b="1" dirty="0"/>
              <a:t>合理使用注释。</a:t>
            </a:r>
            <a:endParaRPr lang="en-US" altLang="zh-CN" sz="2000" b="1" dirty="0"/>
          </a:p>
          <a:p>
            <a:pPr marL="457200" indent="-457200">
              <a:buAutoNum type="arabicPeriod"/>
            </a:pPr>
            <a:endParaRPr lang="en-US" altLang="zh-CN" sz="2000" dirty="0"/>
          </a:p>
          <a:p>
            <a:pPr marL="457200" indent="-457200">
              <a:buAutoNum type="arabicPeriod"/>
            </a:pPr>
            <a:r>
              <a:rPr lang="zh-CN" altLang="en-US" sz="2000" dirty="0"/>
              <a:t>打包成</a:t>
            </a:r>
            <a:r>
              <a:rPr lang="en-US" altLang="zh-CN" sz="2000" dirty="0"/>
              <a:t>.zip</a:t>
            </a:r>
            <a:r>
              <a:rPr lang="zh-CN" altLang="en-US" sz="2000" dirty="0"/>
              <a:t> </a:t>
            </a:r>
            <a:r>
              <a:rPr lang="en-US" altLang="zh-CN" sz="2000" dirty="0"/>
              <a:t>.</a:t>
            </a:r>
            <a:r>
              <a:rPr lang="en-US" altLang="zh-CN" sz="2000" dirty="0" err="1"/>
              <a:t>rar</a:t>
            </a:r>
            <a:r>
              <a:rPr lang="en-US" altLang="zh-CN" sz="2000" dirty="0"/>
              <a:t> .7z</a:t>
            </a:r>
            <a:r>
              <a:rPr lang="zh-CN" altLang="en-US" sz="2000" dirty="0"/>
              <a:t>等常见压缩格式，</a:t>
            </a:r>
            <a:r>
              <a:rPr lang="zh-CN" altLang="en-US" sz="2000" b="1" dirty="0"/>
              <a:t>命名为“</a:t>
            </a:r>
            <a:r>
              <a:rPr lang="zh-CN" altLang="en-US" sz="2000" b="1" dirty="0">
                <a:solidFill>
                  <a:srgbClr val="FF0000"/>
                </a:solidFill>
              </a:rPr>
              <a:t>学号</a:t>
            </a:r>
            <a:r>
              <a:rPr lang="en-US" altLang="zh-CN" sz="2000" b="1" dirty="0">
                <a:solidFill>
                  <a:srgbClr val="FF0000"/>
                </a:solidFill>
              </a:rPr>
              <a:t>_</a:t>
            </a:r>
            <a:r>
              <a:rPr lang="zh-CN" altLang="en-US" sz="2000" b="1" dirty="0">
                <a:solidFill>
                  <a:srgbClr val="FF0000"/>
                </a:solidFill>
              </a:rPr>
              <a:t>姓名_实验</a:t>
            </a:r>
            <a:r>
              <a:rPr lang="en-US" altLang="zh-CN" sz="2000" b="1" dirty="0">
                <a:solidFill>
                  <a:srgbClr val="FF0000"/>
                </a:solidFill>
              </a:rPr>
              <a:t>9</a:t>
            </a:r>
            <a:r>
              <a:rPr lang="zh-CN" altLang="en-US" sz="2000" b="1" dirty="0"/>
              <a:t>”。</a:t>
            </a:r>
            <a:endParaRPr lang="en-US" altLang="zh-CN" sz="2000" b="1" dirty="0"/>
          </a:p>
          <a:p>
            <a:pPr marL="457200" indent="-457200">
              <a:buAutoNum type="arabicPeriod"/>
            </a:pPr>
            <a:endParaRPr lang="en-US" altLang="zh-CN" sz="2000" dirty="0"/>
          </a:p>
          <a:p>
            <a:pPr marL="457200" indent="-457200">
              <a:buFontTx/>
              <a:buAutoNum type="arabicPeriod"/>
            </a:pPr>
            <a:r>
              <a:rPr lang="zh-CN" altLang="en-US" sz="2000" dirty="0"/>
              <a:t>作业截止时间为</a:t>
            </a:r>
            <a:r>
              <a:rPr lang="zh-CN" altLang="en-US" sz="2000" b="1" dirty="0">
                <a:solidFill>
                  <a:srgbClr val="FF0000"/>
                </a:solidFill>
              </a:rPr>
              <a:t>周日</a:t>
            </a:r>
            <a:r>
              <a:rPr lang="en-US" altLang="zh-CN" sz="2000" b="1" dirty="0">
                <a:solidFill>
                  <a:srgbClr val="FF0000"/>
                </a:solidFill>
              </a:rPr>
              <a:t>24:00</a:t>
            </a:r>
            <a:r>
              <a:rPr lang="zh-CN" altLang="en-US" sz="2000" b="1" dirty="0">
                <a:solidFill>
                  <a:srgbClr val="FF0000"/>
                </a:solidFill>
              </a:rPr>
              <a:t>之前。</a:t>
            </a:r>
            <a:endParaRPr lang="en-US" altLang="zh-CN" sz="2000" b="1" dirty="0">
              <a:solidFill>
                <a:srgbClr val="FF0000"/>
              </a:solidFill>
            </a:endParaRPr>
          </a:p>
          <a:p>
            <a:pPr marL="457200" indent="-457200">
              <a:buFontTx/>
              <a:buAutoNum type="arabicPeriod"/>
            </a:pPr>
            <a:endParaRPr lang="en-US" altLang="zh-CN" sz="2000" b="1" dirty="0">
              <a:solidFill>
                <a:srgbClr val="FF0000"/>
              </a:solidFill>
            </a:endParaRPr>
          </a:p>
          <a:p>
            <a:pPr marL="457200" indent="-457200">
              <a:buFontTx/>
              <a:buAutoNum type="arabicPeriod"/>
            </a:pPr>
            <a:r>
              <a:rPr lang="zh-CN" altLang="en-US" sz="2000" b="1" dirty="0">
                <a:solidFill>
                  <a:srgbClr val="FF0000"/>
                </a:solidFill>
              </a:rPr>
              <a:t>周日</a:t>
            </a:r>
            <a:r>
              <a:rPr lang="en-US" altLang="zh-CN" sz="2000" b="1" dirty="0">
                <a:solidFill>
                  <a:srgbClr val="FF0000"/>
                </a:solidFill>
              </a:rPr>
              <a:t>24:00</a:t>
            </a:r>
            <a:r>
              <a:rPr lang="zh-CN" altLang="en-US" sz="2000" b="1" dirty="0">
                <a:solidFill>
                  <a:srgbClr val="FF0000"/>
                </a:solidFill>
              </a:rPr>
              <a:t>之前</a:t>
            </a:r>
            <a:r>
              <a:rPr lang="zh-CN" altLang="en-US" sz="2000" dirty="0">
                <a:solidFill>
                  <a:schemeClr val="tx1">
                    <a:lumMod val="95000"/>
                    <a:lumOff val="5000"/>
                  </a:schemeClr>
                </a:solidFill>
              </a:rPr>
              <a:t>将</a:t>
            </a:r>
            <a:r>
              <a:rPr lang="zh-CN" altLang="en-US" sz="2000" b="1" dirty="0">
                <a:solidFill>
                  <a:schemeClr val="tx1">
                    <a:lumMod val="95000"/>
                    <a:lumOff val="5000"/>
                  </a:schemeClr>
                </a:solidFill>
              </a:rPr>
              <a:t>压缩包</a:t>
            </a:r>
            <a:r>
              <a:rPr lang="zh-CN" altLang="en-US" sz="2000" dirty="0">
                <a:solidFill>
                  <a:schemeClr val="tx1">
                    <a:lumMod val="95000"/>
                    <a:lumOff val="5000"/>
                  </a:schemeClr>
                </a:solidFill>
              </a:rPr>
              <a:t>提交</a:t>
            </a:r>
            <a:r>
              <a:rPr lang="zh-CN" altLang="en-US" sz="2000" dirty="0"/>
              <a:t>到软件学院云平台。</a:t>
            </a:r>
            <a:endParaRPr lang="en-US" altLang="zh-CN" sz="2000" dirty="0"/>
          </a:p>
          <a:p>
            <a:pPr marL="457200" indent="-457200">
              <a:buFontTx/>
              <a:buAutoNum type="arabicPeriod"/>
            </a:pPr>
            <a:endParaRPr lang="en-US" altLang="zh-CN" sz="2000" dirty="0"/>
          </a:p>
          <a:p>
            <a:pPr marL="457200" indent="-457200">
              <a:buFontTx/>
              <a:buAutoNum type="arabicPeriod"/>
            </a:pPr>
            <a:r>
              <a:rPr lang="zh-CN" altLang="en-US" sz="2400" b="1" dirty="0">
                <a:solidFill>
                  <a:srgbClr val="FF0000"/>
                </a:solidFill>
              </a:rPr>
              <a:t>如果未能及时提交，请发到助教邮箱，并注明补交。</a:t>
            </a:r>
            <a:br>
              <a:rPr lang="en-US" altLang="zh-CN" sz="2400" b="1" dirty="0">
                <a:solidFill>
                  <a:srgbClr val="FF0000"/>
                </a:solidFill>
              </a:rPr>
            </a:br>
            <a:r>
              <a:rPr lang="en-US" altLang="zh-CN" sz="2400" b="1" dirty="0">
                <a:solidFill>
                  <a:srgbClr val="FF0000"/>
                </a:solidFill>
                <a:hlinkClick r:id="rId2"/>
              </a:rPr>
              <a:t>15652581355@163.com</a:t>
            </a:r>
            <a:r>
              <a:rPr lang="zh-CN" altLang="en-US" sz="2400" b="1" dirty="0">
                <a:hlinkClick r:id="rId2"/>
              </a:rPr>
              <a:t>，</a:t>
            </a:r>
            <a:br>
              <a:rPr lang="en-US" altLang="zh-CN" sz="2400" b="1" dirty="0">
                <a:hlinkClick r:id="rId2"/>
              </a:rPr>
            </a:br>
            <a:r>
              <a:rPr lang="en-US" altLang="zh-CN" sz="2400" b="1" dirty="0">
                <a:hlinkClick r:id="rId2"/>
              </a:rPr>
              <a:t>hzy1721@qq.com</a:t>
            </a:r>
            <a:endParaRPr lang="en-US" altLang="zh-CN" sz="2400" dirty="0"/>
          </a:p>
        </p:txBody>
      </p:sp>
    </p:spTree>
    <p:extLst>
      <p:ext uri="{BB962C8B-B14F-4D97-AF65-F5344CB8AC3E}">
        <p14:creationId xmlns:p14="http://schemas.microsoft.com/office/powerpoint/2010/main" val="344905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3970318"/>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错误</a:t>
            </a:r>
            <a:r>
              <a:rPr lang="en-US" altLang="zh-CN" dirty="0"/>
              <a:t>/</a:t>
            </a:r>
            <a:r>
              <a:rPr lang="zh-CN" altLang="en-US" dirty="0"/>
              <a:t>异常：</a:t>
            </a:r>
          </a:p>
          <a:p>
            <a:pPr>
              <a:defRPr/>
            </a:pPr>
            <a:r>
              <a:rPr lang="zh-CN" altLang="en-US" dirty="0"/>
              <a:t>编译时语法错误</a:t>
            </a:r>
          </a:p>
          <a:p>
            <a:pPr>
              <a:defRPr/>
            </a:pPr>
            <a:r>
              <a:rPr lang="zh-CN" altLang="en-US" dirty="0"/>
              <a:t>运行时错误</a:t>
            </a:r>
            <a:r>
              <a:rPr lang="en-US" altLang="zh-CN" dirty="0"/>
              <a:t>/</a:t>
            </a:r>
            <a:r>
              <a:rPr lang="zh-CN" altLang="en-US" dirty="0"/>
              <a:t>异常</a:t>
            </a:r>
            <a:endParaRPr lang="en-US" altLang="zh-CN" dirty="0"/>
          </a:p>
          <a:p>
            <a:pPr marL="285750"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处理方法</a:t>
            </a:r>
          </a:p>
          <a:p>
            <a:pPr>
              <a:defRPr/>
            </a:pPr>
            <a:r>
              <a:rPr lang="zh-CN" altLang="en-US" dirty="0"/>
              <a:t>系统视图 </a:t>
            </a:r>
            <a:r>
              <a:rPr lang="en-US" altLang="zh-CN" dirty="0" err="1"/>
              <a:t>sys.messages</a:t>
            </a:r>
            <a:r>
              <a:rPr lang="en-US" altLang="zh-CN" dirty="0"/>
              <a:t> + </a:t>
            </a:r>
            <a:r>
              <a:rPr lang="zh-CN" altLang="en-US" dirty="0"/>
              <a:t>全局变量 </a:t>
            </a:r>
            <a:r>
              <a:rPr lang="en-US" altLang="zh-CN" dirty="0"/>
              <a:t>@@ERROR</a:t>
            </a:r>
          </a:p>
          <a:p>
            <a:pPr lvl="1">
              <a:defRPr/>
            </a:pPr>
            <a:r>
              <a:rPr lang="en-US" altLang="zh-CN" dirty="0" err="1"/>
              <a:t>sys.messages</a:t>
            </a:r>
            <a:r>
              <a:rPr lang="zh-CN" altLang="en-US" dirty="0"/>
              <a:t>定义了所有内置错误号和错误消息</a:t>
            </a:r>
          </a:p>
          <a:p>
            <a:pPr lvl="1">
              <a:defRPr/>
            </a:pPr>
            <a:r>
              <a:rPr lang="en-US" altLang="zh-CN" dirty="0"/>
              <a:t>@@ERROR</a:t>
            </a:r>
            <a:r>
              <a:rPr lang="zh-CN" altLang="en-US" dirty="0"/>
              <a:t>记录了每一条</a:t>
            </a:r>
            <a:r>
              <a:rPr lang="en-US" altLang="zh-CN" dirty="0"/>
              <a:t>SQL</a:t>
            </a:r>
            <a:r>
              <a:rPr lang="zh-CN" altLang="en-US" dirty="0"/>
              <a:t>语句执行后的错误号</a:t>
            </a:r>
            <a:endParaRPr lang="en-US" altLang="zh-CN" dirty="0"/>
          </a:p>
          <a:p>
            <a:pPr>
              <a:defRPr/>
            </a:pPr>
            <a:endParaRPr lang="zh-CN" altLang="en-US" dirty="0"/>
          </a:p>
          <a:p>
            <a:pPr marL="285750" indent="-285750">
              <a:buFont typeface="Arial" panose="020B0604020202020204" pitchFamily="34" charset="0"/>
              <a:buChar char="•"/>
              <a:defRPr/>
            </a:pPr>
            <a:r>
              <a:rPr lang="en-US" altLang="zh-CN" dirty="0"/>
              <a:t>TRY…CATCH</a:t>
            </a:r>
            <a:r>
              <a:rPr lang="zh-CN" altLang="en-US" dirty="0"/>
              <a:t>顺序结构块</a:t>
            </a:r>
          </a:p>
          <a:p>
            <a:pPr>
              <a:defRPr/>
            </a:pPr>
            <a:r>
              <a:rPr lang="en-US" altLang="zh-CN" dirty="0"/>
              <a:t>BEGIN TRY/CATCH</a:t>
            </a:r>
          </a:p>
          <a:p>
            <a:pPr lvl="1">
              <a:defRPr/>
            </a:pPr>
            <a:r>
              <a:rPr lang="zh-CN" altLang="en-US" dirty="0"/>
              <a:t>语句块</a:t>
            </a:r>
            <a:endParaRPr lang="en-US" altLang="zh-CN" dirty="0"/>
          </a:p>
          <a:p>
            <a:pPr>
              <a:defRPr/>
            </a:pPr>
            <a:r>
              <a:rPr lang="en-US" altLang="zh-CN" dirty="0"/>
              <a:t>END TRY/CATCH</a:t>
            </a:r>
          </a:p>
          <a:p>
            <a:pP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错误处理</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10235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错误处理</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9BD77F7F-9DD8-4DBB-A37C-C9AF7D24F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085" y="1950626"/>
            <a:ext cx="3419475" cy="12446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5807B004-6215-42FB-81F8-162C6ECE7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923" y="1950626"/>
            <a:ext cx="3359150" cy="12446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E9A260E-19A0-4B7D-B74F-390A4B145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3085" y="3536539"/>
            <a:ext cx="3419475" cy="268287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a:extLst>
              <a:ext uri="{FF2B5EF4-FFF2-40B4-BE49-F238E27FC236}">
                <a16:creationId xmlns:a16="http://schemas.microsoft.com/office/drawing/2014/main" id="{0929629C-8CC1-49BA-B55B-622B89C24F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3923" y="3536539"/>
            <a:ext cx="2790825" cy="268287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1200C0E4-9674-427C-9F7B-644313021B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2723" y="3536539"/>
            <a:ext cx="1922462" cy="15875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51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368414" cy="3139321"/>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自定义错误</a:t>
            </a:r>
          </a:p>
          <a:p>
            <a:pPr>
              <a:defRPr/>
            </a:pPr>
            <a:r>
              <a:rPr lang="en-US" altLang="zh-CN" dirty="0"/>
              <a:t>1. </a:t>
            </a:r>
            <a:r>
              <a:rPr lang="zh-CN" altLang="en-US" dirty="0"/>
              <a:t>持久化错误</a:t>
            </a:r>
          </a:p>
          <a:p>
            <a:pPr>
              <a:defRPr/>
            </a:pPr>
            <a:r>
              <a:rPr lang="en-US" altLang="zh-CN" dirty="0"/>
              <a:t>EXEC </a:t>
            </a:r>
            <a:r>
              <a:rPr lang="en-US" altLang="zh-CN" dirty="0" err="1"/>
              <a:t>sp_addmessage</a:t>
            </a:r>
            <a:r>
              <a:rPr lang="en-US" altLang="zh-CN" dirty="0"/>
              <a:t> &lt;</a:t>
            </a:r>
            <a:r>
              <a:rPr lang="en-US" altLang="zh-CN" dirty="0" err="1"/>
              <a:t>msg_id</a:t>
            </a:r>
            <a:r>
              <a:rPr lang="en-US" altLang="zh-CN" dirty="0"/>
              <a:t>&gt;, &lt;severity&gt;, &lt;</a:t>
            </a:r>
            <a:r>
              <a:rPr lang="en-US" altLang="zh-CN" dirty="0" err="1"/>
              <a:t>msg_text</a:t>
            </a:r>
            <a:r>
              <a:rPr lang="en-US" altLang="zh-CN" dirty="0"/>
              <a:t>&gt;;</a:t>
            </a:r>
          </a:p>
          <a:p>
            <a:pPr>
              <a:defRPr/>
            </a:pPr>
            <a:r>
              <a:rPr lang="zh-CN" altLang="en-US" dirty="0"/>
              <a:t>如果装的是中文的</a:t>
            </a:r>
            <a:r>
              <a:rPr lang="en-US" altLang="zh-CN" dirty="0"/>
              <a:t>SQL Server</a:t>
            </a:r>
            <a:r>
              <a:rPr lang="zh-CN" altLang="en-US" dirty="0"/>
              <a:t>，则需要在添加</a:t>
            </a:r>
            <a:r>
              <a:rPr lang="en-US" altLang="zh-CN" dirty="0" err="1"/>
              <a:t>msg_text</a:t>
            </a:r>
            <a:r>
              <a:rPr lang="zh-CN" altLang="en-US" dirty="0"/>
              <a:t>后面添加</a:t>
            </a:r>
            <a:r>
              <a:rPr lang="en-US" altLang="zh-CN" dirty="0"/>
              <a:t> </a:t>
            </a:r>
            <a:r>
              <a:rPr lang="en-US" altLang="zh-CN" b="1" dirty="0">
                <a:solidFill>
                  <a:srgbClr val="00B0F0"/>
                </a:solidFill>
              </a:rPr>
              <a:t>,'</a:t>
            </a:r>
            <a:r>
              <a:rPr lang="en-US" altLang="zh-CN" b="1" dirty="0" err="1">
                <a:solidFill>
                  <a:srgbClr val="00B0F0"/>
                </a:solidFill>
              </a:rPr>
              <a:t>us_english</a:t>
            </a:r>
            <a:r>
              <a:rPr lang="en-US" altLang="zh-CN" b="1" dirty="0">
                <a:solidFill>
                  <a:srgbClr val="00B0F0"/>
                </a:solidFill>
              </a:rPr>
              <a:t>’</a:t>
            </a:r>
          </a:p>
          <a:p>
            <a:pPr>
              <a:defRPr/>
            </a:pPr>
            <a:r>
              <a:rPr lang="zh-CN" altLang="en-US" dirty="0"/>
              <a:t>（</a:t>
            </a:r>
            <a:r>
              <a:rPr lang="en-US" altLang="zh-CN" dirty="0"/>
              <a:t>SQL server</a:t>
            </a:r>
            <a:r>
              <a:rPr lang="zh-CN" altLang="en-US" dirty="0"/>
              <a:t>强制必须先增加英文的错误信息之后才能增加中文的错误信息）</a:t>
            </a:r>
            <a:endParaRPr lang="en-US" altLang="zh-CN" dirty="0"/>
          </a:p>
          <a:p>
            <a:pPr>
              <a:defRPr/>
            </a:pPr>
            <a:endParaRPr lang="en-US" altLang="zh-CN" i="1" dirty="0"/>
          </a:p>
          <a:p>
            <a:pPr>
              <a:defRPr/>
            </a:pPr>
            <a:r>
              <a:rPr lang="en-US" altLang="zh-CN" dirty="0"/>
              <a:t>2. </a:t>
            </a:r>
            <a:r>
              <a:rPr lang="zh-CN" altLang="en-US" dirty="0"/>
              <a:t>临时错误</a:t>
            </a:r>
          </a:p>
          <a:p>
            <a:pPr>
              <a:defRPr/>
            </a:pPr>
            <a:r>
              <a:rPr lang="zh-CN" altLang="en-US" dirty="0"/>
              <a:t>直接抛出错误消息，会默认认为是</a:t>
            </a:r>
            <a:r>
              <a:rPr lang="en-US" altLang="zh-CN" dirty="0"/>
              <a:t>50000</a:t>
            </a:r>
            <a:r>
              <a:rPr lang="zh-CN" altLang="en-US" dirty="0"/>
              <a:t>号错误</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主动抛出错误</a:t>
            </a:r>
          </a:p>
          <a:p>
            <a:pPr>
              <a:defRPr/>
            </a:pPr>
            <a:r>
              <a:rPr lang="en-US" altLang="zh-CN" dirty="0"/>
              <a:t>RAISERROR ( { </a:t>
            </a:r>
            <a:r>
              <a:rPr lang="en-US" altLang="zh-CN" dirty="0" err="1"/>
              <a:t>msg_id</a:t>
            </a:r>
            <a:r>
              <a:rPr lang="en-US" altLang="zh-CN" dirty="0"/>
              <a:t> | </a:t>
            </a:r>
            <a:r>
              <a:rPr lang="en-US" altLang="zh-CN" dirty="0" err="1"/>
              <a:t>msg_str</a:t>
            </a:r>
            <a:r>
              <a:rPr lang="en-US" altLang="zh-CN" dirty="0"/>
              <a:t> | @</a:t>
            </a:r>
            <a:r>
              <a:rPr lang="en-US" altLang="zh-CN" dirty="0" err="1"/>
              <a:t>local_variable</a:t>
            </a:r>
            <a:r>
              <a:rPr lang="en-US" altLang="zh-CN" dirty="0"/>
              <a:t> }  { ,severity ,state }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错误处理</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698A524B-1307-4370-BACB-930FEDB76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272" y="5349628"/>
            <a:ext cx="6259513" cy="108902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83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错误处理</a:t>
            </a:r>
          </a:p>
          <a:p>
            <a:pPr algn="r"/>
            <a:endParaRPr lang="zh-CN" altLang="en-US" sz="2000" dirty="0">
              <a:solidFill>
                <a:schemeClr val="bg1"/>
              </a:solidFill>
              <a:cs typeface="+mn-ea"/>
              <a:sym typeface="+mn-lt"/>
            </a:endParaRPr>
          </a:p>
        </p:txBody>
      </p:sp>
      <p:sp>
        <p:nvSpPr>
          <p:cNvPr id="13" name="文本框 12">
            <a:extLst>
              <a:ext uri="{FF2B5EF4-FFF2-40B4-BE49-F238E27FC236}">
                <a16:creationId xmlns:a16="http://schemas.microsoft.com/office/drawing/2014/main" id="{A1D7B823-D989-40F7-904C-C5EE0BF8C10A}"/>
              </a:ext>
            </a:extLst>
          </p:cNvPr>
          <p:cNvSpPr txBox="1"/>
          <p:nvPr/>
        </p:nvSpPr>
        <p:spPr>
          <a:xfrm>
            <a:off x="933560" y="1502688"/>
            <a:ext cx="10246720" cy="5355312"/>
          </a:xfrm>
          <a:prstGeom prst="rect">
            <a:avLst/>
          </a:prstGeom>
          <a:noFill/>
        </p:spPr>
        <p:txBody>
          <a:bodyPr wrap="square" rtlCol="0">
            <a:spAutoFit/>
          </a:bodyPr>
          <a:lstStyle/>
          <a:p>
            <a:pPr marL="285750" indent="-285750">
              <a:buFont typeface="Arial" panose="020B0604020202020204" pitchFamily="34" charset="0"/>
              <a:buChar char="•"/>
              <a:defRPr/>
            </a:pPr>
            <a:r>
              <a:rPr lang="en-US" altLang="zh-CN" dirty="0" err="1"/>
              <a:t>msg_id</a:t>
            </a:r>
            <a:r>
              <a:rPr lang="en-US" altLang="zh-CN" dirty="0"/>
              <a:t> </a:t>
            </a:r>
            <a:r>
              <a:rPr lang="zh-CN" altLang="en-US" dirty="0"/>
              <a:t>：用户定义错误消息号。</a:t>
            </a:r>
          </a:p>
          <a:p>
            <a:pPr>
              <a:defRPr/>
            </a:pPr>
            <a:r>
              <a:rPr lang="zh-CN" altLang="en-US" dirty="0"/>
              <a:t>用户定义错误消息的错误号应当大于 </a:t>
            </a:r>
            <a:r>
              <a:rPr lang="en-US" altLang="zh-CN" dirty="0"/>
              <a:t>50000</a:t>
            </a:r>
            <a:r>
              <a:rPr lang="zh-CN" altLang="en-US" dirty="0"/>
              <a:t>。（未指定则默认为</a:t>
            </a:r>
            <a:r>
              <a:rPr lang="en-US" altLang="zh-CN" dirty="0"/>
              <a:t>50000</a:t>
            </a:r>
            <a:r>
              <a:rPr lang="zh-CN" altLang="en-US" dirty="0"/>
              <a:t>）</a:t>
            </a:r>
          </a:p>
          <a:p>
            <a:pPr>
              <a:defRPr/>
            </a:pPr>
            <a:endParaRPr lang="zh-CN" altLang="en-US" dirty="0"/>
          </a:p>
          <a:p>
            <a:pPr marL="285750" indent="-285750">
              <a:buFont typeface="Arial" panose="020B0604020202020204" pitchFamily="34" charset="0"/>
              <a:buChar char="•"/>
              <a:defRPr/>
            </a:pPr>
            <a:r>
              <a:rPr lang="en-US" altLang="zh-CN" dirty="0" err="1"/>
              <a:t>msg_str</a:t>
            </a:r>
            <a:r>
              <a:rPr lang="zh-CN" altLang="en-US" dirty="0"/>
              <a:t>：错误消息，最长可以有 </a:t>
            </a:r>
            <a:r>
              <a:rPr lang="en-US" altLang="zh-CN" dirty="0"/>
              <a:t>2047 </a:t>
            </a:r>
            <a:r>
              <a:rPr lang="zh-CN" altLang="en-US" dirty="0"/>
              <a:t>个字符；</a:t>
            </a:r>
          </a:p>
          <a:p>
            <a:pPr>
              <a:defRPr/>
            </a:pPr>
            <a:r>
              <a:rPr lang="zh-CN" altLang="en-US" dirty="0"/>
              <a:t>当指定 </a:t>
            </a:r>
            <a:r>
              <a:rPr lang="en-US" altLang="zh-CN" dirty="0" err="1"/>
              <a:t>msg_str</a:t>
            </a:r>
            <a:r>
              <a:rPr lang="en-US" altLang="zh-CN" dirty="0"/>
              <a:t> </a:t>
            </a:r>
            <a:r>
              <a:rPr lang="zh-CN" altLang="en-US" dirty="0"/>
              <a:t>时，</a:t>
            </a:r>
            <a:r>
              <a:rPr lang="en-US" altLang="zh-CN" dirty="0"/>
              <a:t>RAISERROR </a:t>
            </a:r>
            <a:r>
              <a:rPr lang="zh-CN" altLang="en-US" dirty="0"/>
              <a:t>将引发一个错误号为 </a:t>
            </a:r>
            <a:r>
              <a:rPr lang="en-US" altLang="zh-CN" dirty="0"/>
              <a:t>50000 </a:t>
            </a:r>
            <a:r>
              <a:rPr lang="zh-CN" altLang="en-US" dirty="0"/>
              <a:t>的错误消息。</a:t>
            </a:r>
          </a:p>
          <a:p>
            <a:pPr>
              <a:defRPr/>
            </a:pPr>
            <a:r>
              <a:rPr lang="zh-CN" altLang="en-US" dirty="0"/>
              <a:t>（</a:t>
            </a:r>
            <a:r>
              <a:rPr lang="en-US" altLang="zh-CN" dirty="0"/>
              <a:t>@</a:t>
            </a:r>
            <a:r>
              <a:rPr lang="en-US" altLang="zh-CN" dirty="0" err="1"/>
              <a:t>local_variable</a:t>
            </a:r>
            <a:r>
              <a:rPr lang="en-US" altLang="zh-CN" dirty="0"/>
              <a:t> </a:t>
            </a:r>
            <a:r>
              <a:rPr lang="zh-CN" altLang="en-US" dirty="0"/>
              <a:t>同 </a:t>
            </a:r>
            <a:r>
              <a:rPr lang="en-US" altLang="zh-CN" dirty="0" err="1"/>
              <a:t>msg_str</a:t>
            </a:r>
            <a:r>
              <a:rPr lang="zh-CN" altLang="en-US" dirty="0"/>
              <a:t>）</a:t>
            </a:r>
          </a:p>
          <a:p>
            <a:pPr>
              <a:defRPr/>
            </a:pPr>
            <a:endParaRPr lang="zh-CN" altLang="en-US" dirty="0"/>
          </a:p>
          <a:p>
            <a:pPr marL="285750" indent="-285750">
              <a:buFont typeface="Arial" panose="020B0604020202020204" pitchFamily="34" charset="0"/>
              <a:buChar char="•"/>
              <a:defRPr/>
            </a:pPr>
            <a:r>
              <a:rPr lang="en-US" altLang="zh-CN" dirty="0"/>
              <a:t>severity</a:t>
            </a:r>
            <a:r>
              <a:rPr lang="zh-CN" altLang="en-US" dirty="0"/>
              <a:t>：用户定义的与该消息关联的严重级别，任何用户都可以指定 </a:t>
            </a:r>
            <a:r>
              <a:rPr lang="en-US" altLang="zh-CN" dirty="0"/>
              <a:t>0 </a:t>
            </a:r>
            <a:r>
              <a:rPr lang="zh-CN" altLang="en-US" dirty="0"/>
              <a:t>到 </a:t>
            </a:r>
            <a:r>
              <a:rPr lang="en-US" altLang="zh-CN" dirty="0"/>
              <a:t>18 </a:t>
            </a:r>
            <a:r>
              <a:rPr lang="zh-CN" altLang="en-US" dirty="0"/>
              <a:t>之间的严重级别。</a:t>
            </a:r>
          </a:p>
          <a:p>
            <a:pPr>
              <a:defRPr/>
            </a:pPr>
            <a:r>
              <a:rPr lang="zh-CN" altLang="en-US" dirty="0"/>
              <a:t>在</a:t>
            </a:r>
            <a:r>
              <a:rPr lang="en-US" altLang="zh-CN" dirty="0"/>
              <a:t>[0,10]</a:t>
            </a:r>
            <a:r>
              <a:rPr lang="zh-CN" altLang="en-US" dirty="0"/>
              <a:t>的闭区间内，不会跳到</a:t>
            </a:r>
            <a:r>
              <a:rPr lang="en-US" altLang="zh-CN" dirty="0"/>
              <a:t>catch</a:t>
            </a:r>
            <a:r>
              <a:rPr lang="zh-CN" altLang="en-US" dirty="0"/>
              <a:t>；如果在</a:t>
            </a:r>
            <a:r>
              <a:rPr lang="en-US" altLang="zh-CN" dirty="0"/>
              <a:t>[11,19],</a:t>
            </a:r>
            <a:r>
              <a:rPr lang="zh-CN" altLang="en-US" dirty="0"/>
              <a:t>则跳到</a:t>
            </a:r>
            <a:r>
              <a:rPr lang="en-US" altLang="zh-CN" dirty="0"/>
              <a:t>catch</a:t>
            </a:r>
            <a:r>
              <a:rPr lang="zh-CN" altLang="en-US" dirty="0"/>
              <a:t>；如果在</a:t>
            </a:r>
            <a:r>
              <a:rPr lang="en-US" altLang="zh-CN" dirty="0"/>
              <a:t>[20,25]</a:t>
            </a:r>
            <a:r>
              <a:rPr lang="zh-CN" altLang="en-US" dirty="0"/>
              <a:t>，则直接终止数据库连接；（超过</a:t>
            </a:r>
            <a:r>
              <a:rPr lang="en-US" altLang="zh-CN" dirty="0"/>
              <a:t>25</a:t>
            </a:r>
            <a:r>
              <a:rPr lang="zh-CN" altLang="en-US" dirty="0"/>
              <a:t>的严重级别解释为</a:t>
            </a:r>
            <a:r>
              <a:rPr lang="en-US" altLang="zh-CN" dirty="0"/>
              <a:t>25</a:t>
            </a:r>
            <a:r>
              <a:rPr lang="zh-CN" altLang="en-US" dirty="0"/>
              <a:t>）</a:t>
            </a:r>
          </a:p>
          <a:p>
            <a:pPr>
              <a:defRPr/>
            </a:pPr>
            <a:endParaRPr lang="en-US" altLang="zh-CN" dirty="0"/>
          </a:p>
          <a:p>
            <a:pPr marL="285750" indent="-285750">
              <a:buFont typeface="Arial" panose="020B0604020202020204" pitchFamily="34" charset="0"/>
              <a:buChar char="•"/>
              <a:defRPr/>
            </a:pPr>
            <a:r>
              <a:rPr lang="en-US" altLang="zh-CN" dirty="0"/>
              <a:t>state</a:t>
            </a:r>
            <a:r>
              <a:rPr lang="zh-CN" altLang="en-US" dirty="0"/>
              <a:t>：</a:t>
            </a:r>
            <a:endParaRPr lang="en-US" altLang="zh-CN" dirty="0"/>
          </a:p>
          <a:p>
            <a:pPr>
              <a:defRPr/>
            </a:pPr>
            <a:r>
              <a:rPr lang="zh-CN" altLang="en-US" dirty="0"/>
              <a:t>如果在多个位置引发相同的用户定义错误，针对每个位置使用唯一的状态号有助于找到引发错误的代码段。</a:t>
            </a:r>
          </a:p>
          <a:p>
            <a:pPr>
              <a:defRPr/>
            </a:pPr>
            <a:r>
              <a:rPr lang="en-US" altLang="zh-CN" dirty="0"/>
              <a:t>0 </a:t>
            </a:r>
            <a:r>
              <a:rPr lang="zh-CN" altLang="en-US" dirty="0"/>
              <a:t>到 </a:t>
            </a:r>
            <a:r>
              <a:rPr lang="en-US" altLang="zh-CN" dirty="0"/>
              <a:t>255 </a:t>
            </a:r>
            <a:r>
              <a:rPr lang="zh-CN" altLang="en-US" dirty="0"/>
              <a:t>之间的整数。 负值默认为 </a:t>
            </a:r>
            <a:r>
              <a:rPr lang="en-US" altLang="zh-CN" dirty="0"/>
              <a:t>1</a:t>
            </a:r>
            <a:r>
              <a:rPr lang="zh-CN" altLang="en-US" dirty="0"/>
              <a:t>。 不应使用大于 </a:t>
            </a:r>
            <a:r>
              <a:rPr lang="en-US" altLang="zh-CN" dirty="0"/>
              <a:t>255 </a:t>
            </a:r>
            <a:r>
              <a:rPr lang="zh-CN" altLang="en-US" dirty="0"/>
              <a:t>的值。（早期版本为</a:t>
            </a:r>
            <a:r>
              <a:rPr lang="en-US" altLang="zh-CN" dirty="0"/>
              <a:t>0-127</a:t>
            </a:r>
            <a:r>
              <a:rPr lang="zh-CN" altLang="en-US" dirty="0"/>
              <a:t>之间的整数）</a:t>
            </a:r>
            <a:endParaRPr lang="en-US" altLang="zh-CN" dirty="0"/>
          </a:p>
          <a:p>
            <a:pPr>
              <a:defRPr/>
            </a:pPr>
            <a:endParaRPr lang="en-US" altLang="zh-CN" dirty="0"/>
          </a:p>
          <a:p>
            <a:pPr>
              <a:defRPr/>
            </a:pPr>
            <a:r>
              <a:rPr lang="zh-CN" altLang="en-US" dirty="0"/>
              <a:t>参考：</a:t>
            </a:r>
            <a:r>
              <a:rPr lang="en-US" altLang="zh-CN" dirty="0">
                <a:hlinkClick r:id="rId3"/>
              </a:rPr>
              <a:t>https://docs.microsoft.com/zh-cn/sql/t-sql/language-elements/raiserror-transact-sql?view=sql-server-2017</a:t>
            </a:r>
            <a:endParaRPr lang="en-US" altLang="zh-CN" dirty="0"/>
          </a:p>
          <a:p>
            <a:pPr>
              <a:defRPr/>
            </a:pPr>
            <a:endParaRPr lang="zh-CN" altLang="en-US" dirty="0"/>
          </a:p>
        </p:txBody>
      </p:sp>
    </p:spTree>
    <p:extLst>
      <p:ext uri="{BB962C8B-B14F-4D97-AF65-F5344CB8AC3E}">
        <p14:creationId xmlns:p14="http://schemas.microsoft.com/office/powerpoint/2010/main" val="136526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521069"/>
            <a:ext cx="9144058" cy="5355312"/>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事务：</a:t>
            </a:r>
            <a:endParaRPr lang="en-US" altLang="zh-CN" dirty="0"/>
          </a:p>
          <a:p>
            <a:pPr>
              <a:defRPr/>
            </a:pPr>
            <a:r>
              <a:rPr lang="zh-CN" altLang="en-US" dirty="0"/>
              <a:t>事务是单个的工作单元。 如果某一事务成功，则在该事务中进行的所有数据修改均会提交，成为数据库中的永久组成部分。 如果事务遇到错误且必须取消或回滚，则所有数据修改均被清除。</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事务的主要作用是面向多用户的并发访问。</a:t>
            </a:r>
            <a:endParaRPr lang="en-US" altLang="zh-CN" dirty="0"/>
          </a:p>
          <a:p>
            <a:pPr marL="285750"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事务的四个基本要素（的缩写）：</a:t>
            </a:r>
            <a:r>
              <a:rPr lang="en-US" altLang="zh-CN" dirty="0"/>
              <a:t>ACID</a:t>
            </a:r>
          </a:p>
          <a:p>
            <a:pPr>
              <a:defRPr/>
            </a:pPr>
            <a:r>
              <a:rPr lang="zh-CN" altLang="en-US" dirty="0"/>
              <a:t>（原子性） </a:t>
            </a:r>
            <a:r>
              <a:rPr lang="en-US" altLang="zh-CN" dirty="0"/>
              <a:t>Atomicity </a:t>
            </a:r>
            <a:r>
              <a:rPr lang="zh-CN" altLang="en-US" dirty="0"/>
              <a:t>：一个事务中的所有操作，要么成功提交要么完全回滚。（原子操作）</a:t>
            </a:r>
          </a:p>
          <a:p>
            <a:pPr>
              <a:defRPr/>
            </a:pPr>
            <a:r>
              <a:rPr lang="zh-CN" altLang="en-US" dirty="0"/>
              <a:t>（一致性） </a:t>
            </a:r>
            <a:r>
              <a:rPr lang="en-US" altLang="zh-CN" dirty="0"/>
              <a:t>Consistency </a:t>
            </a:r>
            <a:r>
              <a:rPr lang="zh-CN" altLang="en-US" dirty="0"/>
              <a:t>：业务逻辑一致，数据约束完整。</a:t>
            </a:r>
          </a:p>
          <a:p>
            <a:pPr>
              <a:defRPr/>
            </a:pPr>
            <a:r>
              <a:rPr lang="zh-CN" altLang="en-US" dirty="0"/>
              <a:t>（隔离性） </a:t>
            </a:r>
            <a:r>
              <a:rPr lang="en-US" altLang="zh-CN" dirty="0"/>
              <a:t>Isolation </a:t>
            </a:r>
            <a:r>
              <a:rPr lang="zh-CN" altLang="en-US" dirty="0"/>
              <a:t>：事务间加锁隔离，控制可见度。</a:t>
            </a:r>
          </a:p>
          <a:p>
            <a:pPr>
              <a:defRPr/>
            </a:pPr>
            <a:r>
              <a:rPr lang="zh-CN" altLang="en-US" dirty="0"/>
              <a:t>（持久性） </a:t>
            </a:r>
            <a:r>
              <a:rPr lang="en-US" altLang="zh-CN" dirty="0"/>
              <a:t>Durability </a:t>
            </a:r>
            <a:r>
              <a:rPr lang="zh-CN" altLang="en-US" dirty="0"/>
              <a:t>：在事务完成以后，对数据库所作的更改持久的保存在数据库之中，不会被回滚。</a:t>
            </a:r>
            <a:endParaRPr lang="en-US" altLang="zh-CN" dirty="0"/>
          </a:p>
          <a:p>
            <a:pPr marL="285750"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保证</a:t>
            </a:r>
            <a:r>
              <a:rPr lang="en-US" altLang="zh-CN" dirty="0"/>
              <a:t>ACID</a:t>
            </a:r>
            <a:r>
              <a:rPr lang="zh-CN" altLang="en-US" dirty="0"/>
              <a:t>所要用到的技术</a:t>
            </a:r>
          </a:p>
          <a:p>
            <a:pPr lvl="1">
              <a:defRPr/>
            </a:pPr>
            <a:r>
              <a:rPr lang="en-US" altLang="zh-CN" dirty="0"/>
              <a:t>A	</a:t>
            </a:r>
            <a:r>
              <a:rPr lang="zh-CN" altLang="en-US" dirty="0"/>
              <a:t>：</a:t>
            </a:r>
            <a:r>
              <a:rPr lang="en-US" altLang="zh-CN" dirty="0"/>
              <a:t>TCL</a:t>
            </a:r>
          </a:p>
          <a:p>
            <a:pPr lvl="1">
              <a:defRPr/>
            </a:pPr>
            <a:r>
              <a:rPr lang="en-US" altLang="zh-CN" dirty="0"/>
              <a:t>I	</a:t>
            </a:r>
            <a:r>
              <a:rPr lang="zh-CN" altLang="en-US" dirty="0"/>
              <a:t>：锁</a:t>
            </a:r>
          </a:p>
          <a:p>
            <a:pPr lvl="1">
              <a:defRPr/>
            </a:pPr>
            <a:r>
              <a:rPr lang="en-US" altLang="zh-CN" dirty="0"/>
              <a:t>C/D	</a:t>
            </a:r>
            <a:r>
              <a:rPr lang="zh-CN" altLang="en-US" dirty="0"/>
              <a:t>：事务日志</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7222691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5329</TotalTime>
  <Words>2171</Words>
  <Application>Microsoft Macintosh PowerPoint</Application>
  <PresentationFormat>宽屏</PresentationFormat>
  <Paragraphs>266</Paragraphs>
  <Slides>20</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微软雅黑</vt:lpstr>
      <vt:lpstr>Arial</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h zy</cp:lastModifiedBy>
  <cp:revision>677</cp:revision>
  <dcterms:created xsi:type="dcterms:W3CDTF">2019-03-19T10:42:59Z</dcterms:created>
  <dcterms:modified xsi:type="dcterms:W3CDTF">2021-05-24T04:16:25Z</dcterms:modified>
</cp:coreProperties>
</file>