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9933"/>
    <a:srgbClr val="FF0066"/>
    <a:srgbClr val="FF6699"/>
    <a:srgbClr val="FF7C80"/>
    <a:srgbClr val="FF6600"/>
    <a:srgbClr val="FFFFFF"/>
    <a:srgbClr val="FFCC66"/>
    <a:srgbClr val="CC00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42" autoAdjust="0"/>
  </p:normalViewPr>
  <p:slideViewPr>
    <p:cSldViewPr snapToGrid="0">
      <p:cViewPr varScale="1">
        <p:scale>
          <a:sx n="40" d="100"/>
          <a:sy n="40" d="100"/>
        </p:scale>
        <p:origin x="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F6DF-CCC6-47A7-A618-37BD4BCA5B0D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81C3-01C7-4554-8410-54EFDB14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5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01AA-C19C-40D6-94E7-91605CE43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94476-50C8-45D5-AD92-90F220CD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DF35-2314-4C20-A84E-FA4308D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8877F-2F9C-4E72-9138-6186CF5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F7023-41FA-4C53-AE12-A48B9E614AE4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A7438-B946-4743-A516-EFA41FFE2FD3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652DFD-0408-4EA7-8968-A6B344FE4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4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F470D-F82F-4904-B92A-18F953B5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A75ABE-984F-482D-B5E6-B9C1865C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B66F-50E6-43DD-B6CB-B762C2EB095B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041A5A-92A3-407A-916C-D86EED2B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C02C3-9923-44BA-8108-C1933099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5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249DED-B5E3-4C83-85B2-40E5C564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0D26-0824-4ABF-8FB9-D835ACB5F905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9DEEE1-B4AE-4A17-AA63-35194892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9AD957-DA9C-41A1-A74B-FF868011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00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469CD-520E-47B2-B2F7-AFCD0D91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E9D97-FAF5-456D-A406-83DED81B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65810-C968-4ED4-9C91-4C4BC8EE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F5B68-1573-42B2-A259-C24CAAEF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A29E-6E5A-4B42-A77D-8032652E2DCE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40862-D8A3-4995-840F-02F48441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703E3-22AF-419A-9067-501DD4E9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2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5AA65-81AE-40CB-8BC7-BEE9C6A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E2CFC0-AB31-4680-BC24-1CF34F56A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B282B-7939-4F6D-8D78-53CA064A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DD70C-B939-45CA-BCF2-DD4CE07A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B0D3-7494-4B20-8866-41DD56107EB1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115B1-A250-4287-A61C-B99AD52E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99562-FE97-41A4-B3F6-013057D2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24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0F12D-40DF-4D90-8F89-8ABD0046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79834-CF84-49F8-BE9A-FD5360140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48104-BBF8-4724-806F-FEBFDB28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D73-67ED-4390-B356-D3FEB980D00C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E2D6A-91B2-4BB6-BE36-FDB936B1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CC513-BC43-4F49-9A25-2F5578D9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6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F2626F-4171-460A-9A0B-BABE9DF78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FEA78-7EDD-4EEA-8958-2A48751C1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00F16-986F-43EF-AEB4-358CC153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8CBD-53EF-458C-AA47-7BF09864CD1F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76F08-4695-442B-9EE1-4065DEB9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5AD8A-874E-451E-A8E2-310B840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08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01AA-C19C-40D6-94E7-91605CE43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94476-50C8-45D5-AD92-90F220CD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DF35-2314-4C20-A84E-FA4308D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8877F-2F9C-4E72-9138-6186CF5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F7023-41FA-4C53-AE12-A48B9E614AE4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A7438-B946-4743-A516-EFA41FFE2FD3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652DFD-0408-4EA7-8968-A6B344FE4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6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01AA-C19C-40D6-94E7-91605CE43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94476-50C8-45D5-AD92-90F220CD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DF35-2314-4C20-A84E-FA4308D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8877F-2F9C-4E72-9138-6186CF5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F7023-41FA-4C53-AE12-A48B9E614AE4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A7438-B946-4743-A516-EFA41FFE2FD3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652DFD-0408-4EA7-8968-A6B344FE4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8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9891C-1D3F-4B59-B329-D0E73A30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52478-85F8-4590-8595-83DBDD7C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8F1B9-246B-44A5-9800-920A1C969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E59E2E-5D50-4571-AD21-B2FE4497E266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4CAA9-59BC-4361-8784-AADC16164E61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3A5220-7D69-4373-92A9-A043BCF1C4A6}"/>
              </a:ext>
            </a:extLst>
          </p:cNvPr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>
            <a:extLst>
              <a:ext uri="{FF2B5EF4-FFF2-40B4-BE49-F238E27FC236}">
                <a16:creationId xmlns:a16="http://schemas.microsoft.com/office/drawing/2014/main" id="{8D120A9E-FFC5-441D-973B-06FA4BBA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669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9891C-1D3F-4B59-B329-D0E73A30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52478-85F8-4590-8595-83DBDD7C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8F1B9-246B-44A5-9800-920A1C969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E59E2E-5D50-4571-AD21-B2FE4497E266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4CAA9-59BC-4361-8784-AADC16164E61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3A5220-7D69-4373-92A9-A043BCF1C4A6}"/>
              </a:ext>
            </a:extLst>
          </p:cNvPr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>
            <a:extLst>
              <a:ext uri="{FF2B5EF4-FFF2-40B4-BE49-F238E27FC236}">
                <a16:creationId xmlns:a16="http://schemas.microsoft.com/office/drawing/2014/main" id="{8D120A9E-FFC5-441D-973B-06FA4BBA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4512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9891C-1D3F-4B59-B329-D0E73A30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52478-85F8-4590-8595-83DBDD7C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8F1B9-246B-44A5-9800-920A1C969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E59E2E-5D50-4571-AD21-B2FE4497E266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4CAA9-59BC-4361-8784-AADC16164E61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3A5220-7D69-4373-92A9-A043BCF1C4A6}"/>
              </a:ext>
            </a:extLst>
          </p:cNvPr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>
            <a:extLst>
              <a:ext uri="{FF2B5EF4-FFF2-40B4-BE49-F238E27FC236}">
                <a16:creationId xmlns:a16="http://schemas.microsoft.com/office/drawing/2014/main" id="{8D120A9E-FFC5-441D-973B-06FA4BBA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71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C645-BFA4-4B06-BE98-E34742AC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CF315-682E-4F76-9CB1-8E84CE34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68220-88B4-445F-A085-CC56D19A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806-2FAA-467F-8FCB-D2FB36435BD2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7AF73-72A0-4775-8835-B62B3FF0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5D851-5070-4D8A-9987-BE4740D4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3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92D7D-0E73-4340-90BA-461CB267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7A10D-1E70-4D14-9E8A-1A47646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5F769-E15D-44C6-A9AD-4F1199E72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7022E-83B1-4B75-8B34-F186B6D6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FABB-E527-4377-B8EE-24901736FC9A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19FBD-CA79-4CB1-A283-6B754D8D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466B8-00A1-49C7-A7BC-1E412DEA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9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6A7D1-02B3-4C9A-A856-79715A5D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6EEFB-0B3D-4D96-9BC9-BBBF91DC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31E92E-C4FF-43AF-ACBE-1E7F7FC1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26280A-EDF9-49AE-A27A-5E60F827E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45DF7-0400-4B8B-A608-19C46D7F1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AD05FF-4849-4543-878E-DB274412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A91A-CD5F-4305-8AE3-EE39D64027BA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20B56B-5B85-4716-8751-299F4C7B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65213E-D7B4-4939-9A1F-7E378D61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6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50C9DE-0C4D-4DF5-8EFA-3CC66A1C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43B2F-AD03-4916-A9F0-4301253D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87E90-4E98-4F77-B907-F35870E5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10FA-9ED0-4295-B30B-714D21A6CB2F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A5314-D1DD-4067-95D6-9E5604218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3FFFC-F372-49AD-947A-23A2E9954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6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0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作业一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821907" y="1048281"/>
            <a:ext cx="10548186" cy="539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8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根据以下描述，完成某培训机构入学管理系统的用例图。</a:t>
            </a:r>
            <a:endParaRPr kumimoji="1" lang="en-US" altLang="zh-CN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18000"/>
              </a:lnSpc>
            </a:pPr>
            <a:endParaRPr kumimoji="1" lang="en-US" altLang="zh-CN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18000"/>
              </a:lnSpc>
            </a:pPr>
            <a:r>
              <a:rPr kumimoji="1" lang="zh-CN" altLang="en-US" sz="2100" b="1" dirty="0">
                <a:latin typeface="+mn-ea"/>
              </a:rPr>
              <a:t>某培训机构入学管理系统有报名、交费、就读等多项功能，并有课程表（课程号，课程名，收费标准）、学员登记表（学员号，姓名，电话）、学员选课表（学员号，课程号，班级号）、账目表（学员号，收费金额）等诸多数据表。其各项功能如下：</a:t>
            </a:r>
            <a:endParaRPr kumimoji="1" lang="en-US" altLang="zh-CN" sz="2100" b="1" dirty="0">
              <a:latin typeface="+mn-ea"/>
            </a:endParaRPr>
          </a:p>
          <a:p>
            <a:pPr>
              <a:lnSpc>
                <a:spcPct val="118000"/>
              </a:lnSpc>
            </a:pPr>
            <a:endParaRPr kumimoji="1" lang="zh-CN" altLang="en-US" sz="2100" b="1" dirty="0">
              <a:latin typeface="+mn-ea"/>
            </a:endParaRPr>
          </a:p>
          <a:p>
            <a:pPr marL="457200" indent="-457200">
              <a:lnSpc>
                <a:spcPct val="118000"/>
              </a:lnSpc>
              <a:buAutoNum type="arabicPeriod"/>
            </a:pPr>
            <a:r>
              <a:rPr kumimoji="1" lang="zh-CN" altLang="en-US" sz="2100" b="1" dirty="0">
                <a:latin typeface="+mn-ea"/>
              </a:rPr>
              <a:t>报名：由报名处负责，需要在学员登记表上进行报名登记，需要查询课程表让学员选报课程，学员所报课程将记录在学员选课表。</a:t>
            </a:r>
            <a:endParaRPr kumimoji="1" lang="en-US" altLang="zh-CN" sz="2100" b="1" dirty="0">
              <a:latin typeface="+mn-ea"/>
            </a:endParaRPr>
          </a:p>
          <a:p>
            <a:pPr marL="457200" indent="-457200">
              <a:lnSpc>
                <a:spcPct val="118000"/>
              </a:lnSpc>
              <a:buAutoNum type="arabicPeriod"/>
            </a:pPr>
            <a:endParaRPr kumimoji="1" lang="zh-CN" altLang="en-US" sz="2100" b="1" dirty="0">
              <a:latin typeface="+mn-ea"/>
            </a:endParaRPr>
          </a:p>
          <a:p>
            <a:pPr marL="457200" indent="-457200">
              <a:lnSpc>
                <a:spcPct val="118000"/>
              </a:lnSpc>
              <a:buFont typeface="+mj-lt"/>
              <a:buAutoNum type="arabicPeriod"/>
            </a:pPr>
            <a:r>
              <a:rPr kumimoji="1" lang="zh-CN" altLang="en-US" sz="2100" b="1" dirty="0">
                <a:latin typeface="+mn-ea"/>
              </a:rPr>
              <a:t>交费：由收费处负责，需要根据学员所报课程的收费标准进行收费，然后在账目表上进行记账，并打印收款收据给办理交费的学员。</a:t>
            </a:r>
            <a:endParaRPr kumimoji="1" lang="en-US" altLang="zh-CN" sz="2100" b="1" dirty="0">
              <a:latin typeface="+mn-ea"/>
            </a:endParaRPr>
          </a:p>
          <a:p>
            <a:pPr marL="457200" indent="-457200">
              <a:lnSpc>
                <a:spcPct val="118000"/>
              </a:lnSpc>
              <a:buFont typeface="+mj-lt"/>
              <a:buAutoNum type="arabicPeriod"/>
            </a:pPr>
            <a:endParaRPr kumimoji="1" lang="en-US" altLang="zh-CN" sz="2100" b="1" dirty="0">
              <a:latin typeface="+mn-ea"/>
            </a:endParaRPr>
          </a:p>
          <a:p>
            <a:pPr marL="457200" indent="-457200">
              <a:lnSpc>
                <a:spcPct val="118000"/>
              </a:lnSpc>
              <a:buFont typeface="+mj-lt"/>
              <a:buAutoNum type="arabicPeriod"/>
            </a:pPr>
            <a:r>
              <a:rPr kumimoji="1" lang="zh-CN" altLang="en-US" sz="2100" b="1" dirty="0">
                <a:latin typeface="+mn-ea"/>
              </a:rPr>
              <a:t>就读：由培训处负责，其在验证学员收款收据后，根据学员所报课程将学员安排到合适班级就读。</a:t>
            </a:r>
            <a:endParaRPr kumimoji="1" lang="en-US" altLang="zh-CN" sz="2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420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作业二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696703" y="1011148"/>
            <a:ext cx="10798593" cy="53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根据以下需求的描述，完成 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ASMART 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学习平台的用例图。</a:t>
            </a:r>
            <a:endParaRPr kumimoji="1" lang="en-US" altLang="zh-CN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zh-CN" sz="2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100" b="1" dirty="0">
                <a:latin typeface="+mn-ea"/>
              </a:rPr>
              <a:t>       ASMART </a:t>
            </a:r>
            <a:r>
              <a:rPr kumimoji="1" lang="zh-CN" altLang="en-US" sz="2100" b="1" dirty="0">
                <a:latin typeface="+mn-ea"/>
              </a:rPr>
              <a:t>学习平台是国家新推出的一个类似于 </a:t>
            </a:r>
            <a:r>
              <a:rPr kumimoji="1" lang="en-US" altLang="zh-CN" sz="2100" b="1" dirty="0">
                <a:latin typeface="+mn-ea"/>
              </a:rPr>
              <a:t>MOOC </a:t>
            </a:r>
            <a:r>
              <a:rPr kumimoji="1" lang="zh-CN" altLang="en-US" sz="2100" b="1" dirty="0">
                <a:latin typeface="+mn-ea"/>
              </a:rPr>
              <a:t>的视频学习平台，致力于打造国家精品课程，每一个有提升愿望的人，都可以在这里学习中国优质的大学课程。游客可以在观看视频过程中做题，巩固个人能力，已登录的用户还可以制作错题集，学完还能获得认证证书。在个人中心，用户也可以回顾错题集，删去已经掌握的错题。同时，用户也可以上传视频资料和习题。如果课程播放量达到 </a:t>
            </a:r>
            <a:r>
              <a:rPr kumimoji="1" lang="en-US" altLang="zh-CN" sz="2100" b="1" dirty="0">
                <a:latin typeface="+mn-ea"/>
              </a:rPr>
              <a:t>100 </a:t>
            </a:r>
            <a:r>
              <a:rPr kumimoji="1" lang="zh-CN" altLang="en-US" sz="2100" b="1" dirty="0">
                <a:latin typeface="+mn-ea"/>
              </a:rPr>
              <a:t>万，也可以</a:t>
            </a:r>
            <a:r>
              <a:rPr kumimoji="1" lang="zh-CN" altLang="en-US" sz="2100" b="1">
                <a:latin typeface="+mn-ea"/>
              </a:rPr>
              <a:t>申请成为</a:t>
            </a:r>
            <a:r>
              <a:rPr kumimoji="1" lang="zh-CN" altLang="en-US" sz="2100" b="1" dirty="0">
                <a:latin typeface="+mn-ea"/>
              </a:rPr>
              <a:t>金牌讲师。管理员会对平台的资源进行管理，并且审核上传的视频，如果视频违规，将视情况对个人账户进行 </a:t>
            </a:r>
            <a:r>
              <a:rPr kumimoji="1" lang="en-US" altLang="zh-CN" sz="2100" b="1" dirty="0">
                <a:latin typeface="+mn-ea"/>
              </a:rPr>
              <a:t>1 </a:t>
            </a:r>
            <a:r>
              <a:rPr kumimoji="1" lang="zh-CN" altLang="en-US" sz="2100" b="1" dirty="0">
                <a:latin typeface="+mn-ea"/>
              </a:rPr>
              <a:t>个月封禁到永久封禁等力度不等的惩罚。同时，政府也可以直接提交给管理员视频，由管理员进行录入，还可以从政府管理系统导出该平台的视频播放量。该平台也会每日自动导出当日的视频播放量，保存，用于后续数据分析，更好的完善该平台的功能。</a:t>
            </a:r>
            <a:endParaRPr kumimoji="1" lang="en-US" altLang="zh-CN" sz="2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83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作业三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857939" y="1134973"/>
            <a:ext cx="11762686" cy="342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请使用甘特图描述针对作业二的项目的时间安排。</a:t>
            </a:r>
            <a:endParaRPr kumimoji="1" lang="en-US" altLang="zh-CN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sz="2100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完成基本日程管理的</a:t>
            </a:r>
            <a:r>
              <a:rPr kumimoji="1" lang="zh-CN" altLang="en-US" sz="2100" b="1" dirty="0">
                <a:solidFill>
                  <a:srgbClr val="009999"/>
                </a:solidFill>
                <a:latin typeface="+mn-ea"/>
              </a:rPr>
              <a:t>甘特图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绘制</a:t>
            </a: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应表明任务的前置关系（该部分不要求包含在项目计划书中，仅实验课要求）。</a:t>
            </a: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应表明对每一任务的资源分配。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按照当前完成情况表示出项目的完成度。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不要求具体的绘制工具，但关于资源分配、阶段划分这种的设计必须要体现出来。</a:t>
            </a:r>
          </a:p>
        </p:txBody>
      </p:sp>
    </p:spTree>
    <p:extLst>
      <p:ext uri="{BB962C8B-B14F-4D97-AF65-F5344CB8AC3E}">
        <p14:creationId xmlns:p14="http://schemas.microsoft.com/office/powerpoint/2010/main" val="13807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第一次实验评分标准（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1115114" y="1334998"/>
            <a:ext cx="4980886" cy="19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每项作业各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分，共计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15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分。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惩罚抄袭：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发现一处扣 </a:t>
            </a:r>
            <a:r>
              <a:rPr kumimoji="1" lang="en-US" altLang="zh-CN" sz="2100" b="1" dirty="0">
                <a:solidFill>
                  <a:srgbClr val="FF0000"/>
                </a:solidFill>
                <a:latin typeface="+mn-ea"/>
              </a:rPr>
              <a:t>1 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分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画图应符合正常逻辑。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画图规范</a:t>
            </a:r>
            <a:r>
              <a:rPr kumimoji="1" lang="zh-CN" altLang="en-US" sz="2100" b="1" u="sng" dirty="0">
                <a:solidFill>
                  <a:srgbClr val="FF0000"/>
                </a:solidFill>
                <a:latin typeface="+mn-ea"/>
              </a:rPr>
              <a:t>非常重要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48019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第一次实验评分标准（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557556" y="1097378"/>
            <a:ext cx="11076887" cy="53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用例图画图规范及扣分标准：</a:t>
            </a:r>
            <a:endParaRPr kumimoji="1" lang="en-US" altLang="zh-CN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sz="2100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关键参与者必须存在，因为其存在反映了系统的功能。反例：图书管理系统中管理员负责增加图书类目，属于关键参与者，然而在用例图中没有管理员类。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缺失一个关键参与者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扣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0.5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用例图需要反映系统有哪些使用者，可以做什么。不需要反映业务逻辑、过程的信息。类似“填写用户信息”不是用例，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出现一次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扣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0.1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用例是一个由系统提供给使用者的功能。类似“登录失败”不是用例，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出现一次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扣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0.1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自身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不能作为参与者（</a:t>
            </a:r>
            <a:r>
              <a:rPr kumimoji="1" lang="zh-CN" altLang="en-US" sz="2100" b="1" dirty="0">
                <a:solidFill>
                  <a:srgbClr val="00B050"/>
                </a:solidFill>
                <a:latin typeface="+mn-ea"/>
              </a:rPr>
              <a:t>第三方支付系统是可以作为参与者的，因为不是系统本身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），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出现一次系统自身作为参与者，扣 </a:t>
            </a:r>
            <a:r>
              <a:rPr kumimoji="1" lang="en-US" altLang="zh-CN" sz="2100" b="1" dirty="0">
                <a:solidFill>
                  <a:srgbClr val="FF0000"/>
                </a:solidFill>
                <a:latin typeface="+mn-ea"/>
              </a:rPr>
              <a:t>0.5 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分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</a:p>
          <a:p>
            <a:pPr>
              <a:lnSpc>
                <a:spcPct val="150000"/>
              </a:lnSpc>
            </a:pPr>
            <a:endParaRPr kumimoji="1" lang="zh-CN" alt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943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第一次实验评分标准（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557556" y="1097378"/>
            <a:ext cx="11076887" cy="488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用例图画图规范及扣分标准：</a:t>
            </a:r>
            <a:endParaRPr kumimoji="1" lang="en-US" altLang="zh-CN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sz="2100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extend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与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include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慎用。扣分标准如下：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用例图中到处都是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extend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和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include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，总共扣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0.5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;</a:t>
            </a:r>
            <a:endParaRPr kumimoji="1" lang="zh-CN" alt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extend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与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include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的箭头画错，虚实线搞错，画错一个扣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0.1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泛化关系慎用。一个关系使用不当扣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0.5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分。</a:t>
            </a: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甘特图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日程安排尽量合理</a:t>
            </a:r>
          </a:p>
          <a:p>
            <a:pPr>
              <a:lnSpc>
                <a:spcPct val="150000"/>
              </a:lnSpc>
            </a:pPr>
            <a:endParaRPr kumimoji="1" lang="zh-CN" alt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191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第一次作业上交的内容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557556" y="1097378"/>
            <a:ext cx="11076887" cy="416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200" b="1" dirty="0">
                <a:solidFill>
                  <a:srgbClr val="FF0000"/>
                </a:solidFill>
                <a:latin typeface="+mn-ea"/>
              </a:rPr>
              <a:t>word </a:t>
            </a:r>
            <a:r>
              <a:rPr kumimoji="1" lang="zh-CN" altLang="en-US" sz="3200" b="1" dirty="0">
                <a:solidFill>
                  <a:srgbClr val="FF0000"/>
                </a:solidFill>
                <a:latin typeface="+mn-ea"/>
              </a:rPr>
              <a:t>文档，放在压缩包里</a:t>
            </a:r>
          </a:p>
          <a:p>
            <a:pPr>
              <a:lnSpc>
                <a:spcPct val="150000"/>
              </a:lnSpc>
            </a:pP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文档中必须包括：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用例图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甘特图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（一人一份）。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如果有觉得需要说明的地方，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请附上说明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文档命名格式：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学号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姓名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第一次实验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.word</a:t>
            </a:r>
            <a:endParaRPr kumimoji="1" lang="zh-CN" altLang="en-US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压缩包命名格式：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学号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姓名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第一次实验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.zip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366D3C-7B2D-4C23-BD5C-5C10F642620A}"/>
              </a:ext>
            </a:extLst>
          </p:cNvPr>
          <p:cNvSpPr txBox="1"/>
          <p:nvPr/>
        </p:nvSpPr>
        <p:spPr>
          <a:xfrm>
            <a:off x="5218447" y="5269038"/>
            <a:ext cx="457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Example: 17370000_</a:t>
            </a:r>
            <a:r>
              <a:rPr lang="zh-CN" altLang="en-US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第一次实验</a:t>
            </a:r>
            <a:endParaRPr lang="zh-CN" altLang="en-US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17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2049</TotalTime>
  <Words>869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微软雅黑</vt:lpstr>
      <vt:lpstr>Arial</vt:lpstr>
      <vt:lpstr>Arial Black</vt:lpstr>
      <vt:lpstr>Office 主题​​</vt:lpstr>
      <vt:lpstr>作业一</vt:lpstr>
      <vt:lpstr>作业二</vt:lpstr>
      <vt:lpstr>作业三</vt:lpstr>
      <vt:lpstr>第一次实验评分标准（1）</vt:lpstr>
      <vt:lpstr>第一次实验评分标准（2）</vt:lpstr>
      <vt:lpstr>第一次实验评分标准（3）</vt:lpstr>
      <vt:lpstr>第一次作业上交的内容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Kewei</dc:creator>
  <cp:lastModifiedBy>CharlotFirth</cp:lastModifiedBy>
  <cp:revision>487</cp:revision>
  <dcterms:created xsi:type="dcterms:W3CDTF">2021-03-10T12:29:16Z</dcterms:created>
  <dcterms:modified xsi:type="dcterms:W3CDTF">2021-04-10T06:35:37Z</dcterms:modified>
</cp:coreProperties>
</file>