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8" r:id="rId2"/>
    <p:sldId id="381" r:id="rId3"/>
    <p:sldId id="320" r:id="rId4"/>
    <p:sldId id="260" r:id="rId5"/>
    <p:sldId id="261" r:id="rId6"/>
    <p:sldId id="291" r:id="rId7"/>
    <p:sldId id="358" r:id="rId8"/>
    <p:sldId id="361" r:id="rId9"/>
    <p:sldId id="362" r:id="rId10"/>
    <p:sldId id="364" r:id="rId11"/>
    <p:sldId id="365" r:id="rId12"/>
    <p:sldId id="342" r:id="rId13"/>
    <p:sldId id="326" r:id="rId14"/>
    <p:sldId id="366" r:id="rId15"/>
    <p:sldId id="367" r:id="rId16"/>
    <p:sldId id="374" r:id="rId17"/>
    <p:sldId id="375" r:id="rId18"/>
    <p:sldId id="357" r:id="rId19"/>
    <p:sldId id="368" r:id="rId20"/>
    <p:sldId id="371" r:id="rId21"/>
    <p:sldId id="376" r:id="rId22"/>
    <p:sldId id="369" r:id="rId23"/>
    <p:sldId id="370" r:id="rId24"/>
    <p:sldId id="289" r:id="rId25"/>
    <p:sldId id="373" r:id="rId26"/>
    <p:sldId id="372" r:id="rId27"/>
    <p:sldId id="377" r:id="rId28"/>
    <p:sldId id="379" r:id="rId29"/>
    <p:sldId id="380" r:id="rId30"/>
    <p:sldId id="345" r:id="rId31"/>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802d7a47063da6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6318" autoAdjust="0"/>
  </p:normalViewPr>
  <p:slideViewPr>
    <p:cSldViewPr snapToGrid="0">
      <p:cViewPr varScale="1">
        <p:scale>
          <a:sx n="110" d="100"/>
          <a:sy n="110" d="100"/>
        </p:scale>
        <p:origin x="912" y="102"/>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28</a:t>
            </a:fld>
            <a:endParaRPr lang="zh-CN" altLang="en-US"/>
          </a:p>
        </p:txBody>
      </p:sp>
    </p:spTree>
    <p:extLst>
      <p:ext uri="{BB962C8B-B14F-4D97-AF65-F5344CB8AC3E}">
        <p14:creationId xmlns:p14="http://schemas.microsoft.com/office/powerpoint/2010/main" val="63056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338126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119491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158820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7839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extLst>
      <p:ext uri="{BB962C8B-B14F-4D97-AF65-F5344CB8AC3E}">
        <p14:creationId xmlns:p14="http://schemas.microsoft.com/office/powerpoint/2010/main" val="98742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20986;&#29616;@vue/cli%204.x"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youku.com/v_show/id_XMzMwMTYyODMyNA==.html?spm=a2hbt.13141534.app.5~5!2~5!2~5~5~5!2~5~5!2~5!2~5!2~5~5!2~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n.vuejs.org/" TargetMode="External"/><Relationship Id="rId2" Type="http://schemas.openxmlformats.org/officeDocument/2006/relationships/hyperlink" Target="https://www.bilibili.com/video/BV15741177Eh" TargetMode="External"/><Relationship Id="rId1" Type="http://schemas.openxmlformats.org/officeDocument/2006/relationships/slideLayout" Target="../slideLayouts/slideLayout2.xml"/><Relationship Id="rId4" Type="http://schemas.openxmlformats.org/officeDocument/2006/relationships/hyperlink" Target="https://developer.mozilla.org/zh-C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9835"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4834906" y="4176649"/>
              <a:ext cx="2237920" cy="461665"/>
            </a:xfrm>
            <a:prstGeom prst="rect">
              <a:avLst/>
            </a:prstGeom>
          </p:spPr>
          <p:txBody>
            <a:bodyPr wrap="none">
              <a:spAutoFit/>
            </a:bodyPr>
            <a:lstStyle/>
            <a:p>
              <a:pPr algn="ctr"/>
              <a:r>
                <a:rPr lang="en-US" altLang="zh-CN" sz="2400" b="1" spc="300" dirty="0">
                  <a:solidFill>
                    <a:schemeClr val="bg1"/>
                  </a:solidFill>
                  <a:cs typeface="+mn-ea"/>
                  <a:sym typeface="+mn-lt"/>
                </a:rPr>
                <a:t>Vue</a:t>
              </a:r>
              <a:r>
                <a:rPr lang="zh-CN" altLang="en-US" sz="2400" b="1" spc="300" dirty="0">
                  <a:solidFill>
                    <a:schemeClr val="bg1"/>
                  </a:solidFill>
                  <a:cs typeface="+mn-ea"/>
                  <a:sym typeface="+mn-lt"/>
                </a:rPr>
                <a:t>框架讲解</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9049385" y="5241925"/>
            <a:ext cx="94769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00720" y="321141"/>
            <a:ext cx="3764172"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监听事件</a:t>
            </a:r>
            <a:r>
              <a:rPr lang="en-US" altLang="zh-CN" sz="3200" dirty="0">
                <a:ln/>
                <a:solidFill>
                  <a:schemeClr val="bg1"/>
                </a:solidFill>
                <a:effectLst>
                  <a:outerShdw blurRad="38100" dist="19050" dir="2700000" algn="tl" rotWithShape="0">
                    <a:schemeClr val="dk1">
                      <a:alpha val="40000"/>
                    </a:schemeClr>
                  </a:outerShdw>
                </a:effectLst>
              </a:rPr>
              <a:t>——</a:t>
            </a:r>
            <a:r>
              <a:rPr lang="zh-CN" altLang="en-US" sz="3200" dirty="0">
                <a:ln/>
                <a:solidFill>
                  <a:schemeClr val="bg1"/>
                </a:solidFill>
                <a:effectLst>
                  <a:outerShdw blurRad="38100" dist="19050" dir="2700000" algn="tl" rotWithShape="0">
                    <a:schemeClr val="dk1">
                      <a:alpha val="40000"/>
                    </a:schemeClr>
                  </a:outerShdw>
                </a:effectLst>
              </a:rPr>
              <a:t>内联</a:t>
            </a:r>
            <a:r>
              <a:rPr lang="en-US" altLang="zh-CN" sz="3200" dirty="0" err="1">
                <a:ln/>
                <a:solidFill>
                  <a:schemeClr val="bg1"/>
                </a:solidFill>
                <a:effectLst>
                  <a:outerShdw blurRad="38100" dist="19050" dir="2700000" algn="tl" rotWithShape="0">
                    <a:schemeClr val="dk1">
                      <a:alpha val="40000"/>
                    </a:schemeClr>
                  </a:outerShdw>
                </a:effectLst>
              </a:rPr>
              <a:t>js</a:t>
            </a:r>
            <a:endParaRPr lang="zh-CN" altLang="en-US" sz="3200" dirty="0">
              <a:ln/>
              <a:solidFill>
                <a:schemeClr val="bg1"/>
              </a:solidFill>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78871598-C7FD-467F-B353-E19CA87CE08A}"/>
              </a:ext>
            </a:extLst>
          </p:cNvPr>
          <p:cNvPicPr>
            <a:picLocks noChangeAspect="1"/>
          </p:cNvPicPr>
          <p:nvPr/>
        </p:nvPicPr>
        <p:blipFill>
          <a:blip r:embed="rId3"/>
          <a:stretch>
            <a:fillRect/>
          </a:stretch>
        </p:blipFill>
        <p:spPr>
          <a:xfrm>
            <a:off x="0" y="669324"/>
            <a:ext cx="12192000" cy="5519352"/>
          </a:xfrm>
          <a:prstGeom prst="rect">
            <a:avLst/>
          </a:prstGeom>
        </p:spPr>
      </p:pic>
    </p:spTree>
    <p:extLst>
      <p:ext uri="{BB962C8B-B14F-4D97-AF65-F5344CB8AC3E}">
        <p14:creationId xmlns:p14="http://schemas.microsoft.com/office/powerpoint/2010/main" val="371374652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449705" y="411082"/>
            <a:ext cx="2646878" cy="1077218"/>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监听事件</a:t>
            </a:r>
            <a:endParaRPr lang="en-US" altLang="zh-CN" sz="3200" dirty="0">
              <a:ln/>
              <a:solidFill>
                <a:schemeClr val="bg1"/>
              </a:solidFill>
              <a:effectLst>
                <a:outerShdw blurRad="38100" dist="19050" dir="2700000" algn="tl" rotWithShape="0">
                  <a:schemeClr val="dk1">
                    <a:alpha val="40000"/>
                  </a:schemeClr>
                </a:outerShdw>
              </a:effectLst>
            </a:endParaRPr>
          </a:p>
          <a:p>
            <a:r>
              <a:rPr lang="en-US" altLang="zh-CN" sz="3200" dirty="0">
                <a:ln/>
                <a:solidFill>
                  <a:schemeClr val="bg1"/>
                </a:solidFill>
                <a:effectLst>
                  <a:outerShdw blurRad="38100" dist="19050" dir="2700000" algn="tl" rotWithShape="0">
                    <a:schemeClr val="dk1">
                      <a:alpha val="40000"/>
                    </a:schemeClr>
                  </a:outerShdw>
                </a:effectLst>
              </a:rPr>
              <a:t>——</a:t>
            </a:r>
            <a:r>
              <a:rPr lang="zh-CN" altLang="en-US" sz="3200" dirty="0">
                <a:ln/>
                <a:solidFill>
                  <a:schemeClr val="bg1"/>
                </a:solidFill>
                <a:effectLst>
                  <a:outerShdw blurRad="38100" dist="19050" dir="2700000" algn="tl" rotWithShape="0">
                    <a:schemeClr val="dk1">
                      <a:alpha val="40000"/>
                    </a:schemeClr>
                  </a:outerShdw>
                </a:effectLst>
              </a:rPr>
              <a:t>绑定方法</a:t>
            </a:r>
          </a:p>
        </p:txBody>
      </p:sp>
      <p:pic>
        <p:nvPicPr>
          <p:cNvPr id="2" name="图片 1">
            <a:extLst>
              <a:ext uri="{FF2B5EF4-FFF2-40B4-BE49-F238E27FC236}">
                <a16:creationId xmlns:a16="http://schemas.microsoft.com/office/drawing/2014/main" id="{AE933AEE-59B7-4993-827C-4F59E2165CC8}"/>
              </a:ext>
            </a:extLst>
          </p:cNvPr>
          <p:cNvPicPr>
            <a:picLocks noChangeAspect="1"/>
          </p:cNvPicPr>
          <p:nvPr/>
        </p:nvPicPr>
        <p:blipFill>
          <a:blip r:embed="rId3"/>
          <a:stretch>
            <a:fillRect/>
          </a:stretch>
        </p:blipFill>
        <p:spPr>
          <a:xfrm>
            <a:off x="3317495" y="301481"/>
            <a:ext cx="10851821" cy="6255038"/>
          </a:xfrm>
          <a:prstGeom prst="rect">
            <a:avLst/>
          </a:prstGeom>
        </p:spPr>
      </p:pic>
      <p:sp>
        <p:nvSpPr>
          <p:cNvPr id="4" name="文本框 3">
            <a:extLst>
              <a:ext uri="{FF2B5EF4-FFF2-40B4-BE49-F238E27FC236}">
                <a16:creationId xmlns:a16="http://schemas.microsoft.com/office/drawing/2014/main" id="{DC5F5902-03EF-43AA-B9F6-E230B7EA34BB}"/>
              </a:ext>
            </a:extLst>
          </p:cNvPr>
          <p:cNvSpPr txBox="1"/>
          <p:nvPr/>
        </p:nvSpPr>
        <p:spPr>
          <a:xfrm>
            <a:off x="510666" y="3803469"/>
            <a:ext cx="2397998" cy="830997"/>
          </a:xfrm>
          <a:prstGeom prst="rect">
            <a:avLst/>
          </a:prstGeom>
          <a:noFill/>
        </p:spPr>
        <p:txBody>
          <a:bodyPr wrap="square" rtlCol="0">
            <a:spAutoFit/>
          </a:bodyPr>
          <a:lstStyle/>
          <a:p>
            <a:r>
              <a:rPr lang="zh-CN" altLang="en-US" sz="1600" dirty="0">
                <a:ln/>
                <a:solidFill>
                  <a:schemeClr val="bg1"/>
                </a:solidFill>
                <a:effectLst>
                  <a:outerShdw blurRad="38100" dist="19050" dir="2700000" algn="tl" rotWithShape="0">
                    <a:schemeClr val="dk1">
                      <a:alpha val="40000"/>
                    </a:schemeClr>
                  </a:outerShdw>
                </a:effectLst>
              </a:rPr>
              <a:t>绑定事件可以传参。</a:t>
            </a:r>
            <a:endParaRPr lang="en-US" altLang="zh-CN" sz="1600" dirty="0">
              <a:ln/>
              <a:solidFill>
                <a:schemeClr val="bg1"/>
              </a:solidFill>
              <a:effectLst>
                <a:outerShdw blurRad="38100" dist="19050" dir="2700000" algn="tl" rotWithShape="0">
                  <a:schemeClr val="dk1">
                    <a:alpha val="40000"/>
                  </a:schemeClr>
                </a:outerShdw>
              </a:effectLst>
            </a:endParaRPr>
          </a:p>
          <a:p>
            <a:r>
              <a:rPr lang="zh-CN" altLang="en-US" sz="1600" dirty="0">
                <a:ln/>
                <a:solidFill>
                  <a:schemeClr val="bg1"/>
                </a:solidFill>
                <a:effectLst>
                  <a:outerShdw blurRad="38100" dist="19050" dir="2700000" algn="tl" rotWithShape="0">
                    <a:schemeClr val="dk1">
                      <a:alpha val="40000"/>
                    </a:schemeClr>
                  </a:outerShdw>
                </a:effectLst>
              </a:rPr>
              <a:t>如果不写传参的话默认传入</a:t>
            </a:r>
            <a:r>
              <a:rPr lang="en-US" altLang="zh-CN" sz="1600" dirty="0">
                <a:ln/>
                <a:solidFill>
                  <a:schemeClr val="bg1"/>
                </a:solidFill>
                <a:effectLst>
                  <a:outerShdw blurRad="38100" dist="19050" dir="2700000" algn="tl" rotWithShape="0">
                    <a:schemeClr val="dk1">
                      <a:alpha val="40000"/>
                    </a:schemeClr>
                  </a:outerShdw>
                </a:effectLst>
              </a:rPr>
              <a:t>events</a:t>
            </a:r>
            <a:endParaRPr lang="zh-CN" altLang="en-US" sz="1600" dirty="0">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235782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6805"/>
          </a:xfrm>
          <a:prstGeom prst="rect">
            <a:avLst/>
          </a:prstGeom>
          <a:noFill/>
        </p:spPr>
        <p:txBody>
          <a:bodyPr wrap="square" rtlCol="0">
            <a:spAutoFit/>
          </a:bodyPr>
          <a:lstStyle/>
          <a:p>
            <a:r>
              <a:rPr lang="en-US" altLang="zh-CN" sz="6600" b="1" dirty="0">
                <a:solidFill>
                  <a:srgbClr val="475574"/>
                </a:solidFill>
                <a:cs typeface="+mn-ea"/>
                <a:sym typeface="+mn-lt"/>
              </a:rPr>
              <a:t>02.</a:t>
            </a:r>
            <a:endParaRPr lang="zh-CN" altLang="en-US" sz="6600" b="1" dirty="0">
              <a:solidFill>
                <a:srgbClr val="475574"/>
              </a:solidFill>
              <a:cs typeface="+mn-ea"/>
              <a:sym typeface="+mn-lt"/>
            </a:endParaRPr>
          </a:p>
        </p:txBody>
      </p:sp>
      <p:sp>
        <p:nvSpPr>
          <p:cNvPr id="13" name="矩形 12"/>
          <p:cNvSpPr/>
          <p:nvPr/>
        </p:nvSpPr>
        <p:spPr>
          <a:xfrm>
            <a:off x="4953189" y="3179060"/>
            <a:ext cx="4985275" cy="830997"/>
          </a:xfrm>
          <a:prstGeom prst="rect">
            <a:avLst/>
          </a:prstGeom>
        </p:spPr>
        <p:txBody>
          <a:bodyPr wrap="none">
            <a:spAutoFit/>
          </a:bodyPr>
          <a:lstStyle/>
          <a:p>
            <a:r>
              <a:rPr lang="en-US" altLang="zh-CN" sz="4800" b="1" spc="600" dirty="0">
                <a:solidFill>
                  <a:srgbClr val="475574"/>
                </a:solidFill>
                <a:cs typeface="+mn-ea"/>
                <a:sym typeface="+mn-lt"/>
              </a:rPr>
              <a:t>Vue</a:t>
            </a:r>
            <a:r>
              <a:rPr lang="zh-CN" altLang="en-US" sz="4800" b="1" spc="600" dirty="0">
                <a:solidFill>
                  <a:srgbClr val="475574"/>
                </a:solidFill>
                <a:cs typeface="+mn-ea"/>
                <a:sym typeface="+mn-lt"/>
              </a:rPr>
              <a:t>项目的构建</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057247"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安装与项目创建</a:t>
            </a: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2C3E50"/>
                </a:solidFill>
                <a:effectLst/>
                <a:latin typeface="-apple-system"/>
              </a:rPr>
              <a:t>Vue CLI 4.x </a:t>
            </a:r>
            <a:r>
              <a:rPr lang="zh-CN" altLang="en-US" sz="2400" b="0" i="0" dirty="0">
                <a:solidFill>
                  <a:srgbClr val="2C3E50"/>
                </a:solidFill>
                <a:effectLst/>
                <a:latin typeface="-apple-system"/>
              </a:rPr>
              <a:t>需要 </a:t>
            </a:r>
            <a:r>
              <a:rPr lang="en-US" altLang="zh-CN" sz="2400" b="0" i="0" u="none" strike="noStrike" dirty="0">
                <a:solidFill>
                  <a:srgbClr val="3EAF7C"/>
                </a:solidFill>
                <a:effectLst/>
                <a:latin typeface="-apple-system"/>
                <a:hlinkClick r:id="rId2"/>
              </a:rPr>
              <a:t>Node.js</a:t>
            </a:r>
            <a:r>
              <a:rPr lang="en-US" altLang="zh-CN" sz="2400" b="0" i="0" dirty="0">
                <a:solidFill>
                  <a:srgbClr val="2C3E50"/>
                </a:solidFill>
                <a:effectLst/>
                <a:latin typeface="-apple-system"/>
              </a:rPr>
              <a:t> v8.9 </a:t>
            </a:r>
            <a:r>
              <a:rPr lang="zh-CN" altLang="en-US" sz="2400" b="0" i="0" dirty="0">
                <a:solidFill>
                  <a:srgbClr val="2C3E50"/>
                </a:solidFill>
                <a:effectLst/>
                <a:latin typeface="-apple-system"/>
              </a:rPr>
              <a:t>或更高版本 </a:t>
            </a:r>
            <a:r>
              <a:rPr lang="en-US" altLang="zh-CN" sz="2400" b="0" i="0" dirty="0">
                <a:solidFill>
                  <a:srgbClr val="2C3E50"/>
                </a:solidFill>
                <a:effectLst/>
                <a:latin typeface="-apple-system"/>
              </a:rPr>
              <a:t>(</a:t>
            </a:r>
            <a:r>
              <a:rPr lang="zh-CN" altLang="en-US" sz="2400" b="0" i="0" dirty="0">
                <a:solidFill>
                  <a:srgbClr val="2C3E50"/>
                </a:solidFill>
                <a:effectLst/>
                <a:latin typeface="-apple-system"/>
              </a:rPr>
              <a:t>推荐 </a:t>
            </a:r>
            <a:r>
              <a:rPr lang="en-US" altLang="zh-CN" sz="2400" b="0" i="0" dirty="0">
                <a:solidFill>
                  <a:srgbClr val="2C3E50"/>
                </a:solidFill>
                <a:effectLst/>
                <a:latin typeface="-apple-system"/>
              </a:rPr>
              <a:t>v10 </a:t>
            </a:r>
            <a:r>
              <a:rPr lang="zh-CN" altLang="en-US" sz="2400" b="0" i="0" dirty="0">
                <a:solidFill>
                  <a:srgbClr val="2C3E50"/>
                </a:solidFill>
                <a:effectLst/>
                <a:latin typeface="-apple-system"/>
              </a:rPr>
              <a:t>以上</a:t>
            </a:r>
            <a:r>
              <a:rPr lang="en-US" altLang="zh-CN" sz="2400" b="0" i="0" dirty="0">
                <a:solidFill>
                  <a:srgbClr val="2C3E50"/>
                </a:solidFill>
                <a:effectLst/>
                <a:latin typeface="-apple-system"/>
              </a:rPr>
              <a:t>)</a:t>
            </a:r>
            <a:r>
              <a:rPr lang="zh-CN" altLang="en-US" sz="2400" b="0" i="0" dirty="0">
                <a:solidFill>
                  <a:srgbClr val="2C3E50"/>
                </a:solidFill>
                <a:effectLst/>
                <a:latin typeface="-apple-system"/>
              </a:rPr>
              <a:t>。</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587459" y="1517976"/>
            <a:ext cx="2031325"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依赖的环境</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6" name="文本框 15">
            <a:extLst>
              <a:ext uri="{FF2B5EF4-FFF2-40B4-BE49-F238E27FC236}">
                <a16:creationId xmlns:a16="http://schemas.microsoft.com/office/drawing/2014/main" id="{E4A03EAD-C0DA-44B9-9652-1FB07FCF1727}"/>
              </a:ext>
            </a:extLst>
          </p:cNvPr>
          <p:cNvSpPr txBox="1"/>
          <p:nvPr/>
        </p:nvSpPr>
        <p:spPr>
          <a:xfrm>
            <a:off x="741346" y="2674561"/>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安装指令</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8" name="文本框 7">
            <a:extLst>
              <a:ext uri="{FF2B5EF4-FFF2-40B4-BE49-F238E27FC236}">
                <a16:creationId xmlns:a16="http://schemas.microsoft.com/office/drawing/2014/main" id="{3EFDEC31-A827-4706-A4B7-BE12C8DA6499}"/>
              </a:ext>
            </a:extLst>
          </p:cNvPr>
          <p:cNvSpPr txBox="1"/>
          <p:nvPr/>
        </p:nvSpPr>
        <p:spPr>
          <a:xfrm>
            <a:off x="2618784" y="2674561"/>
            <a:ext cx="7806128" cy="461665"/>
          </a:xfrm>
          <a:prstGeom prst="rect">
            <a:avLst/>
          </a:prstGeom>
          <a:noFill/>
        </p:spPr>
        <p:txBody>
          <a:bodyPr wrap="square">
            <a:spAutoFit/>
          </a:bodyPr>
          <a:lstStyle/>
          <a:p>
            <a:r>
              <a:rPr lang="en-US" altLang="zh-CN" sz="2400" b="0" i="0" dirty="0">
                <a:solidFill>
                  <a:srgbClr val="2C3E50"/>
                </a:solidFill>
                <a:effectLst/>
                <a:latin typeface="-apple-system"/>
              </a:rPr>
              <a:t>npm install -g @vue/cli</a:t>
            </a:r>
          </a:p>
        </p:txBody>
      </p:sp>
      <p:sp>
        <p:nvSpPr>
          <p:cNvPr id="10" name="文本框 9">
            <a:extLst>
              <a:ext uri="{FF2B5EF4-FFF2-40B4-BE49-F238E27FC236}">
                <a16:creationId xmlns:a16="http://schemas.microsoft.com/office/drawing/2014/main" id="{15E91C07-DC5A-4D45-8CC6-77536C59B3FD}"/>
              </a:ext>
            </a:extLst>
          </p:cNvPr>
          <p:cNvSpPr txBox="1"/>
          <p:nvPr/>
        </p:nvSpPr>
        <p:spPr>
          <a:xfrm>
            <a:off x="741345" y="384800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检查指令</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1" name="文本框 10">
            <a:extLst>
              <a:ext uri="{FF2B5EF4-FFF2-40B4-BE49-F238E27FC236}">
                <a16:creationId xmlns:a16="http://schemas.microsoft.com/office/drawing/2014/main" id="{BEA0F39D-E9FD-4032-8CE9-C83DBFDD321A}"/>
              </a:ext>
            </a:extLst>
          </p:cNvPr>
          <p:cNvSpPr txBox="1"/>
          <p:nvPr/>
        </p:nvSpPr>
        <p:spPr>
          <a:xfrm>
            <a:off x="2618784" y="3831146"/>
            <a:ext cx="7806128" cy="461665"/>
          </a:xfrm>
          <a:prstGeom prst="rect">
            <a:avLst/>
          </a:prstGeom>
          <a:noFill/>
        </p:spPr>
        <p:txBody>
          <a:bodyPr wrap="square">
            <a:spAutoFit/>
          </a:bodyPr>
          <a:lstStyle/>
          <a:p>
            <a:r>
              <a:rPr lang="en-US" altLang="zh-CN" sz="2400" b="0" i="0" dirty="0">
                <a:solidFill>
                  <a:srgbClr val="2C3E50"/>
                </a:solidFill>
                <a:effectLst/>
                <a:latin typeface="-apple-system"/>
              </a:rPr>
              <a:t>vue --version</a:t>
            </a:r>
          </a:p>
        </p:txBody>
      </p:sp>
      <p:sp>
        <p:nvSpPr>
          <p:cNvPr id="12" name="文本框 11">
            <a:extLst>
              <a:ext uri="{FF2B5EF4-FFF2-40B4-BE49-F238E27FC236}">
                <a16:creationId xmlns:a16="http://schemas.microsoft.com/office/drawing/2014/main" id="{B4F57F34-6A30-4D69-AF16-D1E9F2AACFE1}"/>
              </a:ext>
            </a:extLst>
          </p:cNvPr>
          <p:cNvSpPr txBox="1"/>
          <p:nvPr/>
        </p:nvSpPr>
        <p:spPr>
          <a:xfrm>
            <a:off x="5357155" y="3877312"/>
            <a:ext cx="3232209" cy="369332"/>
          </a:xfrm>
          <a:prstGeom prst="rect">
            <a:avLst/>
          </a:prstGeom>
          <a:noFill/>
        </p:spPr>
        <p:txBody>
          <a:bodyPr wrap="square">
            <a:spAutoFit/>
          </a:bodyPr>
          <a:lstStyle/>
          <a:p>
            <a:r>
              <a:rPr lang="zh-CN" altLang="en-US" dirty="0">
                <a:hlinkClick r:id="rId3"/>
              </a:rPr>
              <a:t>（出现@vue/cli 4.</a:t>
            </a:r>
            <a:r>
              <a:rPr lang="en-US" altLang="zh-CN" dirty="0">
                <a:hlinkClick r:id="rId3"/>
              </a:rPr>
              <a:t>x</a:t>
            </a:r>
            <a:r>
              <a:rPr lang="zh-CN" altLang="en-US" dirty="0"/>
              <a:t>就可以了）</a:t>
            </a:r>
          </a:p>
        </p:txBody>
      </p:sp>
      <p:sp>
        <p:nvSpPr>
          <p:cNvPr id="13" name="文本框 12">
            <a:extLst>
              <a:ext uri="{FF2B5EF4-FFF2-40B4-BE49-F238E27FC236}">
                <a16:creationId xmlns:a16="http://schemas.microsoft.com/office/drawing/2014/main" id="{AE2CCF6D-280D-4A91-B7B9-AEBF052BE6E9}"/>
              </a:ext>
            </a:extLst>
          </p:cNvPr>
          <p:cNvSpPr txBox="1"/>
          <p:nvPr/>
        </p:nvSpPr>
        <p:spPr>
          <a:xfrm>
            <a:off x="741345" y="5031449"/>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创建项目</a:t>
            </a:r>
            <a:r>
              <a:rPr lang="zh-CN" altLang="en-US" sz="2400" dirty="0">
                <a:ln/>
                <a:solidFill>
                  <a:schemeClr val="tx1"/>
                </a:solidFill>
                <a:effectLst>
                  <a:outerShdw blurRad="38100" dist="19050" dir="2700000" algn="tl" rotWithShape="0">
                    <a:schemeClr val="dk1">
                      <a:alpha val="40000"/>
                    </a:schemeClr>
                  </a:outerShdw>
                </a:effectLst>
              </a:rPr>
              <a:t>：</a:t>
            </a:r>
          </a:p>
        </p:txBody>
      </p:sp>
      <p:sp>
        <p:nvSpPr>
          <p:cNvPr id="14" name="文本框 13">
            <a:extLst>
              <a:ext uri="{FF2B5EF4-FFF2-40B4-BE49-F238E27FC236}">
                <a16:creationId xmlns:a16="http://schemas.microsoft.com/office/drawing/2014/main" id="{EA5FAC49-0101-4677-B933-68AA2918C84C}"/>
              </a:ext>
            </a:extLst>
          </p:cNvPr>
          <p:cNvSpPr txBox="1"/>
          <p:nvPr/>
        </p:nvSpPr>
        <p:spPr>
          <a:xfrm>
            <a:off x="2618784" y="5031449"/>
            <a:ext cx="7806128" cy="954107"/>
          </a:xfrm>
          <a:prstGeom prst="rect">
            <a:avLst/>
          </a:prstGeom>
          <a:noFill/>
        </p:spPr>
        <p:txBody>
          <a:bodyPr wrap="square">
            <a:spAutoFit/>
          </a:bodyPr>
          <a:lstStyle/>
          <a:p>
            <a:r>
              <a:rPr lang="en-US" altLang="zh-CN" sz="2400" b="0" i="0" dirty="0">
                <a:solidFill>
                  <a:srgbClr val="2C3E50"/>
                </a:solidFill>
                <a:effectLst/>
                <a:latin typeface="-apple-system"/>
              </a:rPr>
              <a:t>vue create </a:t>
            </a:r>
            <a:r>
              <a:rPr lang="zh-CN" altLang="en-US" sz="2400" b="0" i="0" dirty="0">
                <a:solidFill>
                  <a:srgbClr val="2C3E50"/>
                </a:solidFill>
                <a:effectLst/>
                <a:latin typeface="-apple-system"/>
              </a:rPr>
              <a:t>项目名</a:t>
            </a:r>
          </a:p>
          <a:p>
            <a:r>
              <a:rPr lang="en-US" altLang="zh-CN" sz="1600" b="0" i="0" dirty="0">
                <a:solidFill>
                  <a:srgbClr val="2C3E50"/>
                </a:solidFill>
                <a:effectLst/>
                <a:latin typeface="-apple-system"/>
              </a:rPr>
              <a:t>【</a:t>
            </a:r>
            <a:r>
              <a:rPr lang="zh-CN" altLang="en-US" sz="1600" b="0" i="0" dirty="0">
                <a:solidFill>
                  <a:srgbClr val="2C3E50"/>
                </a:solidFill>
                <a:effectLst/>
                <a:latin typeface="-apple-system"/>
              </a:rPr>
              <a:t>创建项目时需要配置，可以等视频也可以直接自行配置一个有</a:t>
            </a:r>
            <a:r>
              <a:rPr lang="en-US" altLang="zh-CN" sz="1600" b="0" i="0" dirty="0">
                <a:solidFill>
                  <a:srgbClr val="2C3E50"/>
                </a:solidFill>
                <a:effectLst/>
                <a:latin typeface="-apple-system"/>
              </a:rPr>
              <a:t>babel</a:t>
            </a:r>
            <a:r>
              <a:rPr lang="zh-CN" altLang="en-US" sz="1600" b="0" i="0" dirty="0">
                <a:solidFill>
                  <a:srgbClr val="2C3E50"/>
                </a:solidFill>
                <a:effectLst/>
                <a:latin typeface="-apple-system"/>
              </a:rPr>
              <a:t>、</a:t>
            </a:r>
            <a:r>
              <a:rPr lang="en-US" altLang="zh-CN" sz="1600" b="0" i="0" dirty="0" err="1">
                <a:solidFill>
                  <a:srgbClr val="2C3E50"/>
                </a:solidFill>
                <a:effectLst/>
                <a:latin typeface="-apple-system"/>
              </a:rPr>
              <a:t>vuex</a:t>
            </a:r>
            <a:r>
              <a:rPr lang="zh-CN" altLang="en-US" sz="1600" b="0" i="0" dirty="0">
                <a:solidFill>
                  <a:srgbClr val="2C3E50"/>
                </a:solidFill>
                <a:effectLst/>
                <a:latin typeface="-apple-system"/>
              </a:rPr>
              <a:t>、</a:t>
            </a:r>
            <a:r>
              <a:rPr lang="en-US" altLang="zh-CN" sz="1600" b="0" i="0" dirty="0">
                <a:solidFill>
                  <a:srgbClr val="2C3E50"/>
                </a:solidFill>
                <a:effectLst/>
                <a:latin typeface="-apple-system"/>
              </a:rPr>
              <a:t>router</a:t>
            </a:r>
            <a:r>
              <a:rPr lang="zh-CN" altLang="en-US" sz="1600" b="0" i="0" dirty="0">
                <a:solidFill>
                  <a:srgbClr val="2C3E50"/>
                </a:solidFill>
                <a:effectLst/>
                <a:latin typeface="-apple-system"/>
              </a:rPr>
              <a:t>的项目，不建议选择</a:t>
            </a:r>
            <a:r>
              <a:rPr lang="en-US" altLang="zh-CN" sz="1600" b="0" i="0" dirty="0">
                <a:solidFill>
                  <a:srgbClr val="2C3E50"/>
                </a:solidFill>
                <a:effectLst/>
                <a:latin typeface="-apple-system"/>
              </a:rPr>
              <a:t>Linter】</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43691"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Vue-cli</a:t>
            </a:r>
            <a:endParaRPr lang="zh-CN" altLang="en-US" sz="3200" dirty="0">
              <a:ln/>
              <a:solidFill>
                <a:schemeClr val="tx1"/>
              </a:solidFill>
              <a:effectLst>
                <a:outerShdw blurRad="38100" dist="19050" dir="2700000" algn="tl" rotWithShape="0">
                  <a:schemeClr val="dk1">
                    <a:alpha val="40000"/>
                  </a:schemeClr>
                </a:outerShdw>
              </a:effectLst>
            </a:endParaRP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2C3E50"/>
                </a:solidFill>
                <a:effectLst/>
                <a:latin typeface="-apple-system"/>
              </a:rPr>
              <a:t>npm run serve</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741345" y="1517976"/>
            <a:ext cx="1723549" cy="461665"/>
          </a:xfrm>
          <a:prstGeom prst="rect">
            <a:avLst/>
          </a:prstGeom>
          <a:noFill/>
        </p:spPr>
        <p:txBody>
          <a:bodyPr wrap="none" rtlCol="0">
            <a:spAutoFit/>
          </a:bodyPr>
          <a:lstStyle/>
          <a:p>
            <a:r>
              <a:rPr lang="zh-CN" altLang="en-US" sz="2400" dirty="0">
                <a:ln/>
                <a:solidFill>
                  <a:schemeClr val="tx1"/>
                </a:solidFill>
                <a:effectLst>
                  <a:outerShdw blurRad="38100" dist="19050" dir="2700000" algn="tl" rotWithShape="0">
                    <a:schemeClr val="dk1">
                      <a:alpha val="40000"/>
                    </a:schemeClr>
                  </a:outerShdw>
                </a:effectLst>
              </a:rPr>
              <a:t>运行项目：</a:t>
            </a:r>
          </a:p>
        </p:txBody>
      </p:sp>
      <p:sp>
        <p:nvSpPr>
          <p:cNvPr id="16" name="文本框 15">
            <a:extLst>
              <a:ext uri="{FF2B5EF4-FFF2-40B4-BE49-F238E27FC236}">
                <a16:creationId xmlns:a16="http://schemas.microsoft.com/office/drawing/2014/main" id="{E4A03EAD-C0DA-44B9-9652-1FB07FCF1727}"/>
              </a:ext>
            </a:extLst>
          </p:cNvPr>
          <p:cNvSpPr txBox="1"/>
          <p:nvPr/>
        </p:nvSpPr>
        <p:spPr>
          <a:xfrm>
            <a:off x="741346" y="2674561"/>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安装依赖：</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3EFDEC31-A827-4706-A4B7-BE12C8DA6499}"/>
              </a:ext>
            </a:extLst>
          </p:cNvPr>
          <p:cNvSpPr txBox="1"/>
          <p:nvPr/>
        </p:nvSpPr>
        <p:spPr>
          <a:xfrm>
            <a:off x="2618784" y="2674561"/>
            <a:ext cx="7806128" cy="461665"/>
          </a:xfrm>
          <a:prstGeom prst="rect">
            <a:avLst/>
          </a:prstGeom>
          <a:noFill/>
        </p:spPr>
        <p:txBody>
          <a:bodyPr wrap="square">
            <a:spAutoFit/>
          </a:bodyPr>
          <a:lstStyle/>
          <a:p>
            <a:r>
              <a:rPr lang="en-US" altLang="zh-CN" sz="2400" b="0" i="0" dirty="0">
                <a:solidFill>
                  <a:srgbClr val="2C3E50"/>
                </a:solidFill>
                <a:effectLst/>
                <a:latin typeface="-apple-system"/>
              </a:rPr>
              <a:t>npm install xxx			</a:t>
            </a:r>
            <a:r>
              <a:rPr lang="zh-CN" altLang="en-US" sz="1200" b="0" i="0" dirty="0">
                <a:solidFill>
                  <a:srgbClr val="2C3E50"/>
                </a:solidFill>
                <a:effectLst/>
                <a:latin typeface="-apple-system"/>
              </a:rPr>
              <a:t>（对应依赖的文档中一般有注明具体指令）</a:t>
            </a:r>
            <a:endParaRPr lang="en-US" altLang="zh-CN" sz="2400" b="0" i="0" dirty="0">
              <a:solidFill>
                <a:srgbClr val="2C3E50"/>
              </a:solidFill>
              <a:effectLst/>
              <a:latin typeface="-apple-system"/>
            </a:endParaRPr>
          </a:p>
        </p:txBody>
      </p:sp>
      <p:sp>
        <p:nvSpPr>
          <p:cNvPr id="10" name="文本框 9">
            <a:extLst>
              <a:ext uri="{FF2B5EF4-FFF2-40B4-BE49-F238E27FC236}">
                <a16:creationId xmlns:a16="http://schemas.microsoft.com/office/drawing/2014/main" id="{15E91C07-DC5A-4D45-8CC6-77536C59B3FD}"/>
              </a:ext>
            </a:extLst>
          </p:cNvPr>
          <p:cNvSpPr txBox="1"/>
          <p:nvPr/>
        </p:nvSpPr>
        <p:spPr>
          <a:xfrm>
            <a:off x="741345" y="384800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打包项目：</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11" name="文本框 10">
            <a:extLst>
              <a:ext uri="{FF2B5EF4-FFF2-40B4-BE49-F238E27FC236}">
                <a16:creationId xmlns:a16="http://schemas.microsoft.com/office/drawing/2014/main" id="{BEA0F39D-E9FD-4032-8CE9-C83DBFDD321A}"/>
              </a:ext>
            </a:extLst>
          </p:cNvPr>
          <p:cNvSpPr txBox="1"/>
          <p:nvPr/>
        </p:nvSpPr>
        <p:spPr>
          <a:xfrm>
            <a:off x="2618784" y="3831146"/>
            <a:ext cx="7806128" cy="461665"/>
          </a:xfrm>
          <a:prstGeom prst="rect">
            <a:avLst/>
          </a:prstGeom>
          <a:noFill/>
        </p:spPr>
        <p:txBody>
          <a:bodyPr wrap="square">
            <a:spAutoFit/>
          </a:bodyPr>
          <a:lstStyle/>
          <a:p>
            <a:r>
              <a:rPr lang="en-US" altLang="zh-CN" sz="2400" b="0" i="0" dirty="0">
                <a:solidFill>
                  <a:srgbClr val="2C3E50"/>
                </a:solidFill>
                <a:effectLst/>
                <a:latin typeface="-apple-system"/>
              </a:rPr>
              <a:t>npm run build</a:t>
            </a:r>
          </a:p>
        </p:txBody>
      </p:sp>
      <p:sp>
        <p:nvSpPr>
          <p:cNvPr id="12" name="文本框 11">
            <a:extLst>
              <a:ext uri="{FF2B5EF4-FFF2-40B4-BE49-F238E27FC236}">
                <a16:creationId xmlns:a16="http://schemas.microsoft.com/office/drawing/2014/main" id="{B4F57F34-6A30-4D69-AF16-D1E9F2AACFE1}"/>
              </a:ext>
            </a:extLst>
          </p:cNvPr>
          <p:cNvSpPr txBox="1"/>
          <p:nvPr/>
        </p:nvSpPr>
        <p:spPr>
          <a:xfrm>
            <a:off x="5391989" y="3923478"/>
            <a:ext cx="3630091" cy="276999"/>
          </a:xfrm>
          <a:prstGeom prst="rect">
            <a:avLst/>
          </a:prstGeom>
          <a:noFill/>
        </p:spPr>
        <p:txBody>
          <a:bodyPr wrap="square">
            <a:spAutoFit/>
          </a:bodyPr>
          <a:lstStyle/>
          <a:p>
            <a:r>
              <a:rPr lang="zh-CN" altLang="en-US" sz="1200" dirty="0"/>
              <a:t>（用于部署项目，详情可自行百度：</a:t>
            </a:r>
            <a:r>
              <a:rPr lang="en-US" altLang="zh-CN" sz="1200" dirty="0"/>
              <a:t>vue</a:t>
            </a:r>
            <a:r>
              <a:rPr lang="zh-CN" altLang="en-US" sz="1200" dirty="0"/>
              <a:t>项目部署）</a:t>
            </a:r>
          </a:p>
        </p:txBody>
      </p:sp>
    </p:spTree>
    <p:extLst>
      <p:ext uri="{BB962C8B-B14F-4D97-AF65-F5344CB8AC3E}">
        <p14:creationId xmlns:p14="http://schemas.microsoft.com/office/powerpoint/2010/main" val="224817564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43691"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Vue-cli</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1A996925-0011-42E0-A580-08771098EE5E}"/>
              </a:ext>
            </a:extLst>
          </p:cNvPr>
          <p:cNvPicPr>
            <a:picLocks noChangeAspect="1"/>
          </p:cNvPicPr>
          <p:nvPr/>
        </p:nvPicPr>
        <p:blipFill>
          <a:blip r:embed="rId2"/>
          <a:stretch>
            <a:fillRect/>
          </a:stretch>
        </p:blipFill>
        <p:spPr>
          <a:xfrm>
            <a:off x="4630464" y="815975"/>
            <a:ext cx="2475730" cy="5444013"/>
          </a:xfrm>
          <a:prstGeom prst="rect">
            <a:avLst/>
          </a:prstGeom>
        </p:spPr>
      </p:pic>
      <p:cxnSp>
        <p:nvCxnSpPr>
          <p:cNvPr id="6" name="直接箭头连接符 5">
            <a:extLst>
              <a:ext uri="{FF2B5EF4-FFF2-40B4-BE49-F238E27FC236}">
                <a16:creationId xmlns:a16="http://schemas.microsoft.com/office/drawing/2014/main" id="{9E2D4049-2CF5-4E5B-8A35-681F495A02CC}"/>
              </a:ext>
            </a:extLst>
          </p:cNvPr>
          <p:cNvCxnSpPr/>
          <p:nvPr/>
        </p:nvCxnSpPr>
        <p:spPr>
          <a:xfrm flipH="1">
            <a:off x="6601097" y="815975"/>
            <a:ext cx="2490652" cy="12566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26AF916-FE46-4446-A141-B2F4EFF6EDCC}"/>
              </a:ext>
            </a:extLst>
          </p:cNvPr>
          <p:cNvSpPr txBox="1"/>
          <p:nvPr/>
        </p:nvSpPr>
        <p:spPr>
          <a:xfrm>
            <a:off x="9150181" y="410376"/>
            <a:ext cx="2775119" cy="646331"/>
          </a:xfrm>
          <a:prstGeom prst="rect">
            <a:avLst/>
          </a:prstGeom>
          <a:noFill/>
        </p:spPr>
        <p:txBody>
          <a:bodyPr wrap="none" rtlCol="0">
            <a:spAutoFit/>
          </a:bodyPr>
          <a:lstStyle/>
          <a:p>
            <a:r>
              <a:rPr lang="zh-CN" altLang="en-US" dirty="0"/>
              <a:t>唯一的</a:t>
            </a:r>
            <a:r>
              <a:rPr lang="en-US" altLang="zh-CN" dirty="0"/>
              <a:t>html</a:t>
            </a:r>
            <a:r>
              <a:rPr lang="zh-CN" altLang="en-US" dirty="0"/>
              <a:t>文件，</a:t>
            </a:r>
            <a:endParaRPr lang="en-US" altLang="zh-CN" dirty="0"/>
          </a:p>
          <a:p>
            <a:r>
              <a:rPr lang="en-US" altLang="zh-CN" dirty="0"/>
              <a:t>head</a:t>
            </a:r>
            <a:r>
              <a:rPr lang="zh-CN" altLang="en-US" dirty="0"/>
              <a:t>相关设置在这里修改</a:t>
            </a:r>
          </a:p>
        </p:txBody>
      </p:sp>
      <p:cxnSp>
        <p:nvCxnSpPr>
          <p:cNvPr id="15" name="直接箭头连接符 14">
            <a:extLst>
              <a:ext uri="{FF2B5EF4-FFF2-40B4-BE49-F238E27FC236}">
                <a16:creationId xmlns:a16="http://schemas.microsoft.com/office/drawing/2014/main" id="{0283FE9E-EDB8-499F-AE93-BC83087324E1}"/>
              </a:ext>
            </a:extLst>
          </p:cNvPr>
          <p:cNvCxnSpPr>
            <a:cxnSpLocks/>
          </p:cNvCxnSpPr>
          <p:nvPr/>
        </p:nvCxnSpPr>
        <p:spPr>
          <a:xfrm>
            <a:off x="3889892" y="2297678"/>
            <a:ext cx="1075508" cy="2974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2217314-BD23-4F66-9FE5-9AE7EED12BBB}"/>
              </a:ext>
            </a:extLst>
          </p:cNvPr>
          <p:cNvSpPr txBox="1"/>
          <p:nvPr/>
        </p:nvSpPr>
        <p:spPr>
          <a:xfrm>
            <a:off x="1257349" y="1651347"/>
            <a:ext cx="2967479" cy="646331"/>
          </a:xfrm>
          <a:prstGeom prst="rect">
            <a:avLst/>
          </a:prstGeom>
          <a:noFill/>
        </p:spPr>
        <p:txBody>
          <a:bodyPr wrap="none" rtlCol="0">
            <a:spAutoFit/>
          </a:bodyPr>
          <a:lstStyle/>
          <a:p>
            <a:r>
              <a:rPr lang="zh-CN" altLang="en-US" dirty="0"/>
              <a:t>静态资源存放处</a:t>
            </a:r>
            <a:endParaRPr lang="en-US" altLang="zh-CN" dirty="0"/>
          </a:p>
          <a:p>
            <a:r>
              <a:rPr lang="zh-CN" altLang="en-US" dirty="0"/>
              <a:t>一般包括图片、外部</a:t>
            </a:r>
            <a:r>
              <a:rPr lang="en-US" altLang="zh-CN" dirty="0"/>
              <a:t>CSS</a:t>
            </a:r>
            <a:r>
              <a:rPr lang="zh-CN" altLang="en-US" dirty="0"/>
              <a:t>等</a:t>
            </a:r>
          </a:p>
        </p:txBody>
      </p:sp>
      <p:sp>
        <p:nvSpPr>
          <p:cNvPr id="18" name="文本框 17">
            <a:extLst>
              <a:ext uri="{FF2B5EF4-FFF2-40B4-BE49-F238E27FC236}">
                <a16:creationId xmlns:a16="http://schemas.microsoft.com/office/drawing/2014/main" id="{7722A70C-74B9-4011-96A3-0DE8B4D343B5}"/>
              </a:ext>
            </a:extLst>
          </p:cNvPr>
          <p:cNvSpPr txBox="1"/>
          <p:nvPr/>
        </p:nvSpPr>
        <p:spPr>
          <a:xfrm>
            <a:off x="9150181" y="1651346"/>
            <a:ext cx="2262158" cy="646331"/>
          </a:xfrm>
          <a:prstGeom prst="rect">
            <a:avLst/>
          </a:prstGeom>
          <a:noFill/>
        </p:spPr>
        <p:txBody>
          <a:bodyPr wrap="none" rtlCol="0">
            <a:spAutoFit/>
          </a:bodyPr>
          <a:lstStyle/>
          <a:p>
            <a:r>
              <a:rPr lang="zh-CN" altLang="en-US" dirty="0"/>
              <a:t>全局组件位置</a:t>
            </a:r>
            <a:endParaRPr lang="en-US" altLang="zh-CN" dirty="0"/>
          </a:p>
          <a:p>
            <a:r>
              <a:rPr lang="zh-CN" altLang="en-US" dirty="0"/>
              <a:t>（详见后续组件化）</a:t>
            </a:r>
          </a:p>
        </p:txBody>
      </p:sp>
      <p:cxnSp>
        <p:nvCxnSpPr>
          <p:cNvPr id="19" name="直接箭头连接符 18">
            <a:extLst>
              <a:ext uri="{FF2B5EF4-FFF2-40B4-BE49-F238E27FC236}">
                <a16:creationId xmlns:a16="http://schemas.microsoft.com/office/drawing/2014/main" id="{99EFBD2F-6E86-47BD-9723-E6364B299EC0}"/>
              </a:ext>
            </a:extLst>
          </p:cNvPr>
          <p:cNvCxnSpPr>
            <a:cxnSpLocks/>
          </p:cNvCxnSpPr>
          <p:nvPr/>
        </p:nvCxnSpPr>
        <p:spPr>
          <a:xfrm flipH="1">
            <a:off x="6542665" y="1974511"/>
            <a:ext cx="2534162" cy="9514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D1B7DA4-B814-46EF-B97A-93DBE5C9EC0D}"/>
              </a:ext>
            </a:extLst>
          </p:cNvPr>
          <p:cNvCxnSpPr>
            <a:cxnSpLocks/>
          </p:cNvCxnSpPr>
          <p:nvPr/>
        </p:nvCxnSpPr>
        <p:spPr>
          <a:xfrm>
            <a:off x="3964819" y="2926009"/>
            <a:ext cx="985316" cy="2777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FE730DA-433D-4C28-82BB-E9C3763E337C}"/>
              </a:ext>
            </a:extLst>
          </p:cNvPr>
          <p:cNvSpPr txBox="1"/>
          <p:nvPr/>
        </p:nvSpPr>
        <p:spPr>
          <a:xfrm>
            <a:off x="1212447" y="2486719"/>
            <a:ext cx="2894767" cy="646331"/>
          </a:xfrm>
          <a:prstGeom prst="rect">
            <a:avLst/>
          </a:prstGeom>
          <a:noFill/>
        </p:spPr>
        <p:txBody>
          <a:bodyPr wrap="none" rtlCol="0">
            <a:spAutoFit/>
          </a:bodyPr>
          <a:lstStyle/>
          <a:p>
            <a:r>
              <a:rPr lang="en-US" altLang="zh-CN" dirty="0"/>
              <a:t>Vue Router</a:t>
            </a:r>
          </a:p>
          <a:p>
            <a:r>
              <a:rPr lang="zh-CN" altLang="en-US" dirty="0"/>
              <a:t>（</a:t>
            </a:r>
            <a:r>
              <a:rPr lang="en-US" altLang="zh-CN" dirty="0"/>
              <a:t>Vue</a:t>
            </a:r>
            <a:r>
              <a:rPr lang="zh-CN" altLang="en-US" dirty="0"/>
              <a:t>项目中的路由管理）</a:t>
            </a:r>
          </a:p>
        </p:txBody>
      </p:sp>
      <p:cxnSp>
        <p:nvCxnSpPr>
          <p:cNvPr id="24" name="直接箭头连接符 23">
            <a:extLst>
              <a:ext uri="{FF2B5EF4-FFF2-40B4-BE49-F238E27FC236}">
                <a16:creationId xmlns:a16="http://schemas.microsoft.com/office/drawing/2014/main" id="{286D408B-97FB-40E7-A6AA-3057B87E9D60}"/>
              </a:ext>
            </a:extLst>
          </p:cNvPr>
          <p:cNvCxnSpPr>
            <a:cxnSpLocks/>
          </p:cNvCxnSpPr>
          <p:nvPr/>
        </p:nvCxnSpPr>
        <p:spPr>
          <a:xfrm flipH="1">
            <a:off x="5818393" y="3064870"/>
            <a:ext cx="3258434" cy="481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A29CBD42-7F03-4633-A25D-CB854AE6DE66}"/>
              </a:ext>
            </a:extLst>
          </p:cNvPr>
          <p:cNvSpPr txBox="1"/>
          <p:nvPr/>
        </p:nvSpPr>
        <p:spPr>
          <a:xfrm>
            <a:off x="9133677" y="2741705"/>
            <a:ext cx="2262158" cy="646331"/>
          </a:xfrm>
          <a:prstGeom prst="rect">
            <a:avLst/>
          </a:prstGeom>
          <a:noFill/>
        </p:spPr>
        <p:txBody>
          <a:bodyPr wrap="none" rtlCol="0">
            <a:spAutoFit/>
          </a:bodyPr>
          <a:lstStyle/>
          <a:p>
            <a:r>
              <a:rPr lang="zh-CN" altLang="en-US" dirty="0"/>
              <a:t>状态管理模式</a:t>
            </a:r>
            <a:endParaRPr lang="en-US" altLang="zh-CN" dirty="0"/>
          </a:p>
          <a:p>
            <a:r>
              <a:rPr lang="zh-CN" altLang="en-US" dirty="0"/>
              <a:t>（多界面数据同步）</a:t>
            </a:r>
          </a:p>
        </p:txBody>
      </p:sp>
      <p:sp>
        <p:nvSpPr>
          <p:cNvPr id="29" name="文本框 28">
            <a:extLst>
              <a:ext uri="{FF2B5EF4-FFF2-40B4-BE49-F238E27FC236}">
                <a16:creationId xmlns:a16="http://schemas.microsoft.com/office/drawing/2014/main" id="{F18CF7A1-6FC4-48AF-B2E0-B9D0BECB748A}"/>
              </a:ext>
            </a:extLst>
          </p:cNvPr>
          <p:cNvSpPr txBox="1"/>
          <p:nvPr/>
        </p:nvSpPr>
        <p:spPr>
          <a:xfrm>
            <a:off x="1468739" y="3721143"/>
            <a:ext cx="2031325" cy="369332"/>
          </a:xfrm>
          <a:prstGeom prst="rect">
            <a:avLst/>
          </a:prstGeom>
          <a:noFill/>
        </p:spPr>
        <p:txBody>
          <a:bodyPr wrap="none" rtlCol="0">
            <a:spAutoFit/>
          </a:bodyPr>
          <a:lstStyle/>
          <a:p>
            <a:r>
              <a:rPr lang="zh-CN" altLang="en-US" dirty="0"/>
              <a:t>页面组件存放位置</a:t>
            </a:r>
          </a:p>
        </p:txBody>
      </p:sp>
      <p:cxnSp>
        <p:nvCxnSpPr>
          <p:cNvPr id="30" name="直接箭头连接符 29">
            <a:extLst>
              <a:ext uri="{FF2B5EF4-FFF2-40B4-BE49-F238E27FC236}">
                <a16:creationId xmlns:a16="http://schemas.microsoft.com/office/drawing/2014/main" id="{32EDCAB9-56B9-40D8-A860-47505A948DFD}"/>
              </a:ext>
            </a:extLst>
          </p:cNvPr>
          <p:cNvCxnSpPr>
            <a:cxnSpLocks/>
          </p:cNvCxnSpPr>
          <p:nvPr/>
        </p:nvCxnSpPr>
        <p:spPr>
          <a:xfrm flipV="1">
            <a:off x="3767520" y="3793129"/>
            <a:ext cx="1093977" cy="73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4289506-46FD-44A3-8AB5-537E0E96B634}"/>
              </a:ext>
            </a:extLst>
          </p:cNvPr>
          <p:cNvCxnSpPr>
            <a:cxnSpLocks/>
          </p:cNvCxnSpPr>
          <p:nvPr/>
        </p:nvCxnSpPr>
        <p:spPr>
          <a:xfrm flipH="1" flipV="1">
            <a:off x="6000227" y="4146665"/>
            <a:ext cx="2891224" cy="4334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0E8C21F-72F4-4637-B523-C8DE20DC5F48}"/>
              </a:ext>
            </a:extLst>
          </p:cNvPr>
          <p:cNvSpPr txBox="1"/>
          <p:nvPr/>
        </p:nvSpPr>
        <p:spPr>
          <a:xfrm>
            <a:off x="9076827" y="4256953"/>
            <a:ext cx="2339102" cy="1015663"/>
          </a:xfrm>
          <a:prstGeom prst="rect">
            <a:avLst/>
          </a:prstGeom>
          <a:noFill/>
        </p:spPr>
        <p:txBody>
          <a:bodyPr wrap="square" rtlCol="0">
            <a:spAutoFit/>
          </a:bodyPr>
          <a:lstStyle/>
          <a:p>
            <a:r>
              <a:rPr lang="zh-CN" altLang="en-US" dirty="0"/>
              <a:t>全局的</a:t>
            </a:r>
            <a:r>
              <a:rPr lang="en-US" altLang="zh-CN" dirty="0" err="1"/>
              <a:t>App.vue</a:t>
            </a:r>
            <a:endParaRPr lang="en-US" altLang="zh-CN" dirty="0"/>
          </a:p>
          <a:p>
            <a:r>
              <a:rPr lang="en-US" altLang="zh-CN" sz="1400" dirty="0"/>
              <a:t>Vue</a:t>
            </a:r>
            <a:r>
              <a:rPr lang="zh-CN" altLang="en-US" sz="1400" dirty="0"/>
              <a:t>单页面应用的基础</a:t>
            </a:r>
            <a:endParaRPr lang="en-US" altLang="zh-CN" sz="1400" dirty="0"/>
          </a:p>
          <a:p>
            <a:r>
              <a:rPr lang="zh-CN" altLang="en-US" sz="1400" dirty="0"/>
              <a:t>所有其他（</a:t>
            </a:r>
            <a:r>
              <a:rPr lang="en-US" altLang="zh-CN" sz="1400" dirty="0"/>
              <a:t>view</a:t>
            </a:r>
            <a:r>
              <a:rPr lang="zh-CN" altLang="en-US" sz="1400" dirty="0"/>
              <a:t>）中的组件</a:t>
            </a:r>
            <a:endParaRPr lang="en-US" altLang="zh-CN" sz="1400" dirty="0"/>
          </a:p>
          <a:p>
            <a:r>
              <a:rPr lang="zh-CN" altLang="en-US" sz="1400" dirty="0"/>
              <a:t>都挂载在它下面</a:t>
            </a:r>
          </a:p>
        </p:txBody>
      </p:sp>
      <p:cxnSp>
        <p:nvCxnSpPr>
          <p:cNvPr id="36" name="直接箭头连接符 35">
            <a:extLst>
              <a:ext uri="{FF2B5EF4-FFF2-40B4-BE49-F238E27FC236}">
                <a16:creationId xmlns:a16="http://schemas.microsoft.com/office/drawing/2014/main" id="{0E83E904-673E-4A29-9A17-9F00C027C403}"/>
              </a:ext>
            </a:extLst>
          </p:cNvPr>
          <p:cNvCxnSpPr>
            <a:cxnSpLocks/>
          </p:cNvCxnSpPr>
          <p:nvPr/>
        </p:nvCxnSpPr>
        <p:spPr>
          <a:xfrm flipV="1">
            <a:off x="3821851" y="4419262"/>
            <a:ext cx="1093977" cy="734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8813DBF-0275-4CAC-9C89-E1D7446D0D64}"/>
              </a:ext>
            </a:extLst>
          </p:cNvPr>
          <p:cNvSpPr txBox="1"/>
          <p:nvPr/>
        </p:nvSpPr>
        <p:spPr>
          <a:xfrm>
            <a:off x="1436227" y="4419659"/>
            <a:ext cx="2723823" cy="538609"/>
          </a:xfrm>
          <a:prstGeom prst="rect">
            <a:avLst/>
          </a:prstGeom>
          <a:noFill/>
        </p:spPr>
        <p:txBody>
          <a:bodyPr wrap="none" rtlCol="0">
            <a:spAutoFit/>
          </a:bodyPr>
          <a:lstStyle/>
          <a:p>
            <a:r>
              <a:rPr lang="en-US" altLang="zh-CN" dirty="0"/>
              <a:t>Vue</a:t>
            </a:r>
            <a:r>
              <a:rPr lang="zh-CN" altLang="en-US" dirty="0"/>
              <a:t>示例创建位置</a:t>
            </a:r>
            <a:endParaRPr lang="en-US" altLang="zh-CN" dirty="0"/>
          </a:p>
          <a:p>
            <a:r>
              <a:rPr lang="zh-CN" altLang="en-US" sz="1100" dirty="0"/>
              <a:t>有后续新的外部库安装也需要在这里注册</a:t>
            </a:r>
          </a:p>
        </p:txBody>
      </p:sp>
    </p:spTree>
    <p:extLst>
      <p:ext uri="{BB962C8B-B14F-4D97-AF65-F5344CB8AC3E}">
        <p14:creationId xmlns:p14="http://schemas.microsoft.com/office/powerpoint/2010/main" val="163226787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46761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组件与单页面组件</a:t>
            </a:r>
          </a:p>
        </p:txBody>
      </p:sp>
      <p:sp>
        <p:nvSpPr>
          <p:cNvPr id="2" name="AutoShape 2" descr="Component Tree">
            <a:extLst>
              <a:ext uri="{FF2B5EF4-FFF2-40B4-BE49-F238E27FC236}">
                <a16:creationId xmlns:a16="http://schemas.microsoft.com/office/drawing/2014/main" id="{15D25F1F-550B-491C-882D-4664AF03DC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13E464DD-041B-4121-B267-B8CD2AC28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908811"/>
            <a:ext cx="10241280" cy="3962487"/>
          </a:xfrm>
          <a:prstGeom prst="rect">
            <a:avLst/>
          </a:prstGeom>
        </p:spPr>
      </p:pic>
      <p:sp>
        <p:nvSpPr>
          <p:cNvPr id="14" name="文本框 13">
            <a:extLst>
              <a:ext uri="{FF2B5EF4-FFF2-40B4-BE49-F238E27FC236}">
                <a16:creationId xmlns:a16="http://schemas.microsoft.com/office/drawing/2014/main" id="{6A7E2D53-7F65-4B07-923F-DE142089B04B}"/>
              </a:ext>
            </a:extLst>
          </p:cNvPr>
          <p:cNvSpPr txBox="1"/>
          <p:nvPr/>
        </p:nvSpPr>
        <p:spPr>
          <a:xfrm>
            <a:off x="1184365" y="1177727"/>
            <a:ext cx="8978537" cy="369332"/>
          </a:xfrm>
          <a:prstGeom prst="rect">
            <a:avLst/>
          </a:prstGeom>
          <a:noFill/>
        </p:spPr>
        <p:txBody>
          <a:bodyPr wrap="square">
            <a:spAutoFit/>
          </a:bodyPr>
          <a:lstStyle/>
          <a:p>
            <a:r>
              <a:rPr lang="zh-CN" altLang="en-US" b="0" i="0" dirty="0">
                <a:solidFill>
                  <a:srgbClr val="304455"/>
                </a:solidFill>
                <a:effectLst/>
                <a:latin typeface="Source Sans Pro" panose="020B0604020202020204" pitchFamily="34" charset="0"/>
              </a:rPr>
              <a:t>组件是可复用的 </a:t>
            </a:r>
            <a:r>
              <a:rPr lang="en-US" altLang="zh-CN" b="0" i="0" dirty="0">
                <a:solidFill>
                  <a:srgbClr val="304455"/>
                </a:solidFill>
                <a:effectLst/>
                <a:latin typeface="Source Sans Pro" panose="020B0604020202020204" pitchFamily="34" charset="0"/>
              </a:rPr>
              <a:t>Vue </a:t>
            </a:r>
            <a:r>
              <a:rPr lang="zh-CN" altLang="en-US" b="0" i="0" dirty="0">
                <a:solidFill>
                  <a:srgbClr val="304455"/>
                </a:solidFill>
                <a:effectLst/>
                <a:latin typeface="Source Sans Pro" panose="020B0604020202020204" pitchFamily="34" charset="0"/>
              </a:rPr>
              <a:t>实例，通常页面由多个组件构成，我们以树的形式组织他们。</a:t>
            </a:r>
            <a:endParaRPr lang="zh-CN" altLang="en-US" dirty="0"/>
          </a:p>
        </p:txBody>
      </p:sp>
    </p:spTree>
    <p:extLst>
      <p:ext uri="{BB962C8B-B14F-4D97-AF65-F5344CB8AC3E}">
        <p14:creationId xmlns:p14="http://schemas.microsoft.com/office/powerpoint/2010/main" val="382775489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8D0F22-E6D1-4839-BCBE-77E4F6E135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7272" y="593543"/>
            <a:ext cx="5697455" cy="6264457"/>
          </a:xfrm>
          <a:prstGeom prst="rect">
            <a:avLst/>
          </a:prstGeom>
        </p:spPr>
      </p:pic>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3467616"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组件与单页面组件</a:t>
            </a:r>
          </a:p>
        </p:txBody>
      </p:sp>
      <p:sp>
        <p:nvSpPr>
          <p:cNvPr id="2" name="AutoShape 2" descr="Component Tree">
            <a:extLst>
              <a:ext uri="{FF2B5EF4-FFF2-40B4-BE49-F238E27FC236}">
                <a16:creationId xmlns:a16="http://schemas.microsoft.com/office/drawing/2014/main" id="{15D25F1F-550B-491C-882D-4664AF03DC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单文件组件的示例 (点击查看文本版的代码">
            <a:extLst>
              <a:ext uri="{FF2B5EF4-FFF2-40B4-BE49-F238E27FC236}">
                <a16:creationId xmlns:a16="http://schemas.microsoft.com/office/drawing/2014/main" id="{9EDAB3BB-C8EA-4071-974E-523A3830F26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9" name="直接箭头连接符 8">
            <a:extLst>
              <a:ext uri="{FF2B5EF4-FFF2-40B4-BE49-F238E27FC236}">
                <a16:creationId xmlns:a16="http://schemas.microsoft.com/office/drawing/2014/main" id="{72015257-2019-4506-8FCB-3C8D2A550FCE}"/>
              </a:ext>
            </a:extLst>
          </p:cNvPr>
          <p:cNvCxnSpPr>
            <a:cxnSpLocks/>
          </p:cNvCxnSpPr>
          <p:nvPr/>
        </p:nvCxnSpPr>
        <p:spPr>
          <a:xfrm flipV="1">
            <a:off x="2838994" y="2943497"/>
            <a:ext cx="1410789" cy="1636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98127F4-182F-4CFF-BFBA-CA49CBC15F8C}"/>
              </a:ext>
            </a:extLst>
          </p:cNvPr>
          <p:cNvSpPr txBox="1"/>
          <p:nvPr/>
        </p:nvSpPr>
        <p:spPr>
          <a:xfrm>
            <a:off x="656331" y="2630269"/>
            <a:ext cx="2329484" cy="830997"/>
          </a:xfrm>
          <a:prstGeom prst="rect">
            <a:avLst/>
          </a:prstGeom>
          <a:noFill/>
        </p:spPr>
        <p:txBody>
          <a:bodyPr wrap="none" rtlCol="0">
            <a:spAutoFit/>
          </a:bodyPr>
          <a:lstStyle/>
          <a:p>
            <a:r>
              <a:rPr lang="zh-CN" altLang="en-US" dirty="0"/>
              <a:t>这里</a:t>
            </a:r>
            <a:r>
              <a:rPr lang="en-US" altLang="zh-CN" dirty="0"/>
              <a:t>data</a:t>
            </a:r>
            <a:r>
              <a:rPr lang="zh-CN" altLang="en-US" dirty="0"/>
              <a:t>一定要</a:t>
            </a:r>
            <a:endParaRPr lang="en-US" altLang="zh-CN" dirty="0"/>
          </a:p>
          <a:p>
            <a:r>
              <a:rPr lang="zh-CN" altLang="en-US" dirty="0"/>
              <a:t>用函数的形式</a:t>
            </a:r>
            <a:endParaRPr lang="en-US" altLang="zh-CN" dirty="0"/>
          </a:p>
          <a:p>
            <a:r>
              <a:rPr lang="zh-CN" altLang="en-US" sz="1200" dirty="0"/>
              <a:t>为了复用后每个组件的</a:t>
            </a:r>
            <a:r>
              <a:rPr lang="en-US" altLang="zh-CN" sz="1200" dirty="0"/>
              <a:t>data</a:t>
            </a:r>
            <a:r>
              <a:rPr lang="zh-CN" altLang="en-US" sz="1200" dirty="0"/>
              <a:t>独立</a:t>
            </a:r>
          </a:p>
        </p:txBody>
      </p:sp>
      <p:cxnSp>
        <p:nvCxnSpPr>
          <p:cNvPr id="12" name="直接箭头连接符 11">
            <a:extLst>
              <a:ext uri="{FF2B5EF4-FFF2-40B4-BE49-F238E27FC236}">
                <a16:creationId xmlns:a16="http://schemas.microsoft.com/office/drawing/2014/main" id="{E2009057-E707-44E5-AFD9-0E71CE16DB97}"/>
              </a:ext>
            </a:extLst>
          </p:cNvPr>
          <p:cNvCxnSpPr>
            <a:cxnSpLocks/>
          </p:cNvCxnSpPr>
          <p:nvPr/>
        </p:nvCxnSpPr>
        <p:spPr>
          <a:xfrm>
            <a:off x="3021874" y="1428206"/>
            <a:ext cx="987398" cy="2987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23EDB6F-AFD9-44CB-A7D6-0908C8016F8F}"/>
              </a:ext>
            </a:extLst>
          </p:cNvPr>
          <p:cNvSpPr txBox="1"/>
          <p:nvPr/>
        </p:nvSpPr>
        <p:spPr>
          <a:xfrm>
            <a:off x="125905" y="1058874"/>
            <a:ext cx="3121367" cy="530915"/>
          </a:xfrm>
          <a:prstGeom prst="rect">
            <a:avLst/>
          </a:prstGeom>
          <a:noFill/>
        </p:spPr>
        <p:txBody>
          <a:bodyPr wrap="none" rtlCol="0">
            <a:spAutoFit/>
          </a:bodyPr>
          <a:lstStyle/>
          <a:p>
            <a:r>
              <a:rPr lang="zh-CN" altLang="en-US" dirty="0"/>
              <a:t>将</a:t>
            </a:r>
            <a:r>
              <a:rPr lang="en-US" altLang="zh-CN" dirty="0"/>
              <a:t>html</a:t>
            </a:r>
            <a:r>
              <a:rPr lang="zh-CN" altLang="en-US" dirty="0"/>
              <a:t>部分包裹在</a:t>
            </a:r>
            <a:r>
              <a:rPr lang="en-US" altLang="zh-CN" dirty="0"/>
              <a:t>template</a:t>
            </a:r>
            <a:r>
              <a:rPr lang="zh-CN" altLang="en-US" dirty="0"/>
              <a:t>内</a:t>
            </a:r>
            <a:endParaRPr lang="en-US" altLang="zh-CN" dirty="0"/>
          </a:p>
          <a:p>
            <a:r>
              <a:rPr lang="zh-CN" altLang="en-US" sz="1050" dirty="0"/>
              <a:t>注意只能暴露一个根</a:t>
            </a:r>
            <a:r>
              <a:rPr lang="en-US" altLang="zh-CN" sz="1050" dirty="0"/>
              <a:t>element</a:t>
            </a:r>
            <a:endParaRPr lang="zh-CN" altLang="en-US" sz="1050" dirty="0"/>
          </a:p>
        </p:txBody>
      </p:sp>
      <p:cxnSp>
        <p:nvCxnSpPr>
          <p:cNvPr id="18" name="直接箭头连接符 17">
            <a:extLst>
              <a:ext uri="{FF2B5EF4-FFF2-40B4-BE49-F238E27FC236}">
                <a16:creationId xmlns:a16="http://schemas.microsoft.com/office/drawing/2014/main" id="{4604B5D2-93FD-46AE-834D-83E0C75CBCBA}"/>
              </a:ext>
            </a:extLst>
          </p:cNvPr>
          <p:cNvCxnSpPr>
            <a:cxnSpLocks/>
          </p:cNvCxnSpPr>
          <p:nvPr/>
        </p:nvCxnSpPr>
        <p:spPr>
          <a:xfrm flipH="1">
            <a:off x="6095999" y="2333897"/>
            <a:ext cx="2682241" cy="8552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A661A3-0C4D-4241-9BC9-24DB739B13C7}"/>
              </a:ext>
            </a:extLst>
          </p:cNvPr>
          <p:cNvSpPr txBox="1"/>
          <p:nvPr/>
        </p:nvSpPr>
        <p:spPr>
          <a:xfrm>
            <a:off x="8711216" y="1724687"/>
            <a:ext cx="3356432" cy="923330"/>
          </a:xfrm>
          <a:prstGeom prst="rect">
            <a:avLst/>
          </a:prstGeom>
          <a:noFill/>
        </p:spPr>
        <p:txBody>
          <a:bodyPr wrap="none" rtlCol="0">
            <a:spAutoFit/>
          </a:bodyPr>
          <a:lstStyle/>
          <a:p>
            <a:r>
              <a:rPr lang="zh-CN" altLang="en-US" dirty="0"/>
              <a:t>组件内部可以使用</a:t>
            </a:r>
            <a:r>
              <a:rPr lang="en-US" altLang="zh-CN" dirty="0"/>
              <a:t>Vue</a:t>
            </a:r>
            <a:r>
              <a:rPr lang="zh-CN" altLang="en-US" dirty="0"/>
              <a:t>的一切：</a:t>
            </a:r>
            <a:endParaRPr lang="en-US" altLang="zh-CN" dirty="0"/>
          </a:p>
          <a:p>
            <a:r>
              <a:rPr lang="en-US" altLang="zh-CN" dirty="0"/>
              <a:t>data</a:t>
            </a:r>
            <a:r>
              <a:rPr lang="zh-CN" altLang="en-US" dirty="0"/>
              <a:t>，</a:t>
            </a:r>
            <a:r>
              <a:rPr lang="en-US" altLang="zh-CN" dirty="0"/>
              <a:t>methods</a:t>
            </a:r>
            <a:r>
              <a:rPr lang="zh-CN" altLang="en-US" dirty="0"/>
              <a:t>，生命周期，</a:t>
            </a:r>
            <a:endParaRPr lang="en-US" altLang="zh-CN" dirty="0"/>
          </a:p>
          <a:p>
            <a:r>
              <a:rPr lang="en-US" altLang="zh-CN" dirty="0"/>
              <a:t>component...</a:t>
            </a:r>
            <a:endParaRPr lang="zh-CN" altLang="en-US" dirty="0"/>
          </a:p>
        </p:txBody>
      </p:sp>
      <p:sp>
        <p:nvSpPr>
          <p:cNvPr id="21" name="文本框 20">
            <a:extLst>
              <a:ext uri="{FF2B5EF4-FFF2-40B4-BE49-F238E27FC236}">
                <a16:creationId xmlns:a16="http://schemas.microsoft.com/office/drawing/2014/main" id="{F717849A-9FAB-4410-A6BC-2C541A39088A}"/>
              </a:ext>
            </a:extLst>
          </p:cNvPr>
          <p:cNvSpPr txBox="1"/>
          <p:nvPr/>
        </p:nvSpPr>
        <p:spPr>
          <a:xfrm>
            <a:off x="1196576" y="4684225"/>
            <a:ext cx="1120820" cy="369332"/>
          </a:xfrm>
          <a:prstGeom prst="rect">
            <a:avLst/>
          </a:prstGeom>
          <a:noFill/>
        </p:spPr>
        <p:txBody>
          <a:bodyPr wrap="none" rtlCol="0">
            <a:spAutoFit/>
          </a:bodyPr>
          <a:lstStyle/>
          <a:p>
            <a:r>
              <a:rPr lang="en-US" altLang="zh-CN" dirty="0"/>
              <a:t>CSS</a:t>
            </a:r>
            <a:r>
              <a:rPr lang="zh-CN" altLang="en-US" dirty="0"/>
              <a:t>部分</a:t>
            </a:r>
            <a:endParaRPr lang="zh-CN" altLang="en-US" sz="1200" dirty="0"/>
          </a:p>
        </p:txBody>
      </p:sp>
      <p:cxnSp>
        <p:nvCxnSpPr>
          <p:cNvPr id="22" name="直接箭头连接符 21">
            <a:extLst>
              <a:ext uri="{FF2B5EF4-FFF2-40B4-BE49-F238E27FC236}">
                <a16:creationId xmlns:a16="http://schemas.microsoft.com/office/drawing/2014/main" id="{7CF65120-2F2C-4541-A87C-D1257D3AB520}"/>
              </a:ext>
            </a:extLst>
          </p:cNvPr>
          <p:cNvCxnSpPr>
            <a:cxnSpLocks/>
          </p:cNvCxnSpPr>
          <p:nvPr/>
        </p:nvCxnSpPr>
        <p:spPr>
          <a:xfrm flipV="1">
            <a:off x="2404469" y="4684225"/>
            <a:ext cx="1410789" cy="1636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3329048-5FE5-4734-935F-5DAEA453F356}"/>
              </a:ext>
            </a:extLst>
          </p:cNvPr>
          <p:cNvCxnSpPr>
            <a:cxnSpLocks/>
          </p:cNvCxnSpPr>
          <p:nvPr/>
        </p:nvCxnSpPr>
        <p:spPr>
          <a:xfrm>
            <a:off x="3178206" y="2169683"/>
            <a:ext cx="803835" cy="2350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D1B9939-FFC8-4D24-AA5C-D7C31FA779F3}"/>
              </a:ext>
            </a:extLst>
          </p:cNvPr>
          <p:cNvSpPr txBox="1"/>
          <p:nvPr/>
        </p:nvSpPr>
        <p:spPr>
          <a:xfrm>
            <a:off x="2022853" y="1896401"/>
            <a:ext cx="915635" cy="369332"/>
          </a:xfrm>
          <a:prstGeom prst="rect">
            <a:avLst/>
          </a:prstGeom>
          <a:noFill/>
        </p:spPr>
        <p:txBody>
          <a:bodyPr wrap="none" rtlCol="0">
            <a:spAutoFit/>
          </a:bodyPr>
          <a:lstStyle/>
          <a:p>
            <a:r>
              <a:rPr lang="en-US" altLang="zh-CN" dirty="0"/>
              <a:t>JS</a:t>
            </a:r>
            <a:r>
              <a:rPr lang="zh-CN" altLang="en-US" dirty="0"/>
              <a:t>部分</a:t>
            </a:r>
            <a:endParaRPr lang="zh-CN" altLang="en-US" sz="1200" dirty="0"/>
          </a:p>
        </p:txBody>
      </p:sp>
    </p:spTree>
    <p:extLst>
      <p:ext uri="{BB962C8B-B14F-4D97-AF65-F5344CB8AC3E}">
        <p14:creationId xmlns:p14="http://schemas.microsoft.com/office/powerpoint/2010/main" val="67145115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68864" y="56152"/>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的引入</a:t>
            </a:r>
          </a:p>
        </p:txBody>
      </p:sp>
      <p:pic>
        <p:nvPicPr>
          <p:cNvPr id="2" name="图片 1">
            <a:extLst>
              <a:ext uri="{FF2B5EF4-FFF2-40B4-BE49-F238E27FC236}">
                <a16:creationId xmlns:a16="http://schemas.microsoft.com/office/drawing/2014/main" id="{9B3077A8-793C-4E56-BB91-16119FA6B169}"/>
              </a:ext>
            </a:extLst>
          </p:cNvPr>
          <p:cNvPicPr>
            <a:picLocks noChangeAspect="1"/>
          </p:cNvPicPr>
          <p:nvPr/>
        </p:nvPicPr>
        <p:blipFill>
          <a:blip r:embed="rId2"/>
          <a:stretch>
            <a:fillRect/>
          </a:stretch>
        </p:blipFill>
        <p:spPr>
          <a:xfrm>
            <a:off x="1608314" y="287383"/>
            <a:ext cx="9654639" cy="6858000"/>
          </a:xfrm>
          <a:prstGeom prst="rect">
            <a:avLst/>
          </a:prstGeom>
        </p:spPr>
      </p:pic>
    </p:spTree>
    <p:extLst>
      <p:ext uri="{BB962C8B-B14F-4D97-AF65-F5344CB8AC3E}">
        <p14:creationId xmlns:p14="http://schemas.microsoft.com/office/powerpoint/2010/main" val="34149198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5B9D4BA9-3B9E-48D3-99BF-42BF36A336B6}"/>
              </a:ext>
            </a:extLst>
          </p:cNvPr>
          <p:cNvPicPr>
            <a:picLocks noChangeAspect="1"/>
          </p:cNvPicPr>
          <p:nvPr/>
        </p:nvPicPr>
        <p:blipFill>
          <a:blip r:embed="rId2"/>
          <a:stretch>
            <a:fillRect/>
          </a:stretch>
        </p:blipFill>
        <p:spPr>
          <a:xfrm>
            <a:off x="654521" y="0"/>
            <a:ext cx="10882957" cy="6858000"/>
          </a:xfrm>
          <a:prstGeom prst="rect">
            <a:avLst/>
          </a:prstGeom>
        </p:spPr>
      </p:pic>
    </p:spTree>
    <p:extLst>
      <p:ext uri="{BB962C8B-B14F-4D97-AF65-F5344CB8AC3E}">
        <p14:creationId xmlns:p14="http://schemas.microsoft.com/office/powerpoint/2010/main" val="17772154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2D5ABA6-3F18-4EAE-8BF1-E54B3B725C48}"/>
              </a:ext>
            </a:extLst>
          </p:cNvPr>
          <p:cNvSpPr txBox="1"/>
          <p:nvPr/>
        </p:nvSpPr>
        <p:spPr>
          <a:xfrm>
            <a:off x="859155" y="574766"/>
            <a:ext cx="10473690" cy="5176417"/>
          </a:xfrm>
          <a:prstGeom prst="rect">
            <a:avLst/>
          </a:prstGeom>
          <a:noFill/>
        </p:spPr>
        <p:txBody>
          <a:bodyPr wrap="square" rtlCol="0" anchor="t">
            <a:spAutoFit/>
          </a:bodyPr>
          <a:lstStyle/>
          <a:p>
            <a:pPr>
              <a:lnSpc>
                <a:spcPct val="150000"/>
              </a:lnSpc>
            </a:pPr>
            <a:r>
              <a:rPr lang="zh-CN" altLang="en-US" sz="3200" dirty="0">
                <a:solidFill>
                  <a:schemeClr val="bg2">
                    <a:lumMod val="25000"/>
                  </a:schemeClr>
                </a:solidFill>
                <a:latin typeface="幼圆" panose="02010509060101010101" pitchFamily="49" charset="-122"/>
                <a:ea typeface="幼圆" panose="02010509060101010101" pitchFamily="49" charset="-122"/>
              </a:rPr>
              <a:t>小提示：</a:t>
            </a:r>
            <a:r>
              <a:rPr lang="en-US" altLang="zh-CN" sz="2400" dirty="0">
                <a:solidFill>
                  <a:schemeClr val="bg2">
                    <a:lumMod val="25000"/>
                  </a:schemeClr>
                </a:solidFill>
                <a:latin typeface="幼圆" panose="02010509060101010101" pitchFamily="49" charset="-122"/>
                <a:ea typeface="幼圆" panose="02010509060101010101" pitchFamily="49" charset="-122"/>
              </a:rPr>
              <a:t>	 </a:t>
            </a:r>
          </a:p>
          <a:p>
            <a:pPr>
              <a:lnSpc>
                <a:spcPct val="150000"/>
              </a:lnSpc>
            </a:pPr>
            <a:r>
              <a:rPr lang="en-US" altLang="zh-CN" sz="2400" dirty="0">
                <a:solidFill>
                  <a:schemeClr val="bg2">
                    <a:lumMod val="25000"/>
                  </a:schemeClr>
                </a:solidFill>
                <a:latin typeface="幼圆" panose="02010509060101010101" pitchFamily="49" charset="-122"/>
                <a:ea typeface="幼圆" panose="02010509060101010101" pitchFamily="49" charset="-122"/>
              </a:rPr>
              <a:t>	 </a:t>
            </a:r>
            <a:r>
              <a:rPr lang="zh-CN" altLang="en-US" sz="2400" dirty="0">
                <a:solidFill>
                  <a:schemeClr val="bg2">
                    <a:lumMod val="25000"/>
                  </a:schemeClr>
                </a:solidFill>
                <a:latin typeface="幼圆" panose="02010509060101010101" pitchFamily="49" charset="-122"/>
                <a:ea typeface="幼圆" panose="02010509060101010101" pitchFamily="49" charset="-122"/>
              </a:rPr>
              <a:t>本</a:t>
            </a:r>
            <a:r>
              <a:rPr lang="en-US" altLang="zh-CN" sz="2400" dirty="0">
                <a:solidFill>
                  <a:schemeClr val="bg2">
                    <a:lumMod val="25000"/>
                  </a:schemeClr>
                </a:solidFill>
                <a:latin typeface="幼圆" panose="02010509060101010101" pitchFamily="49" charset="-122"/>
                <a:ea typeface="幼圆" panose="02010509060101010101" pitchFamily="49" charset="-122"/>
              </a:rPr>
              <a:t>PPT</a:t>
            </a:r>
            <a:r>
              <a:rPr lang="zh-CN" altLang="en-US" sz="2400" dirty="0">
                <a:solidFill>
                  <a:schemeClr val="bg2">
                    <a:lumMod val="25000"/>
                  </a:schemeClr>
                </a:solidFill>
                <a:latin typeface="幼圆" panose="02010509060101010101" pitchFamily="49" charset="-122"/>
                <a:ea typeface="幼圆" panose="02010509060101010101" pitchFamily="49" charset="-122"/>
              </a:rPr>
              <a:t>针对的是从未接触过</a:t>
            </a:r>
            <a:r>
              <a:rPr lang="en-US" altLang="zh-CN" sz="2400" dirty="0">
                <a:solidFill>
                  <a:schemeClr val="bg2">
                    <a:lumMod val="25000"/>
                  </a:schemeClr>
                </a:solidFill>
                <a:latin typeface="幼圆" panose="02010509060101010101" pitchFamily="49" charset="-122"/>
                <a:ea typeface="幼圆" panose="02010509060101010101" pitchFamily="49" charset="-122"/>
              </a:rPr>
              <a:t>Vue</a:t>
            </a:r>
            <a:r>
              <a:rPr lang="zh-CN" altLang="en-US" sz="2400" dirty="0">
                <a:solidFill>
                  <a:schemeClr val="bg2">
                    <a:lumMod val="25000"/>
                  </a:schemeClr>
                </a:solidFill>
                <a:latin typeface="幼圆" panose="02010509060101010101" pitchFamily="49" charset="-122"/>
                <a:ea typeface="幼圆" panose="02010509060101010101" pitchFamily="49" charset="-122"/>
              </a:rPr>
              <a:t>框架的同学，力图帮助同学们确定要学习的内容大纲。因此针对各项技术，本</a:t>
            </a:r>
            <a:r>
              <a:rPr lang="en-US" altLang="zh-CN" sz="2400" dirty="0">
                <a:solidFill>
                  <a:schemeClr val="bg2">
                    <a:lumMod val="25000"/>
                  </a:schemeClr>
                </a:solidFill>
                <a:latin typeface="幼圆" panose="02010509060101010101" pitchFamily="49" charset="-122"/>
                <a:ea typeface="幼圆" panose="02010509060101010101" pitchFamily="49" charset="-122"/>
              </a:rPr>
              <a:t>PPT</a:t>
            </a:r>
            <a:r>
              <a:rPr lang="zh-CN" altLang="en-US" sz="2400" dirty="0">
                <a:solidFill>
                  <a:schemeClr val="bg2">
                    <a:lumMod val="25000"/>
                  </a:schemeClr>
                </a:solidFill>
                <a:latin typeface="幼圆" panose="02010509060101010101" pitchFamily="49" charset="-122"/>
                <a:ea typeface="幼圆" panose="02010509060101010101" pitchFamily="49" charset="-122"/>
              </a:rPr>
              <a:t>均以提及为主，无法深入介绍该技术的各项应用。</a:t>
            </a:r>
            <a:endParaRPr lang="en-US" altLang="zh-CN" sz="2400" dirty="0">
              <a:solidFill>
                <a:schemeClr val="bg2">
                  <a:lumMod val="25000"/>
                </a:schemeClr>
              </a:solidFill>
              <a:latin typeface="幼圆" panose="02010509060101010101" pitchFamily="49" charset="-122"/>
              <a:ea typeface="幼圆" panose="02010509060101010101" pitchFamily="49" charset="-122"/>
            </a:endParaRPr>
          </a:p>
          <a:p>
            <a:pPr>
              <a:lnSpc>
                <a:spcPct val="150000"/>
              </a:lnSpc>
            </a:pPr>
            <a:r>
              <a:rPr lang="en-US" altLang="zh-CN" sz="2400" dirty="0">
                <a:solidFill>
                  <a:schemeClr val="bg2">
                    <a:lumMod val="25000"/>
                  </a:schemeClr>
                </a:solidFill>
                <a:latin typeface="幼圆" panose="02010509060101010101" pitchFamily="49" charset="-122"/>
                <a:ea typeface="幼圆" panose="02010509060101010101" pitchFamily="49" charset="-122"/>
              </a:rPr>
              <a:t>	 </a:t>
            </a:r>
            <a:r>
              <a:rPr lang="zh-CN" altLang="en-US" sz="2400" dirty="0">
                <a:solidFill>
                  <a:schemeClr val="bg2">
                    <a:lumMod val="25000"/>
                  </a:schemeClr>
                </a:solidFill>
                <a:latin typeface="幼圆" panose="02010509060101010101" pitchFamily="49" charset="-122"/>
                <a:ea typeface="幼圆" panose="02010509060101010101" pitchFamily="49" charset="-122"/>
              </a:rPr>
              <a:t>实际开发中会用到各种各样的知识，这里建议有针对的，带着需求去学习。但总的来说，在</a:t>
            </a:r>
            <a:r>
              <a:rPr lang="en-US" altLang="zh-CN" sz="2400" dirty="0">
                <a:solidFill>
                  <a:schemeClr val="bg2">
                    <a:lumMod val="25000"/>
                  </a:schemeClr>
                </a:solidFill>
                <a:latin typeface="幼圆" panose="02010509060101010101" pitchFamily="49" charset="-122"/>
                <a:ea typeface="幼圆" panose="02010509060101010101" pitchFamily="49" charset="-122"/>
              </a:rPr>
              <a:t>Vue</a:t>
            </a:r>
            <a:r>
              <a:rPr lang="zh-CN" altLang="en-US" sz="2400" dirty="0">
                <a:solidFill>
                  <a:schemeClr val="bg2">
                    <a:lumMod val="25000"/>
                  </a:schemeClr>
                </a:solidFill>
                <a:latin typeface="幼圆" panose="02010509060101010101" pitchFamily="49" charset="-122"/>
                <a:ea typeface="幼圆" panose="02010509060101010101" pitchFamily="49" charset="-122"/>
              </a:rPr>
              <a:t>部分你需要使用的工具应该都会在本视频中提及。</a:t>
            </a:r>
            <a:endParaRPr lang="en-US" altLang="zh-CN" sz="2400" dirty="0">
              <a:solidFill>
                <a:schemeClr val="bg2">
                  <a:lumMod val="25000"/>
                </a:schemeClr>
              </a:solidFill>
              <a:latin typeface="幼圆" panose="02010509060101010101" pitchFamily="49" charset="-122"/>
              <a:ea typeface="幼圆" panose="02010509060101010101" pitchFamily="49" charset="-122"/>
            </a:endParaRPr>
          </a:p>
          <a:p>
            <a:pPr>
              <a:lnSpc>
                <a:spcPct val="150000"/>
              </a:lnSpc>
            </a:pPr>
            <a:r>
              <a:rPr lang="en-US" altLang="zh-CN" sz="2400" dirty="0">
                <a:solidFill>
                  <a:schemeClr val="bg2">
                    <a:lumMod val="25000"/>
                  </a:schemeClr>
                </a:solidFill>
                <a:latin typeface="幼圆" panose="02010509060101010101" pitchFamily="49" charset="-122"/>
                <a:ea typeface="幼圆" panose="02010509060101010101" pitchFamily="49" charset="-122"/>
              </a:rPr>
              <a:t>	 </a:t>
            </a:r>
            <a:r>
              <a:rPr lang="zh-CN" altLang="en-US" sz="2400" dirty="0">
                <a:solidFill>
                  <a:schemeClr val="bg2">
                    <a:lumMod val="25000"/>
                  </a:schemeClr>
                </a:solidFill>
                <a:latin typeface="幼圆" panose="02010509060101010101" pitchFamily="49" charset="-122"/>
                <a:ea typeface="幼圆" panose="02010509060101010101" pitchFamily="49" charset="-122"/>
              </a:rPr>
              <a:t>另外，针对没讲到的</a:t>
            </a:r>
            <a:r>
              <a:rPr lang="en-US" altLang="zh-CN" sz="2400" dirty="0">
                <a:solidFill>
                  <a:schemeClr val="bg2">
                    <a:lumMod val="25000"/>
                  </a:schemeClr>
                </a:solidFill>
                <a:latin typeface="幼圆" panose="02010509060101010101" pitchFamily="49" charset="-122"/>
                <a:ea typeface="幼圆" panose="02010509060101010101" pitchFamily="49" charset="-122"/>
              </a:rPr>
              <a:t>CSS</a:t>
            </a:r>
            <a:r>
              <a:rPr lang="zh-CN" altLang="en-US" sz="2400" dirty="0">
                <a:solidFill>
                  <a:schemeClr val="bg2">
                    <a:lumMod val="25000"/>
                  </a:schemeClr>
                </a:solidFill>
                <a:latin typeface="幼圆" panose="02010509060101010101" pitchFamily="49" charset="-122"/>
                <a:ea typeface="幼圆" panose="02010509060101010101" pitchFamily="49" charset="-122"/>
              </a:rPr>
              <a:t>部分，推荐几个大家一定要了解的知识点：盒子模型，</a:t>
            </a:r>
            <a:r>
              <a:rPr lang="en-US" altLang="zh-CN" sz="2400" dirty="0">
                <a:solidFill>
                  <a:schemeClr val="bg2">
                    <a:lumMod val="25000"/>
                  </a:schemeClr>
                </a:solidFill>
                <a:latin typeface="幼圆" panose="02010509060101010101" pitchFamily="49" charset="-122"/>
                <a:ea typeface="幼圆" panose="02010509060101010101" pitchFamily="49" charset="-122"/>
              </a:rPr>
              <a:t>display</a:t>
            </a:r>
            <a:r>
              <a:rPr lang="zh-CN" altLang="en-US" sz="2400" dirty="0">
                <a:solidFill>
                  <a:schemeClr val="bg2">
                    <a:lumMod val="25000"/>
                  </a:schemeClr>
                </a:solidFill>
                <a:latin typeface="幼圆" panose="02010509060101010101" pitchFamily="49" charset="-122"/>
                <a:ea typeface="幼圆" panose="02010509060101010101" pitchFamily="49" charset="-122"/>
              </a:rPr>
              <a:t>属性以及</a:t>
            </a:r>
            <a:r>
              <a:rPr lang="en-US" altLang="zh-CN" sz="2400" dirty="0">
                <a:solidFill>
                  <a:schemeClr val="bg2">
                    <a:lumMod val="25000"/>
                  </a:schemeClr>
                </a:solidFill>
                <a:latin typeface="幼圆" panose="02010509060101010101" pitchFamily="49" charset="-122"/>
                <a:ea typeface="幼圆" panose="02010509060101010101" pitchFamily="49" charset="-122"/>
              </a:rPr>
              <a:t>flex</a:t>
            </a:r>
            <a:r>
              <a:rPr lang="zh-CN" altLang="en-US" sz="2400" dirty="0">
                <a:solidFill>
                  <a:schemeClr val="bg2">
                    <a:lumMod val="25000"/>
                  </a:schemeClr>
                </a:solidFill>
                <a:latin typeface="幼圆" panose="02010509060101010101" pitchFamily="49" charset="-122"/>
                <a:ea typeface="幼圆" panose="02010509060101010101" pitchFamily="49" charset="-122"/>
              </a:rPr>
              <a:t>布局。我在</a:t>
            </a:r>
            <a:r>
              <a:rPr lang="en-US" altLang="zh-CN" sz="2400" dirty="0">
                <a:solidFill>
                  <a:schemeClr val="bg2">
                    <a:lumMod val="25000"/>
                  </a:schemeClr>
                </a:solidFill>
                <a:latin typeface="幼圆" panose="02010509060101010101" pitchFamily="49" charset="-122"/>
                <a:ea typeface="幼圆" panose="02010509060101010101" pitchFamily="49" charset="-122"/>
              </a:rPr>
              <a:t>CSS</a:t>
            </a:r>
            <a:r>
              <a:rPr lang="zh-CN" altLang="en-US" sz="2400" dirty="0">
                <a:solidFill>
                  <a:schemeClr val="bg2">
                    <a:lumMod val="25000"/>
                  </a:schemeClr>
                </a:solidFill>
                <a:latin typeface="幼圆" panose="02010509060101010101" pitchFamily="49" charset="-122"/>
                <a:ea typeface="幼圆" panose="02010509060101010101" pitchFamily="49" charset="-122"/>
              </a:rPr>
              <a:t>资料中放入了一些之前做培训时用到的</a:t>
            </a:r>
            <a:r>
              <a:rPr lang="en-US" altLang="zh-CN" sz="2400" dirty="0">
                <a:solidFill>
                  <a:schemeClr val="bg2">
                    <a:lumMod val="25000"/>
                  </a:schemeClr>
                </a:solidFill>
                <a:latin typeface="幼圆" panose="02010509060101010101" pitchFamily="49" charset="-122"/>
                <a:ea typeface="幼圆" panose="02010509060101010101" pitchFamily="49" charset="-122"/>
              </a:rPr>
              <a:t>md</a:t>
            </a:r>
            <a:r>
              <a:rPr lang="zh-CN" altLang="en-US" sz="2400" dirty="0">
                <a:solidFill>
                  <a:schemeClr val="bg2">
                    <a:lumMod val="25000"/>
                  </a:schemeClr>
                </a:solidFill>
                <a:latin typeface="幼圆" panose="02010509060101010101" pitchFamily="49" charset="-122"/>
                <a:ea typeface="幼圆" panose="02010509060101010101" pitchFamily="49" charset="-122"/>
              </a:rPr>
              <a:t>文档，可以简单参考下。</a:t>
            </a:r>
            <a:endParaRPr lang="en-US" altLang="zh-CN" sz="2400" dirty="0">
              <a:solidFill>
                <a:schemeClr val="bg2">
                  <a:lumMod val="2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1105408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527C4B1A-542C-4480-BB2A-0629C365FFD0}"/>
              </a:ext>
            </a:extLst>
          </p:cNvPr>
          <p:cNvPicPr>
            <a:picLocks noChangeAspect="1"/>
          </p:cNvPicPr>
          <p:nvPr/>
        </p:nvPicPr>
        <p:blipFill>
          <a:blip r:embed="rId2"/>
          <a:stretch>
            <a:fillRect/>
          </a:stretch>
        </p:blipFill>
        <p:spPr>
          <a:xfrm>
            <a:off x="2560013" y="1670151"/>
            <a:ext cx="7071973" cy="3517697"/>
          </a:xfrm>
          <a:prstGeom prst="rect">
            <a:avLst/>
          </a:prstGeom>
        </p:spPr>
      </p:pic>
    </p:spTree>
    <p:extLst>
      <p:ext uri="{BB962C8B-B14F-4D97-AF65-F5344CB8AC3E}">
        <p14:creationId xmlns:p14="http://schemas.microsoft.com/office/powerpoint/2010/main" val="214251929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333533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Vue-router</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8FB375D4-8F2C-4C1A-B984-A4623625464B}"/>
              </a:ext>
            </a:extLst>
          </p:cNvPr>
          <p:cNvPicPr>
            <a:picLocks noChangeAspect="1"/>
          </p:cNvPicPr>
          <p:nvPr/>
        </p:nvPicPr>
        <p:blipFill>
          <a:blip r:embed="rId2"/>
          <a:stretch>
            <a:fillRect/>
          </a:stretch>
        </p:blipFill>
        <p:spPr>
          <a:xfrm>
            <a:off x="2992867" y="984292"/>
            <a:ext cx="6206266" cy="4889416"/>
          </a:xfrm>
          <a:prstGeom prst="rect">
            <a:avLst/>
          </a:prstGeom>
        </p:spPr>
      </p:pic>
    </p:spTree>
    <p:extLst>
      <p:ext uri="{BB962C8B-B14F-4D97-AF65-F5344CB8AC3E}">
        <p14:creationId xmlns:p14="http://schemas.microsoft.com/office/powerpoint/2010/main" val="224218965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2471318"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Vue-x</a:t>
            </a:r>
            <a:r>
              <a:rPr lang="zh-CN" altLang="en-US" sz="3200" dirty="0">
                <a:ln/>
                <a:solidFill>
                  <a:schemeClr val="bg1"/>
                </a:solidFill>
                <a:effectLst>
                  <a:outerShdw blurRad="38100" dist="19050" dir="2700000" algn="tl" rotWithShape="0">
                    <a:schemeClr val="dk1">
                      <a:alpha val="40000"/>
                    </a:schemeClr>
                  </a:outerShdw>
                </a:effectLst>
              </a:rPr>
              <a:t>的使用</a:t>
            </a:r>
          </a:p>
        </p:txBody>
      </p:sp>
      <p:pic>
        <p:nvPicPr>
          <p:cNvPr id="2" name="图片 1">
            <a:extLst>
              <a:ext uri="{FF2B5EF4-FFF2-40B4-BE49-F238E27FC236}">
                <a16:creationId xmlns:a16="http://schemas.microsoft.com/office/drawing/2014/main" id="{98087AF9-624A-4E80-A55A-CE18ADA9FE6F}"/>
              </a:ext>
            </a:extLst>
          </p:cNvPr>
          <p:cNvPicPr>
            <a:picLocks noChangeAspect="1"/>
          </p:cNvPicPr>
          <p:nvPr/>
        </p:nvPicPr>
        <p:blipFill>
          <a:blip r:embed="rId2"/>
          <a:stretch>
            <a:fillRect/>
          </a:stretch>
        </p:blipFill>
        <p:spPr>
          <a:xfrm>
            <a:off x="1224874" y="365360"/>
            <a:ext cx="9742252" cy="6291617"/>
          </a:xfrm>
          <a:prstGeom prst="rect">
            <a:avLst/>
          </a:prstGeom>
        </p:spPr>
      </p:pic>
    </p:spTree>
    <p:extLst>
      <p:ext uri="{BB962C8B-B14F-4D97-AF65-F5344CB8AC3E}">
        <p14:creationId xmlns:p14="http://schemas.microsoft.com/office/powerpoint/2010/main" val="341193897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4A080A-D6CD-48BE-9C7F-5F78945582F3}"/>
              </a:ext>
            </a:extLst>
          </p:cNvPr>
          <p:cNvSpPr txBox="1"/>
          <p:nvPr/>
        </p:nvSpPr>
        <p:spPr>
          <a:xfrm>
            <a:off x="44567" y="64264"/>
            <a:ext cx="2471318"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Vue-x</a:t>
            </a:r>
            <a:r>
              <a:rPr lang="zh-CN" altLang="en-US" sz="3200" dirty="0">
                <a:ln/>
                <a:solidFill>
                  <a:schemeClr val="bg1"/>
                </a:solidFill>
                <a:effectLst>
                  <a:outerShdw blurRad="38100" dist="19050" dir="2700000" algn="tl" rotWithShape="0">
                    <a:schemeClr val="dk1">
                      <a:alpha val="40000"/>
                    </a:schemeClr>
                  </a:outerShdw>
                </a:effectLst>
              </a:rPr>
              <a:t>的引入</a:t>
            </a:r>
          </a:p>
        </p:txBody>
      </p:sp>
      <p:pic>
        <p:nvPicPr>
          <p:cNvPr id="2" name="图片 1">
            <a:extLst>
              <a:ext uri="{FF2B5EF4-FFF2-40B4-BE49-F238E27FC236}">
                <a16:creationId xmlns:a16="http://schemas.microsoft.com/office/drawing/2014/main" id="{AFBD03B1-4A93-4D67-AACD-0EF0280878AE}"/>
              </a:ext>
            </a:extLst>
          </p:cNvPr>
          <p:cNvPicPr>
            <a:picLocks noChangeAspect="1"/>
          </p:cNvPicPr>
          <p:nvPr/>
        </p:nvPicPr>
        <p:blipFill>
          <a:blip r:embed="rId2"/>
          <a:stretch>
            <a:fillRect/>
          </a:stretch>
        </p:blipFill>
        <p:spPr>
          <a:xfrm>
            <a:off x="1072460" y="146019"/>
            <a:ext cx="10047079" cy="6565961"/>
          </a:xfrm>
          <a:prstGeom prst="rect">
            <a:avLst/>
          </a:prstGeom>
        </p:spPr>
      </p:pic>
    </p:spTree>
    <p:extLst>
      <p:ext uri="{BB962C8B-B14F-4D97-AF65-F5344CB8AC3E}">
        <p14:creationId xmlns:p14="http://schemas.microsoft.com/office/powerpoint/2010/main" val="12180515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03.</a:t>
            </a:r>
            <a:endParaRPr lang="zh-CN" altLang="en-US" sz="6600" b="1" dirty="0">
              <a:solidFill>
                <a:srgbClr val="475574"/>
              </a:solidFill>
              <a:cs typeface="+mn-ea"/>
              <a:sym typeface="+mn-lt"/>
            </a:endParaRPr>
          </a:p>
        </p:txBody>
      </p:sp>
      <p:sp>
        <p:nvSpPr>
          <p:cNvPr id="13" name="矩形 12"/>
          <p:cNvSpPr/>
          <p:nvPr/>
        </p:nvSpPr>
        <p:spPr>
          <a:xfrm>
            <a:off x="5360159" y="3179060"/>
            <a:ext cx="4171335" cy="830997"/>
          </a:xfrm>
          <a:prstGeom prst="rect">
            <a:avLst/>
          </a:prstGeom>
        </p:spPr>
        <p:txBody>
          <a:bodyPr wrap="none">
            <a:spAutoFit/>
          </a:bodyPr>
          <a:lstStyle/>
          <a:p>
            <a:r>
              <a:rPr lang="en-US" altLang="zh-CN" sz="4800" b="1" spc="600" dirty="0">
                <a:solidFill>
                  <a:srgbClr val="475574"/>
                </a:solidFill>
                <a:cs typeface="+mn-ea"/>
                <a:sym typeface="+mn-lt"/>
              </a:rPr>
              <a:t>Element-UI</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EE37EA-EF66-4760-947C-2B569C03A94F}"/>
              </a:ext>
            </a:extLst>
          </p:cNvPr>
          <p:cNvSpPr txBox="1"/>
          <p:nvPr/>
        </p:nvSpPr>
        <p:spPr>
          <a:xfrm>
            <a:off x="266700" y="231200"/>
            <a:ext cx="3055645"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关于</a:t>
            </a:r>
            <a:r>
              <a:rPr lang="en-US" altLang="zh-CN" sz="3200" dirty="0">
                <a:ln/>
                <a:solidFill>
                  <a:schemeClr val="tx1"/>
                </a:solidFill>
                <a:effectLst>
                  <a:outerShdw blurRad="38100" dist="19050" dir="2700000" algn="tl" rotWithShape="0">
                    <a:schemeClr val="dk1">
                      <a:alpha val="40000"/>
                    </a:schemeClr>
                  </a:outerShdw>
                </a:effectLst>
              </a:rPr>
              <a:t>Element-UI</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5" name="图片 4">
            <a:extLst>
              <a:ext uri="{FF2B5EF4-FFF2-40B4-BE49-F238E27FC236}">
                <a16:creationId xmlns:a16="http://schemas.microsoft.com/office/drawing/2014/main" id="{80878F8E-2C43-499F-8104-874C6ED4D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46" y="1268988"/>
            <a:ext cx="9744707" cy="4755620"/>
          </a:xfrm>
          <a:prstGeom prst="rect">
            <a:avLst/>
          </a:prstGeom>
        </p:spPr>
      </p:pic>
    </p:spTree>
    <p:extLst>
      <p:ext uri="{BB962C8B-B14F-4D97-AF65-F5344CB8AC3E}">
        <p14:creationId xmlns:p14="http://schemas.microsoft.com/office/powerpoint/2010/main" val="342770038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36510"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安装与引入</a:t>
            </a:r>
          </a:p>
        </p:txBody>
      </p:sp>
      <p:sp>
        <p:nvSpPr>
          <p:cNvPr id="7" name="文本框 6">
            <a:extLst>
              <a:ext uri="{FF2B5EF4-FFF2-40B4-BE49-F238E27FC236}">
                <a16:creationId xmlns:a16="http://schemas.microsoft.com/office/drawing/2014/main" id="{E62F2A6C-C7E2-4188-9CDF-4759EAF7B7E7}"/>
              </a:ext>
            </a:extLst>
          </p:cNvPr>
          <p:cNvSpPr txBox="1"/>
          <p:nvPr/>
        </p:nvSpPr>
        <p:spPr>
          <a:xfrm>
            <a:off x="2618784" y="1517976"/>
            <a:ext cx="7806128" cy="461665"/>
          </a:xfrm>
          <a:prstGeom prst="rect">
            <a:avLst/>
          </a:prstGeom>
          <a:noFill/>
        </p:spPr>
        <p:txBody>
          <a:bodyPr wrap="square">
            <a:spAutoFit/>
          </a:bodyPr>
          <a:lstStyle/>
          <a:p>
            <a:r>
              <a:rPr lang="en-US" altLang="zh-CN" sz="2400" b="0" i="0" dirty="0">
                <a:solidFill>
                  <a:srgbClr val="000000"/>
                </a:solidFill>
                <a:effectLst/>
                <a:latin typeface="Menlo"/>
              </a:rPr>
              <a:t>npm </a:t>
            </a:r>
            <a:r>
              <a:rPr lang="en-US" altLang="zh-CN" sz="2400" b="0" i="0" dirty="0" err="1">
                <a:solidFill>
                  <a:srgbClr val="000000"/>
                </a:solidFill>
                <a:effectLst/>
                <a:latin typeface="Menlo"/>
              </a:rPr>
              <a:t>i</a:t>
            </a:r>
            <a:r>
              <a:rPr lang="en-US" altLang="zh-CN" sz="2400" b="0" i="0" dirty="0">
                <a:solidFill>
                  <a:srgbClr val="000000"/>
                </a:solidFill>
                <a:effectLst/>
                <a:latin typeface="Menlo"/>
              </a:rPr>
              <a:t> element-</a:t>
            </a:r>
            <a:r>
              <a:rPr lang="en-US" altLang="zh-CN" sz="2400" b="0" i="0" dirty="0" err="1">
                <a:solidFill>
                  <a:srgbClr val="000000"/>
                </a:solidFill>
                <a:effectLst/>
                <a:latin typeface="Menlo"/>
              </a:rPr>
              <a:t>ui</a:t>
            </a:r>
            <a:r>
              <a:rPr lang="en-US" altLang="zh-CN" sz="2400" b="0" i="0" dirty="0">
                <a:solidFill>
                  <a:srgbClr val="000000"/>
                </a:solidFill>
                <a:effectLst/>
                <a:latin typeface="Menlo"/>
              </a:rPr>
              <a:t> -S</a:t>
            </a:r>
            <a:endParaRPr lang="zh-CN" altLang="en-US" sz="2400" dirty="0"/>
          </a:p>
        </p:txBody>
      </p:sp>
      <p:sp>
        <p:nvSpPr>
          <p:cNvPr id="9" name="文本框 8">
            <a:extLst>
              <a:ext uri="{FF2B5EF4-FFF2-40B4-BE49-F238E27FC236}">
                <a16:creationId xmlns:a16="http://schemas.microsoft.com/office/drawing/2014/main" id="{6977A37E-8332-4553-B3F8-F75AE81985CC}"/>
              </a:ext>
            </a:extLst>
          </p:cNvPr>
          <p:cNvSpPr txBox="1"/>
          <p:nvPr/>
        </p:nvSpPr>
        <p:spPr>
          <a:xfrm>
            <a:off x="741344" y="1512618"/>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安装指令：</a:t>
            </a:r>
            <a:endParaRPr lang="zh-CN" altLang="en-US" sz="2400" dirty="0">
              <a:ln/>
              <a:solidFill>
                <a:schemeClr val="tx1"/>
              </a:solidFill>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9E518C8D-0499-439A-AD86-6A712CF5E17A}"/>
              </a:ext>
            </a:extLst>
          </p:cNvPr>
          <p:cNvSpPr txBox="1"/>
          <p:nvPr/>
        </p:nvSpPr>
        <p:spPr>
          <a:xfrm>
            <a:off x="741344" y="3429000"/>
            <a:ext cx="1723549" cy="461665"/>
          </a:xfrm>
          <a:prstGeom prst="rect">
            <a:avLst/>
          </a:prstGeom>
          <a:noFill/>
        </p:spPr>
        <p:txBody>
          <a:bodyPr wrap="none" rtlCol="0">
            <a:spAutoFit/>
          </a:bodyPr>
          <a:lstStyle/>
          <a:p>
            <a:r>
              <a:rPr lang="zh-CN" altLang="en-US" sz="2400" dirty="0">
                <a:ln/>
                <a:effectLst>
                  <a:outerShdw blurRad="38100" dist="19050" dir="2700000" algn="tl" rotWithShape="0">
                    <a:schemeClr val="dk1">
                      <a:alpha val="40000"/>
                    </a:schemeClr>
                  </a:outerShdw>
                </a:effectLst>
              </a:rPr>
              <a:t>引入方法：</a:t>
            </a:r>
            <a:endParaRPr lang="zh-CN" altLang="en-US" sz="2400" dirty="0">
              <a:ln/>
              <a:solidFill>
                <a:schemeClr val="tx1"/>
              </a:solidFill>
              <a:effectLst>
                <a:outerShdw blurRad="38100" dist="19050" dir="2700000" algn="tl" rotWithShape="0">
                  <a:schemeClr val="dk1">
                    <a:alpha val="40000"/>
                  </a:schemeClr>
                </a:outerShdw>
              </a:effectLst>
            </a:endParaRPr>
          </a:p>
        </p:txBody>
      </p:sp>
      <p:cxnSp>
        <p:nvCxnSpPr>
          <p:cNvPr id="4" name="直接箭头连接符 3">
            <a:extLst>
              <a:ext uri="{FF2B5EF4-FFF2-40B4-BE49-F238E27FC236}">
                <a16:creationId xmlns:a16="http://schemas.microsoft.com/office/drawing/2014/main" id="{807D729D-3D43-466D-9D18-4D8502114268}"/>
              </a:ext>
            </a:extLst>
          </p:cNvPr>
          <p:cNvCxnSpPr>
            <a:cxnSpLocks/>
          </p:cNvCxnSpPr>
          <p:nvPr/>
        </p:nvCxnSpPr>
        <p:spPr>
          <a:xfrm>
            <a:off x="2804160" y="3659833"/>
            <a:ext cx="2229394" cy="1022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左大括号 17">
            <a:extLst>
              <a:ext uri="{FF2B5EF4-FFF2-40B4-BE49-F238E27FC236}">
                <a16:creationId xmlns:a16="http://schemas.microsoft.com/office/drawing/2014/main" id="{FC6474C8-7DEB-4F50-B7EE-80EF1A3ED7EB}"/>
              </a:ext>
            </a:extLst>
          </p:cNvPr>
          <p:cNvSpPr/>
          <p:nvPr/>
        </p:nvSpPr>
        <p:spPr>
          <a:xfrm>
            <a:off x="5103223" y="3429000"/>
            <a:ext cx="400594" cy="759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82BD96B9-2942-4799-B497-D70E097A23B0}"/>
              </a:ext>
            </a:extLst>
          </p:cNvPr>
          <p:cNvPicPr>
            <a:picLocks noChangeAspect="1"/>
          </p:cNvPicPr>
          <p:nvPr/>
        </p:nvPicPr>
        <p:blipFill>
          <a:blip r:embed="rId2"/>
          <a:stretch>
            <a:fillRect/>
          </a:stretch>
        </p:blipFill>
        <p:spPr>
          <a:xfrm>
            <a:off x="5573486" y="1881287"/>
            <a:ext cx="6145301" cy="4615072"/>
          </a:xfrm>
          <a:prstGeom prst="rect">
            <a:avLst/>
          </a:prstGeom>
        </p:spPr>
      </p:pic>
    </p:spTree>
    <p:extLst>
      <p:ext uri="{BB962C8B-B14F-4D97-AF65-F5344CB8AC3E}">
        <p14:creationId xmlns:p14="http://schemas.microsoft.com/office/powerpoint/2010/main" val="15791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1005403" cy="584775"/>
          </a:xfrm>
          <a:prstGeom prst="rect">
            <a:avLst/>
          </a:prstGeom>
          <a:noFill/>
        </p:spPr>
        <p:txBody>
          <a:bodyPr wrap="none" rtlCol="0">
            <a:spAutoFit/>
          </a:bodyPr>
          <a:lstStyle/>
          <a:p>
            <a:r>
              <a:rPr lang="zh-CN" altLang="en-US" sz="3200" dirty="0">
                <a:ln/>
                <a:solidFill>
                  <a:schemeClr val="tx1"/>
                </a:solidFill>
                <a:effectLst>
                  <a:outerShdw blurRad="38100" dist="19050" dir="2700000" algn="tl" rotWithShape="0">
                    <a:schemeClr val="dk1">
                      <a:alpha val="40000"/>
                    </a:schemeClr>
                  </a:outerShdw>
                </a:effectLst>
              </a:rPr>
              <a:t>使用</a:t>
            </a:r>
          </a:p>
        </p:txBody>
      </p:sp>
      <p:pic>
        <p:nvPicPr>
          <p:cNvPr id="3" name="图片 2">
            <a:extLst>
              <a:ext uri="{FF2B5EF4-FFF2-40B4-BE49-F238E27FC236}">
                <a16:creationId xmlns:a16="http://schemas.microsoft.com/office/drawing/2014/main" id="{907BF009-93E9-421B-BD69-82181942C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51" y="1413903"/>
            <a:ext cx="10563497" cy="4847105"/>
          </a:xfrm>
          <a:prstGeom prst="rect">
            <a:avLst/>
          </a:prstGeom>
        </p:spPr>
      </p:pic>
    </p:spTree>
    <p:extLst>
      <p:ext uri="{BB962C8B-B14F-4D97-AF65-F5344CB8AC3E}">
        <p14:creationId xmlns:p14="http://schemas.microsoft.com/office/powerpoint/2010/main" val="421977146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804828" y="1714500"/>
            <a:ext cx="1355475" cy="1106805"/>
          </a:xfrm>
          <a:prstGeom prst="rect">
            <a:avLst/>
          </a:prstGeom>
          <a:noFill/>
        </p:spPr>
        <p:txBody>
          <a:bodyPr wrap="square" rtlCol="0">
            <a:spAutoFit/>
          </a:bodyPr>
          <a:lstStyle/>
          <a:p>
            <a:r>
              <a:rPr lang="en-US" altLang="zh-CN" sz="6600" b="1" dirty="0">
                <a:solidFill>
                  <a:srgbClr val="475574"/>
                </a:solidFill>
                <a:cs typeface="+mn-ea"/>
                <a:sym typeface="+mn-lt"/>
              </a:rPr>
              <a:t>SP.</a:t>
            </a:r>
            <a:endParaRPr lang="zh-CN" altLang="en-US" sz="6600" b="1" dirty="0">
              <a:solidFill>
                <a:srgbClr val="475574"/>
              </a:solidFill>
              <a:cs typeface="+mn-ea"/>
              <a:sym typeface="+mn-lt"/>
            </a:endParaRPr>
          </a:p>
        </p:txBody>
      </p:sp>
      <p:sp>
        <p:nvSpPr>
          <p:cNvPr id="13" name="矩形 12"/>
          <p:cNvSpPr/>
          <p:nvPr/>
        </p:nvSpPr>
        <p:spPr>
          <a:xfrm>
            <a:off x="5891555" y="3179060"/>
            <a:ext cx="3108543" cy="830997"/>
          </a:xfrm>
          <a:prstGeom prst="rect">
            <a:avLst/>
          </a:prstGeom>
        </p:spPr>
        <p:txBody>
          <a:bodyPr wrap="none">
            <a:spAutoFit/>
          </a:bodyPr>
          <a:lstStyle/>
          <a:p>
            <a:r>
              <a:rPr lang="en-US" altLang="zh-CN" sz="4800" b="1" spc="600" dirty="0">
                <a:solidFill>
                  <a:srgbClr val="475574"/>
                </a:solidFill>
                <a:cs typeface="+mn-ea"/>
                <a:sym typeface="+mn-lt"/>
              </a:rPr>
              <a:t>Http</a:t>
            </a:r>
            <a:r>
              <a:rPr lang="zh-CN" altLang="en-US" sz="4800" b="1" spc="600" dirty="0">
                <a:solidFill>
                  <a:srgbClr val="475574"/>
                </a:solidFill>
                <a:cs typeface="+mn-ea"/>
                <a:sym typeface="+mn-lt"/>
              </a:rPr>
              <a:t>请求</a:t>
            </a:r>
            <a:endParaRPr lang="en-US" sz="4800" b="1" spc="600" dirty="0">
              <a:solidFill>
                <a:srgbClr val="475574"/>
              </a:solidFill>
              <a:cs typeface="+mn-ea"/>
              <a:sym typeface="+mn-lt"/>
            </a:endParaRP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extLst>
      <p:ext uri="{BB962C8B-B14F-4D97-AF65-F5344CB8AC3E}">
        <p14:creationId xmlns:p14="http://schemas.microsoft.com/office/powerpoint/2010/main" val="60127808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P spid="14" grpId="0" bldLvl="0" animBg="1"/>
      <p:bldP spid="1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39413E-3D7C-4BEB-9439-0A30758AA909}"/>
              </a:ext>
            </a:extLst>
          </p:cNvPr>
          <p:cNvSpPr txBox="1"/>
          <p:nvPr/>
        </p:nvSpPr>
        <p:spPr>
          <a:xfrm>
            <a:off x="266700" y="231200"/>
            <a:ext cx="2236510" cy="584775"/>
          </a:xfrm>
          <a:prstGeom prst="rect">
            <a:avLst/>
          </a:prstGeom>
          <a:noFill/>
        </p:spPr>
        <p:txBody>
          <a:bodyPr wrap="none" rtlCol="0">
            <a:spAutoFit/>
          </a:bodyPr>
          <a:lstStyle/>
          <a:p>
            <a:r>
              <a:rPr lang="zh-CN" altLang="en-US" sz="3200">
                <a:ln/>
                <a:solidFill>
                  <a:schemeClr val="tx1"/>
                </a:solidFill>
                <a:effectLst>
                  <a:outerShdw blurRad="38100" dist="19050" dir="2700000" algn="tl" rotWithShape="0">
                    <a:schemeClr val="dk1">
                      <a:alpha val="40000"/>
                    </a:schemeClr>
                  </a:outerShdw>
                </a:effectLst>
              </a:rPr>
              <a:t>前后端交互</a:t>
            </a:r>
            <a:endParaRPr lang="zh-CN" altLang="en-US" sz="3200" dirty="0">
              <a:ln/>
              <a:solidFill>
                <a:schemeClr val="tx1"/>
              </a:solidFill>
              <a:effectLst>
                <a:outerShdw blurRad="38100" dist="19050" dir="2700000" algn="tl" rotWithShape="0">
                  <a:schemeClr val="dk1">
                    <a:alpha val="40000"/>
                  </a:schemeClr>
                </a:outerShdw>
              </a:effectLst>
            </a:endParaRPr>
          </a:p>
        </p:txBody>
      </p:sp>
      <p:pic>
        <p:nvPicPr>
          <p:cNvPr id="10" name="Picture 2">
            <a:extLst>
              <a:ext uri="{FF2B5EF4-FFF2-40B4-BE49-F238E27FC236}">
                <a16:creationId xmlns:a16="http://schemas.microsoft.com/office/drawing/2014/main" id="{69AC8349-E5D0-4C3A-BC5D-FF658511A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2442074"/>
            <a:ext cx="6610350" cy="280987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541BE7EF-AB80-40D4-84DF-64BEE6D3F775}"/>
              </a:ext>
            </a:extLst>
          </p:cNvPr>
          <p:cNvSpPr txBox="1"/>
          <p:nvPr/>
        </p:nvSpPr>
        <p:spPr>
          <a:xfrm>
            <a:off x="266699" y="1241745"/>
            <a:ext cx="10514511" cy="923330"/>
          </a:xfrm>
          <a:prstGeom prst="rect">
            <a:avLst/>
          </a:prstGeom>
          <a:noFill/>
        </p:spPr>
        <p:txBody>
          <a:bodyPr wrap="square" rtlCol="0" anchor="t">
            <a:spAutoFit/>
          </a:bodyPr>
          <a:lstStyle/>
          <a:p>
            <a:r>
              <a:rPr lang="zh-CN" altLang="en-US" dirty="0">
                <a:solidFill>
                  <a:schemeClr val="bg2">
                    <a:lumMod val="25000"/>
                  </a:schemeClr>
                </a:solidFill>
                <a:latin typeface="幼圆" panose="02010509060101010101" pitchFamily="49" charset="-122"/>
                <a:ea typeface="幼圆" panose="02010509060101010101" pitchFamily="49" charset="-122"/>
              </a:rPr>
              <a:t>主要行为是后端书写接口文档，与前端约定数据格式，前端发送</a:t>
            </a:r>
            <a:r>
              <a:rPr lang="en-US" altLang="zh-CN" dirty="0">
                <a:solidFill>
                  <a:schemeClr val="bg2">
                    <a:lumMod val="25000"/>
                  </a:schemeClr>
                </a:solidFill>
                <a:latin typeface="幼圆" panose="02010509060101010101" pitchFamily="49" charset="-122"/>
                <a:ea typeface="幼圆" panose="02010509060101010101" pitchFamily="49" charset="-122"/>
              </a:rPr>
              <a:t>http</a:t>
            </a:r>
            <a:r>
              <a:rPr lang="zh-CN" altLang="en-US" dirty="0">
                <a:solidFill>
                  <a:schemeClr val="bg2">
                    <a:lumMod val="25000"/>
                  </a:schemeClr>
                </a:solidFill>
                <a:latin typeface="幼圆" panose="02010509060101010101" pitchFamily="49" charset="-122"/>
                <a:ea typeface="幼圆" panose="02010509060101010101" pitchFamily="49" charset="-122"/>
              </a:rPr>
              <a:t>请求，获取数据加载到页面</a:t>
            </a:r>
            <a:endParaRPr lang="en-US" altLang="zh-CN" dirty="0">
              <a:solidFill>
                <a:schemeClr val="bg2">
                  <a:lumMod val="25000"/>
                </a:schemeClr>
              </a:solidFill>
              <a:latin typeface="幼圆" panose="02010509060101010101" pitchFamily="49" charset="-122"/>
              <a:ea typeface="幼圆" panose="02010509060101010101" pitchFamily="49" charset="-122"/>
            </a:endParaRPr>
          </a:p>
          <a:p>
            <a:endParaRPr lang="en-US" altLang="zh-CN" dirty="0">
              <a:solidFill>
                <a:schemeClr val="bg2">
                  <a:lumMod val="25000"/>
                </a:schemeClr>
              </a:solidFill>
              <a:latin typeface="幼圆" panose="02010509060101010101" pitchFamily="49" charset="-122"/>
              <a:ea typeface="幼圆" panose="02010509060101010101" pitchFamily="49" charset="-122"/>
            </a:endParaRPr>
          </a:p>
          <a:p>
            <a:r>
              <a:rPr lang="zh-CN" altLang="en-US" dirty="0">
                <a:solidFill>
                  <a:schemeClr val="bg2">
                    <a:lumMod val="25000"/>
                  </a:schemeClr>
                </a:solidFill>
                <a:latin typeface="幼圆" panose="02010509060101010101" pitchFamily="49" charset="-122"/>
                <a:ea typeface="幼圆" panose="02010509060101010101" pitchFamily="49" charset="-122"/>
              </a:rPr>
              <a:t>发送请求的方式可以有：</a:t>
            </a:r>
            <a:r>
              <a:rPr lang="en-US" altLang="zh-CN" dirty="0">
                <a:solidFill>
                  <a:schemeClr val="bg2">
                    <a:lumMod val="25000"/>
                  </a:schemeClr>
                </a:solidFill>
                <a:latin typeface="幼圆" panose="02010509060101010101" pitchFamily="49" charset="-122"/>
                <a:ea typeface="幼圆" panose="02010509060101010101" pitchFamily="49" charset="-122"/>
              </a:rPr>
              <a:t>ajax</a:t>
            </a:r>
            <a:r>
              <a:rPr lang="zh-CN" altLang="en-US" dirty="0">
                <a:solidFill>
                  <a:schemeClr val="bg2">
                    <a:lumMod val="25000"/>
                  </a:schemeClr>
                </a:solidFill>
                <a:latin typeface="幼圆" panose="02010509060101010101" pitchFamily="49" charset="-122"/>
                <a:ea typeface="幼圆" panose="02010509060101010101" pitchFamily="49" charset="-122"/>
              </a:rPr>
              <a:t>，</a:t>
            </a:r>
            <a:r>
              <a:rPr lang="en-US" altLang="zh-CN" dirty="0">
                <a:solidFill>
                  <a:schemeClr val="bg2">
                    <a:lumMod val="25000"/>
                  </a:schemeClr>
                </a:solidFill>
                <a:latin typeface="幼圆" panose="02010509060101010101" pitchFamily="49" charset="-122"/>
                <a:ea typeface="幼圆" panose="02010509060101010101" pitchFamily="49" charset="-122"/>
              </a:rPr>
              <a:t>jQuery-ajax</a:t>
            </a:r>
            <a:r>
              <a:rPr lang="zh-CN" altLang="en-US" dirty="0">
                <a:solidFill>
                  <a:schemeClr val="bg2">
                    <a:lumMod val="25000"/>
                  </a:schemeClr>
                </a:solidFill>
                <a:latin typeface="幼圆" panose="02010509060101010101" pitchFamily="49" charset="-122"/>
                <a:ea typeface="幼圆" panose="02010509060101010101" pitchFamily="49" charset="-122"/>
              </a:rPr>
              <a:t>，</a:t>
            </a:r>
            <a:r>
              <a:rPr lang="en-US" altLang="zh-CN" dirty="0" err="1">
                <a:solidFill>
                  <a:schemeClr val="bg2">
                    <a:lumMod val="25000"/>
                  </a:schemeClr>
                </a:solidFill>
                <a:latin typeface="幼圆" panose="02010509060101010101" pitchFamily="49" charset="-122"/>
                <a:ea typeface="幼圆" panose="02010509060101010101" pitchFamily="49" charset="-122"/>
              </a:rPr>
              <a:t>axios</a:t>
            </a:r>
            <a:r>
              <a:rPr lang="en-US" altLang="zh-CN">
                <a:solidFill>
                  <a:schemeClr val="bg2">
                    <a:lumMod val="25000"/>
                  </a:schemeClr>
                </a:solidFill>
                <a:latin typeface="幼圆" panose="02010509060101010101" pitchFamily="49" charset="-122"/>
                <a:ea typeface="幼圆" panose="02010509060101010101" pitchFamily="49" charset="-122"/>
              </a:rPr>
              <a:t>......</a:t>
            </a:r>
            <a:endParaRPr lang="en-US" altLang="zh-CN" dirty="0">
              <a:solidFill>
                <a:schemeClr val="bg2">
                  <a:lumMod val="2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80609429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hlinkClick r:id="rId2"/>
            <a:extLst>
              <a:ext uri="{FF2B5EF4-FFF2-40B4-BE49-F238E27FC236}">
                <a16:creationId xmlns:a16="http://schemas.microsoft.com/office/drawing/2014/main" id="{4CF891D1-0A58-4A87-826D-5E725389FDF1}"/>
              </a:ext>
            </a:extLst>
          </p:cNvPr>
          <p:cNvPicPr>
            <a:picLocks noChangeAspect="1"/>
          </p:cNvPicPr>
          <p:nvPr/>
        </p:nvPicPr>
        <p:blipFill>
          <a:blip r:embed="rId3"/>
          <a:stretch>
            <a:fillRect/>
          </a:stretch>
        </p:blipFill>
        <p:spPr>
          <a:xfrm>
            <a:off x="4244085" y="2703538"/>
            <a:ext cx="3703829" cy="1048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63445" y="1518648"/>
            <a:ext cx="7865110" cy="3970318"/>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sym typeface="+mn-ea"/>
            </a:endParaRPr>
          </a:p>
          <a:p>
            <a:pPr algn="ct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sym typeface="+mn-ea"/>
              </a:rPr>
              <a:t>前后端交互</a:t>
            </a:r>
            <a:r>
              <a:rPr kumimoji="1" lang="en-US" altLang="zh-CN" sz="2800" dirty="0" err="1">
                <a:latin typeface="宋体-简" panose="02010800040101010101" pitchFamily="2" charset="-122"/>
                <a:ea typeface="宋体-简" panose="02010800040101010101" pitchFamily="2" charset="-122"/>
                <a:sym typeface="+mn-ea"/>
              </a:rPr>
              <a:t>axios</a:t>
            </a:r>
            <a:r>
              <a:rPr kumimoji="1" lang="zh-CN" altLang="en-US" sz="2800" dirty="0">
                <a:latin typeface="宋体-简" panose="02010800040101010101" pitchFamily="2" charset="-122"/>
                <a:ea typeface="宋体-简" panose="02010800040101010101" pitchFamily="2" charset="-122"/>
                <a:sym typeface="+mn-ea"/>
              </a:rPr>
              <a:t>的使用和封装（</a:t>
            </a:r>
            <a:r>
              <a:rPr kumimoji="1" lang="en-US" altLang="zh-CN" sz="2800" dirty="0">
                <a:latin typeface="宋体-简" panose="02010800040101010101" pitchFamily="2" charset="-122"/>
                <a:ea typeface="宋体-简" panose="02010800040101010101" pitchFamily="2" charset="-122"/>
                <a:sym typeface="+mn-ea"/>
              </a:rPr>
              <a:t>P143-147</a:t>
            </a:r>
            <a:r>
              <a:rPr kumimoji="1" lang="zh-CN" altLang="en-US" sz="2800" dirty="0">
                <a:latin typeface="宋体-简" panose="02010800040101010101" pitchFamily="2" charset="-122"/>
                <a:ea typeface="宋体-简" panose="02010800040101010101" pitchFamily="2" charset="-122"/>
                <a:sym typeface="+mn-ea"/>
              </a:rPr>
              <a:t>）：</a:t>
            </a:r>
            <a:r>
              <a:rPr kumimoji="1" lang="en-US" altLang="zh-CN" sz="2800" dirty="0">
                <a:latin typeface="宋体-简" panose="02010800040101010101" pitchFamily="2" charset="-122"/>
                <a:ea typeface="宋体-简" panose="02010800040101010101" pitchFamily="2" charset="-122"/>
                <a:sym typeface="+mn-ea"/>
                <a:hlinkClick r:id="rId2"/>
              </a:rPr>
              <a:t>https://www.bilibili.com/video/BV15741177Eh</a:t>
            </a:r>
            <a:r>
              <a:rPr kumimoji="1" lang="zh-CN" altLang="en-US" sz="1600" dirty="0">
                <a:latin typeface="宋体-简" panose="02010800040101010101" pitchFamily="2" charset="-122"/>
                <a:ea typeface="宋体-简" panose="02010800040101010101" pitchFamily="2" charset="-122"/>
                <a:sym typeface="+mn-ea"/>
              </a:rPr>
              <a:t>（其他内容可能有些老，但是想看的也可以看）</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en-US" altLang="zh-CN" sz="2800" dirty="0" err="1">
                <a:ea typeface="宋体-简" panose="02010800040101010101" pitchFamily="2" charset="-122"/>
                <a:sym typeface="+mn-ea"/>
              </a:rPr>
              <a:t>vue</a:t>
            </a:r>
            <a:r>
              <a:rPr kumimoji="1" lang="zh-CN" altLang="en-US" sz="2800" dirty="0">
                <a:ea typeface="宋体-简" panose="02010800040101010101" pitchFamily="2" charset="-122"/>
                <a:sym typeface="+mn-ea"/>
              </a:rPr>
              <a:t>官方文档</a:t>
            </a:r>
            <a:r>
              <a:rPr kumimoji="1" lang="en-US" altLang="zh-CN" sz="2800" dirty="0">
                <a:ea typeface="宋体-简" panose="02010800040101010101" pitchFamily="2" charset="-122"/>
                <a:sym typeface="+mn-ea"/>
                <a:hlinkClick r:id="rId3"/>
              </a:rPr>
              <a:t>https://cn.vuejs.org/</a:t>
            </a:r>
            <a:endParaRPr kumimoji="1" lang="en-US" altLang="zh-CN" sz="2800" dirty="0">
              <a:ea typeface="宋体-简" panose="02010800040101010101" pitchFamily="2" charset="-122"/>
              <a:sym typeface="+mn-ea"/>
            </a:endParaRPr>
          </a:p>
          <a:p>
            <a:pPr marL="342900" indent="-342900">
              <a:buFont typeface="Arial" panose="020B0604020202020204" pitchFamily="34" charset="0"/>
              <a:buChar char="•"/>
            </a:pPr>
            <a:r>
              <a:rPr kumimoji="1" lang="en-US" altLang="zh-CN" sz="2800" dirty="0" err="1">
                <a:ea typeface="宋体-简" panose="02010800040101010101" pitchFamily="2" charset="-122"/>
                <a:sym typeface="+mn-ea"/>
              </a:rPr>
              <a:t>mdn</a:t>
            </a:r>
            <a:r>
              <a:rPr kumimoji="1" lang="en-US" altLang="zh-CN" sz="2800" dirty="0">
                <a:ea typeface="宋体-简" panose="02010800040101010101" pitchFamily="2" charset="-122"/>
                <a:sym typeface="+mn-ea"/>
              </a:rPr>
              <a:t>-web</a:t>
            </a:r>
            <a:r>
              <a:rPr kumimoji="1" lang="zh-CN" altLang="en-US" sz="2800" dirty="0">
                <a:ea typeface="宋体-简" panose="02010800040101010101" pitchFamily="2" charset="-122"/>
                <a:sym typeface="+mn-ea"/>
              </a:rPr>
              <a:t>文档</a:t>
            </a:r>
            <a:r>
              <a:rPr kumimoji="1" lang="en-US" altLang="zh-CN" sz="2800" dirty="0">
                <a:ea typeface="宋体-简" panose="02010800040101010101" pitchFamily="2" charset="-122"/>
                <a:sym typeface="+mn-ea"/>
                <a:hlinkClick r:id="rId4"/>
              </a:rPr>
              <a:t>https://developer.mozilla.org/zh-CN/</a:t>
            </a:r>
            <a:r>
              <a:rPr kumimoji="1" lang="en-US" altLang="zh-CN" sz="2800" dirty="0">
                <a:ea typeface="宋体-简" panose="02010800040101010101" pitchFamily="2" charset="-122"/>
                <a:sym typeface="+mn-ea"/>
              </a:rPr>
              <a:t>  </a:t>
            </a:r>
          </a:p>
          <a:p>
            <a:pPr marL="342900" indent="-342900">
              <a:buFont typeface="Arial" panose="020B0604020202020204" pitchFamily="34" charset="0"/>
              <a:buChar char="•"/>
            </a:pPr>
            <a:endParaRPr kumimoji="1" lang="zh-CN" altLang="en-US" sz="2800" dirty="0">
              <a:ea typeface="宋体-简"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圆角 7"/>
          <p:cNvSpPr/>
          <p:nvPr/>
        </p:nvSpPr>
        <p:spPr>
          <a:xfrm>
            <a:off x="1348146" y="981194"/>
            <a:ext cx="9683668"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矩形 11"/>
          <p:cNvSpPr/>
          <p:nvPr/>
        </p:nvSpPr>
        <p:spPr>
          <a:xfrm>
            <a:off x="1702101" y="2947081"/>
            <a:ext cx="1946715" cy="830997"/>
          </a:xfrm>
          <a:prstGeom prst="rect">
            <a:avLst/>
          </a:prstGeom>
          <a:noFill/>
        </p:spPr>
        <p:txBody>
          <a:bodyPr vert="horz" wrap="square" rtlCol="0">
            <a:spAutoFit/>
          </a:bodyPr>
          <a:lstStyle/>
          <a:p>
            <a:r>
              <a:rPr lang="zh-CN" altLang="en-US" sz="4800" b="1" spc="600" dirty="0">
                <a:solidFill>
                  <a:srgbClr val="475574"/>
                </a:solidFill>
                <a:cs typeface="+mn-ea"/>
                <a:sym typeface="+mn-lt"/>
              </a:rPr>
              <a:t>目 录</a:t>
            </a:r>
          </a:p>
        </p:txBody>
      </p:sp>
      <p:grpSp>
        <p:nvGrpSpPr>
          <p:cNvPr id="15" name="组合 14"/>
          <p:cNvGrpSpPr/>
          <p:nvPr/>
        </p:nvGrpSpPr>
        <p:grpSpPr>
          <a:xfrm>
            <a:off x="6522115" y="689290"/>
            <a:ext cx="5427920" cy="708964"/>
            <a:chOff x="668080" y="698156"/>
            <a:chExt cx="5592043" cy="1016344"/>
          </a:xfrm>
        </p:grpSpPr>
        <p:sp>
          <p:nvSpPr>
            <p:cNvPr id="14" name="矩形 13"/>
            <p:cNvSpPr/>
            <p:nvPr/>
          </p:nvSpPr>
          <p:spPr>
            <a:xfrm>
              <a:off x="5613564" y="698156"/>
              <a:ext cx="646559" cy="1016344"/>
            </a:xfrm>
            <a:prstGeom prst="rect">
              <a:avLst/>
            </a:prstGeom>
            <a:solidFill>
              <a:srgbClr val="F2D4AA"/>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 name="矩形: 圆角 8"/>
            <p:cNvSpPr/>
            <p:nvPr/>
          </p:nvSpPr>
          <p:spPr>
            <a:xfrm>
              <a:off x="668080" y="698156"/>
              <a:ext cx="5099674" cy="101634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7" name="圆: 空心 16"/>
          <p:cNvSpPr/>
          <p:nvPr/>
        </p:nvSpPr>
        <p:spPr>
          <a:xfrm>
            <a:off x="-1784891" y="1354062"/>
            <a:ext cx="4422011" cy="4422011"/>
          </a:xfrm>
          <a:prstGeom prst="donut">
            <a:avLst>
              <a:gd name="adj" fmla="val 338"/>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757303" y="1970461"/>
            <a:ext cx="2276961" cy="539178"/>
            <a:chOff x="3896674" y="1968528"/>
            <a:chExt cx="2276961" cy="539178"/>
          </a:xfrm>
        </p:grpSpPr>
        <p:grpSp>
          <p:nvGrpSpPr>
            <p:cNvPr id="19" name="组合 18"/>
            <p:cNvGrpSpPr/>
            <p:nvPr/>
          </p:nvGrpSpPr>
          <p:grpSpPr>
            <a:xfrm>
              <a:off x="3896674" y="1968528"/>
              <a:ext cx="838868" cy="539178"/>
              <a:chOff x="3896674" y="1968528"/>
              <a:chExt cx="838868" cy="539178"/>
            </a:xfrm>
          </p:grpSpPr>
          <p:sp>
            <p:nvSpPr>
              <p:cNvPr id="16" name="椭圆 15"/>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8" name="文本框 17"/>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grpSp>
        <p:sp>
          <p:nvSpPr>
            <p:cNvPr id="33" name="矩形 32"/>
            <p:cNvSpPr/>
            <p:nvPr/>
          </p:nvSpPr>
          <p:spPr>
            <a:xfrm>
              <a:off x="4435852" y="2010429"/>
              <a:ext cx="1737783" cy="461665"/>
            </a:xfrm>
            <a:prstGeom prst="rect">
              <a:avLst/>
            </a:prstGeom>
          </p:spPr>
          <p:txBody>
            <a:bodyPr wrap="none">
              <a:spAutoFit/>
            </a:bodyPr>
            <a:lstStyle/>
            <a:p>
              <a:r>
                <a:rPr lang="en-US" altLang="zh-CN" sz="2400" b="1" spc="600" dirty="0">
                  <a:solidFill>
                    <a:srgbClr val="475574"/>
                  </a:solidFill>
                  <a:cs typeface="+mn-ea"/>
                  <a:sym typeface="+mn-lt"/>
                </a:rPr>
                <a:t>Vue</a:t>
              </a:r>
              <a:r>
                <a:rPr lang="zh-CN" altLang="en-US" sz="2400" b="1" spc="600" dirty="0">
                  <a:solidFill>
                    <a:srgbClr val="475574"/>
                  </a:solidFill>
                  <a:cs typeface="+mn-ea"/>
                  <a:sym typeface="+mn-lt"/>
                </a:rPr>
                <a:t>基础</a:t>
              </a:r>
              <a:endParaRPr lang="en-US" sz="2400" b="1" spc="600" dirty="0">
                <a:solidFill>
                  <a:srgbClr val="475574"/>
                </a:solidFill>
                <a:cs typeface="+mn-ea"/>
                <a:sym typeface="+mn-lt"/>
              </a:endParaRPr>
            </a:p>
          </p:txBody>
        </p:sp>
      </p:grpSp>
      <p:grpSp>
        <p:nvGrpSpPr>
          <p:cNvPr id="39" name="组合 38"/>
          <p:cNvGrpSpPr/>
          <p:nvPr/>
        </p:nvGrpSpPr>
        <p:grpSpPr>
          <a:xfrm>
            <a:off x="4766880" y="2687601"/>
            <a:ext cx="3432142" cy="539178"/>
            <a:chOff x="4947367" y="2731139"/>
            <a:chExt cx="3432142" cy="539178"/>
          </a:xfrm>
        </p:grpSpPr>
        <p:grpSp>
          <p:nvGrpSpPr>
            <p:cNvPr id="20" name="组合 19"/>
            <p:cNvGrpSpPr/>
            <p:nvPr/>
          </p:nvGrpSpPr>
          <p:grpSpPr>
            <a:xfrm>
              <a:off x="4947367" y="2731139"/>
              <a:ext cx="838868" cy="539178"/>
              <a:chOff x="3896674" y="1968528"/>
              <a:chExt cx="838868" cy="539178"/>
            </a:xfrm>
          </p:grpSpPr>
          <p:sp>
            <p:nvSpPr>
              <p:cNvPr id="21" name="椭圆 20"/>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2" name="文本框 21"/>
              <p:cNvSpPr txBox="1"/>
              <p:nvPr/>
            </p:nvSpPr>
            <p:spPr>
              <a:xfrm>
                <a:off x="3906020" y="2038062"/>
                <a:ext cx="829522"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grpSp>
        <p:sp>
          <p:nvSpPr>
            <p:cNvPr id="34" name="矩形 33"/>
            <p:cNvSpPr/>
            <p:nvPr/>
          </p:nvSpPr>
          <p:spPr>
            <a:xfrm>
              <a:off x="5487563" y="2754039"/>
              <a:ext cx="2891946" cy="461665"/>
            </a:xfrm>
            <a:prstGeom prst="rect">
              <a:avLst/>
            </a:prstGeom>
          </p:spPr>
          <p:txBody>
            <a:bodyPr wrap="none">
              <a:spAutoFit/>
            </a:bodyPr>
            <a:lstStyle/>
            <a:p>
              <a:r>
                <a:rPr lang="en-US" altLang="zh-CN" sz="2400" b="1" spc="600" dirty="0">
                  <a:solidFill>
                    <a:srgbClr val="475574"/>
                  </a:solidFill>
                  <a:cs typeface="+mn-ea"/>
                  <a:sym typeface="+mn-lt"/>
                </a:rPr>
                <a:t>Vue</a:t>
              </a:r>
              <a:r>
                <a:rPr lang="zh-CN" altLang="en-US" sz="2400" b="1" spc="600" dirty="0">
                  <a:solidFill>
                    <a:srgbClr val="475574"/>
                  </a:solidFill>
                  <a:cs typeface="+mn-ea"/>
                  <a:sym typeface="+mn-lt"/>
                </a:rPr>
                <a:t>项目的构建</a:t>
              </a:r>
              <a:endParaRPr lang="en-US" altLang="zh-CN" sz="2400" b="1" spc="600" dirty="0">
                <a:solidFill>
                  <a:srgbClr val="475574"/>
                </a:solidFill>
                <a:cs typeface="+mn-ea"/>
                <a:sym typeface="+mn-lt"/>
              </a:endParaRPr>
            </a:p>
          </p:txBody>
        </p:sp>
      </p:grpSp>
      <p:grpSp>
        <p:nvGrpSpPr>
          <p:cNvPr id="10" name="组合 9"/>
          <p:cNvGrpSpPr/>
          <p:nvPr/>
        </p:nvGrpSpPr>
        <p:grpSpPr>
          <a:xfrm>
            <a:off x="4757462" y="3425125"/>
            <a:ext cx="3162479" cy="539178"/>
            <a:chOff x="5216889" y="3371741"/>
            <a:chExt cx="3162479" cy="539178"/>
          </a:xfrm>
        </p:grpSpPr>
        <p:grpSp>
          <p:nvGrpSpPr>
            <p:cNvPr id="11" name="组合 10"/>
            <p:cNvGrpSpPr/>
            <p:nvPr/>
          </p:nvGrpSpPr>
          <p:grpSpPr>
            <a:xfrm>
              <a:off x="5216889" y="3371741"/>
              <a:ext cx="838868" cy="539178"/>
              <a:chOff x="3896674" y="1968528"/>
              <a:chExt cx="838868" cy="539178"/>
            </a:xfrm>
          </p:grpSpPr>
          <p:sp>
            <p:nvSpPr>
              <p:cNvPr id="13" name="椭圆 12"/>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9" name="文本框 28"/>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grpSp>
        <p:sp>
          <p:nvSpPr>
            <p:cNvPr id="30" name="矩形 29"/>
            <p:cNvSpPr/>
            <p:nvPr/>
          </p:nvSpPr>
          <p:spPr>
            <a:xfrm>
              <a:off x="5817448" y="3383183"/>
              <a:ext cx="2561920" cy="461665"/>
            </a:xfrm>
            <a:prstGeom prst="rect">
              <a:avLst/>
            </a:prstGeom>
          </p:spPr>
          <p:txBody>
            <a:bodyPr wrap="none">
              <a:spAutoFit/>
            </a:bodyPr>
            <a:lstStyle/>
            <a:p>
              <a:r>
                <a:rPr lang="en-US" altLang="zh-CN" sz="2400" b="1" spc="600" dirty="0">
                  <a:solidFill>
                    <a:srgbClr val="475574"/>
                  </a:solidFill>
                  <a:cs typeface="+mn-ea"/>
                  <a:sym typeface="+mn-lt"/>
                </a:rPr>
                <a:t>Element-UI</a:t>
              </a:r>
            </a:p>
          </p:txBody>
        </p:sp>
      </p:grpSp>
      <p:grpSp>
        <p:nvGrpSpPr>
          <p:cNvPr id="2" name="组合 1"/>
          <p:cNvGrpSpPr/>
          <p:nvPr/>
        </p:nvGrpSpPr>
        <p:grpSpPr>
          <a:xfrm>
            <a:off x="4757462" y="4121085"/>
            <a:ext cx="2974927" cy="539178"/>
            <a:chOff x="5216889" y="3371741"/>
            <a:chExt cx="2974927" cy="539178"/>
          </a:xfrm>
        </p:grpSpPr>
        <p:grpSp>
          <p:nvGrpSpPr>
            <p:cNvPr id="3" name="组合 2"/>
            <p:cNvGrpSpPr/>
            <p:nvPr/>
          </p:nvGrpSpPr>
          <p:grpSpPr>
            <a:xfrm>
              <a:off x="5216889" y="3371741"/>
              <a:ext cx="838868" cy="539178"/>
              <a:chOff x="3896674" y="1968528"/>
              <a:chExt cx="838868" cy="539178"/>
            </a:xfrm>
          </p:grpSpPr>
          <p:sp>
            <p:nvSpPr>
              <p:cNvPr id="4" name="椭圆 3"/>
              <p:cNvSpPr/>
              <p:nvPr/>
            </p:nvSpPr>
            <p:spPr>
              <a:xfrm flipV="1">
                <a:off x="3896674" y="1968528"/>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5" name="文本框 4"/>
              <p:cNvSpPr txBox="1"/>
              <p:nvPr/>
            </p:nvSpPr>
            <p:spPr>
              <a:xfrm>
                <a:off x="3906020" y="2038062"/>
                <a:ext cx="829522" cy="39878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grpSp>
        <p:sp>
          <p:nvSpPr>
            <p:cNvPr id="6" name="矩形 5"/>
            <p:cNvSpPr/>
            <p:nvPr/>
          </p:nvSpPr>
          <p:spPr>
            <a:xfrm>
              <a:off x="5817448" y="3383183"/>
              <a:ext cx="2374368" cy="461665"/>
            </a:xfrm>
            <a:prstGeom prst="rect">
              <a:avLst/>
            </a:prstGeom>
          </p:spPr>
          <p:txBody>
            <a:bodyPr wrap="none">
              <a:spAutoFit/>
            </a:bodyPr>
            <a:lstStyle/>
            <a:p>
              <a:r>
                <a:rPr lang="en-US" altLang="zh-CN" sz="2400" b="1" spc="600" dirty="0">
                  <a:solidFill>
                    <a:srgbClr val="475574"/>
                  </a:solidFill>
                  <a:cs typeface="+mn-ea"/>
                  <a:sym typeface="+mn-lt"/>
                </a:rPr>
                <a:t>Homework</a:t>
              </a:r>
            </a:p>
          </p:txBody>
        </p:sp>
      </p:gr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5991935" y="3179060"/>
            <a:ext cx="2907784" cy="830997"/>
          </a:xfrm>
          <a:prstGeom prst="rect">
            <a:avLst/>
          </a:prstGeom>
        </p:spPr>
        <p:txBody>
          <a:bodyPr wrap="none">
            <a:spAutoFit/>
          </a:bodyPr>
          <a:lstStyle/>
          <a:p>
            <a:r>
              <a:rPr lang="en-US" altLang="zh-CN" sz="4800" b="1" spc="600" dirty="0">
                <a:solidFill>
                  <a:srgbClr val="475574"/>
                </a:solidFill>
                <a:cs typeface="+mn-ea"/>
                <a:sym typeface="+mn-lt"/>
              </a:rPr>
              <a:t>Vue</a:t>
            </a:r>
            <a:r>
              <a:rPr lang="zh-CN" altLang="en-US" sz="4800" b="1" spc="600" dirty="0">
                <a:solidFill>
                  <a:srgbClr val="475574"/>
                </a:solidFill>
                <a:cs typeface="+mn-ea"/>
                <a:sym typeface="+mn-lt"/>
              </a:rPr>
              <a:t>基础</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60681" y="426072"/>
            <a:ext cx="2540247" cy="584775"/>
          </a:xfrm>
          <a:prstGeom prst="rect">
            <a:avLst/>
          </a:prstGeom>
          <a:noFill/>
        </p:spPr>
        <p:txBody>
          <a:bodyPr wrap="none" rtlCol="0">
            <a:spAutoFit/>
          </a:bodyPr>
          <a:lstStyle/>
          <a:p>
            <a:r>
              <a:rPr lang="en-US" altLang="zh-CN" sz="3200" dirty="0">
                <a:ln/>
                <a:solidFill>
                  <a:schemeClr val="bg1"/>
                </a:solidFill>
                <a:effectLst>
                  <a:outerShdw blurRad="38100" dist="19050" dir="2700000" algn="tl" rotWithShape="0">
                    <a:schemeClr val="dk1">
                      <a:alpha val="40000"/>
                    </a:schemeClr>
                  </a:outerShdw>
                </a:effectLst>
              </a:rPr>
              <a:t>Vue</a:t>
            </a:r>
            <a:r>
              <a:rPr lang="zh-CN" altLang="en-US" sz="3200" dirty="0">
                <a:ln/>
                <a:solidFill>
                  <a:schemeClr val="bg1"/>
                </a:solidFill>
                <a:effectLst>
                  <a:outerShdw blurRad="38100" dist="19050" dir="2700000" algn="tl" rotWithShape="0">
                    <a:schemeClr val="dk1">
                      <a:alpha val="40000"/>
                    </a:schemeClr>
                  </a:outerShdw>
                </a:effectLst>
              </a:rPr>
              <a:t>实例注册</a:t>
            </a:r>
          </a:p>
        </p:txBody>
      </p:sp>
      <p:pic>
        <p:nvPicPr>
          <p:cNvPr id="2" name="图片 1">
            <a:extLst>
              <a:ext uri="{FF2B5EF4-FFF2-40B4-BE49-F238E27FC236}">
                <a16:creationId xmlns:a16="http://schemas.microsoft.com/office/drawing/2014/main" id="{9857351E-E36E-4749-9051-7DA09F8CCCBF}"/>
              </a:ext>
            </a:extLst>
          </p:cNvPr>
          <p:cNvPicPr>
            <a:picLocks noChangeAspect="1"/>
          </p:cNvPicPr>
          <p:nvPr/>
        </p:nvPicPr>
        <p:blipFill>
          <a:blip r:embed="rId3"/>
          <a:stretch>
            <a:fillRect/>
          </a:stretch>
        </p:blipFill>
        <p:spPr>
          <a:xfrm>
            <a:off x="0" y="1588984"/>
            <a:ext cx="12192000" cy="36800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30700" y="306150"/>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条件渲染</a:t>
            </a:r>
          </a:p>
        </p:txBody>
      </p:sp>
      <p:pic>
        <p:nvPicPr>
          <p:cNvPr id="6" name="图片 5">
            <a:extLst>
              <a:ext uri="{FF2B5EF4-FFF2-40B4-BE49-F238E27FC236}">
                <a16:creationId xmlns:a16="http://schemas.microsoft.com/office/drawing/2014/main" id="{D6BE9B2A-7088-463F-AF7A-666BF59BFBCA}"/>
              </a:ext>
            </a:extLst>
          </p:cNvPr>
          <p:cNvPicPr>
            <a:picLocks noChangeAspect="1"/>
          </p:cNvPicPr>
          <p:nvPr/>
        </p:nvPicPr>
        <p:blipFill>
          <a:blip r:embed="rId3"/>
          <a:stretch>
            <a:fillRect/>
          </a:stretch>
        </p:blipFill>
        <p:spPr>
          <a:xfrm>
            <a:off x="1672968" y="1095103"/>
            <a:ext cx="8846063" cy="5108891"/>
          </a:xfrm>
          <a:prstGeom prst="rect">
            <a:avLst/>
          </a:prstGeom>
        </p:spPr>
      </p:pic>
    </p:spTree>
    <p:extLst>
      <p:ext uri="{BB962C8B-B14F-4D97-AF65-F5344CB8AC3E}">
        <p14:creationId xmlns:p14="http://schemas.microsoft.com/office/powerpoint/2010/main" val="351700130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00720" y="321141"/>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循环渲染</a:t>
            </a:r>
          </a:p>
        </p:txBody>
      </p:sp>
      <p:pic>
        <p:nvPicPr>
          <p:cNvPr id="2" name="图片 1">
            <a:extLst>
              <a:ext uri="{FF2B5EF4-FFF2-40B4-BE49-F238E27FC236}">
                <a16:creationId xmlns:a16="http://schemas.microsoft.com/office/drawing/2014/main" id="{CF3CF1E0-3060-4200-93AE-18CC28FCA258}"/>
              </a:ext>
            </a:extLst>
          </p:cNvPr>
          <p:cNvPicPr>
            <a:picLocks noChangeAspect="1"/>
          </p:cNvPicPr>
          <p:nvPr/>
        </p:nvPicPr>
        <p:blipFill>
          <a:blip r:embed="rId3"/>
          <a:stretch>
            <a:fillRect/>
          </a:stretch>
        </p:blipFill>
        <p:spPr>
          <a:xfrm>
            <a:off x="225043" y="569728"/>
            <a:ext cx="11741914" cy="5718544"/>
          </a:xfrm>
          <a:prstGeom prst="rect">
            <a:avLst/>
          </a:prstGeom>
        </p:spPr>
      </p:pic>
    </p:spTree>
    <p:extLst>
      <p:ext uri="{BB962C8B-B14F-4D97-AF65-F5344CB8AC3E}">
        <p14:creationId xmlns:p14="http://schemas.microsoft.com/office/powerpoint/2010/main" val="82944609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BFB861C-78F3-4028-9050-FA248519234D}"/>
              </a:ext>
            </a:extLst>
          </p:cNvPr>
          <p:cNvSpPr txBox="1"/>
          <p:nvPr/>
        </p:nvSpPr>
        <p:spPr>
          <a:xfrm>
            <a:off x="360681" y="321141"/>
            <a:ext cx="1826141" cy="584775"/>
          </a:xfrm>
          <a:prstGeom prst="rect">
            <a:avLst/>
          </a:prstGeom>
          <a:noFill/>
        </p:spPr>
        <p:txBody>
          <a:bodyPr wrap="none" rtlCol="0">
            <a:spAutoFit/>
          </a:bodyPr>
          <a:lstStyle/>
          <a:p>
            <a:r>
              <a:rPr lang="zh-CN" altLang="en-US" sz="3200" dirty="0">
                <a:ln/>
                <a:solidFill>
                  <a:schemeClr val="bg1"/>
                </a:solidFill>
                <a:effectLst>
                  <a:outerShdw blurRad="38100" dist="19050" dir="2700000" algn="tl" rotWithShape="0">
                    <a:schemeClr val="dk1">
                      <a:alpha val="40000"/>
                    </a:schemeClr>
                  </a:outerShdw>
                </a:effectLst>
              </a:rPr>
              <a:t>双向绑定</a:t>
            </a:r>
          </a:p>
        </p:txBody>
      </p:sp>
      <p:pic>
        <p:nvPicPr>
          <p:cNvPr id="3" name="图片 2">
            <a:extLst>
              <a:ext uri="{FF2B5EF4-FFF2-40B4-BE49-F238E27FC236}">
                <a16:creationId xmlns:a16="http://schemas.microsoft.com/office/drawing/2014/main" id="{FEF5441A-9396-4200-9EBD-2892136599E6}"/>
              </a:ext>
            </a:extLst>
          </p:cNvPr>
          <p:cNvPicPr>
            <a:picLocks noChangeAspect="1"/>
          </p:cNvPicPr>
          <p:nvPr/>
        </p:nvPicPr>
        <p:blipFill>
          <a:blip r:embed="rId3"/>
          <a:stretch>
            <a:fillRect/>
          </a:stretch>
        </p:blipFill>
        <p:spPr>
          <a:xfrm>
            <a:off x="1605907" y="1398856"/>
            <a:ext cx="8980186" cy="4060288"/>
          </a:xfrm>
          <a:prstGeom prst="rect">
            <a:avLst/>
          </a:prstGeom>
        </p:spPr>
      </p:pic>
    </p:spTree>
    <p:extLst>
      <p:ext uri="{BB962C8B-B14F-4D97-AF65-F5344CB8AC3E}">
        <p14:creationId xmlns:p14="http://schemas.microsoft.com/office/powerpoint/2010/main" val="4210836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1084</TotalTime>
  <Words>2795</Words>
  <Application>Microsoft Office PowerPoint</Application>
  <PresentationFormat>宽屏</PresentationFormat>
  <Paragraphs>176</Paragraphs>
  <Slides>30</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-apple-system</vt:lpstr>
      <vt:lpstr>Menlo</vt:lpstr>
      <vt:lpstr>等线</vt:lpstr>
      <vt:lpstr>黑体</vt:lpstr>
      <vt:lpstr>宋体-简</vt:lpstr>
      <vt:lpstr>幼圆</vt:lpstr>
      <vt:lpstr>Arial</vt:lpstr>
      <vt:lpstr>Calibri</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937</cp:revision>
  <dcterms:created xsi:type="dcterms:W3CDTF">2017-08-18T03:02:00Z</dcterms:created>
  <dcterms:modified xsi:type="dcterms:W3CDTF">2021-04-25T04:05:55Z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