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07" r:id="rId9"/>
    <p:sldId id="272" r:id="rId10"/>
    <p:sldId id="264" r:id="rId11"/>
    <p:sldId id="265" r:id="rId12"/>
    <p:sldId id="266" r:id="rId13"/>
    <p:sldId id="267" r:id="rId14"/>
    <p:sldId id="274" r:id="rId15"/>
    <p:sldId id="261" r:id="rId16"/>
    <p:sldId id="269" r:id="rId17"/>
    <p:sldId id="270" r:id="rId18"/>
    <p:sldId id="271" r:id="rId19"/>
    <p:sldId id="275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5"/>
    <p:restoredTop sz="79417"/>
  </p:normalViewPr>
  <p:slideViewPr>
    <p:cSldViewPr snapToGrid="0" snapToObjects="1">
      <p:cViewPr varScale="1">
        <p:scale>
          <a:sx n="90" d="100"/>
          <a:sy n="90" d="100"/>
        </p:scale>
        <p:origin x="141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C1DB-E653-AB4A-B9FC-2625E0120832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1CA4-A8CF-5542-9EE1-1CCA9EA568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2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从软件工程的角度来看，软件的生命周期一般分为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个活动周期：软件分析时期，软件设计时期，编码和测试时期，软件运行与维护时期。在编码的同时，也进行着单元测试。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6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7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如果输入值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之间，那么有效等价类是</a:t>
            </a:r>
            <a:r>
              <a:rPr kumimoji="1" lang="en-US" altLang="zh-CN" dirty="0"/>
              <a:t>0&lt;=x&lt;=100</a:t>
            </a:r>
            <a:r>
              <a:rPr kumimoji="1" lang="zh-CN" altLang="en-US" dirty="0"/>
              <a:t>，无效等价类是</a:t>
            </a:r>
            <a:r>
              <a:rPr kumimoji="1" lang="en-US" altLang="zh-CN" dirty="0"/>
              <a:t>x&lt;0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x&gt;100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如果输入值是日期类型，那么有效等价类是日期类型的数据，无效等价类是非日期类型的数据。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如果要求密码非空，则有效等价类为非空密码，无效等价类为空密码。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如果级别的值是初级、中级、高级，则有效等价类应该有三个，分别为初级、中级、高级，无效等价类有一个，为其他任何级别。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6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如果输入值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在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之间，那么有效等价类是</a:t>
            </a:r>
            <a:r>
              <a:rPr kumimoji="1" lang="en-US" altLang="zh-CN" dirty="0"/>
              <a:t>0&lt;=x&lt;=100</a:t>
            </a:r>
            <a:r>
              <a:rPr kumimoji="1" lang="zh-CN" altLang="en-US" dirty="0"/>
              <a:t>，无效等价类是</a:t>
            </a:r>
            <a:r>
              <a:rPr kumimoji="1" lang="en-US" altLang="zh-CN" dirty="0"/>
              <a:t>x&lt;0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x&gt;100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如果输入值是日期类型，那么有效等价类是日期类型的数据，无效等价类是非日期类型的数据。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如果要求密码非空，则有效等价类为非空密码，无效等价类为空密码。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如果级别的值是初级、中级、高级，则有效等价类应该有三个，分别为初级、中级、高级，无效等价类有一个，为其他任何级别。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01CA4-A8CF-5542-9EE1-1CCA9EA568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05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E41D-E68E-114D-9FB9-B64ED6F9D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6000" dirty="0"/>
              <a:t>软工第</a:t>
            </a:r>
            <a:r>
              <a:rPr kumimoji="1" lang="en-US" altLang="zh-CN" sz="6000"/>
              <a:t>7</a:t>
            </a:r>
            <a:r>
              <a:rPr kumimoji="1" lang="zh-CN" altLang="en-US" sz="6000"/>
              <a:t>次</a:t>
            </a:r>
            <a:r>
              <a:rPr kumimoji="1" lang="zh-CN" altLang="en-US" sz="6000" dirty="0"/>
              <a:t>上机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6C96D-EB7B-4A40-819F-31254ECD4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软件测试</a:t>
            </a:r>
          </a:p>
        </p:txBody>
      </p:sp>
    </p:spTree>
    <p:extLst>
      <p:ext uri="{BB962C8B-B14F-4D97-AF65-F5344CB8AC3E}">
        <p14:creationId xmlns:p14="http://schemas.microsoft.com/office/powerpoint/2010/main" val="30892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2"/>
    </mc:Choice>
    <mc:Fallback xmlns="">
      <p:transition spd="slow" advTm="66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B28C8-DA07-774F-820E-255F264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6382E0-DE6C-554F-B6EF-8405482BD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+mn-ea"/>
                    <a:sym typeface="+mn-lt"/>
                  </a:rPr>
                  <a:t>测试一个函数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dateValidation</a:t>
                </a:r>
                <a:r>
                  <a:rPr lang="en-US" altLang="zh-CN" sz="2800" dirty="0">
                    <a:latin typeface="+mn-ea"/>
                    <a:sym typeface="+mn-lt"/>
                  </a:rPr>
                  <a:t>(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year, 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month, </a:t>
                </a:r>
                <a:r>
                  <a:rPr lang="en-US" altLang="zh-CN" sz="2800" dirty="0" err="1">
                    <a:latin typeface="+mn-ea"/>
                    <a:sym typeface="+mn-lt"/>
                  </a:rPr>
                  <a:t>int</a:t>
                </a:r>
                <a:r>
                  <a:rPr lang="en-US" altLang="zh-CN" sz="2800" dirty="0">
                    <a:latin typeface="+mn-ea"/>
                    <a:sym typeface="+mn-lt"/>
                  </a:rPr>
                  <a:t> day)</a:t>
                </a:r>
                <a:r>
                  <a:rPr lang="zh-CN" altLang="en-US" sz="2800" dirty="0">
                    <a:latin typeface="+mn-ea"/>
                    <a:sym typeface="+mn-lt"/>
                  </a:rPr>
                  <a:t>，功能是验证输入日期是否合法</a:t>
                </a:r>
                <a:endParaRPr lang="en-US" altLang="zh-CN" sz="2800" dirty="0">
                  <a:latin typeface="+mn-ea"/>
                  <a:sym typeface="+mn-lt"/>
                </a:endParaRPr>
              </a:p>
              <a:p>
                <a:r>
                  <a:rPr lang="zh-CN" altLang="en-US" sz="2800" dirty="0">
                    <a:latin typeface="+mn-ea"/>
                    <a:sym typeface="+mn-lt"/>
                  </a:rPr>
                  <a:t>输入三个变量（年、月、日），函数返回布尔值，判断该日期是否合法：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1≤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sym typeface="+mn-lt"/>
                      </a:rPr>
                      <m:t>月份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12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1≤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sym typeface="+mn-lt"/>
                      </a:rPr>
                      <m:t>日期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31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sym typeface="+mn-lt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sym typeface="+mn-lt"/>
                      </a:rPr>
                      <m:t>000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sym typeface="+mn-lt"/>
                      </a:rPr>
                      <m:t>月份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sym typeface="+mn-lt"/>
                      </a:rPr>
                      <m:t>2019</m:t>
                    </m:r>
                  </m:oMath>
                </a14:m>
                <a:r>
                  <a:rPr lang="zh-CN" altLang="en-US" sz="2800" dirty="0">
                    <a:latin typeface="+mn-ea"/>
                    <a:sym typeface="+mn-lt"/>
                  </a:rPr>
                  <a:t>。</a:t>
                </a:r>
              </a:p>
              <a:p>
                <a:endParaRPr lang="zh-CN" altLang="en-US" sz="2800" dirty="0">
                  <a:latin typeface="+mn-ea"/>
                  <a:sym typeface="+mn-lt"/>
                </a:endParaRPr>
              </a:p>
              <a:p>
                <a:endParaRPr lang="zh-CN" altLang="en-US" sz="2800" dirty="0">
                  <a:latin typeface="+mn-ea"/>
                  <a:sym typeface="+mn-lt"/>
                </a:endParaRPr>
              </a:p>
              <a:p>
                <a:endParaRPr kumimoji="1"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6382E0-DE6C-554F-B6EF-8405482BD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6" t="-2576" r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6"/>
    </mc:Choice>
    <mc:Fallback xmlns="">
      <p:transition spd="slow" advTm="194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E83F-43D2-7D4F-99EA-2A866DC3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9843"/>
          </a:xfrm>
        </p:spPr>
        <p:txBody>
          <a:bodyPr/>
          <a:lstStyle/>
          <a:p>
            <a:r>
              <a:rPr kumimoji="1" lang="zh-CN" altLang="en-US" dirty="0"/>
              <a:t>等价类划分表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34ED082-D058-DE44-8646-D51C4B747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86222"/>
              </p:ext>
            </p:extLst>
          </p:nvPr>
        </p:nvGraphicFramePr>
        <p:xfrm>
          <a:off x="1285210" y="1514475"/>
          <a:ext cx="9627675" cy="51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输入及外部条件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有效等价类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等价类编号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无效等价类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等价类编号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输入的类型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数字字符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/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/>
                        <a:t>非数字字符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/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1341475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year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2000&lt;=year&lt;=2019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year&lt;2000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year&gt;2019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month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1&lt;=month&lt;=12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month&lt;1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month&gt;12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非闰年的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月</a:t>
                      </a:r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1&lt;=day&lt;=28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day&gt;28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闰年的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月</a:t>
                      </a:r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1&lt;=day&lt;=29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day&gt;29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month </a:t>
                      </a:r>
                      <a:r>
                        <a:rPr lang="el-GR" altLang="zh-CN" sz="1600" dirty="0"/>
                        <a:t>ϵ</a:t>
                      </a:r>
                      <a:r>
                        <a:rPr lang="en-US" altLang="zh-CN" sz="1600" dirty="0"/>
                        <a:t> {1,3,5,7,8,10,12}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1&lt;=day&lt;=31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1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day&gt;31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92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month </a:t>
                      </a:r>
                      <a:r>
                        <a:rPr lang="el-GR" altLang="zh-CN" sz="1600" dirty="0"/>
                        <a:t>ϵ</a:t>
                      </a:r>
                      <a:r>
                        <a:rPr lang="en-US" altLang="zh-CN" sz="1600" dirty="0"/>
                        <a:t> {4,6,9,11}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1&lt;=day&lt;=30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day&lt;1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day&gt;30</a:t>
                      </a:r>
                      <a:endParaRPr lang="zh-CN" altLang="en-US" sz="1600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11"/>
    </mc:Choice>
    <mc:Fallback xmlns="">
      <p:transition spd="slow" advTm="4361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9B2D-185B-D545-BD14-7547CEA8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22F7BE-FC87-CD4A-A6AA-FCF3E7EB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有效等价类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9AFD5353-60EC-0D47-B23E-6F612CFC9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014484"/>
              </p:ext>
            </p:extLst>
          </p:nvPr>
        </p:nvGraphicFramePr>
        <p:xfrm>
          <a:off x="1688810" y="2673604"/>
          <a:ext cx="8820475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 marL="77525" marR="77525"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</a:p>
                  </a:txBody>
                  <a:tcPr marL="77525" marR="7752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 marL="77525" marR="77525"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 marL="77525" marR="77525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1, 2, 3,  6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1, 2, 3,  5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1, 2, 3,  7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40782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1, 2, 3,  4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952397305"/>
                  </a:ext>
                </a:extLst>
              </a:tr>
            </a:tbl>
          </a:graphicData>
        </a:graphic>
      </p:graphicFrame>
      <p:sp>
        <p:nvSpPr>
          <p:cNvPr id="7" name="椭圆形标注 6">
            <a:extLst>
              <a:ext uri="{FF2B5EF4-FFF2-40B4-BE49-F238E27FC236}">
                <a16:creationId xmlns:a16="http://schemas.microsoft.com/office/drawing/2014/main" id="{D534C760-B5A4-FF48-ABB1-02AF2DD52A34}"/>
              </a:ext>
            </a:extLst>
          </p:cNvPr>
          <p:cNvSpPr/>
          <p:nvPr/>
        </p:nvSpPr>
        <p:spPr>
          <a:xfrm>
            <a:off x="7315200" y="5342382"/>
            <a:ext cx="3955923" cy="928687"/>
          </a:xfrm>
          <a:prstGeom prst="wedgeEllipseCallout">
            <a:avLst>
              <a:gd name="adj1" fmla="val -26529"/>
              <a:gd name="adj2" fmla="val -91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5"/>
                </a:solidFill>
              </a:rPr>
              <a:t>所有的</a:t>
            </a:r>
            <a:r>
              <a:rPr kumimoji="1" lang="zh-CN" altLang="en-US" dirty="0"/>
              <a:t>有效等价类被覆盖</a:t>
            </a:r>
          </a:p>
        </p:txBody>
      </p:sp>
    </p:spTree>
    <p:extLst>
      <p:ext uri="{BB962C8B-B14F-4D97-AF65-F5344CB8AC3E}">
        <p14:creationId xmlns:p14="http://schemas.microsoft.com/office/powerpoint/2010/main" val="378414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3"/>
    </mc:Choice>
    <mc:Fallback xmlns="">
      <p:transition spd="slow" advTm="212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11CD-F8CC-DE48-A41D-0AD68858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23402-5CD0-1642-8440-2F38D5B7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无效等价类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18E9D24A-47E0-B942-AE95-FCF5B4BE7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079240"/>
              </p:ext>
            </p:extLst>
          </p:nvPr>
        </p:nvGraphicFramePr>
        <p:xfrm>
          <a:off x="1154143" y="2859962"/>
          <a:ext cx="94600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0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36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816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93019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96924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2888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492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76377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95"/>
    </mc:Choice>
    <mc:Fallback xmlns="">
      <p:transition spd="slow" advTm="265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11CD-F8CC-DE48-A41D-0AD68858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23402-5CD0-1642-8440-2F38D5B7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无效等价类（续）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18E9D24A-47E0-B942-AE95-FCF5B4BE7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3105"/>
              </p:ext>
            </p:extLst>
          </p:nvPr>
        </p:nvGraphicFramePr>
        <p:xfrm>
          <a:off x="1204149" y="2946654"/>
          <a:ext cx="93600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3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363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输入数据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预期输出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覆盖范围（等价类编号）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816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93019"/>
                  </a:ext>
                </a:extLst>
              </a:tr>
            </a:tbl>
          </a:graphicData>
        </a:graphic>
      </p:graphicFrame>
      <p:sp>
        <p:nvSpPr>
          <p:cNvPr id="6" name="椭圆形标注 5">
            <a:extLst>
              <a:ext uri="{FF2B5EF4-FFF2-40B4-BE49-F238E27FC236}">
                <a16:creationId xmlns:a16="http://schemas.microsoft.com/office/drawing/2014/main" id="{554F07BF-BACB-6241-9348-5522ACC10140}"/>
              </a:ext>
            </a:extLst>
          </p:cNvPr>
          <p:cNvSpPr/>
          <p:nvPr/>
        </p:nvSpPr>
        <p:spPr>
          <a:xfrm>
            <a:off x="7315200" y="5342382"/>
            <a:ext cx="3955923" cy="928687"/>
          </a:xfrm>
          <a:prstGeom prst="wedgeEllipseCallout">
            <a:avLst>
              <a:gd name="adj1" fmla="val -26529"/>
              <a:gd name="adj2" fmla="val -913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为</a:t>
            </a:r>
            <a:r>
              <a:rPr kumimoji="1" lang="zh-CN" altLang="en-US" dirty="0">
                <a:solidFill>
                  <a:schemeClr val="accent5"/>
                </a:solidFill>
              </a:rPr>
              <a:t>每一个</a:t>
            </a:r>
            <a:r>
              <a:rPr kumimoji="1" lang="zh-CN" altLang="en-US" dirty="0"/>
              <a:t>无效等价类设计一个测试用例</a:t>
            </a:r>
          </a:p>
        </p:txBody>
      </p:sp>
    </p:spTree>
    <p:extLst>
      <p:ext uri="{BB962C8B-B14F-4D97-AF65-F5344CB8AC3E}">
        <p14:creationId xmlns:p14="http://schemas.microsoft.com/office/powerpoint/2010/main" val="25457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2"/>
    </mc:Choice>
    <mc:Fallback xmlns="">
      <p:transition spd="slow" advTm="37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35D0-5613-4340-86E8-495B3AC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白盒测试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A1A1-895F-254B-86D6-745DA64A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关注软件产品的内部细节和逻辑结构。</a:t>
            </a:r>
            <a:endParaRPr kumimoji="1" lang="en-US" altLang="zh-CN" sz="2800" dirty="0"/>
          </a:p>
          <a:p>
            <a:r>
              <a:rPr kumimoji="1" lang="zh-CN" altLang="en-US" sz="2800" dirty="0"/>
              <a:t>方法：</a:t>
            </a:r>
            <a:endParaRPr kumimoji="1" lang="en-US" altLang="zh-CN" sz="2800" dirty="0"/>
          </a:p>
          <a:p>
            <a:pPr lvl="1"/>
            <a:r>
              <a:rPr kumimoji="1" lang="zh-CN" altLang="en-US" sz="2800" dirty="0">
                <a:solidFill>
                  <a:schemeClr val="accent5"/>
                </a:solidFill>
              </a:rPr>
              <a:t>逻辑覆盖测试方法</a:t>
            </a:r>
            <a:endParaRPr kumimoji="1"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kumimoji="1" lang="zh-CN" altLang="en-US" sz="2800" dirty="0"/>
              <a:t>基本路径测试方法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1506A03E-16B3-4843-8865-681F31F76C4B}"/>
              </a:ext>
            </a:extLst>
          </p:cNvPr>
          <p:cNvSpPr/>
          <p:nvPr/>
        </p:nvSpPr>
        <p:spPr>
          <a:xfrm>
            <a:off x="8231060" y="3568954"/>
            <a:ext cx="1927352" cy="1155700"/>
          </a:xfrm>
          <a:prstGeom prst="cub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实现细节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2BBC59C1-6D13-0047-875B-63A3CDBB58DC}"/>
              </a:ext>
            </a:extLst>
          </p:cNvPr>
          <p:cNvSpPr/>
          <p:nvPr/>
        </p:nvSpPr>
        <p:spPr>
          <a:xfrm>
            <a:off x="9008998" y="2731927"/>
            <a:ext cx="371475" cy="1478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BE05B-15D2-7E48-8687-EB0FBD42E023}"/>
              </a:ext>
            </a:extLst>
          </p:cNvPr>
          <p:cNvSpPr txBox="1"/>
          <p:nvPr/>
        </p:nvSpPr>
        <p:spPr>
          <a:xfrm>
            <a:off x="9380473" y="2940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A4103AC8-5606-EB4D-BBD7-8E03CDDFF825}"/>
              </a:ext>
            </a:extLst>
          </p:cNvPr>
          <p:cNvSpPr/>
          <p:nvPr/>
        </p:nvSpPr>
        <p:spPr>
          <a:xfrm>
            <a:off x="9008998" y="4411426"/>
            <a:ext cx="371475" cy="116069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5C552B-2CBC-3148-B17D-7DABB08E1AEA}"/>
              </a:ext>
            </a:extLst>
          </p:cNvPr>
          <p:cNvSpPr txBox="1"/>
          <p:nvPr/>
        </p:nvSpPr>
        <p:spPr>
          <a:xfrm>
            <a:off x="9380472" y="4963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3414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85"/>
    </mc:Choice>
    <mc:Fallback xmlns="">
      <p:transition spd="slow" advTm="2668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EC694-3C74-EA4E-A8A6-1BD6B53C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逻辑覆盖法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49612-6AD2-9146-AED1-D2D7162B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根据覆盖的目标不同，可分为语句覆盖、分支覆盖、条件覆盖、分支</a:t>
            </a:r>
            <a:r>
              <a:rPr kumimoji="1" lang="en-US" altLang="zh-CN" sz="2800" dirty="0"/>
              <a:t>-</a:t>
            </a:r>
            <a:r>
              <a:rPr kumimoji="1" lang="zh-CN" altLang="en-US" sz="2800" dirty="0"/>
              <a:t>条件覆盖、条件组合覆盖、路径覆盖。</a:t>
            </a:r>
            <a:endParaRPr kumimoji="1"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语句覆盖每条语句至少执行一次。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判定覆盖每个判定的每个分支至少执行一次。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条件覆盖每个判定的每个条件应取到各种可能的值。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判定</a:t>
            </a:r>
            <a:r>
              <a:rPr lang="en-US" altLang="zh-CN" sz="2800" dirty="0"/>
              <a:t>/</a:t>
            </a:r>
            <a:r>
              <a:rPr lang="zh-CN" altLang="en-US" sz="2800" dirty="0"/>
              <a:t>条件覆盖同时满足判定覆盖条件覆盖。</a:t>
            </a:r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条件组合覆盖每个判定中各条件的每一种组合至少出现一次。</a:t>
            </a:r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路径覆盖使程序中每一条可能的路径至少执行一次。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88"/>
    </mc:Choice>
    <mc:Fallback xmlns="">
      <p:transition spd="slow" advTm="442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473E-D071-6B48-A530-FF4C672A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06A8A-CF57-964F-8DD2-6BFFE435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基本思想：设计若干个测试用例，运行被测程序，使程序中的</a:t>
            </a:r>
            <a:r>
              <a:rPr kumimoji="1" lang="zh-CN" altLang="en-US" sz="2800" dirty="0">
                <a:solidFill>
                  <a:schemeClr val="accent5"/>
                </a:solidFill>
              </a:rPr>
              <a:t>每个分支至少被执行一次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lang="zh-CN" altLang="en-US" sz="2800" dirty="0">
                <a:sym typeface="+mn-lt"/>
              </a:rPr>
              <a:t>以考察程序</a:t>
            </a:r>
            <a:r>
              <a:rPr lang="en-US" altLang="zh-CN" sz="2800" dirty="0">
                <a:sym typeface="+mn-lt"/>
              </a:rPr>
              <a:t>if-else</a:t>
            </a:r>
            <a:r>
              <a:rPr lang="zh-CN" altLang="en-US" sz="2800" dirty="0">
                <a:sym typeface="+mn-lt"/>
              </a:rPr>
              <a:t>结构为基础。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对循环结构，考察循环条件能够满足和不可能满足两种情况。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89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2"/>
    </mc:Choice>
    <mc:Fallback xmlns="">
      <p:transition spd="slow" advTm="211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E97B0-3B0C-604D-A3F9-975BBD6D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43D51-F737-E44C-AD77-CF212829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判断是否为闰年的函数</a:t>
            </a:r>
            <a:r>
              <a:rPr kumimoji="1" lang="en-US" altLang="zh-CN" sz="2800" dirty="0" err="1"/>
              <a:t>isLeapYear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year)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闰年的条件是：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能被</a:t>
            </a:r>
            <a:r>
              <a:rPr kumimoji="1" lang="en-US" altLang="zh-CN" sz="2600" dirty="0"/>
              <a:t>4</a:t>
            </a:r>
            <a:r>
              <a:rPr kumimoji="1" lang="zh-CN" altLang="en-US" sz="2600" dirty="0"/>
              <a:t>整除，但不能被</a:t>
            </a:r>
            <a:r>
              <a:rPr kumimoji="1" lang="en-US" altLang="zh-CN" sz="2600" dirty="0"/>
              <a:t>100</a:t>
            </a:r>
            <a:r>
              <a:rPr kumimoji="1" lang="zh-CN" altLang="en-US" sz="2600" dirty="0"/>
              <a:t>整除；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能被</a:t>
            </a:r>
            <a:r>
              <a:rPr kumimoji="1" lang="en-US" altLang="zh-CN" sz="2600" dirty="0"/>
              <a:t>100</a:t>
            </a:r>
            <a:r>
              <a:rPr kumimoji="1" lang="zh-CN" altLang="en-US" sz="2600" dirty="0"/>
              <a:t>整除，又能被</a:t>
            </a:r>
            <a:r>
              <a:rPr kumimoji="1" lang="en-US" altLang="zh-CN" sz="2600" dirty="0"/>
              <a:t>400</a:t>
            </a:r>
            <a:r>
              <a:rPr kumimoji="1" lang="zh-CN" altLang="en-US" sz="2600" dirty="0"/>
              <a:t>整除。</a:t>
            </a:r>
          </a:p>
        </p:txBody>
      </p:sp>
    </p:spTree>
    <p:extLst>
      <p:ext uri="{BB962C8B-B14F-4D97-AF65-F5344CB8AC3E}">
        <p14:creationId xmlns:p14="http://schemas.microsoft.com/office/powerpoint/2010/main" val="169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59"/>
    </mc:Choice>
    <mc:Fallback xmlns="">
      <p:transition spd="slow" advTm="248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B450-C7AE-624D-8223-697CAA00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742D903-BF59-2348-8FA5-1FA26B099AD6}"/>
              </a:ext>
            </a:extLst>
          </p:cNvPr>
          <p:cNvSpPr/>
          <p:nvPr/>
        </p:nvSpPr>
        <p:spPr>
          <a:xfrm>
            <a:off x="1423189" y="2093976"/>
            <a:ext cx="1714295" cy="53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开始</a:t>
            </a:r>
          </a:p>
        </p:txBody>
      </p:sp>
      <p:sp>
        <p:nvSpPr>
          <p:cNvPr id="5" name="数据 4">
            <a:extLst>
              <a:ext uri="{FF2B5EF4-FFF2-40B4-BE49-F238E27FC236}">
                <a16:creationId xmlns:a16="http://schemas.microsoft.com/office/drawing/2014/main" id="{31EF9912-E899-994B-A7E8-11CD845A2DA9}"/>
              </a:ext>
            </a:extLst>
          </p:cNvPr>
          <p:cNvSpPr/>
          <p:nvPr/>
        </p:nvSpPr>
        <p:spPr>
          <a:xfrm>
            <a:off x="4738094" y="2025708"/>
            <a:ext cx="1714295" cy="625238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输入</a:t>
            </a:r>
            <a:r>
              <a:rPr kumimoji="1" lang="en-US" altLang="zh-CN" sz="1600" dirty="0"/>
              <a:t>year</a:t>
            </a:r>
            <a:endParaRPr kumimoji="1" lang="zh-CN" altLang="en-US" sz="1600" dirty="0"/>
          </a:p>
        </p:txBody>
      </p:sp>
      <p:sp>
        <p:nvSpPr>
          <p:cNvPr id="6" name="决策 5">
            <a:extLst>
              <a:ext uri="{FF2B5EF4-FFF2-40B4-BE49-F238E27FC236}">
                <a16:creationId xmlns:a16="http://schemas.microsoft.com/office/drawing/2014/main" id="{47D3057E-5EBA-A84E-B411-4EFC548746DA}"/>
              </a:ext>
            </a:extLst>
          </p:cNvPr>
          <p:cNvSpPr/>
          <p:nvPr/>
        </p:nvSpPr>
        <p:spPr>
          <a:xfrm>
            <a:off x="4798370" y="2956973"/>
            <a:ext cx="1593741" cy="8386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整除</a:t>
            </a:r>
          </a:p>
        </p:txBody>
      </p:sp>
      <p:sp>
        <p:nvSpPr>
          <p:cNvPr id="8" name="数据 7">
            <a:extLst>
              <a:ext uri="{FF2B5EF4-FFF2-40B4-BE49-F238E27FC236}">
                <a16:creationId xmlns:a16="http://schemas.microsoft.com/office/drawing/2014/main" id="{82195898-5EA6-CE43-8F56-99F58D1E8F0E}"/>
              </a:ext>
            </a:extLst>
          </p:cNvPr>
          <p:cNvSpPr/>
          <p:nvPr/>
        </p:nvSpPr>
        <p:spPr>
          <a:xfrm>
            <a:off x="1423190" y="4238753"/>
            <a:ext cx="1714295" cy="62650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输出</a:t>
            </a:r>
            <a:r>
              <a:rPr kumimoji="1" lang="en-US" altLang="zh-CN" sz="1600" dirty="0"/>
              <a:t>false</a:t>
            </a:r>
            <a:endParaRPr kumimoji="1" lang="zh-CN" altLang="en-US" sz="1600" dirty="0"/>
          </a:p>
        </p:txBody>
      </p:sp>
      <p:sp>
        <p:nvSpPr>
          <p:cNvPr id="9" name="决策 8">
            <a:extLst>
              <a:ext uri="{FF2B5EF4-FFF2-40B4-BE49-F238E27FC236}">
                <a16:creationId xmlns:a16="http://schemas.microsoft.com/office/drawing/2014/main" id="{2A4692D9-3B68-EC4F-8413-40DB98A3C9B1}"/>
              </a:ext>
            </a:extLst>
          </p:cNvPr>
          <p:cNvSpPr/>
          <p:nvPr/>
        </p:nvSpPr>
        <p:spPr>
          <a:xfrm>
            <a:off x="7562042" y="2956973"/>
            <a:ext cx="1945533" cy="832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100</a:t>
            </a:r>
            <a:r>
              <a:rPr kumimoji="1" lang="zh-CN" altLang="en-US" sz="1600" dirty="0"/>
              <a:t>整除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C354EB1-71C9-2540-AE5D-E46B76312FC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3137484" y="2338327"/>
            <a:ext cx="1772040" cy="2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0B531C8-D37D-B045-B7B4-64520C5050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595241" y="2650946"/>
            <a:ext cx="1" cy="3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决策 32">
            <a:extLst>
              <a:ext uri="{FF2B5EF4-FFF2-40B4-BE49-F238E27FC236}">
                <a16:creationId xmlns:a16="http://schemas.microsoft.com/office/drawing/2014/main" id="{085D6402-31E9-914B-A448-FBB8508CBFAD}"/>
              </a:ext>
            </a:extLst>
          </p:cNvPr>
          <p:cNvSpPr/>
          <p:nvPr/>
        </p:nvSpPr>
        <p:spPr>
          <a:xfrm>
            <a:off x="7562042" y="4135746"/>
            <a:ext cx="1945533" cy="8325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能否被</a:t>
            </a:r>
            <a:r>
              <a:rPr kumimoji="1" lang="en-US" altLang="zh-CN" sz="1600" dirty="0"/>
              <a:t>400</a:t>
            </a:r>
            <a:r>
              <a:rPr kumimoji="1" lang="zh-CN" altLang="en-US" sz="1600" dirty="0"/>
              <a:t>整除</a:t>
            </a:r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46E4BCB1-53C4-D946-ADD7-785FA586E2F2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2280338" y="3376317"/>
            <a:ext cx="2518032" cy="862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453AEF4-E232-894B-A49C-6C08A433046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6392111" y="3373230"/>
            <a:ext cx="1169931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CEAE0C6-E1BF-F34F-9643-86ED1BA55ED3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8534809" y="3789487"/>
            <a:ext cx="0" cy="34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9D57FCA-76A2-3041-9611-7FD3CF7BF925}"/>
              </a:ext>
            </a:extLst>
          </p:cNvPr>
          <p:cNvCxnSpPr>
            <a:stCxn id="33" idx="1"/>
            <a:endCxn id="8" idx="5"/>
          </p:cNvCxnSpPr>
          <p:nvPr/>
        </p:nvCxnSpPr>
        <p:spPr>
          <a:xfrm flipH="1">
            <a:off x="2966056" y="4552003"/>
            <a:ext cx="4595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数据 45">
            <a:extLst>
              <a:ext uri="{FF2B5EF4-FFF2-40B4-BE49-F238E27FC236}">
                <a16:creationId xmlns:a16="http://schemas.microsoft.com/office/drawing/2014/main" id="{0AE63F44-F01C-D64F-8E7E-266D9DD0FFFB}"/>
              </a:ext>
            </a:extLst>
          </p:cNvPr>
          <p:cNvSpPr/>
          <p:nvPr/>
        </p:nvSpPr>
        <p:spPr>
          <a:xfrm>
            <a:off x="7677661" y="5314519"/>
            <a:ext cx="1714295" cy="626501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输出</a:t>
            </a:r>
            <a:r>
              <a:rPr kumimoji="1" lang="en-US" altLang="zh-CN" sz="1600" dirty="0"/>
              <a:t>true</a:t>
            </a:r>
            <a:endParaRPr kumimoji="1" lang="zh-CN" altLang="en-US" sz="1600" dirty="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4999100-BD5E-664D-8B4A-A6DD95E31CC9}"/>
              </a:ext>
            </a:extLst>
          </p:cNvPr>
          <p:cNvCxnSpPr>
            <a:cxnSpLocks/>
            <a:stCxn id="33" idx="2"/>
            <a:endCxn id="46" idx="1"/>
          </p:cNvCxnSpPr>
          <p:nvPr/>
        </p:nvCxnSpPr>
        <p:spPr>
          <a:xfrm>
            <a:off x="8534809" y="4968260"/>
            <a:ext cx="0" cy="34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6742A246-362A-4547-A2FD-7DCB53C9ED31}"/>
              </a:ext>
            </a:extLst>
          </p:cNvPr>
          <p:cNvCxnSpPr>
            <a:cxnSpLocks/>
            <a:stCxn id="9" idx="3"/>
            <a:endCxn id="46" idx="5"/>
          </p:cNvCxnSpPr>
          <p:nvPr/>
        </p:nvCxnSpPr>
        <p:spPr>
          <a:xfrm flipH="1">
            <a:off x="9220527" y="3373230"/>
            <a:ext cx="287048" cy="2254540"/>
          </a:xfrm>
          <a:prstGeom prst="bentConnector3">
            <a:avLst>
              <a:gd name="adj1" fmla="val -79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9C0E6EED-0AA2-964F-9528-C2137992911D}"/>
              </a:ext>
            </a:extLst>
          </p:cNvPr>
          <p:cNvSpPr/>
          <p:nvPr/>
        </p:nvSpPr>
        <p:spPr>
          <a:xfrm>
            <a:off x="7677661" y="6279500"/>
            <a:ext cx="1714295" cy="5220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结束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5A4EBB7-EC59-8D4C-9C98-4101FD745B27}"/>
              </a:ext>
            </a:extLst>
          </p:cNvPr>
          <p:cNvCxnSpPr>
            <a:cxnSpLocks/>
            <a:stCxn id="46" idx="4"/>
            <a:endCxn id="67" idx="0"/>
          </p:cNvCxnSpPr>
          <p:nvPr/>
        </p:nvCxnSpPr>
        <p:spPr>
          <a:xfrm>
            <a:off x="8534809" y="5941020"/>
            <a:ext cx="0" cy="3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63B8C65-7011-864D-8AB2-62590B483B7F}"/>
              </a:ext>
            </a:extLst>
          </p:cNvPr>
          <p:cNvSpPr txBox="1"/>
          <p:nvPr/>
        </p:nvSpPr>
        <p:spPr>
          <a:xfrm>
            <a:off x="6781763" y="30008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7EB73F-3BF4-4C4F-B1E7-5E140D159E47}"/>
              </a:ext>
            </a:extLst>
          </p:cNvPr>
          <p:cNvSpPr txBox="1"/>
          <p:nvPr/>
        </p:nvSpPr>
        <p:spPr>
          <a:xfrm>
            <a:off x="9507575" y="42668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215573-B686-1A45-B313-8B1A0D04092D}"/>
              </a:ext>
            </a:extLst>
          </p:cNvPr>
          <p:cNvSpPr txBox="1"/>
          <p:nvPr/>
        </p:nvSpPr>
        <p:spPr>
          <a:xfrm>
            <a:off x="8531411" y="37664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8273BC7-DB8B-1C48-93C3-2B1053498F9C}"/>
              </a:ext>
            </a:extLst>
          </p:cNvPr>
          <p:cNvSpPr txBox="1"/>
          <p:nvPr/>
        </p:nvSpPr>
        <p:spPr>
          <a:xfrm>
            <a:off x="7749406" y="494266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/>
              <a:t>(8)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B9CEB9-66EF-9E44-BA01-6EA821E55422}"/>
              </a:ext>
            </a:extLst>
          </p:cNvPr>
          <p:cNvSpPr txBox="1"/>
          <p:nvPr/>
        </p:nvSpPr>
        <p:spPr>
          <a:xfrm>
            <a:off x="5447768" y="417221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1A28975-DBF1-404F-BA40-868914B9B427}"/>
              </a:ext>
            </a:extLst>
          </p:cNvPr>
          <p:cNvSpPr txBox="1"/>
          <p:nvPr/>
        </p:nvSpPr>
        <p:spPr>
          <a:xfrm>
            <a:off x="3403690" y="30037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52784A15-7FF6-2E48-9F2B-ABA5DF776F41}"/>
              </a:ext>
            </a:extLst>
          </p:cNvPr>
          <p:cNvCxnSpPr>
            <a:stCxn id="8" idx="4"/>
            <a:endCxn id="67" idx="1"/>
          </p:cNvCxnSpPr>
          <p:nvPr/>
        </p:nvCxnSpPr>
        <p:spPr>
          <a:xfrm rot="16200000" flipH="1">
            <a:off x="4141368" y="3004223"/>
            <a:ext cx="1675262" cy="5397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938AF5FB-0D1B-0E4B-8283-5C0DB1D8A760}"/>
              </a:ext>
            </a:extLst>
          </p:cNvPr>
          <p:cNvSpPr/>
          <p:nvPr/>
        </p:nvSpPr>
        <p:spPr>
          <a:xfrm>
            <a:off x="3700586" y="1979131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(1)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0AC774A-D680-BE48-97FB-0EA89782DDD0}"/>
              </a:ext>
            </a:extLst>
          </p:cNvPr>
          <p:cNvSpPr/>
          <p:nvPr/>
        </p:nvSpPr>
        <p:spPr>
          <a:xfrm>
            <a:off x="5595240" y="2609134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(2)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2FB6650-CC3F-5D43-B76A-9B3D86B3486E}"/>
              </a:ext>
            </a:extLst>
          </p:cNvPr>
          <p:cNvSpPr/>
          <p:nvPr/>
        </p:nvSpPr>
        <p:spPr>
          <a:xfrm>
            <a:off x="3403690" y="612487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(9)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7A64A98-A45A-6442-A61A-51911193ED71}"/>
              </a:ext>
            </a:extLst>
          </p:cNvPr>
          <p:cNvSpPr/>
          <p:nvPr/>
        </p:nvSpPr>
        <p:spPr>
          <a:xfrm>
            <a:off x="8531411" y="592559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(10)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F50C50-8D66-3A48-83E6-44F4134B1A8A}"/>
              </a:ext>
            </a:extLst>
          </p:cNvPr>
          <p:cNvSpPr txBox="1"/>
          <p:nvPr/>
        </p:nvSpPr>
        <p:spPr>
          <a:xfrm>
            <a:off x="1069848" y="1724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流程图及分支标注</a:t>
            </a:r>
          </a:p>
        </p:txBody>
      </p:sp>
    </p:spTree>
    <p:extLst>
      <p:ext uri="{BB962C8B-B14F-4D97-AF65-F5344CB8AC3E}">
        <p14:creationId xmlns:p14="http://schemas.microsoft.com/office/powerpoint/2010/main" val="20004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26"/>
    </mc:Choice>
    <mc:Fallback xmlns="">
      <p:transition spd="slow" advTm="386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85CB-BF04-044E-9B47-20D05DFA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22B1-38BC-1B4D-A49F-101C525B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为了发现程序中的错误而执行程序的过程</a:t>
            </a:r>
            <a:endParaRPr kumimoji="1" lang="en-US" altLang="zh-CN" sz="3200" dirty="0"/>
          </a:p>
          <a:p>
            <a:r>
              <a:rPr kumimoji="1" lang="zh-CN" altLang="en-US" sz="3200" dirty="0"/>
              <a:t>贯穿软件生命周期</a:t>
            </a:r>
            <a:endParaRPr kumimoji="1" lang="en-US" altLang="zh-CN" sz="3200" dirty="0"/>
          </a:p>
          <a:p>
            <a:r>
              <a:rPr kumimoji="1" lang="zh-CN" altLang="en-US" sz="3200" dirty="0"/>
              <a:t>目的为：尽早发现软件缺陷，并确保其得以修复。</a:t>
            </a:r>
            <a:endParaRPr kumimoji="1" lang="en-US" altLang="zh-CN" sz="3200" dirty="0"/>
          </a:p>
          <a:p>
            <a:r>
              <a:rPr lang="zh-CN" altLang="en-US" sz="3200" dirty="0">
                <a:sym typeface="+mn-lt"/>
              </a:rPr>
              <a:t>再全面的测试也不能完全消除软件缺陷，希望</a:t>
            </a:r>
            <a:r>
              <a:rPr lang="zh-CN" altLang="en-US" sz="3200" b="1" dirty="0">
                <a:solidFill>
                  <a:schemeClr val="accent5"/>
                </a:solidFill>
                <a:sym typeface="+mn-lt"/>
              </a:rPr>
              <a:t>完全</a:t>
            </a:r>
            <a:r>
              <a:rPr lang="zh-CN" altLang="en-US" sz="3200" dirty="0">
                <a:sym typeface="+mn-lt"/>
              </a:rPr>
              <a:t>依托测试确保软件质量是不现实的</a:t>
            </a:r>
            <a:endParaRPr lang="en-US" altLang="zh-CN" sz="32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48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76"/>
    </mc:Choice>
    <mc:Fallback xmlns="">
      <p:transition spd="slow" advTm="254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4FCC-52DC-6E47-A226-B24E3461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3F5CC3-5AB0-A84B-95D0-54D789045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154072"/>
              </p:ext>
            </p:extLst>
          </p:nvPr>
        </p:nvGraphicFramePr>
        <p:xfrm>
          <a:off x="1069849" y="2861510"/>
          <a:ext cx="10058399" cy="231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29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执行路径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1, 2, 4, 5, 8, 10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2004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1, 2, 4, 7, 10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2006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1, 2, 3, 9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457353377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r>
                        <a:rPr lang="en-US" altLang="zh-CN" dirty="0"/>
                        <a:t>1900</a:t>
                      </a:r>
                      <a:endParaRPr lang="zh-CN" altLang="en-US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1, 2, 4, 5, 6, 9, 10</a:t>
                      </a:r>
                      <a:endParaRPr lang="zh-CN" alt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3098719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E7BA8AA-8F0D-0B47-A0A8-E67C9839BD53}"/>
              </a:ext>
            </a:extLst>
          </p:cNvPr>
          <p:cNvSpPr txBox="1"/>
          <p:nvPr/>
        </p:nvSpPr>
        <p:spPr>
          <a:xfrm>
            <a:off x="1069848" y="2225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分支覆盖表及用例列表</a:t>
            </a:r>
          </a:p>
        </p:txBody>
      </p:sp>
    </p:spTree>
    <p:extLst>
      <p:ext uri="{BB962C8B-B14F-4D97-AF65-F5344CB8AC3E}">
        <p14:creationId xmlns:p14="http://schemas.microsoft.com/office/powerpoint/2010/main" val="31780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4"/>
    </mc:Choice>
    <mc:Fallback xmlns="">
      <p:transition spd="slow" advTm="2486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EF64-CA93-B445-B799-1D9BCA82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2DB5F-9461-0144-B571-17010D0E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lt"/>
              </a:rPr>
              <a:t>单元测试（</a:t>
            </a:r>
            <a:r>
              <a:rPr lang="en-US" altLang="zh-CN" sz="2800" dirty="0">
                <a:sym typeface="+mn-lt"/>
              </a:rPr>
              <a:t>Unit Testing</a:t>
            </a:r>
            <a:r>
              <a:rPr lang="zh-CN" altLang="en-US" sz="2800" dirty="0">
                <a:sym typeface="+mn-lt"/>
              </a:rPr>
              <a:t>）又称为模块测试</a:t>
            </a:r>
            <a:r>
              <a:rPr lang="en-US" altLang="zh-CN" sz="2800" dirty="0">
                <a:sym typeface="+mn-lt"/>
              </a:rPr>
              <a:t>, </a:t>
            </a:r>
            <a:r>
              <a:rPr lang="zh-CN" altLang="en-US" sz="2800" dirty="0">
                <a:sym typeface="+mn-lt"/>
              </a:rPr>
              <a:t>是针对程序模块（软件设计的最小单位）来进行正确性检验的测试工作。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程序单元是应用的最小可测试部件。在过程化编程中，一个单元就是单个程序、函数、过程等；对于面向对象编程，最小单元就是方法，包括基类（超类）、抽象类、或者派生类（子类）中的方法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对软件基本组成单元进行的测试</a:t>
            </a:r>
            <a:r>
              <a:rPr lang="en-US" altLang="zh-CN" sz="2800" dirty="0">
                <a:sym typeface="+mn-lt"/>
              </a:rPr>
              <a:t>——</a:t>
            </a:r>
            <a:r>
              <a:rPr lang="zh-CN" altLang="en-US" sz="2800" dirty="0">
                <a:sym typeface="+mn-lt"/>
              </a:rPr>
              <a:t>基本单元不局限于一个具体的函数或类方法，也可以是一个类</a:t>
            </a:r>
            <a:endParaRPr lang="en-US" altLang="zh-CN" sz="2800" dirty="0">
              <a:sym typeface="+mn-l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6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1"/>
    </mc:Choice>
    <mc:Fallback xmlns="">
      <p:transition spd="slow" advTm="3720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EF64-CA93-B445-B799-1D9BCA82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2DB5F-9461-0144-B571-17010D0E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lt"/>
              </a:rPr>
              <a:t>单元测试的目标是隔离程序部件并证明这些单个部件是正确的。一个单元测试提供了代码片断需要满足的严密的书面规约。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/>
              <a:t>单元测试通常需要自动化，并且执行速度通常需要很快以确保能够常态化运行。（如果一个测试要很久，就会有人懒得执行它）</a:t>
            </a:r>
            <a:endParaRPr lang="en-US" altLang="zh-CN" sz="2800" dirty="0"/>
          </a:p>
          <a:p>
            <a:endParaRPr lang="en-US" altLang="zh-CN" sz="2800" dirty="0">
              <a:sym typeface="+mn-l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2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4"/>
    </mc:Choice>
    <mc:Fallback xmlns="">
      <p:transition spd="slow" advTm="21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A7C41-466A-8741-A30D-91678C2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软件测试的原则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7F4C0-D3F6-A449-983B-207DF40A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2600" dirty="0"/>
              <a:t>完全测试是不可能的。测试并不能找出所有错误。</a:t>
            </a:r>
            <a:endParaRPr kumimoji="1" lang="en-US" altLang="zh-CN" sz="2600" dirty="0"/>
          </a:p>
          <a:p>
            <a:r>
              <a:rPr kumimoji="1" lang="zh-CN" altLang="en-US" sz="2600" dirty="0"/>
              <a:t>测试中存在风险。</a:t>
            </a:r>
            <a:endParaRPr kumimoji="1" lang="en-US" altLang="zh-CN" sz="2600" dirty="0"/>
          </a:p>
          <a:p>
            <a:r>
              <a:rPr kumimoji="1" lang="zh-CN" altLang="en-US" sz="2600" dirty="0"/>
              <a:t>软件测试只能表示缺陷的存在，而不能证明软件产品已经没有缺陷。</a:t>
            </a:r>
            <a:endParaRPr kumimoji="1" lang="en-US" altLang="zh-CN" sz="2600" dirty="0"/>
          </a:p>
          <a:p>
            <a:r>
              <a:rPr kumimoji="1" lang="zh-CN" altLang="en-US" sz="2600" dirty="0"/>
              <a:t>软件产品中潜在的错误数与已发现的错误数成正比。</a:t>
            </a:r>
            <a:endParaRPr kumimoji="1" lang="en-US" altLang="zh-CN" sz="2600" dirty="0"/>
          </a:p>
          <a:p>
            <a:r>
              <a:rPr kumimoji="1" lang="zh-CN" altLang="en-US" sz="2600" dirty="0"/>
              <a:t>让不同的测试人员参与到测试工作中。</a:t>
            </a:r>
            <a:endParaRPr kumimoji="1" lang="en-US" altLang="zh-CN" sz="2600" dirty="0"/>
          </a:p>
          <a:p>
            <a:r>
              <a:rPr kumimoji="1" lang="zh-CN" altLang="en-US" sz="2600" dirty="0"/>
              <a:t>让开发小组和测试小组分立。</a:t>
            </a:r>
            <a:endParaRPr kumimoji="1" lang="en-US" altLang="zh-CN" sz="2600" dirty="0"/>
          </a:p>
          <a:p>
            <a:r>
              <a:rPr kumimoji="1" lang="zh-CN" altLang="en-US" sz="2600" dirty="0"/>
              <a:t>尽早并不断进行测试。</a:t>
            </a:r>
            <a:endParaRPr kumimoji="1" lang="en-US" altLang="zh-CN" sz="2600" dirty="0"/>
          </a:p>
          <a:p>
            <a:r>
              <a:rPr kumimoji="1" lang="zh-CN" altLang="en-US" sz="2600" dirty="0"/>
              <a:t>在设计测试用例时，应该包括输入数据和预期的输出结果两部分。</a:t>
            </a:r>
            <a:endParaRPr kumimoji="1" lang="en-US" altLang="zh-CN" sz="2600" dirty="0"/>
          </a:p>
          <a:p>
            <a:r>
              <a:rPr kumimoji="1" lang="zh-CN" altLang="en-US" sz="2600" dirty="0"/>
              <a:t>集中测试容易出错或错误较多的模块。</a:t>
            </a:r>
            <a:endParaRPr kumimoji="1" lang="en-US" altLang="zh-CN" sz="2600" dirty="0"/>
          </a:p>
          <a:p>
            <a:r>
              <a:rPr kumimoji="1" lang="zh-CN" altLang="en-US" sz="2600" dirty="0"/>
              <a:t>长期保留所有的测试用例。</a:t>
            </a:r>
            <a:endParaRPr kumimoji="1" lang="en-US" altLang="zh-CN" sz="2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1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92"/>
    </mc:Choice>
    <mc:Fallback xmlns="">
      <p:transition spd="slow" advTm="486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1D7FD-6CD6-E649-9C6B-76809C2A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软件测试的分类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520EEF5-D349-8E46-882A-78B4F5EEC26F}"/>
              </a:ext>
            </a:extLst>
          </p:cNvPr>
          <p:cNvSpPr/>
          <p:nvPr/>
        </p:nvSpPr>
        <p:spPr>
          <a:xfrm>
            <a:off x="1069848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时间阶段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2CB5E9C-7FB9-2C40-A0DD-C2CBBA055A25}"/>
              </a:ext>
            </a:extLst>
          </p:cNvPr>
          <p:cNvSpPr/>
          <p:nvPr/>
        </p:nvSpPr>
        <p:spPr>
          <a:xfrm>
            <a:off x="3555544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是否运行程序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3AAE421-250A-AE42-9BF9-385F6FABFB0D}"/>
              </a:ext>
            </a:extLst>
          </p:cNvPr>
          <p:cNvSpPr/>
          <p:nvPr/>
        </p:nvSpPr>
        <p:spPr>
          <a:xfrm>
            <a:off x="6041240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是否查看源码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7E6A0AF-69CF-E249-8D5D-D5A668481B8D}"/>
              </a:ext>
            </a:extLst>
          </p:cNvPr>
          <p:cNvSpPr/>
          <p:nvPr/>
        </p:nvSpPr>
        <p:spPr>
          <a:xfrm>
            <a:off x="8526936" y="2093976"/>
            <a:ext cx="1923393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质量因素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3FE08C9-3035-874A-ACF1-40353B06428E}"/>
              </a:ext>
            </a:extLst>
          </p:cNvPr>
          <p:cNvSpPr/>
          <p:nvPr/>
        </p:nvSpPr>
        <p:spPr>
          <a:xfrm>
            <a:off x="1707931" y="3041278"/>
            <a:ext cx="1285310" cy="590995"/>
          </a:xfrm>
          <a:prstGeom prst="roundRect">
            <a:avLst/>
          </a:prstGeom>
          <a:solidFill>
            <a:srgbClr val="64B4A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单元测试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3E5BBE9-1547-524F-872E-188836F55700}"/>
              </a:ext>
            </a:extLst>
          </p:cNvPr>
          <p:cNvSpPr/>
          <p:nvPr/>
        </p:nvSpPr>
        <p:spPr>
          <a:xfrm>
            <a:off x="1707931" y="3822831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集成测试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1FF81A6-86AD-EB42-AC28-E4BAF093C55F}"/>
              </a:ext>
            </a:extLst>
          </p:cNvPr>
          <p:cNvSpPr/>
          <p:nvPr/>
        </p:nvSpPr>
        <p:spPr>
          <a:xfrm>
            <a:off x="1707931" y="4604384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系统测试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EBF78C2-F5E3-324C-846B-8BFA6B507DF1}"/>
              </a:ext>
            </a:extLst>
          </p:cNvPr>
          <p:cNvSpPr/>
          <p:nvPr/>
        </p:nvSpPr>
        <p:spPr>
          <a:xfrm>
            <a:off x="1707931" y="5385937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验收测试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BB3B6D2-5A4F-BD44-9178-2798D4752316}"/>
              </a:ext>
            </a:extLst>
          </p:cNvPr>
          <p:cNvSpPr/>
          <p:nvPr/>
        </p:nvSpPr>
        <p:spPr>
          <a:xfrm>
            <a:off x="4193627" y="3041277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静态测试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155B6C3-37FF-EA4B-80BA-11638C3B51AF}"/>
              </a:ext>
            </a:extLst>
          </p:cNvPr>
          <p:cNvSpPr/>
          <p:nvPr/>
        </p:nvSpPr>
        <p:spPr>
          <a:xfrm>
            <a:off x="4193627" y="3822829"/>
            <a:ext cx="1285310" cy="590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动态测试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D03464A-7AB6-C140-ACC4-180B68BD568E}"/>
              </a:ext>
            </a:extLst>
          </p:cNvPr>
          <p:cNvSpPr/>
          <p:nvPr/>
        </p:nvSpPr>
        <p:spPr>
          <a:xfrm>
            <a:off x="6679323" y="3822829"/>
            <a:ext cx="1285310" cy="590995"/>
          </a:xfrm>
          <a:prstGeom prst="roundRect">
            <a:avLst/>
          </a:prstGeom>
          <a:solidFill>
            <a:srgbClr val="64B4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白盒测试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A1F5A89-F51B-FE48-860B-4AB79EEB6E02}"/>
              </a:ext>
            </a:extLst>
          </p:cNvPr>
          <p:cNvSpPr/>
          <p:nvPr/>
        </p:nvSpPr>
        <p:spPr>
          <a:xfrm>
            <a:off x="6679323" y="3041276"/>
            <a:ext cx="1285310" cy="590995"/>
          </a:xfrm>
          <a:prstGeom prst="roundRect">
            <a:avLst/>
          </a:prstGeom>
          <a:solidFill>
            <a:srgbClr val="64B4A3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黑盒测试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3D39581-16C3-AB46-9FB3-03F87918935B}"/>
              </a:ext>
            </a:extLst>
          </p:cNvPr>
          <p:cNvSpPr/>
          <p:nvPr/>
        </p:nvSpPr>
        <p:spPr>
          <a:xfrm>
            <a:off x="9002110" y="3118111"/>
            <a:ext cx="1448219" cy="474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功能测试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7705428-F422-914F-A998-377CCC05BA6C}"/>
              </a:ext>
            </a:extLst>
          </p:cNvPr>
          <p:cNvSpPr/>
          <p:nvPr/>
        </p:nvSpPr>
        <p:spPr>
          <a:xfrm>
            <a:off x="9002110" y="382282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可靠性测试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5CB6BEC-AE5E-164A-8F10-8EDF3C0ABC39}"/>
              </a:ext>
            </a:extLst>
          </p:cNvPr>
          <p:cNvSpPr/>
          <p:nvPr/>
        </p:nvSpPr>
        <p:spPr>
          <a:xfrm>
            <a:off x="9002109" y="450273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可用性测试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20804C0-1858-9B4A-BBF1-F5F810DCE8E0}"/>
              </a:ext>
            </a:extLst>
          </p:cNvPr>
          <p:cNvSpPr/>
          <p:nvPr/>
        </p:nvSpPr>
        <p:spPr>
          <a:xfrm>
            <a:off x="9002109" y="518264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性能测试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802D860-AC70-6D45-BC30-195988C1C51D}"/>
              </a:ext>
            </a:extLst>
          </p:cNvPr>
          <p:cNvSpPr/>
          <p:nvPr/>
        </p:nvSpPr>
        <p:spPr>
          <a:xfrm>
            <a:off x="9002108" y="5862556"/>
            <a:ext cx="1448219" cy="449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安全性测试</a:t>
            </a: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FF5EC213-5513-C84C-BBB3-2F2756C0504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 flipH="1" flipV="1">
            <a:off x="1069847" y="2472348"/>
            <a:ext cx="638083" cy="864428"/>
          </a:xfrm>
          <a:prstGeom prst="bentConnector3">
            <a:avLst>
              <a:gd name="adj1" fmla="val 555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050A3986-2613-2A44-B2D1-D2543A54FF5A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1707931" y="3336775"/>
            <a:ext cx="12700" cy="781553"/>
          </a:xfrm>
          <a:prstGeom prst="bentConnector3">
            <a:avLst>
              <a:gd name="adj1" fmla="val 2296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3A0F8AB-43D4-6742-A008-4F6BBE7EFBC8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1707931" y="4118328"/>
            <a:ext cx="12700" cy="781553"/>
          </a:xfrm>
          <a:prstGeom prst="bentConnector3">
            <a:avLst>
              <a:gd name="adj1" fmla="val 2296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A8D8AE9E-A60F-6E43-96D5-26969D5DA1A5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1707931" y="4899881"/>
            <a:ext cx="12700" cy="781553"/>
          </a:xfrm>
          <a:prstGeom prst="bentConnector3">
            <a:avLst>
              <a:gd name="adj1" fmla="val 2302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696944BD-036E-854C-AE49-F1DBBCEC3D2A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rot="10800000" flipH="1" flipV="1">
            <a:off x="3555543" y="2472347"/>
            <a:ext cx="638083" cy="864427"/>
          </a:xfrm>
          <a:prstGeom prst="bentConnector3">
            <a:avLst>
              <a:gd name="adj1" fmla="val 34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B47530A5-9B21-3D4E-9166-910156424463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4193627" y="3336775"/>
            <a:ext cx="12700" cy="781552"/>
          </a:xfrm>
          <a:prstGeom prst="bentConnector3">
            <a:avLst>
              <a:gd name="adj1" fmla="val 3390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0501F23E-61A0-8848-8E12-7ABD043DD48E}"/>
              </a:ext>
            </a:extLst>
          </p:cNvPr>
          <p:cNvCxnSpPr>
            <a:stCxn id="7" idx="1"/>
            <a:endCxn id="16" idx="1"/>
          </p:cNvCxnSpPr>
          <p:nvPr/>
        </p:nvCxnSpPr>
        <p:spPr>
          <a:xfrm rot="10800000" flipH="1" flipV="1">
            <a:off x="6041239" y="2472348"/>
            <a:ext cx="638083" cy="864426"/>
          </a:xfrm>
          <a:prstGeom prst="bentConnector3">
            <a:avLst>
              <a:gd name="adj1" fmla="val 32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9864623-8AC4-5540-8B34-C9394E12BE00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 rot="10800000" flipV="1">
            <a:off x="6679323" y="3336773"/>
            <a:ext cx="12700" cy="781553"/>
          </a:xfrm>
          <a:prstGeom prst="bentConnector3">
            <a:avLst>
              <a:gd name="adj1" fmla="val 34744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A05E5155-4030-024F-AD6A-CD172B3BF928}"/>
              </a:ext>
            </a:extLst>
          </p:cNvPr>
          <p:cNvCxnSpPr>
            <a:stCxn id="8" idx="1"/>
            <a:endCxn id="17" idx="1"/>
          </p:cNvCxnSpPr>
          <p:nvPr/>
        </p:nvCxnSpPr>
        <p:spPr>
          <a:xfrm rot="10800000" flipH="1" flipV="1">
            <a:off x="8526936" y="2472347"/>
            <a:ext cx="475174" cy="882981"/>
          </a:xfrm>
          <a:prstGeom prst="bentConnector3">
            <a:avLst>
              <a:gd name="adj1" fmla="val 32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13AD9227-C5A9-0C48-87A7-A752266EBBE0}"/>
              </a:ext>
            </a:extLst>
          </p:cNvPr>
          <p:cNvCxnSpPr>
            <a:stCxn id="17" idx="1"/>
            <a:endCxn id="18" idx="1"/>
          </p:cNvCxnSpPr>
          <p:nvPr/>
        </p:nvCxnSpPr>
        <p:spPr>
          <a:xfrm rot="10800000" flipV="1">
            <a:off x="9002110" y="3355329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489429-6C2A-8B40-A56C-EAEE04F58B66}"/>
              </a:ext>
            </a:extLst>
          </p:cNvPr>
          <p:cNvCxnSpPr/>
          <p:nvPr/>
        </p:nvCxnSpPr>
        <p:spPr>
          <a:xfrm rot="10800000" flipV="1">
            <a:off x="9008460" y="4047642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CCD996B2-E79E-0D44-B19F-9410281DF418}"/>
              </a:ext>
            </a:extLst>
          </p:cNvPr>
          <p:cNvCxnSpPr/>
          <p:nvPr/>
        </p:nvCxnSpPr>
        <p:spPr>
          <a:xfrm rot="10800000" flipV="1">
            <a:off x="9008460" y="4739954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94946EEE-966F-4C47-9887-D976DCDC3327}"/>
              </a:ext>
            </a:extLst>
          </p:cNvPr>
          <p:cNvCxnSpPr/>
          <p:nvPr/>
        </p:nvCxnSpPr>
        <p:spPr>
          <a:xfrm rot="10800000" flipV="1">
            <a:off x="9008460" y="5432267"/>
            <a:ext cx="12700" cy="692312"/>
          </a:xfrm>
          <a:prstGeom prst="bentConnector3">
            <a:avLst>
              <a:gd name="adj1" fmla="val 2637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CFC7BBA0-5D9C-F546-9A85-312A3B2AE62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5478937" y="3336774"/>
            <a:ext cx="1200386" cy="781553"/>
          </a:xfrm>
          <a:prstGeom prst="curvedConnector3">
            <a:avLst/>
          </a:prstGeom>
          <a:ln w="25400">
            <a:solidFill>
              <a:srgbClr val="64B4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>
            <a:extLst>
              <a:ext uri="{FF2B5EF4-FFF2-40B4-BE49-F238E27FC236}">
                <a16:creationId xmlns:a16="http://schemas.microsoft.com/office/drawing/2014/main" id="{8ED11887-AA48-4B45-B1F6-F6FAAEAC1F8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5478937" y="4118326"/>
            <a:ext cx="1843041" cy="324000"/>
          </a:xfrm>
          <a:prstGeom prst="curvedConnector4">
            <a:avLst>
              <a:gd name="adj1" fmla="val 32565"/>
              <a:gd name="adj2" fmla="val 177361"/>
            </a:avLst>
          </a:prstGeom>
          <a:ln w="25400">
            <a:solidFill>
              <a:srgbClr val="64B4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20"/>
    </mc:Choice>
    <mc:Fallback xmlns="">
      <p:transition spd="slow" advTm="372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E9362-26C4-BF47-AFDD-FFD3737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黑盒测试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BDC5C-42DC-5D45-8350-88E30942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将被测试的软件系统看成一个黑盒子，不关心盒子的内部结构和内部特性，只关心软件产品的输入数据和输出结果。</a:t>
            </a:r>
            <a:endParaRPr kumimoji="1" lang="en-US" altLang="zh-CN" sz="2800" dirty="0"/>
          </a:p>
          <a:p>
            <a:r>
              <a:rPr kumimoji="1" lang="zh-CN" altLang="en-US" sz="2800" dirty="0"/>
              <a:t>方法：</a:t>
            </a:r>
            <a:endParaRPr kumimoji="1" lang="en-US" altLang="zh-CN" sz="2800" dirty="0"/>
          </a:p>
          <a:p>
            <a:pPr lvl="1"/>
            <a:r>
              <a:rPr kumimoji="1" lang="zh-CN" altLang="en-US" sz="2800" dirty="0">
                <a:solidFill>
                  <a:schemeClr val="accent5"/>
                </a:solidFill>
              </a:rPr>
              <a:t>等价类划分法</a:t>
            </a:r>
            <a:endParaRPr kumimoji="1"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kumimoji="1" lang="zh-CN" altLang="en-US" sz="2800" dirty="0"/>
              <a:t>边界值分析法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错误推测法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因果图法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35B4911F-7C25-F14C-88B2-21E8A9522C33}"/>
              </a:ext>
            </a:extLst>
          </p:cNvPr>
          <p:cNvSpPr/>
          <p:nvPr/>
        </p:nvSpPr>
        <p:spPr>
          <a:xfrm>
            <a:off x="8231060" y="4306189"/>
            <a:ext cx="1927352" cy="1155700"/>
          </a:xfrm>
          <a:prstGeom prst="cub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软件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9A7E4AEE-88F7-064A-87F2-86258B997227}"/>
              </a:ext>
            </a:extLst>
          </p:cNvPr>
          <p:cNvSpPr/>
          <p:nvPr/>
        </p:nvSpPr>
        <p:spPr>
          <a:xfrm>
            <a:off x="9008998" y="3469163"/>
            <a:ext cx="371475" cy="8370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CF5462-4C86-4040-9956-7AE7688E0570}"/>
              </a:ext>
            </a:extLst>
          </p:cNvPr>
          <p:cNvSpPr txBox="1"/>
          <p:nvPr/>
        </p:nvSpPr>
        <p:spPr>
          <a:xfrm>
            <a:off x="9380473" y="367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CC0E0D94-75CD-5A4E-8C3B-DD0EC4481B1F}"/>
              </a:ext>
            </a:extLst>
          </p:cNvPr>
          <p:cNvSpPr/>
          <p:nvPr/>
        </p:nvSpPr>
        <p:spPr>
          <a:xfrm>
            <a:off x="9008998" y="5461889"/>
            <a:ext cx="371475" cy="847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5086EF-E118-3344-826D-8FA2C9ACBE6A}"/>
              </a:ext>
            </a:extLst>
          </p:cNvPr>
          <p:cNvSpPr txBox="1"/>
          <p:nvPr/>
        </p:nvSpPr>
        <p:spPr>
          <a:xfrm>
            <a:off x="9380472" y="5700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4192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22"/>
    </mc:Choice>
    <mc:Fallback xmlns="">
      <p:transition spd="slow" advTm="263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3F86-C78F-154F-9FE4-0A549A3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69AFB-81B9-1241-9551-C3F8A6BE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将程序的输入域划分为若干子集，然后从每个子集中选取少数具有代表性的数据用作测试用例。一个子集称为一个</a:t>
            </a:r>
            <a:r>
              <a:rPr kumimoji="1" lang="zh-CN" altLang="en-US" sz="2400" dirty="0">
                <a:solidFill>
                  <a:schemeClr val="accent5"/>
                </a:solidFill>
              </a:rPr>
              <a:t>等价类</a:t>
            </a:r>
            <a:r>
              <a:rPr kumimoji="1" lang="zh-CN" altLang="en-US" sz="2400" dirty="0"/>
              <a:t>，同一个等价类中的输入数据对于揭露程序中的错误都是</a:t>
            </a:r>
            <a:r>
              <a:rPr kumimoji="1" lang="zh-CN" altLang="en-US" sz="2400" dirty="0">
                <a:solidFill>
                  <a:schemeClr val="accent5"/>
                </a:solidFill>
              </a:rPr>
              <a:t>等效</a:t>
            </a:r>
            <a:r>
              <a:rPr kumimoji="1" lang="zh-CN" altLang="en-US" sz="2400" dirty="0"/>
              <a:t>的。</a:t>
            </a:r>
            <a:endParaRPr kumimoji="1" lang="en-US" altLang="zh-CN" sz="2400" dirty="0"/>
          </a:p>
          <a:p>
            <a:r>
              <a:rPr kumimoji="1" lang="zh-CN" altLang="en-US" sz="2400" dirty="0"/>
              <a:t>等价类分为有效等价类和无效等价类：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有效等价类：对程序的规格说明是有意义的、合理的输入数据所构成的集合。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无效等价类：对程序的规格说明是无意义的、不合理的输入数据所构成的集合。</a:t>
            </a:r>
          </a:p>
        </p:txBody>
      </p:sp>
    </p:spTree>
    <p:extLst>
      <p:ext uri="{BB962C8B-B14F-4D97-AF65-F5344CB8AC3E}">
        <p14:creationId xmlns:p14="http://schemas.microsoft.com/office/powerpoint/2010/main" val="5370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20"/>
    </mc:Choice>
    <mc:Fallback xmlns="">
      <p:transition spd="slow" advTm="38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E051-C98E-8F41-8AA1-5D6B6514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36F4-8F75-8345-9984-9A251833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19010" cy="402336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5"/>
                </a:solidFill>
              </a:rPr>
              <a:t>划分等价类时遵循的原则：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如果输入条件规定了取值范围或个数，则可确定一个有效等价类和两个无效等价类。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例：要求输入值</a:t>
            </a:r>
            <a:r>
              <a:rPr kumimoji="1" lang="en-US" altLang="zh-CN" dirty="0">
                <a:solidFill>
                  <a:schemeClr val="accent4"/>
                </a:solidFill>
              </a:rPr>
              <a:t>x</a:t>
            </a:r>
            <a:r>
              <a:rPr kumimoji="1" lang="zh-CN" altLang="en-US" dirty="0">
                <a:solidFill>
                  <a:schemeClr val="accent4"/>
                </a:solidFill>
              </a:rPr>
              <a:t>在</a:t>
            </a:r>
            <a:r>
              <a:rPr kumimoji="1" lang="en-US" altLang="zh-CN" dirty="0">
                <a:solidFill>
                  <a:schemeClr val="accent4"/>
                </a:solidFill>
              </a:rPr>
              <a:t>0</a:t>
            </a:r>
            <a:r>
              <a:rPr kumimoji="1" lang="zh-CN" altLang="en-US" dirty="0">
                <a:solidFill>
                  <a:schemeClr val="accent4"/>
                </a:solidFill>
              </a:rPr>
              <a:t>到</a:t>
            </a:r>
            <a:r>
              <a:rPr kumimoji="1" lang="en-US" altLang="zh-CN" dirty="0">
                <a:solidFill>
                  <a:schemeClr val="accent4"/>
                </a:solidFill>
              </a:rPr>
              <a:t>100</a:t>
            </a:r>
            <a:r>
              <a:rPr kumimoji="1" lang="zh-CN" altLang="en-US" dirty="0">
                <a:solidFill>
                  <a:schemeClr val="accent4"/>
                </a:solidFill>
              </a:rPr>
              <a:t>之间，则有：有效等价类</a:t>
            </a:r>
            <a:r>
              <a:rPr kumimoji="1" lang="en-US" altLang="zh-CN" dirty="0">
                <a:solidFill>
                  <a:schemeClr val="accent4"/>
                </a:solidFill>
              </a:rPr>
              <a:t>0&lt;=x&lt;=100</a:t>
            </a:r>
            <a:r>
              <a:rPr kumimoji="1" lang="zh-CN" altLang="en-US" dirty="0">
                <a:solidFill>
                  <a:schemeClr val="accent4"/>
                </a:solidFill>
              </a:rPr>
              <a:t>，无效等价类</a:t>
            </a:r>
            <a:r>
              <a:rPr kumimoji="1" lang="en-US" altLang="zh-CN" dirty="0">
                <a:solidFill>
                  <a:schemeClr val="accent4"/>
                </a:solidFill>
              </a:rPr>
              <a:t>x&lt;0</a:t>
            </a:r>
            <a:r>
              <a:rPr kumimoji="1" lang="zh-CN" altLang="en-US" dirty="0">
                <a:solidFill>
                  <a:schemeClr val="accent4"/>
                </a:solidFill>
              </a:rPr>
              <a:t>和</a:t>
            </a:r>
            <a:r>
              <a:rPr kumimoji="1" lang="en-US" altLang="zh-CN" dirty="0">
                <a:solidFill>
                  <a:schemeClr val="accent4"/>
                </a:solidFill>
              </a:rPr>
              <a:t>x&gt;100</a:t>
            </a:r>
            <a:r>
              <a:rPr kumimoji="1" lang="zh-CN" altLang="en-US" dirty="0">
                <a:solidFill>
                  <a:schemeClr val="accent4"/>
                </a:solidFill>
              </a:rPr>
              <a:t>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如果输入条件规定了输入值的集合或是规定了“必须如何”的条件，则可以确定一个有效等价类和一个无效等价类。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例：要求输入值是整数，则有：有效等价类整数数据，无效等价类其他类型数据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5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6"/>
    </mc:Choice>
    <mc:Fallback xmlns="">
      <p:transition spd="slow" advTm="481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E051-C98E-8F41-8AA1-5D6B6514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等价类划分法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36F4-8F75-8345-9984-9A251833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如果输入条件是布尔表达式，则可以分为一个有效等价类和一个无效等价类。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例：要求密码非空，则有：效等价类非空密码，无效等价类空密码。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如果输入条件是一组值，且程序对不同的值有不同的处理方式，则每个允许的输入值对应一个有效等价类，所有不允许的输入值的集合为一个无效等价类。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accent4"/>
                </a:solidFill>
              </a:rPr>
              <a:t>例：要求输入 初级、中级、高级中的一个，则有：有效等价类初级、中级、高级，无效等价类其他所有输入。</a:t>
            </a:r>
            <a:endParaRPr kumimoji="1"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如果规定了输入数据必须遵循的规则，则可划分出一个有效等价类（符合规则）和若干个无效等价类（从不同的角度违反规则）</a:t>
            </a:r>
          </a:p>
          <a:p>
            <a:r>
              <a:rPr kumimoji="1" lang="zh-CN" altLang="en-US" dirty="0">
                <a:solidFill>
                  <a:schemeClr val="accent4"/>
                </a:solidFill>
              </a:rPr>
              <a:t>一个输入可以有多条约束；例：日期</a:t>
            </a:r>
          </a:p>
        </p:txBody>
      </p:sp>
    </p:spTree>
    <p:extLst>
      <p:ext uri="{BB962C8B-B14F-4D97-AF65-F5344CB8AC3E}">
        <p14:creationId xmlns:p14="http://schemas.microsoft.com/office/powerpoint/2010/main" val="41848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27"/>
    </mc:Choice>
    <mc:Fallback xmlns="">
      <p:transition spd="slow" advTm="555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D37FB-2B63-C341-8574-BD68F1A1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设计测试用例的步骤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EE61-1E8C-C947-A9D2-5CD5B884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对每个输入和外部条件进行等价划分，画出等价类表，并为每个等价类进行编号。</a:t>
            </a:r>
            <a:endParaRPr kumimoji="1" lang="en-US" altLang="zh-CN" sz="2400" dirty="0"/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设计若干个测试用例覆盖所有的有效等价类，每个测试用例应覆盖尽可能多的有效等价类。</a:t>
            </a:r>
            <a:endParaRPr kumimoji="1" lang="en-US" altLang="zh-CN" sz="2400" dirty="0"/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 为每一个无效等价类设计一个测试用例。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37579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75"/>
    </mc:Choice>
    <mc:Fallback xmlns="">
      <p:transition spd="slow" advTm="36475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自定义 1">
      <a:majorFont>
        <a:latin typeface="思源黑体 CN Medium"/>
        <a:ea typeface="思源黑体 CN Medium"/>
        <a:cs typeface=""/>
      </a:majorFont>
      <a:minorFont>
        <a:latin typeface="思源黑体 CN"/>
        <a:ea typeface="思源黑体 CN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993</TotalTime>
  <Words>1897</Words>
  <Application>Microsoft Office PowerPoint</Application>
  <PresentationFormat>宽屏</PresentationFormat>
  <Paragraphs>336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思源黑体 CN</vt:lpstr>
      <vt:lpstr>思源黑体 CN Medium</vt:lpstr>
      <vt:lpstr>Cambria Math</vt:lpstr>
      <vt:lpstr>Tw Cen MT</vt:lpstr>
      <vt:lpstr>Wingdings 3</vt:lpstr>
      <vt:lpstr>积分</vt:lpstr>
      <vt:lpstr>软工第7次上机</vt:lpstr>
      <vt:lpstr>软件测试</vt:lpstr>
      <vt:lpstr>软件测试的原则</vt:lpstr>
      <vt:lpstr>软件测试的分类</vt:lpstr>
      <vt:lpstr>黑盒测试</vt:lpstr>
      <vt:lpstr>等价类划分法</vt:lpstr>
      <vt:lpstr>等价类划分法</vt:lpstr>
      <vt:lpstr>等价类划分法</vt:lpstr>
      <vt:lpstr>设计测试用例的步骤</vt:lpstr>
      <vt:lpstr>示例</vt:lpstr>
      <vt:lpstr>等价类划分表</vt:lpstr>
      <vt:lpstr>测试用例</vt:lpstr>
      <vt:lpstr>测试用例</vt:lpstr>
      <vt:lpstr>测试用例</vt:lpstr>
      <vt:lpstr>白盒测试</vt:lpstr>
      <vt:lpstr>逻辑覆盖法</vt:lpstr>
      <vt:lpstr>分支覆盖</vt:lpstr>
      <vt:lpstr>示例</vt:lpstr>
      <vt:lpstr>示例</vt:lpstr>
      <vt:lpstr>示例</vt:lpstr>
      <vt:lpstr>单元测试</vt:lpstr>
      <vt:lpstr>单元测试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软件工程基础第五次上机</dc:title>
  <dc:creator>Microsoft Office User</dc:creator>
  <cp:lastModifiedBy> </cp:lastModifiedBy>
  <cp:revision>64</cp:revision>
  <dcterms:created xsi:type="dcterms:W3CDTF">2019-05-01T05:45:46Z</dcterms:created>
  <dcterms:modified xsi:type="dcterms:W3CDTF">2021-05-22T12:48:06Z</dcterms:modified>
</cp:coreProperties>
</file>