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C183-AD84-4958-863C-883C40DA6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EC0C-2E79-44CE-BF1B-49A1142DEA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2571115" y="466203"/>
            <a:ext cx="6562725" cy="6391797"/>
            <a:chOff x="1906" y="-85"/>
            <a:chExt cx="10335" cy="10066"/>
          </a:xfrm>
        </p:grpSpPr>
        <p:grpSp>
          <p:nvGrpSpPr>
            <p:cNvPr id="93" name="组合 92"/>
            <p:cNvGrpSpPr/>
            <p:nvPr/>
          </p:nvGrpSpPr>
          <p:grpSpPr>
            <a:xfrm>
              <a:off x="1906" y="-85"/>
              <a:ext cx="10335" cy="10066"/>
              <a:chOff x="1827" y="-116"/>
              <a:chExt cx="10335" cy="1006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827" y="-116"/>
                <a:ext cx="10335" cy="10066"/>
                <a:chOff x="1827" y="-116"/>
                <a:chExt cx="10335" cy="10066"/>
              </a:xfrm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1827" y="-116"/>
                  <a:ext cx="10335" cy="10066"/>
                  <a:chOff x="1827" y="-116"/>
                  <a:chExt cx="10335" cy="10066"/>
                </a:xfrm>
              </p:grpSpPr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1827" y="-116"/>
                    <a:ext cx="10335" cy="10066"/>
                    <a:chOff x="1827" y="-116"/>
                    <a:chExt cx="10335" cy="10066"/>
                  </a:xfrm>
                </p:grpSpPr>
                <p:grpSp>
                  <p:nvGrpSpPr>
                    <p:cNvPr id="64" name="组合 63"/>
                    <p:cNvGrpSpPr/>
                    <p:nvPr/>
                  </p:nvGrpSpPr>
                  <p:grpSpPr>
                    <a:xfrm>
                      <a:off x="1827" y="-116"/>
                      <a:ext cx="10335" cy="10066"/>
                      <a:chOff x="1827" y="-116"/>
                      <a:chExt cx="10335" cy="10066"/>
                    </a:xfrm>
                  </p:grpSpPr>
                  <p:grpSp>
                    <p:nvGrpSpPr>
                      <p:cNvPr id="43" name="组合 42"/>
                      <p:cNvGrpSpPr/>
                      <p:nvPr/>
                    </p:nvGrpSpPr>
                    <p:grpSpPr>
                      <a:xfrm>
                        <a:off x="1827" y="-116"/>
                        <a:ext cx="9338" cy="10051"/>
                        <a:chOff x="1827" y="-116"/>
                        <a:chExt cx="9338" cy="10051"/>
                      </a:xfrm>
                    </p:grpSpPr>
                    <p:sp>
                      <p:nvSpPr>
                        <p:cNvPr id="37" name="立方体 36"/>
                        <p:cNvSpPr/>
                        <p:nvPr/>
                      </p:nvSpPr>
                      <p:spPr>
                        <a:xfrm>
                          <a:off x="3240" y="8607"/>
                          <a:ext cx="404" cy="1328"/>
                        </a:xfrm>
                        <a:prstGeom prst="cube">
                          <a:avLst>
                            <a:gd name="adj" fmla="val 36094"/>
                          </a:avLst>
                        </a:prstGeom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38" name="直接箭头连接符 37"/>
                        <p:cNvCxnSpPr>
                          <a:stCxn id="32" idx="3"/>
                          <a:endCxn id="37" idx="1"/>
                        </p:cNvCxnSpPr>
                        <p:nvPr/>
                      </p:nvCxnSpPr>
                      <p:spPr>
                        <a:xfrm>
                          <a:off x="3356" y="7985"/>
                          <a:ext cx="13" cy="768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2" name="组合 41"/>
                        <p:cNvGrpSpPr/>
                        <p:nvPr/>
                      </p:nvGrpSpPr>
                      <p:grpSpPr>
                        <a:xfrm>
                          <a:off x="1827" y="-116"/>
                          <a:ext cx="9338" cy="8654"/>
                          <a:chOff x="1827" y="-116"/>
                          <a:chExt cx="9338" cy="8654"/>
                        </a:xfrm>
                      </p:grpSpPr>
                      <p:grpSp>
                        <p:nvGrpSpPr>
                          <p:cNvPr id="41" name="组合 40"/>
                          <p:cNvGrpSpPr/>
                          <p:nvPr/>
                        </p:nvGrpSpPr>
                        <p:grpSpPr>
                          <a:xfrm>
                            <a:off x="1827" y="-116"/>
                            <a:ext cx="9338" cy="8654"/>
                            <a:chOff x="1827" y="-116"/>
                            <a:chExt cx="9338" cy="8654"/>
                          </a:xfrm>
                        </p:grpSpPr>
                        <p:grpSp>
                          <p:nvGrpSpPr>
                            <p:cNvPr id="36" name="组合 35"/>
                            <p:cNvGrpSpPr/>
                            <p:nvPr/>
                          </p:nvGrpSpPr>
                          <p:grpSpPr>
                            <a:xfrm>
                              <a:off x="1827" y="-116"/>
                              <a:ext cx="9338" cy="8654"/>
                              <a:chOff x="1827" y="-116"/>
                              <a:chExt cx="9338" cy="8654"/>
                            </a:xfrm>
                          </p:grpSpPr>
                          <p:grpSp>
                            <p:nvGrpSpPr>
                              <p:cNvPr id="19" name="组合 18"/>
                              <p:cNvGrpSpPr/>
                              <p:nvPr/>
                            </p:nvGrpSpPr>
                            <p:grpSpPr>
                              <a:xfrm>
                                <a:off x="1827" y="-116"/>
                                <a:ext cx="9338" cy="2143"/>
                                <a:chOff x="2277" y="274"/>
                                <a:chExt cx="9338" cy="2143"/>
                              </a:xfrm>
                            </p:grpSpPr>
                            <p:sp>
                              <p:nvSpPr>
                                <p:cNvPr id="6" name="圆角矩形 5"/>
                                <p:cNvSpPr/>
                                <p:nvPr/>
                              </p:nvSpPr>
                              <p:spPr>
                                <a:xfrm>
                                  <a:off x="5945" y="1135"/>
                                  <a:ext cx="1963" cy="908"/>
                                </a:xfrm>
                                <a:prstGeom prst="roundRect">
                                  <a:avLst/>
                                </a:prstGeom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</p:spPr>
                              <p:style>
                                <a:lnRef idx="1">
                                  <a:schemeClr val="accent4"/>
                                </a:lnRef>
                                <a:fillRef idx="2">
                                  <a:schemeClr val="accent4"/>
                                </a:fillRef>
                                <a:effectRef idx="1">
                                  <a:schemeClr val="accent4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p>
                                  <a:pPr algn="ctr"/>
                                  <a:r>
                                    <a:rPr lang="zh-CN" altLang="en-US" sz="1400"/>
                                    <a:t>先验边缘</a:t>
                                  </a:r>
                                  <a:endParaRPr lang="zh-CN" altLang="en-US" sz="1400"/>
                                </a:p>
                                <a:p>
                                  <a:pPr algn="ctr"/>
                                  <a:r>
                                    <a:rPr lang="zh-CN" altLang="en-US" sz="1400"/>
                                    <a:t>检测器</a:t>
                                  </a:r>
                                  <a:endParaRPr lang="zh-CN" altLang="en-US" sz="1400"/>
                                </a:p>
                              </p:txBody>
                            </p:sp>
                            <p:cxnSp>
                              <p:nvCxnSpPr>
                                <p:cNvPr id="7" name="直接箭头连接符 6"/>
                                <p:cNvCxnSpPr>
                                  <a:stCxn id="4" idx="3"/>
                                  <a:endCxn id="6" idx="1"/>
                                </p:cNvCxnSpPr>
                                <p:nvPr/>
                              </p:nvCxnSpPr>
                              <p:spPr>
                                <a:xfrm>
                                  <a:off x="4646" y="1589"/>
                                  <a:ext cx="1299" cy="0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tailEnd type="arrow" w="med" len="med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" name="直接箭头连接符 7"/>
                                <p:cNvCxnSpPr>
                                  <a:stCxn id="6" idx="3"/>
                                  <a:endCxn id="5" idx="1"/>
                                </p:cNvCxnSpPr>
                                <p:nvPr/>
                              </p:nvCxnSpPr>
                              <p:spPr>
                                <a:xfrm>
                                  <a:off x="7908" y="1589"/>
                                  <a:ext cx="1299" cy="3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tailEnd type="arrow" w="med" len="med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11" name="组合 10"/>
                                <p:cNvGrpSpPr/>
                                <p:nvPr/>
                              </p:nvGrpSpPr>
                              <p:grpSpPr>
                                <a:xfrm>
                                  <a:off x="2277" y="277"/>
                                  <a:ext cx="3145" cy="2128"/>
                                  <a:chOff x="2277" y="269"/>
                                  <a:chExt cx="4000" cy="2706"/>
                                </a:xfrm>
                              </p:grpSpPr>
                              <p:pic>
                                <p:nvPicPr>
                                  <p:cNvPr id="4" name="图片 3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1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3154" y="899"/>
                                    <a:ext cx="2136" cy="2076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10" name="文本框 9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277" y="269"/>
                                    <a:ext cx="4000" cy="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 anchor="t">
                                    <a:spAutoFit/>
                                  </a:bodyPr>
                                  <a:p>
                                    <a:pPr algn="ctr"/>
                                    <a:r>
                                      <a:rPr lang="zh-CN" altLang="en-US">
                                        <a:sym typeface="+mn-ea"/>
                                      </a:rPr>
                                      <a:t>输入</a:t>
                                    </a:r>
                                    <a:r>
                                      <a:rPr lang="zh-CN" altLang="en-US">
                                        <a:sym typeface="+mn-ea"/>
                                      </a:rPr>
                                      <a:t>图片</a:t>
                                    </a:r>
                                    <a:endParaRPr lang="zh-CN" altLang="en-US">
                                      <a:sym typeface="+mn-ea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" name="组合 12"/>
                                <p:cNvGrpSpPr/>
                                <p:nvPr/>
                              </p:nvGrpSpPr>
                              <p:grpSpPr>
                                <a:xfrm>
                                  <a:off x="8470" y="274"/>
                                  <a:ext cx="3145" cy="2143"/>
                                  <a:chOff x="8470" y="262"/>
                                  <a:chExt cx="4000" cy="2725"/>
                                </a:xfrm>
                              </p:grpSpPr>
                              <p:pic>
                                <p:nvPicPr>
                                  <p:cNvPr id="5" name="图片 4"/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9407" y="887"/>
                                    <a:ext cx="2124" cy="2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12" name="文本框 11"/>
                                  <p:cNvSpPr txBox="1"/>
                                  <p:nvPr/>
                                </p:nvSpPr>
                                <p:spPr>
                                  <a:xfrm>
                                    <a:off x="8470" y="262"/>
                                    <a:ext cx="4000" cy="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 anchor="t">
                                    <a:spAutoFit/>
                                  </a:bodyPr>
                                  <a:p>
                                    <a:pPr algn="ctr"/>
                                    <a:r>
                                      <a:rPr lang="zh-CN" altLang="en-US">
                                        <a:sym typeface="+mn-ea"/>
                                      </a:rPr>
                                      <a:t>边缘</a:t>
                                    </a:r>
                                    <a:r>
                                      <a:rPr lang="zh-CN" altLang="en-US">
                                        <a:sym typeface="+mn-ea"/>
                                      </a:rPr>
                                      <a:t>特征图</a:t>
                                    </a:r>
                                    <a:endParaRPr lang="zh-CN" altLang="en-US">
                                      <a:sym typeface="+mn-ea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35" name="组合 34"/>
                              <p:cNvGrpSpPr/>
                              <p:nvPr/>
                            </p:nvGrpSpPr>
                            <p:grpSpPr>
                              <a:xfrm>
                                <a:off x="2345" y="2000"/>
                                <a:ext cx="3604" cy="6538"/>
                                <a:chOff x="2090" y="2015"/>
                                <a:chExt cx="4549" cy="8250"/>
                              </a:xfrm>
                            </p:grpSpPr>
                            <p:grpSp>
                              <p:nvGrpSpPr>
                                <p:cNvPr id="15" name="组合 14"/>
                                <p:cNvGrpSpPr/>
                                <p:nvPr/>
                              </p:nvGrpSpPr>
                              <p:grpSpPr>
                                <a:xfrm>
                                  <a:off x="2090" y="2544"/>
                                  <a:ext cx="4128" cy="1021"/>
                                  <a:chOff x="1614" y="4118"/>
                                  <a:chExt cx="7563" cy="1869"/>
                                </a:xfrm>
                              </p:grpSpPr>
                              <p:sp>
                                <p:nvSpPr>
                                  <p:cNvPr id="9" name="立方体 8"/>
                                  <p:cNvSpPr/>
                                  <p:nvPr/>
                                </p:nvSpPr>
                                <p:spPr>
                                  <a:xfrm>
                                    <a:off x="1614" y="4118"/>
                                    <a:ext cx="5399" cy="1044"/>
                                  </a:xfrm>
                                  <a:prstGeom prst="cube">
                                    <a:avLst>
                                      <a:gd name="adj" fmla="val 67432"/>
                                    </a:avLst>
                                  </a:prstGeom>
                                </p:spPr>
                                <p:style>
                                  <a:lnRef idx="2">
                                    <a:schemeClr val="accent2">
                                      <a:shade val="50000"/>
                                    </a:schemeClr>
                                  </a:lnRef>
                                  <a:fillRef idx="1">
                                    <a:schemeClr val="accent2"/>
                                  </a:fillRef>
                                  <a:effectRef idx="0">
                                    <a:schemeClr val="accent2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p>
                                    <a:pPr algn="ctr"/>
                                    <a:endParaRPr lang="zh-CN" altLang="en-US"/>
                                  </a:p>
                                </p:txBody>
                              </p:sp>
                              <mc:AlternateContent xmlns:mc="http://schemas.openxmlformats.org/markup-compatibility/2006">
                                <mc:Choice xmlns:a14="http://schemas.microsoft.com/office/drawing/2010/main" Requires="a14">
                                  <p:sp>
                                    <p:nvSpPr>
                                      <p:cNvPr id="14" name="文本框 1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3260" y="5168"/>
                                        <a:ext cx="5917" cy="819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 anchor="t">
                                        <a:spAutoFit/>
                                      </a:bodyPr>
                                      <a:p>
                                        <a:pPr algn="ctr"/>
                                        <a14:m>
                                          <m:oMathPara xmlns:m="http://schemas.openxmlformats.org/officeDocument/2006/math">
                                            <m:oMathParaPr>
                                              <m:jc m:val="centerGroup"/>
                                            </m:oMathParaPr>
                                            <m:oMath xmlns:m="http://schemas.openxmlformats.org/officeDocument/2006/math"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64×512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512</m:t>
                                              </m:r>
                                            </m:oMath>
                                          </m:oMathPara>
                                        </a14:m>
                                        <a:endParaRPr lang="zh-CN" altLang="en-US" sz="1400">
                                          <a:sym typeface="+mn-ea"/>
                                        </a:endParaRPr>
                                      </a:p>
                                    </p:txBody>
                                  </p:sp>
                                </mc:Choice>
                                <mc:Fallback>
                                  <p:sp>
                                    <p:nvSpPr>
                                      <p:cNvPr id="14" name="文本框 13"/>
                                      <p:cNvSpPr txBox="1"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260" y="5168"/>
                                        <a:ext cx="5917" cy="819"/>
                                      </a:xfrm>
                                      <a:prstGeom prst="rect">
                                        <a:avLst/>
                                      </a:prstGeom>
                                      <a:blipFill rotWithShape="1">
                                        <a:blip r:embed="rId3"/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</p:grpSp>
                            <p:grpSp>
                              <p:nvGrpSpPr>
                                <p:cNvPr id="16" name="组合 15"/>
                                <p:cNvGrpSpPr/>
                                <p:nvPr/>
                              </p:nvGrpSpPr>
                              <p:grpSpPr>
                                <a:xfrm>
                                  <a:off x="2676" y="3753"/>
                                  <a:ext cx="3842" cy="1256"/>
                                  <a:chOff x="2499" y="4118"/>
                                  <a:chExt cx="7042" cy="2303"/>
                                </a:xfrm>
                              </p:grpSpPr>
                              <p:sp>
                                <p:nvSpPr>
                                  <p:cNvPr id="17" name="立方体 16"/>
                                  <p:cNvSpPr/>
                                  <p:nvPr/>
                                </p:nvSpPr>
                                <p:spPr>
                                  <a:xfrm>
                                    <a:off x="2499" y="4118"/>
                                    <a:ext cx="3215" cy="1043"/>
                                  </a:xfrm>
                                  <a:prstGeom prst="cube">
                                    <a:avLst>
                                      <a:gd name="adj" fmla="val 67432"/>
                                    </a:avLst>
                                  </a:prstGeom>
                                </p:spPr>
                                <p:style>
                                  <a:lnRef idx="2">
                                    <a:schemeClr val="accent2">
                                      <a:shade val="50000"/>
                                    </a:schemeClr>
                                  </a:lnRef>
                                  <a:fillRef idx="1">
                                    <a:schemeClr val="accent2"/>
                                  </a:fillRef>
                                  <a:effectRef idx="0">
                                    <a:schemeClr val="accent2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p>
                                    <a:pPr algn="ctr"/>
                                    <a:endParaRPr lang="zh-CN" altLang="en-US"/>
                                  </a:p>
                                </p:txBody>
                              </p:sp>
                              <mc:AlternateContent xmlns:mc="http://schemas.openxmlformats.org/markup-compatibility/2006">
                                <mc:Choice xmlns:a14="http://schemas.microsoft.com/office/drawing/2010/main" Requires="a14">
                                  <p:sp>
                                    <p:nvSpPr>
                                      <p:cNvPr id="18" name="文本框 17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521" y="5303"/>
                                        <a:ext cx="7020" cy="1118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 anchor="t">
                                        <a:spAutoFit/>
                                      </a:bodyPr>
                                      <a:p>
                                        <a:pPr algn="ctr"/>
                                        <a14:m>
                                          <m:oMathPara xmlns:m="http://schemas.openxmlformats.org/officeDocument/2006/math">
                                            <m:oMathParaPr>
                                              <m:jc m:val="centerGroup"/>
                                            </m:oMathParaPr>
                                            <m:oMath xmlns:m="http://schemas.openxmlformats.org/officeDocument/2006/math"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64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256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256</m:t>
                                              </m:r>
                                            </m:oMath>
                                          </m:oMathPara>
                                        </a14:m>
                                        <a:endParaRPr lang="zh-CN" altLang="en-US" sz="1400">
                                          <a:sym typeface="+mn-ea"/>
                                        </a:endParaRPr>
                                      </a:p>
                                    </p:txBody>
                                  </p:sp>
                                </mc:Choice>
                                <mc:Fallback>
                                  <p:sp>
                                    <p:nvSpPr>
                                      <p:cNvPr id="18" name="文本框 17"/>
                                      <p:cNvSpPr txBox="1"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2521" y="5303"/>
                                        <a:ext cx="7020" cy="1118"/>
                                      </a:xfrm>
                                      <a:prstGeom prst="rect">
                                        <a:avLst/>
                                      </a:prstGeom>
                                      <a:blipFill rotWithShape="1">
                                        <a:blip r:embed="rId4"/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</p:grpSp>
                            <p:cxnSp>
                              <p:nvCxnSpPr>
                                <p:cNvPr id="21" name="直接箭头连接符 20"/>
                                <p:cNvCxnSpPr/>
                                <p:nvPr/>
                              </p:nvCxnSpPr>
                              <p:spPr>
                                <a:xfrm>
                                  <a:off x="3357" y="2015"/>
                                  <a:ext cx="14" cy="913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2" name="直接箭头连接符 21"/>
                                <p:cNvCxnSpPr/>
                                <p:nvPr/>
                              </p:nvCxnSpPr>
                              <p:spPr>
                                <a:xfrm flipH="1">
                                  <a:off x="3361" y="3114"/>
                                  <a:ext cx="10" cy="1023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solidFill>
                                    <a:srgbClr val="C00000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23" name="组合 22"/>
                                <p:cNvGrpSpPr/>
                                <p:nvPr/>
                              </p:nvGrpSpPr>
                              <p:grpSpPr>
                                <a:xfrm>
                                  <a:off x="2660" y="5088"/>
                                  <a:ext cx="3979" cy="1206"/>
                                  <a:chOff x="1966" y="4603"/>
                                  <a:chExt cx="7292" cy="2211"/>
                                </a:xfrm>
                              </p:grpSpPr>
                              <p:sp>
                                <p:nvSpPr>
                                  <p:cNvPr id="24" name="立方体 23"/>
                                  <p:cNvSpPr/>
                                  <p:nvPr/>
                                </p:nvSpPr>
                                <p:spPr>
                                  <a:xfrm>
                                    <a:off x="1966" y="4603"/>
                                    <a:ext cx="3044" cy="1236"/>
                                  </a:xfrm>
                                  <a:prstGeom prst="cube">
                                    <a:avLst>
                                      <a:gd name="adj" fmla="val 38244"/>
                                    </a:avLst>
                                  </a:prstGeom>
                                </p:spPr>
                                <p:style>
                                  <a:lnRef idx="2">
                                    <a:schemeClr val="accent2">
                                      <a:shade val="50000"/>
                                    </a:schemeClr>
                                  </a:lnRef>
                                  <a:fillRef idx="1">
                                    <a:schemeClr val="accent2"/>
                                  </a:fillRef>
                                  <a:effectRef idx="0">
                                    <a:schemeClr val="accent2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p>
                                    <a:pPr algn="ctr"/>
                                    <a:endParaRPr lang="zh-CN" altLang="en-US"/>
                                  </a:p>
                                </p:txBody>
                              </p:sp>
                              <mc:AlternateContent xmlns:mc="http://schemas.openxmlformats.org/markup-compatibility/2006">
                                <mc:Choice xmlns:a14="http://schemas.microsoft.com/office/drawing/2010/main" Requires="a14">
                                  <p:sp>
                                    <p:nvSpPr>
                                      <p:cNvPr id="25" name="文本框 24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080" y="5981"/>
                                        <a:ext cx="7178" cy="83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 anchor="t">
                                        <a:spAutoFit/>
                                      </a:bodyPr>
                                      <a:p>
                                        <a:pPr algn="ctr"/>
                                        <a14:m>
                                          <m:oMathPara xmlns:m="http://schemas.openxmlformats.org/officeDocument/2006/math">
                                            <m:oMathParaPr>
                                              <m:jc m:val="centerGroup"/>
                                            </m:oMathParaPr>
                                            <m:oMath xmlns:m="http://schemas.openxmlformats.org/officeDocument/2006/math"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128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256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256</m:t>
                                              </m:r>
                                            </m:oMath>
                                          </m:oMathPara>
                                        </a14:m>
                                        <a:endParaRPr lang="zh-CN" altLang="en-US" sz="1400">
                                          <a:sym typeface="+mn-ea"/>
                                        </a:endParaRPr>
                                      </a:p>
                                    </p:txBody>
                                  </p:sp>
                                </mc:Choice>
                                <mc:Fallback>
                                  <p:sp>
                                    <p:nvSpPr>
                                      <p:cNvPr id="25" name="文本框 24"/>
                                      <p:cNvSpPr txBox="1"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2080" y="5981"/>
                                        <a:ext cx="7178" cy="833"/>
                                      </a:xfrm>
                                      <a:prstGeom prst="rect">
                                        <a:avLst/>
                                      </a:prstGeom>
                                      <a:blipFill rotWithShape="1">
                                        <a:blip r:embed="rId5"/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</p:grpSp>
                            <p:cxnSp>
                              <p:nvCxnSpPr>
                                <p:cNvPr id="26" name="直接箭头连接符 25"/>
                                <p:cNvCxnSpPr/>
                                <p:nvPr/>
                              </p:nvCxnSpPr>
                              <p:spPr>
                                <a:xfrm>
                                  <a:off x="3361" y="4322"/>
                                  <a:ext cx="1" cy="1024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27" name="组合 26"/>
                                <p:cNvGrpSpPr/>
                                <p:nvPr/>
                              </p:nvGrpSpPr>
                              <p:grpSpPr>
                                <a:xfrm>
                                  <a:off x="3028" y="6373"/>
                                  <a:ext cx="3243" cy="1595"/>
                                  <a:chOff x="2769" y="4118"/>
                                  <a:chExt cx="5944" cy="2924"/>
                                </a:xfrm>
                              </p:grpSpPr>
                              <p:sp>
                                <p:nvSpPr>
                                  <p:cNvPr id="28" name="立方体 27"/>
                                  <p:cNvSpPr/>
                                  <p:nvPr/>
                                </p:nvSpPr>
                                <p:spPr>
                                  <a:xfrm>
                                    <a:off x="2769" y="4118"/>
                                    <a:ext cx="1824" cy="1666"/>
                                  </a:xfrm>
                                  <a:prstGeom prst="cube">
                                    <a:avLst>
                                      <a:gd name="adj" fmla="val 36094"/>
                                    </a:avLst>
                                  </a:prstGeom>
                                </p:spPr>
                                <p:style>
                                  <a:lnRef idx="2">
                                    <a:schemeClr val="accent2">
                                      <a:shade val="50000"/>
                                    </a:schemeClr>
                                  </a:lnRef>
                                  <a:fillRef idx="1">
                                    <a:schemeClr val="accent2"/>
                                  </a:fillRef>
                                  <a:effectRef idx="0">
                                    <a:schemeClr val="accent2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p>
                                    <a:pPr algn="ctr"/>
                                    <a:endParaRPr lang="zh-CN" altLang="en-US"/>
                                  </a:p>
                                </p:txBody>
                              </p:sp>
                              <mc:AlternateContent xmlns:mc="http://schemas.openxmlformats.org/markup-compatibility/2006">
                                <mc:Choice xmlns:a14="http://schemas.microsoft.com/office/drawing/2010/main" Requires="a14">
                                  <p:sp>
                                    <p:nvSpPr>
                                      <p:cNvPr id="29" name="文本框 28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805" y="5925"/>
                                        <a:ext cx="5908" cy="111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 anchor="t">
                                        <a:spAutoFit/>
                                      </a:bodyPr>
                                      <a:p>
                                        <a:pPr algn="ctr"/>
                                        <a14:m>
                                          <m:oMathPara xmlns:m="http://schemas.openxmlformats.org/officeDocument/2006/math">
                                            <m:oMathParaPr>
                                              <m:jc m:val="centerGroup"/>
                                            </m:oMathParaPr>
                                            <m:oMath xmlns:m="http://schemas.openxmlformats.org/officeDocument/2006/math"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128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128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128</m:t>
                                              </m:r>
                                            </m:oMath>
                                          </m:oMathPara>
                                        </a14:m>
                                        <a:endParaRPr lang="zh-CN" altLang="en-US" sz="1400">
                                          <a:sym typeface="+mn-ea"/>
                                        </a:endParaRPr>
                                      </a:p>
                                    </p:txBody>
                                  </p:sp>
                                </mc:Choice>
                                <mc:Fallback>
                                  <p:sp>
                                    <p:nvSpPr>
                                      <p:cNvPr id="29" name="文本框 28"/>
                                      <p:cNvSpPr txBox="1"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2805" y="5925"/>
                                        <a:ext cx="5908" cy="1117"/>
                                      </a:xfrm>
                                      <a:prstGeom prst="rect">
                                        <a:avLst/>
                                      </a:prstGeom>
                                      <a:blipFill rotWithShape="1">
                                        <a:blip r:embed="rId6"/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</p:grpSp>
                            <p:cxnSp>
                              <p:nvCxnSpPr>
                                <p:cNvPr id="30" name="直接箭头连接符 29"/>
                                <p:cNvCxnSpPr/>
                                <p:nvPr/>
                              </p:nvCxnSpPr>
                              <p:spPr>
                                <a:xfrm flipH="1">
                                  <a:off x="3361" y="5762"/>
                                  <a:ext cx="1" cy="939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solidFill>
                                    <a:srgbClr val="C00000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31" name="组合 30"/>
                                <p:cNvGrpSpPr/>
                                <p:nvPr/>
                              </p:nvGrpSpPr>
                              <p:grpSpPr>
                                <a:xfrm>
                                  <a:off x="2675" y="7891"/>
                                  <a:ext cx="3703" cy="2374"/>
                                  <a:chOff x="2195" y="2712"/>
                                  <a:chExt cx="6787" cy="4353"/>
                                </a:xfrm>
                              </p:grpSpPr>
                              <p:sp>
                                <p:nvSpPr>
                                  <p:cNvPr id="32" name="立方体 31"/>
                                  <p:cNvSpPr/>
                                  <p:nvPr/>
                                </p:nvSpPr>
                                <p:spPr>
                                  <a:xfrm>
                                    <a:off x="2877" y="2712"/>
                                    <a:ext cx="1824" cy="3073"/>
                                  </a:xfrm>
                                  <a:prstGeom prst="cube">
                                    <a:avLst>
                                      <a:gd name="adj" fmla="val 36094"/>
                                    </a:avLst>
                                  </a:prstGeom>
                                </p:spPr>
                                <p:style>
                                  <a:lnRef idx="2">
                                    <a:schemeClr val="accent2">
                                      <a:shade val="50000"/>
                                    </a:schemeClr>
                                  </a:lnRef>
                                  <a:fillRef idx="1">
                                    <a:schemeClr val="accent2"/>
                                  </a:fillRef>
                                  <a:effectRef idx="0">
                                    <a:schemeClr val="accent2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p>
                                    <a:pPr algn="ctr"/>
                                    <a:endParaRPr lang="zh-CN" altLang="en-US"/>
                                  </a:p>
                                </p:txBody>
                              </p:sp>
                              <mc:AlternateContent xmlns:mc="http://schemas.openxmlformats.org/markup-compatibility/2006">
                                <mc:Choice xmlns:a14="http://schemas.microsoft.com/office/drawing/2010/main" Requires="a14">
                                  <p:sp>
                                    <p:nvSpPr>
                                      <p:cNvPr id="33" name="文本框 32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2195" y="5948"/>
                                        <a:ext cx="6787" cy="111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 anchor="t">
                                        <a:spAutoFit/>
                                      </a:bodyPr>
                                      <a:p>
                                        <a:pPr algn="ctr"/>
                                        <a14:m>
                                          <m:oMathPara xmlns:m="http://schemas.openxmlformats.org/officeDocument/2006/math">
                                            <m:oMathParaPr>
                                              <m:jc m:val="centerGroup"/>
                                            </m:oMathParaPr>
                                            <m:oMath xmlns:m="http://schemas.openxmlformats.org/officeDocument/2006/math"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256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64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1400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  <a:sym typeface="+mn-ea"/>
                                                </a:rPr>
                                                <m:t>64</m:t>
                                              </m:r>
                                            </m:oMath>
                                          </m:oMathPara>
                                        </a14:m>
                                        <a:endParaRPr lang="zh-CN" altLang="en-US" sz="1400">
                                          <a:sym typeface="+mn-ea"/>
                                        </a:endParaRPr>
                                      </a:p>
                                    </p:txBody>
                                  </p:sp>
                                </mc:Choice>
                                <mc:Fallback>
                                  <p:sp>
                                    <p:nvSpPr>
                                      <p:cNvPr id="33" name="文本框 32"/>
                                      <p:cNvSpPr txBox="1"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2195" y="5948"/>
                                        <a:ext cx="6787" cy="1117"/>
                                      </a:xfrm>
                                      <a:prstGeom prst="rect">
                                        <a:avLst/>
                                      </a:prstGeom>
                                      <a:blipFill rotWithShape="1">
                                        <a:blip r:embed="rId7"/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</p:grpSp>
                            <p:cxnSp>
                              <p:nvCxnSpPr>
                                <p:cNvPr id="34" name="直接箭头连接符 33"/>
                                <p:cNvCxnSpPr/>
                                <p:nvPr/>
                              </p:nvCxnSpPr>
                              <p:spPr>
                                <a:xfrm>
                                  <a:off x="3361" y="7282"/>
                                  <a:ext cx="4" cy="968"/>
                                </a:xfrm>
                                <a:prstGeom prst="straightConnector1">
                                  <a:avLst/>
                                </a:prstGeom>
                                <a:ln w="19050"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cxnSp>
                          <p:nvCxnSpPr>
                            <p:cNvPr id="40" name="直接箭头连接符 39"/>
                            <p:cNvCxnSpPr/>
                            <p:nvPr/>
                          </p:nvCxnSpPr>
                          <p:spPr>
                            <a:xfrm flipV="1">
                              <a:off x="4565" y="2683"/>
                              <a:ext cx="983" cy="13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arrow" w="med" len="med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9" name="圆角矩形 38"/>
                          <p:cNvSpPr/>
                          <p:nvPr/>
                        </p:nvSpPr>
                        <p:spPr>
                          <a:xfrm>
                            <a:off x="5533" y="2229"/>
                            <a:ext cx="1963" cy="908"/>
                          </a:xfrm>
                          <a:prstGeom prst="roundRect">
                            <a:avLst/>
                          </a:prstGeom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1">
                            <a:schemeClr val="accent4"/>
                          </a:lnRef>
                          <a:fillRef idx="2">
                            <a:schemeClr val="accent4"/>
                          </a:fillRef>
                          <a:effectRef idx="1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r>
                              <a:rPr lang="zh-CN" altLang="en-US" sz="1400"/>
                              <a:t>先验</a:t>
                            </a:r>
                            <a:r>
                              <a:rPr lang="zh-CN" altLang="en-US" sz="1400"/>
                              <a:t>边缘</a:t>
                            </a:r>
                            <a:endParaRPr lang="zh-CN" altLang="en-US" sz="1400"/>
                          </a:p>
                          <a:p>
                            <a:pPr algn="ctr"/>
                            <a:r>
                              <a:rPr lang="zh-CN" altLang="en-US" sz="1400"/>
                              <a:t>检测器</a:t>
                            </a:r>
                            <a:endParaRPr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3" name="组合 62"/>
                      <p:cNvGrpSpPr/>
                      <p:nvPr/>
                    </p:nvGrpSpPr>
                    <p:grpSpPr>
                      <a:xfrm>
                        <a:off x="8560" y="2016"/>
                        <a:ext cx="3602" cy="7934"/>
                        <a:chOff x="8560" y="2016"/>
                        <a:chExt cx="3602" cy="7934"/>
                      </a:xfrm>
                    </p:grpSpPr>
                    <p:grpSp>
                      <p:nvGrpSpPr>
                        <p:cNvPr id="61" name="组合 60"/>
                        <p:cNvGrpSpPr/>
                        <p:nvPr/>
                      </p:nvGrpSpPr>
                      <p:grpSpPr>
                        <a:xfrm>
                          <a:off x="8560" y="2016"/>
                          <a:ext cx="3603" cy="7935"/>
                          <a:chOff x="8560" y="2031"/>
                          <a:chExt cx="3603" cy="7935"/>
                        </a:xfrm>
                      </p:grpSpPr>
                      <p:sp>
                        <p:nvSpPr>
                          <p:cNvPr id="45" name="立方体 44"/>
                          <p:cNvSpPr/>
                          <p:nvPr/>
                        </p:nvSpPr>
                        <p:spPr>
                          <a:xfrm>
                            <a:off x="9455" y="8638"/>
                            <a:ext cx="404" cy="1328"/>
                          </a:xfrm>
                          <a:prstGeom prst="cube">
                            <a:avLst>
                              <a:gd name="adj" fmla="val 36094"/>
                            </a:avLst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Overflow="overflow" horzOverflow="overflow" vert="horz" wrap="square" numCol="1" spcCol="0" rtlCol="0" fromWordArt="0" anchor="ctr" anchorCtr="0" forceAA="0" compatLnSpc="1">
                            <a:noAutofit/>
                          </a:bodyPr>
                          <a:p>
                            <a:pPr lvl="0" algn="ctr">
                              <a:buClrTx/>
                              <a:buSzTx/>
                              <a:buFontTx/>
                            </a:pPr>
                            <a:endParaRPr lang="zh-CN" altLang="en-US">
                              <a:sym typeface="+mn-ea"/>
                            </a:endParaRPr>
                          </a:p>
                        </p:txBody>
                      </p:sp>
                      <p:sp>
                        <p:nvSpPr>
                          <p:cNvPr id="46" name="立方体 45"/>
                          <p:cNvSpPr/>
                          <p:nvPr/>
                        </p:nvSpPr>
                        <p:spPr>
                          <a:xfrm>
                            <a:off x="8560" y="2450"/>
                            <a:ext cx="2335" cy="452"/>
                          </a:xfrm>
                          <a:prstGeom prst="cube">
                            <a:avLst>
                              <a:gd name="adj" fmla="val 67432"/>
                            </a:avLst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47" name="文本框 46"/>
                              <p:cNvSpPr txBox="1"/>
                              <p:nvPr/>
                            </p:nvSpPr>
                            <p:spPr>
                              <a:xfrm>
                                <a:off x="9272" y="2905"/>
                                <a:ext cx="2559" cy="3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 anchor="t">
                                <a:spAutoFit/>
                              </a:bodyPr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64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512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512</m:t>
                                      </m:r>
                                    </m:oMath>
                                  </m:oMathPara>
                                </a14:m>
                                <a:endParaRPr lang="zh-CN" altLang="en-US" sz="1400">
                                  <a:sym typeface="+mn-ea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47" name="文本框 46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272" y="2905"/>
                                <a:ext cx="2559" cy="354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3"/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48" name="立方体 47"/>
                          <p:cNvSpPr/>
                          <p:nvPr/>
                        </p:nvSpPr>
                        <p:spPr>
                          <a:xfrm>
                            <a:off x="9024" y="3408"/>
                            <a:ext cx="1390" cy="451"/>
                          </a:xfrm>
                          <a:prstGeom prst="cube">
                            <a:avLst>
                              <a:gd name="adj" fmla="val 67432"/>
                            </a:avLst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Overflow="overflow" horzOverflow="overflow" vert="horz" wrap="square" numCol="1" spcCol="0" rtlCol="0" fromWordArt="0" anchor="ctr" anchorCtr="0" forceAA="0" compatLnSpc="1">
                            <a:noAutofit/>
                          </a:bodyPr>
                          <a:p>
                            <a:pPr lvl="0" algn="ctr">
                              <a:buClrTx/>
                              <a:buSzTx/>
                              <a:buFontTx/>
                            </a:pPr>
                            <a:endParaRPr lang="zh-CN" altLang="en-US">
                              <a:sym typeface="+mn-ea"/>
                            </a:endParaRPr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49" name="文本框 48"/>
                              <p:cNvSpPr txBox="1"/>
                              <p:nvPr/>
                            </p:nvSpPr>
                            <p:spPr>
                              <a:xfrm>
                                <a:off x="9034" y="3921"/>
                                <a:ext cx="3035" cy="48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 anchor="t">
                                <a:spAutoFit/>
                              </a:bodyPr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64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256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256</m:t>
                                      </m:r>
                                    </m:oMath>
                                  </m:oMathPara>
                                </a14:m>
                                <a:endParaRPr lang="zh-CN" altLang="en-US" sz="1400">
                                  <a:sym typeface="+mn-ea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49" name="文本框 48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034" y="3921"/>
                                <a:ext cx="3035" cy="483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4"/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cxnSp>
                        <p:nvCxnSpPr>
                          <p:cNvPr id="50" name="直接箭头连接符 49"/>
                          <p:cNvCxnSpPr/>
                          <p:nvPr/>
                        </p:nvCxnSpPr>
                        <p:spPr>
                          <a:xfrm>
                            <a:off x="9564" y="2031"/>
                            <a:ext cx="11" cy="724"/>
                          </a:xfrm>
                          <a:prstGeom prst="straightConnector1">
                            <a:avLst/>
                          </a:prstGeom>
                          <a:ln w="1905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直接箭头连接符 50"/>
                          <p:cNvCxnSpPr/>
                          <p:nvPr/>
                        </p:nvCxnSpPr>
                        <p:spPr>
                          <a:xfrm flipH="1">
                            <a:off x="9567" y="2902"/>
                            <a:ext cx="8" cy="811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C00000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2" name="立方体 51"/>
                          <p:cNvSpPr/>
                          <p:nvPr/>
                        </p:nvSpPr>
                        <p:spPr>
                          <a:xfrm>
                            <a:off x="9012" y="4466"/>
                            <a:ext cx="1316" cy="534"/>
                          </a:xfrm>
                          <a:prstGeom prst="cube">
                            <a:avLst>
                              <a:gd name="adj" fmla="val 38244"/>
                            </a:avLst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Overflow="overflow" horzOverflow="overflow" vert="horz" wrap="square" numCol="1" spcCol="0" rtlCol="0" fromWordArt="0" anchor="ctr" anchorCtr="0" forceAA="0" compatLnSpc="1">
                            <a:noAutofit/>
                          </a:bodyPr>
                          <a:p>
                            <a:pPr lvl="0" algn="ctr">
                              <a:buClrTx/>
                              <a:buSzTx/>
                              <a:buFontTx/>
                            </a:pPr>
                            <a:endParaRPr lang="zh-CN" altLang="en-US">
                              <a:sym typeface="+mn-ea"/>
                            </a:endParaRPr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53" name="文本框 52"/>
                              <p:cNvSpPr txBox="1"/>
                              <p:nvPr/>
                            </p:nvSpPr>
                            <p:spPr>
                              <a:xfrm>
                                <a:off x="9061" y="5062"/>
                                <a:ext cx="3103" cy="36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 anchor="t">
                                <a:spAutoFit/>
                              </a:bodyPr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128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256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256</m:t>
                                      </m:r>
                                    </m:oMath>
                                  </m:oMathPara>
                                </a14:m>
                                <a:endParaRPr lang="zh-CN" altLang="en-US" sz="1400">
                                  <a:sym typeface="+mn-ea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53" name="文本框 5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061" y="5062"/>
                                <a:ext cx="3103" cy="360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cxnSp>
                        <p:nvCxnSpPr>
                          <p:cNvPr id="54" name="直接箭头连接符 53"/>
                          <p:cNvCxnSpPr/>
                          <p:nvPr/>
                        </p:nvCxnSpPr>
                        <p:spPr>
                          <a:xfrm>
                            <a:off x="9567" y="3859"/>
                            <a:ext cx="1" cy="811"/>
                          </a:xfrm>
                          <a:prstGeom prst="straightConnector1">
                            <a:avLst/>
                          </a:prstGeom>
                          <a:ln w="1905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5" name="立方体 54"/>
                          <p:cNvSpPr/>
                          <p:nvPr/>
                        </p:nvSpPr>
                        <p:spPr>
                          <a:xfrm>
                            <a:off x="9304" y="5485"/>
                            <a:ext cx="789" cy="720"/>
                          </a:xfrm>
                          <a:prstGeom prst="cube">
                            <a:avLst>
                              <a:gd name="adj" fmla="val 36094"/>
                            </a:avLst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Overflow="overflow" horzOverflow="overflow" vert="horz" wrap="square" numCol="1" spcCol="0" rtlCol="0" fromWordArt="0" anchor="ctr" anchorCtr="0" forceAA="0" compatLnSpc="1">
                            <a:noAutofit/>
                          </a:bodyPr>
                          <a:p>
                            <a:pPr lvl="0" algn="ctr">
                              <a:buClrTx/>
                              <a:buSzTx/>
                              <a:buFontTx/>
                            </a:pPr>
                            <a:endParaRPr lang="zh-CN" altLang="en-US">
                              <a:sym typeface="+mn-ea"/>
                            </a:endParaRPr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56" name="文本框 55"/>
                              <p:cNvSpPr txBox="1"/>
                              <p:nvPr/>
                            </p:nvSpPr>
                            <p:spPr>
                              <a:xfrm>
                                <a:off x="9319" y="6266"/>
                                <a:ext cx="2554" cy="48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 anchor="t">
                                <a:spAutoFit/>
                              </a:bodyPr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128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128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128</m:t>
                                      </m:r>
                                    </m:oMath>
                                  </m:oMathPara>
                                </a14:m>
                                <a:endParaRPr lang="zh-CN" altLang="en-US" sz="1400">
                                  <a:sym typeface="+mn-ea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56" name="文本框 5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319" y="6266"/>
                                <a:ext cx="2554" cy="483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6"/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cxnSp>
                        <p:nvCxnSpPr>
                          <p:cNvPr id="57" name="直接箭头连接符 56"/>
                          <p:cNvCxnSpPr/>
                          <p:nvPr/>
                        </p:nvCxnSpPr>
                        <p:spPr>
                          <a:xfrm flipH="1">
                            <a:off x="9567" y="5000"/>
                            <a:ext cx="1" cy="744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C00000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8" name="立方体 57"/>
                          <p:cNvSpPr/>
                          <p:nvPr/>
                        </p:nvSpPr>
                        <p:spPr>
                          <a:xfrm>
                            <a:off x="9319" y="6688"/>
                            <a:ext cx="789" cy="1328"/>
                          </a:xfrm>
                          <a:prstGeom prst="cube">
                            <a:avLst>
                              <a:gd name="adj" fmla="val 36094"/>
                            </a:avLst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Overflow="overflow" horzOverflow="overflow" vert="horz" wrap="square" numCol="1" spcCol="0" rtlCol="0" fromWordArt="0" anchor="ctr" anchorCtr="0" forceAA="0" compatLnSpc="1">
                            <a:noAutofit/>
                          </a:bodyPr>
                          <a:p>
                            <a:pPr lvl="0" algn="ctr">
                              <a:buClrTx/>
                              <a:buSzTx/>
                              <a:buFontTx/>
                            </a:pPr>
                            <a:endParaRPr lang="zh-CN" altLang="en-US">
                              <a:sym typeface="+mn-ea"/>
                            </a:endParaRPr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59" name="文本框 58"/>
                              <p:cNvSpPr txBox="1"/>
                              <p:nvPr/>
                            </p:nvSpPr>
                            <p:spPr>
                              <a:xfrm>
                                <a:off x="9024" y="8086"/>
                                <a:ext cx="2934" cy="48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 anchor="t">
                                <a:spAutoFit/>
                              </a:bodyPr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256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64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×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64</m:t>
                                      </m:r>
                                    </m:oMath>
                                  </m:oMathPara>
                                </a14:m>
                                <a:endParaRPr lang="zh-CN" altLang="en-US" sz="1400">
                                  <a:sym typeface="+mn-ea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59" name="文本框 58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024" y="8086"/>
                                <a:ext cx="2934" cy="483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7"/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cxnSp>
                        <p:nvCxnSpPr>
                          <p:cNvPr id="60" name="直接箭头连接符 59"/>
                          <p:cNvCxnSpPr/>
                          <p:nvPr/>
                        </p:nvCxnSpPr>
                        <p:spPr>
                          <a:xfrm>
                            <a:off x="9567" y="6205"/>
                            <a:ext cx="3" cy="767"/>
                          </a:xfrm>
                          <a:prstGeom prst="straightConnector1">
                            <a:avLst/>
                          </a:prstGeom>
                          <a:ln w="1905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2" name="直接箭头连接符 61"/>
                        <p:cNvCxnSpPr>
                          <a:stCxn id="58" idx="3"/>
                        </p:cNvCxnSpPr>
                        <p:nvPr/>
                      </p:nvCxnSpPr>
                      <p:spPr>
                        <a:xfrm>
                          <a:off x="9571" y="8001"/>
                          <a:ext cx="13" cy="787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65" name="直接箭头连接符 64"/>
                    <p:cNvCxnSpPr/>
                    <p:nvPr/>
                  </p:nvCxnSpPr>
                  <p:spPr>
                    <a:xfrm>
                      <a:off x="7496" y="2690"/>
                      <a:ext cx="348" cy="9"/>
                    </a:xfrm>
                    <a:prstGeom prst="straightConnector1">
                      <a:avLst/>
                    </a:prstGeom>
                    <a:ln w="19050"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圆角矩形 66"/>
                    <p:cNvSpPr/>
                    <p:nvPr/>
                  </p:nvSpPr>
                  <p:spPr>
                    <a:xfrm>
                      <a:off x="5539" y="4148"/>
                      <a:ext cx="1963" cy="908"/>
                    </a:xfrm>
                    <a:prstGeom prst="round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400"/>
                        <a:t>先验</a:t>
                      </a:r>
                      <a:r>
                        <a:rPr lang="zh-CN" altLang="en-US" sz="1400"/>
                        <a:t>边缘</a:t>
                      </a:r>
                      <a:endParaRPr lang="zh-CN" altLang="en-US" sz="1400"/>
                    </a:p>
                    <a:p>
                      <a:pPr algn="ctr"/>
                      <a:r>
                        <a:rPr lang="zh-CN" altLang="en-US" sz="1400"/>
                        <a:t>检测器</a:t>
                      </a:r>
                      <a:endParaRPr lang="zh-CN" altLang="en-US" sz="1400"/>
                    </a:p>
                  </p:txBody>
                </p:sp>
                <p:cxnSp>
                  <p:nvCxnSpPr>
                    <p:cNvPr id="68" name="直接箭头连接符 67"/>
                    <p:cNvCxnSpPr>
                      <a:stCxn id="24" idx="5"/>
                      <a:endCxn id="67" idx="1"/>
                    </p:cNvCxnSpPr>
                    <p:nvPr/>
                  </p:nvCxnSpPr>
                  <p:spPr>
                    <a:xfrm>
                      <a:off x="4113" y="4600"/>
                      <a:ext cx="1426" cy="2"/>
                    </a:xfrm>
                    <a:prstGeom prst="straightConnector1">
                      <a:avLst/>
                    </a:prstGeom>
                    <a:ln w="19050"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圆角矩形 68"/>
                    <p:cNvSpPr/>
                    <p:nvPr/>
                  </p:nvSpPr>
                  <p:spPr>
                    <a:xfrm>
                      <a:off x="5538" y="6718"/>
                      <a:ext cx="1963" cy="908"/>
                    </a:xfrm>
                    <a:prstGeom prst="round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400"/>
                        <a:t>先验</a:t>
                      </a:r>
                      <a:r>
                        <a:rPr lang="zh-CN" altLang="en-US" sz="1400"/>
                        <a:t>边缘</a:t>
                      </a:r>
                      <a:endParaRPr lang="zh-CN" altLang="en-US" sz="1400"/>
                    </a:p>
                    <a:p>
                      <a:pPr algn="ctr"/>
                      <a:r>
                        <a:rPr lang="zh-CN" altLang="en-US" sz="1400"/>
                        <a:t>检测器</a:t>
                      </a:r>
                      <a:endParaRPr lang="zh-CN" altLang="en-US" sz="1400"/>
                    </a:p>
                  </p:txBody>
                </p:sp>
                <p:cxnSp>
                  <p:nvCxnSpPr>
                    <p:cNvPr id="70" name="直接箭头连接符 69"/>
                    <p:cNvCxnSpPr>
                      <a:stCxn id="32" idx="5"/>
                      <a:endCxn id="69" idx="1"/>
                    </p:cNvCxnSpPr>
                    <p:nvPr/>
                  </p:nvCxnSpPr>
                  <p:spPr>
                    <a:xfrm flipV="1">
                      <a:off x="3893" y="7172"/>
                      <a:ext cx="1645" cy="7"/>
                    </a:xfrm>
                    <a:prstGeom prst="straightConnector1">
                      <a:avLst/>
                    </a:prstGeom>
                    <a:ln w="19050">
                      <a:tailEnd type="arrow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2" name="直接箭头连接符 71"/>
                  <p:cNvCxnSpPr/>
                  <p:nvPr/>
                </p:nvCxnSpPr>
                <p:spPr>
                  <a:xfrm flipH="1">
                    <a:off x="8178" y="2694"/>
                    <a:ext cx="427" cy="0"/>
                  </a:xfrm>
                  <a:prstGeom prst="straightConnector1">
                    <a:avLst/>
                  </a:prstGeom>
                  <a:ln w="19050"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椭圆 72"/>
                  <p:cNvSpPr/>
                  <p:nvPr/>
                </p:nvSpPr>
                <p:spPr>
                  <a:xfrm>
                    <a:off x="7829" y="2489"/>
                    <a:ext cx="396" cy="396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8" name="组合 77"/>
                <p:cNvGrpSpPr/>
                <p:nvPr/>
              </p:nvGrpSpPr>
              <p:grpSpPr>
                <a:xfrm>
                  <a:off x="7511" y="4404"/>
                  <a:ext cx="1549" cy="396"/>
                  <a:chOff x="12883" y="5202"/>
                  <a:chExt cx="1582" cy="396"/>
                </a:xfrm>
              </p:grpSpPr>
              <p:cxnSp>
                <p:nvCxnSpPr>
                  <p:cNvPr id="75" name="直接箭头连接符 74"/>
                  <p:cNvCxnSpPr/>
                  <p:nvPr/>
                </p:nvCxnSpPr>
                <p:spPr>
                  <a:xfrm>
                    <a:off x="12883" y="5403"/>
                    <a:ext cx="348" cy="9"/>
                  </a:xfrm>
                  <a:prstGeom prst="straightConnector1">
                    <a:avLst/>
                  </a:prstGeom>
                  <a:ln w="19050"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箭头连接符 75"/>
                  <p:cNvCxnSpPr/>
                  <p:nvPr/>
                </p:nvCxnSpPr>
                <p:spPr>
                  <a:xfrm flipH="1">
                    <a:off x="13565" y="5395"/>
                    <a:ext cx="900" cy="12"/>
                  </a:xfrm>
                  <a:prstGeom prst="straightConnector1">
                    <a:avLst/>
                  </a:prstGeom>
                  <a:ln w="19050"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椭圆 76"/>
                  <p:cNvSpPr/>
                  <p:nvPr/>
                </p:nvSpPr>
                <p:spPr>
                  <a:xfrm>
                    <a:off x="13216" y="5202"/>
                    <a:ext cx="396" cy="396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2" name="组合 81"/>
                <p:cNvGrpSpPr/>
                <p:nvPr/>
              </p:nvGrpSpPr>
              <p:grpSpPr>
                <a:xfrm>
                  <a:off x="7519" y="6978"/>
                  <a:ext cx="1796" cy="396"/>
                  <a:chOff x="7696" y="2689"/>
                  <a:chExt cx="1796" cy="396"/>
                </a:xfrm>
              </p:grpSpPr>
              <p:cxnSp>
                <p:nvCxnSpPr>
                  <p:cNvPr id="79" name="直接箭头连接符 78"/>
                  <p:cNvCxnSpPr/>
                  <p:nvPr/>
                </p:nvCxnSpPr>
                <p:spPr>
                  <a:xfrm>
                    <a:off x="7696" y="2890"/>
                    <a:ext cx="348" cy="9"/>
                  </a:xfrm>
                  <a:prstGeom prst="straightConnector1">
                    <a:avLst/>
                  </a:prstGeom>
                  <a:ln w="19050"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箭头连接符 79"/>
                  <p:cNvCxnSpPr/>
                  <p:nvPr/>
                </p:nvCxnSpPr>
                <p:spPr>
                  <a:xfrm flipH="1">
                    <a:off x="8378" y="2886"/>
                    <a:ext cx="1114" cy="8"/>
                  </a:xfrm>
                  <a:prstGeom prst="straightConnector1">
                    <a:avLst/>
                  </a:prstGeom>
                  <a:ln w="19050"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椭圆 80"/>
                  <p:cNvSpPr/>
                  <p:nvPr/>
                </p:nvSpPr>
                <p:spPr>
                  <a:xfrm>
                    <a:off x="8029" y="2689"/>
                    <a:ext cx="396" cy="396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3644" y="9014"/>
                  <a:ext cx="5797" cy="396"/>
                  <a:chOff x="5486" y="2614"/>
                  <a:chExt cx="5797" cy="396"/>
                </a:xfrm>
              </p:grpSpPr>
              <p:cxnSp>
                <p:nvCxnSpPr>
                  <p:cNvPr id="83" name="直接箭头连接符 82"/>
                  <p:cNvCxnSpPr>
                    <a:stCxn id="37" idx="5"/>
                    <a:endCxn id="85" idx="2"/>
                  </p:cNvCxnSpPr>
                  <p:nvPr/>
                </p:nvCxnSpPr>
                <p:spPr>
                  <a:xfrm>
                    <a:off x="5486" y="2798"/>
                    <a:ext cx="2543" cy="14"/>
                  </a:xfrm>
                  <a:prstGeom prst="straightConnector1">
                    <a:avLst/>
                  </a:prstGeom>
                  <a:ln w="190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箭头连接符 83"/>
                  <p:cNvCxnSpPr>
                    <a:endCxn id="85" idx="6"/>
                  </p:cNvCxnSpPr>
                  <p:nvPr/>
                </p:nvCxnSpPr>
                <p:spPr>
                  <a:xfrm flipH="1">
                    <a:off x="8425" y="2801"/>
                    <a:ext cx="2858" cy="11"/>
                  </a:xfrm>
                  <a:prstGeom prst="straightConnector1">
                    <a:avLst/>
                  </a:prstGeom>
                  <a:ln w="190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椭圆 84"/>
                  <p:cNvSpPr/>
                  <p:nvPr/>
                </p:nvSpPr>
                <p:spPr>
                  <a:xfrm>
                    <a:off x="8029" y="2614"/>
                    <a:ext cx="396" cy="396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88" name="十字形 87"/>
              <p:cNvSpPr/>
              <p:nvPr/>
            </p:nvSpPr>
            <p:spPr>
              <a:xfrm>
                <a:off x="7960" y="2630"/>
                <a:ext cx="120" cy="120"/>
              </a:xfrm>
              <a:prstGeom prst="plus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十字形 88"/>
              <p:cNvSpPr/>
              <p:nvPr/>
            </p:nvSpPr>
            <p:spPr>
              <a:xfrm>
                <a:off x="7980" y="4540"/>
                <a:ext cx="120" cy="120"/>
              </a:xfrm>
              <a:prstGeom prst="plus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0" name="十字形 89"/>
              <p:cNvSpPr/>
              <p:nvPr/>
            </p:nvSpPr>
            <p:spPr>
              <a:xfrm>
                <a:off x="7990" y="7112"/>
                <a:ext cx="120" cy="120"/>
              </a:xfrm>
              <a:prstGeom prst="plus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十字形 91"/>
              <p:cNvSpPr/>
              <p:nvPr/>
            </p:nvSpPr>
            <p:spPr>
              <a:xfrm>
                <a:off x="6325" y="9152"/>
                <a:ext cx="120" cy="120"/>
              </a:xfrm>
              <a:prstGeom prst="plus">
                <a:avLst>
                  <a:gd name="adj" fmla="val 5000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95" name="肘形连接符 94"/>
            <p:cNvCxnSpPr>
              <a:stCxn id="73" idx="4"/>
              <a:endCxn id="48" idx="2"/>
            </p:cNvCxnSpPr>
            <p:nvPr/>
          </p:nvCxnSpPr>
          <p:spPr>
            <a:xfrm rot="5400000" flipV="1">
              <a:off x="8161" y="2860"/>
              <a:ext cx="886" cy="997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连接符 95"/>
            <p:cNvCxnSpPr>
              <a:stCxn id="77" idx="4"/>
              <a:endCxn id="55" idx="2"/>
            </p:cNvCxnSpPr>
            <p:nvPr/>
          </p:nvCxnSpPr>
          <p:spPr>
            <a:xfrm rot="5400000" flipV="1">
              <a:off x="8166" y="4774"/>
              <a:ext cx="1160" cy="1273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8113" y="7405"/>
              <a:ext cx="1422" cy="1508"/>
              <a:chOff x="8113" y="7405"/>
              <a:chExt cx="1422" cy="1508"/>
            </a:xfrm>
          </p:grpSpPr>
          <p:cxnSp>
            <p:nvCxnSpPr>
              <p:cNvPr id="99" name="直接连接符 98"/>
              <p:cNvCxnSpPr>
                <a:stCxn id="81" idx="4"/>
              </p:cNvCxnSpPr>
              <p:nvPr/>
            </p:nvCxnSpPr>
            <p:spPr>
              <a:xfrm>
                <a:off x="8129" y="7405"/>
                <a:ext cx="15" cy="150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>
                <a:off x="8113" y="8899"/>
                <a:ext cx="1423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苡竹</dc:creator>
  <cp:lastModifiedBy>19374316</cp:lastModifiedBy>
  <cp:revision>3</cp:revision>
  <dcterms:created xsi:type="dcterms:W3CDTF">2022-04-08T14:50:00Z</dcterms:created>
  <dcterms:modified xsi:type="dcterms:W3CDTF">2022-04-08T15:44:37Z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947292A493D948C1B22C01C69DA53ECA</vt:lpwstr>
  </property>
  <property fmtid="{D5CDD505-2E9C-101B-9397-08002B2CF9AE}" pid="3" name="KSOProductBuildVer">
    <vt:lpwstr>2052-11.1.0.10700</vt:lpwstr>
  </property>
</Properties>
</file>