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1C183-AD84-4958-863C-883C40DA68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FEC0C-2E79-44CE-BF1B-49A1142DEA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1C183-AD84-4958-863C-883C40DA68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FEC0C-2E79-44CE-BF1B-49A1142DEA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1C183-AD84-4958-863C-883C40DA68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FEC0C-2E79-44CE-BF1B-49A1142DEA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1C183-AD84-4958-863C-883C40DA68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FEC0C-2E79-44CE-BF1B-49A1142DEA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1C183-AD84-4958-863C-883C40DA68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FEC0C-2E79-44CE-BF1B-49A1142DEA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1C183-AD84-4958-863C-883C40DA68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FEC0C-2E79-44CE-BF1B-49A1142DEA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1C183-AD84-4958-863C-883C40DA68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FEC0C-2E79-44CE-BF1B-49A1142DEA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1C183-AD84-4958-863C-883C40DA68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FEC0C-2E79-44CE-BF1B-49A1142DEA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1C183-AD84-4958-863C-883C40DA68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FEC0C-2E79-44CE-BF1B-49A1142DEA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1C183-AD84-4958-863C-883C40DA68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FEC0C-2E79-44CE-BF1B-49A1142DEA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1C183-AD84-4958-863C-883C40DA68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FEC0C-2E79-44CE-BF1B-49A1142DEA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1C183-AD84-4958-863C-883C40DA68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FEC0C-2E79-44CE-BF1B-49A1142DEA7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4" Type="http://schemas.openxmlformats.org/officeDocument/2006/relationships/slideLayout" Target="../slideLayouts/slideLayout1.xml"/><Relationship Id="rId13" Type="http://schemas.openxmlformats.org/officeDocument/2006/relationships/image" Target="../media/image13.png"/><Relationship Id="rId12" Type="http://schemas.openxmlformats.org/officeDocument/2006/relationships/image" Target="../media/image12.png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组合 181"/>
          <p:cNvGrpSpPr/>
          <p:nvPr/>
        </p:nvGrpSpPr>
        <p:grpSpPr>
          <a:xfrm>
            <a:off x="-10351135" y="-1800860"/>
            <a:ext cx="15510510" cy="8657590"/>
            <a:chOff x="-16301" y="-2836"/>
            <a:chExt cx="24426" cy="13634"/>
          </a:xfrm>
        </p:grpSpPr>
        <p:grpSp>
          <p:nvGrpSpPr>
            <p:cNvPr id="180" name="组合 179"/>
            <p:cNvGrpSpPr/>
            <p:nvPr/>
          </p:nvGrpSpPr>
          <p:grpSpPr>
            <a:xfrm>
              <a:off x="-16301" y="-2836"/>
              <a:ext cx="24426" cy="13634"/>
              <a:chOff x="-16301" y="-2851"/>
              <a:chExt cx="24426" cy="13634"/>
            </a:xfrm>
          </p:grpSpPr>
          <p:grpSp>
            <p:nvGrpSpPr>
              <p:cNvPr id="178" name="组合 177"/>
              <p:cNvGrpSpPr/>
              <p:nvPr/>
            </p:nvGrpSpPr>
            <p:grpSpPr>
              <a:xfrm>
                <a:off x="-16301" y="-2851"/>
                <a:ext cx="24426" cy="13634"/>
                <a:chOff x="-16301" y="-2851"/>
                <a:chExt cx="24426" cy="13634"/>
              </a:xfrm>
            </p:grpSpPr>
            <p:grpSp>
              <p:nvGrpSpPr>
                <p:cNvPr id="173" name="组合 172"/>
                <p:cNvGrpSpPr/>
                <p:nvPr/>
              </p:nvGrpSpPr>
              <p:grpSpPr>
                <a:xfrm>
                  <a:off x="-16301" y="-2851"/>
                  <a:ext cx="24426" cy="13634"/>
                  <a:chOff x="-16301" y="-2851"/>
                  <a:chExt cx="24426" cy="13634"/>
                </a:xfrm>
              </p:grpSpPr>
              <p:grpSp>
                <p:nvGrpSpPr>
                  <p:cNvPr id="168" name="组合 167"/>
                  <p:cNvGrpSpPr/>
                  <p:nvPr/>
                </p:nvGrpSpPr>
                <p:grpSpPr>
                  <a:xfrm>
                    <a:off x="-16301" y="-2851"/>
                    <a:ext cx="24427" cy="13634"/>
                    <a:chOff x="-16301" y="-2851"/>
                    <a:chExt cx="24427" cy="13634"/>
                  </a:xfrm>
                </p:grpSpPr>
                <p:grpSp>
                  <p:nvGrpSpPr>
                    <p:cNvPr id="166" name="组合 165"/>
                    <p:cNvGrpSpPr/>
                    <p:nvPr/>
                  </p:nvGrpSpPr>
                  <p:grpSpPr>
                    <a:xfrm>
                      <a:off x="-16301" y="-2851"/>
                      <a:ext cx="24427" cy="13634"/>
                      <a:chOff x="-16301" y="-2851"/>
                      <a:chExt cx="24427" cy="13634"/>
                    </a:xfrm>
                  </p:grpSpPr>
                  <p:sp>
                    <p:nvSpPr>
                      <p:cNvPr id="165" name="圆角矩形 164"/>
                      <p:cNvSpPr/>
                      <p:nvPr/>
                    </p:nvSpPr>
                    <p:spPr>
                      <a:xfrm>
                        <a:off x="-7663" y="7031"/>
                        <a:ext cx="11529" cy="3752"/>
                      </a:xfrm>
                      <a:prstGeom prst="round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  <a:prstDash val="lgDash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grpSp>
                    <p:nvGrpSpPr>
                      <p:cNvPr id="164" name="组合 163"/>
                      <p:cNvGrpSpPr/>
                      <p:nvPr/>
                    </p:nvGrpSpPr>
                    <p:grpSpPr>
                      <a:xfrm>
                        <a:off x="-16301" y="-2851"/>
                        <a:ext cx="24427" cy="13140"/>
                        <a:chOff x="-16301" y="-2851"/>
                        <a:chExt cx="24427" cy="13140"/>
                      </a:xfrm>
                    </p:grpSpPr>
                    <p:grpSp>
                      <p:nvGrpSpPr>
                        <p:cNvPr id="162" name="组合 161"/>
                        <p:cNvGrpSpPr/>
                        <p:nvPr/>
                      </p:nvGrpSpPr>
                      <p:grpSpPr>
                        <a:xfrm>
                          <a:off x="-16301" y="-2851"/>
                          <a:ext cx="24427" cy="13140"/>
                          <a:chOff x="-16301" y="-2851"/>
                          <a:chExt cx="24427" cy="13140"/>
                        </a:xfrm>
                      </p:grpSpPr>
                      <p:grpSp>
                        <p:nvGrpSpPr>
                          <p:cNvPr id="159" name="组合 158"/>
                          <p:cNvGrpSpPr/>
                          <p:nvPr/>
                        </p:nvGrpSpPr>
                        <p:grpSpPr>
                          <a:xfrm>
                            <a:off x="-16301" y="-2851"/>
                            <a:ext cx="24427" cy="13140"/>
                            <a:chOff x="-16301" y="-2851"/>
                            <a:chExt cx="24427" cy="13140"/>
                          </a:xfrm>
                        </p:grpSpPr>
                        <p:grpSp>
                          <p:nvGrpSpPr>
                            <p:cNvPr id="141" name="组合 140"/>
                            <p:cNvGrpSpPr/>
                            <p:nvPr/>
                          </p:nvGrpSpPr>
                          <p:grpSpPr>
                            <a:xfrm>
                              <a:off x="-16301" y="-2851"/>
                              <a:ext cx="24427" cy="13140"/>
                              <a:chOff x="-16301" y="-2851"/>
                              <a:chExt cx="24427" cy="13140"/>
                            </a:xfrm>
                          </p:grpSpPr>
                          <p:grpSp>
                            <p:nvGrpSpPr>
                              <p:cNvPr id="116" name="组合 115"/>
                              <p:cNvGrpSpPr/>
                              <p:nvPr/>
                            </p:nvGrpSpPr>
                            <p:grpSpPr>
                              <a:xfrm>
                                <a:off x="-16301" y="-2851"/>
                                <a:ext cx="24427" cy="13140"/>
                                <a:chOff x="-16301" y="-2851"/>
                                <a:chExt cx="24427" cy="13140"/>
                              </a:xfrm>
                            </p:grpSpPr>
                            <p:grpSp>
                              <p:nvGrpSpPr>
                                <p:cNvPr id="90" name="组合 89"/>
                                <p:cNvGrpSpPr/>
                                <p:nvPr/>
                              </p:nvGrpSpPr>
                              <p:grpSpPr>
                                <a:xfrm>
                                  <a:off x="-16301" y="-2851"/>
                                  <a:ext cx="24427" cy="12971"/>
                                  <a:chOff x="-16301" y="-2851"/>
                                  <a:chExt cx="24427" cy="12971"/>
                                </a:xfrm>
                              </p:grpSpPr>
                              <p:grpSp>
                                <p:nvGrpSpPr>
                                  <p:cNvPr id="152" name="组合 151"/>
                                  <p:cNvGrpSpPr/>
                                  <p:nvPr/>
                                </p:nvGrpSpPr>
                                <p:grpSpPr>
                                  <a:xfrm>
                                    <a:off x="-16301" y="-2851"/>
                                    <a:ext cx="24427" cy="12971"/>
                                    <a:chOff x="-16301" y="-2851"/>
                                    <a:chExt cx="24427" cy="12971"/>
                                  </a:xfrm>
                                </p:grpSpPr>
                                <p:grpSp>
                                  <p:nvGrpSpPr>
                                    <p:cNvPr id="147" name="组合 146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-16301" y="-2851"/>
                                      <a:ext cx="24427" cy="12971"/>
                                      <a:chOff x="-16301" y="-2851"/>
                                      <a:chExt cx="24427" cy="12971"/>
                                    </a:xfrm>
                                  </p:grpSpPr>
                                  <p:grpSp>
                                    <p:nvGrpSpPr>
                                      <p:cNvPr id="136" name="组合 135"/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-16301" y="-2851"/>
                                        <a:ext cx="24427" cy="10066"/>
                                        <a:chOff x="-13603" y="209"/>
                                        <a:chExt cx="24427" cy="10066"/>
                                      </a:xfrm>
                                    </p:grpSpPr>
                                    <p:grpSp>
                                      <p:nvGrpSpPr>
                                        <p:cNvPr id="128" name="组合 127"/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-13603" y="209"/>
                                          <a:ext cx="24232" cy="10066"/>
                                          <a:chOff x="-13603" y="209"/>
                                          <a:chExt cx="24232" cy="10066"/>
                                        </a:xfrm>
                                      </p:grpSpPr>
                                      <p:grpSp>
                                        <p:nvGrpSpPr>
                                          <p:cNvPr id="114" name="组合 113"/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-13603" y="209"/>
                                            <a:ext cx="19347" cy="10066"/>
                                            <a:chOff x="-1613" y="402"/>
                                            <a:chExt cx="19347" cy="10066"/>
                                          </a:xfrm>
                                        </p:grpSpPr>
                                        <p:grpSp>
                                          <p:nvGrpSpPr>
                                            <p:cNvPr id="103" name="组合 102"/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-1613" y="402"/>
                                              <a:ext cx="14506" cy="10067"/>
                                              <a:chOff x="-488" y="402"/>
                                              <a:chExt cx="14506" cy="10067"/>
                                            </a:xfrm>
                                          </p:grpSpPr>
                                          <p:grpSp>
                                            <p:nvGrpSpPr>
                                              <p:cNvPr id="102" name="组合 101"/>
                                              <p:cNvGrpSpPr/>
                                              <p:nvPr/>
                                            </p:nvGrpSpPr>
                                            <p:grpSpPr>
                                              <a:xfrm>
                                                <a:off x="-488" y="402"/>
                                                <a:ext cx="10337" cy="10067"/>
                                                <a:chOff x="1906" y="-85"/>
                                                <a:chExt cx="10337" cy="10067"/>
                                              </a:xfrm>
                                            </p:grpSpPr>
                                            <p:grpSp>
                                              <p:nvGrpSpPr>
                                                <p:cNvPr id="87" name="组合 86"/>
                                                <p:cNvGrpSpPr/>
                                                <p:nvPr/>
                                              </p:nvGrpSpPr>
                                              <p:grpSpPr>
                                                <a:xfrm rot="0">
                                                  <a:off x="1906" y="-85"/>
                                                  <a:ext cx="10337" cy="10067"/>
                                                  <a:chOff x="1827" y="-116"/>
                                                  <a:chExt cx="10337" cy="10067"/>
                                                </a:xfrm>
                                              </p:grpSpPr>
                                              <p:grpSp>
                                                <p:nvGrpSpPr>
                                                  <p:cNvPr id="74" name="组合 73"/>
                                                  <p:cNvGrpSpPr/>
                                                  <p:nvPr/>
                                                </p:nvGrpSpPr>
                                                <p:grpSpPr>
                                                  <a:xfrm>
                                                    <a:off x="1827" y="-116"/>
                                                    <a:ext cx="10337" cy="10067"/>
                                                    <a:chOff x="1827" y="-116"/>
                                                    <a:chExt cx="10337" cy="10067"/>
                                                  </a:xfrm>
                                                </p:grpSpPr>
                                                <p:grpSp>
                                                  <p:nvGrpSpPr>
                                                    <p:cNvPr id="71" name="组合 70"/>
                                                    <p:cNvGrpSpPr/>
                                                    <p:nvPr/>
                                                  </p:nvGrpSpPr>
                                                  <p:grpSpPr>
                                                    <a:xfrm>
                                                      <a:off x="1827" y="-116"/>
                                                      <a:ext cx="10337" cy="10067"/>
                                                      <a:chOff x="1827" y="-116"/>
                                                      <a:chExt cx="10337" cy="10067"/>
                                                    </a:xfrm>
                                                  </p:grpSpPr>
                                                  <p:grpSp>
                                                    <p:nvGrpSpPr>
                                                      <p:cNvPr id="64" name="组合 63"/>
                                                      <p:cNvGrpSpPr/>
                                                      <p:nvPr/>
                                                    </p:nvGrpSpPr>
                                                    <p:grpSpPr>
                                                      <a:xfrm>
                                                        <a:off x="1827" y="-116"/>
                                                        <a:ext cx="10337" cy="10067"/>
                                                        <a:chOff x="1827" y="-116"/>
                                                        <a:chExt cx="10337" cy="10067"/>
                                                      </a:xfrm>
                                                    </p:grpSpPr>
                                                    <p:grpSp>
                                                      <p:nvGrpSpPr>
                                                        <p:cNvPr id="43" name="组合 42"/>
                                                        <p:cNvGrpSpPr/>
                                                        <p:nvPr/>
                                                      </p:nvGrpSpPr>
                                                      <p:grpSpPr>
                                                        <a:xfrm>
                                                          <a:off x="1827" y="-116"/>
                                                          <a:ext cx="9338" cy="10051"/>
                                                          <a:chOff x="1827" y="-116"/>
                                                          <a:chExt cx="9338" cy="10051"/>
                                                        </a:xfrm>
                                                      </p:grpSpPr>
                                                      <p:sp>
                                                        <p:nvSpPr>
                                                          <p:cNvPr id="37" name="立方体 36"/>
                                                          <p:cNvSpPr/>
                                                          <p:nvPr/>
                                                        </p:nvSpPr>
                                                        <p:spPr>
                                                          <a:xfrm>
                                                            <a:off x="3240" y="8607"/>
                                                            <a:ext cx="404" cy="1328"/>
                                                          </a:xfrm>
                                                          <a:prstGeom prst="cube">
                                                            <a:avLst>
                                                              <a:gd name="adj" fmla="val 36094"/>
                                                            </a:avLst>
                                                          </a:prstGeom>
                                                        </p:spPr>
                                                        <p:style>
                                                          <a:lnRef idx="2">
                                                            <a:schemeClr val="accent2">
                                                              <a:shade val="50000"/>
                                                            </a:schemeClr>
                                                          </a:lnRef>
                                                          <a:fillRef idx="1">
                                                            <a:schemeClr val="accent2"/>
                                                          </a:fillRef>
                                                          <a:effectRef idx="0">
                                                            <a:schemeClr val="accent2"/>
                                                          </a:effectRef>
                                                          <a:fontRef idx="minor">
                                                            <a:schemeClr val="lt1"/>
                                                          </a:fontRef>
                                                        </p:style>
                                                        <p:txBody>
                                                          <a:bodyPr rtlCol="0" anchor="ctr"/>
                                                          <a:p>
                                                            <a:pPr algn="ctr"/>
                                                            <a:endParaRPr lang="zh-CN" altLang="en-US"/>
                                                          </a:p>
                                                        </p:txBody>
                                                      </p:sp>
                                                      <p:cxnSp>
                                                        <p:nvCxnSpPr>
                                                          <p:cNvPr id="38" name="直接箭头连接符 37"/>
                                                          <p:cNvCxnSpPr>
                                                            <a:stCxn id="32" idx="3"/>
                                                            <a:endCxn id="37" idx="1"/>
                                                          </p:cNvCxnSpPr>
                                                          <p:nvPr/>
                                                        </p:nvCxnSpPr>
                                                        <p:spPr>
                                                          <a:xfrm>
                                                            <a:off x="3356" y="7985"/>
                                                            <a:ext cx="13" cy="768"/>
                                                          </a:xfrm>
                                                          <a:prstGeom prst="straightConnector1">
                                                            <a:avLst/>
                                                          </a:prstGeom>
                                                          <a:ln w="19050">
                                                            <a:solidFill>
                                                              <a:srgbClr val="C00000"/>
                                                            </a:solidFill>
                                                            <a:tailEnd type="arrow"/>
                                                          </a:ln>
                                                        </p:spPr>
                                                        <p:style>
                                                          <a:lnRef idx="1">
                                                            <a:schemeClr val="accent1"/>
                                                          </a:lnRef>
                                                          <a:fillRef idx="0">
                                                            <a:schemeClr val="accent1"/>
                                                          </a:fillRef>
                                                          <a:effectRef idx="0">
                                                            <a:schemeClr val="accent1"/>
                                                          </a:effectRef>
                                                          <a:fontRef idx="minor">
                                                            <a:schemeClr val="tx1"/>
                                                          </a:fontRef>
                                                        </p:style>
                                                      </p:cxnSp>
                                                      <p:grpSp>
                                                        <p:nvGrpSpPr>
                                                          <p:cNvPr id="42" name="组合 41"/>
                                                          <p:cNvGrpSpPr/>
                                                          <p:nvPr/>
                                                        </p:nvGrpSpPr>
                                                        <p:grpSpPr>
                                                          <a:xfrm>
                                                            <a:off x="1827" y="-116"/>
                                                            <a:ext cx="9338" cy="8654"/>
                                                            <a:chOff x="1827" y="-116"/>
                                                            <a:chExt cx="9338" cy="8654"/>
                                                          </a:xfrm>
                                                        </p:grpSpPr>
                                                        <p:grpSp>
                                                          <p:nvGrpSpPr>
                                                            <p:cNvPr id="41" name="组合 40"/>
                                                            <p:cNvGrpSpPr/>
                                                            <p:nvPr/>
                                                          </p:nvGrpSpPr>
                                                          <p:grpSpPr>
                                                            <a:xfrm>
                                                              <a:off x="1827" y="-116"/>
                                                              <a:ext cx="9338" cy="8654"/>
                                                              <a:chOff x="1827" y="-116"/>
                                                              <a:chExt cx="9338" cy="8654"/>
                                                            </a:xfrm>
                                                          </p:grpSpPr>
                                                          <p:grpSp>
                                                            <p:nvGrpSpPr>
                                                              <p:cNvPr id="36" name="组合 35"/>
                                                              <p:cNvGrpSpPr/>
                                                              <p:nvPr/>
                                                            </p:nvGrpSpPr>
                                                            <p:grpSpPr>
                                                              <a:xfrm>
                                                                <a:off x="1827" y="-116"/>
                                                                <a:ext cx="9338" cy="8654"/>
                                                                <a:chOff x="1827" y="-116"/>
                                                                <a:chExt cx="9338" cy="8654"/>
                                                              </a:xfrm>
                                                            </p:grpSpPr>
                                                            <p:grpSp>
                                                              <p:nvGrpSpPr>
                                                                <p:cNvPr id="19" name="组合 18"/>
                                                                <p:cNvGrpSpPr/>
                                                                <p:nvPr/>
                                                              </p:nvGrpSpPr>
                                                              <p:grpSpPr>
                                                                <a:xfrm>
                                                                  <a:off x="1827" y="-116"/>
                                                                  <a:ext cx="9338" cy="1769"/>
                                                                  <a:chOff x="2277" y="274"/>
                                                                  <a:chExt cx="9338" cy="1769"/>
                                                                </a:xfrm>
                                                              </p:grpSpPr>
                                                              <p:sp>
                                                                <p:nvSpPr>
                                                                  <p:cNvPr id="6" name="圆角矩形 5"/>
                                                                  <p:cNvSpPr/>
                                                                  <p:nvPr/>
                                                                </p:nvSpPr>
                                                                <p:spPr>
                                                                  <a:xfrm>
                                                                    <a:off x="5945" y="1135"/>
                                                                    <a:ext cx="1963" cy="908"/>
                                                                  </a:xfrm>
                                                                  <a:prstGeom prst="roundRect">
                                                                    <a:avLst/>
                                                                  </a:prstGeom>
                                                                  <a:effectLst>
                                                                    <a:outerShdw blurRad="50800" dist="38100" dir="2700000" algn="tl" rotWithShape="0">
                                                                      <a:prstClr val="black">
                                                                        <a:alpha val="40000"/>
                                                                      </a:prstClr>
                                                                    </a:outerShdw>
                                                                  </a:effectLst>
                                                                </p:spPr>
                                                                <p:style>
                                                                  <a:lnRef idx="1">
                                                                    <a:schemeClr val="accent4"/>
                                                                  </a:lnRef>
                                                                  <a:fillRef idx="2">
                                                                    <a:schemeClr val="accent4"/>
                                                                  </a:fillRef>
                                                                  <a:effectRef idx="1">
                                                                    <a:schemeClr val="accent4"/>
                                                                  </a:effectRef>
                                                                  <a:fontRef idx="minor">
                                                                    <a:schemeClr val="dk1"/>
                                                                  </a:fontRef>
                                                                </p:style>
                                                                <p:txBody>
                                                                  <a:bodyPr rtlCol="0" anchor="ctr"/>
                                                                  <a:p>
                                                                    <a:pPr algn="ctr"/>
                                                                    <a:r>
                                                                      <a:rPr lang="zh-CN" altLang="en-US" sz="1400"/>
                                                                      <a:t>先验边缘</a:t>
                                                                    </a:r>
                                                                    <a:endParaRPr lang="zh-CN" altLang="en-US" sz="1400"/>
                                                                  </a:p>
                                                                  <a:p>
                                                                    <a:pPr algn="ctr"/>
                                                                    <a:r>
                                                                      <a:rPr lang="zh-CN" altLang="en-US" sz="1400"/>
                                                                      <a:t>检测器</a:t>
                                                                    </a:r>
                                                                    <a:endParaRPr lang="zh-CN" altLang="en-US" sz="1400"/>
                                                                  </a:p>
                                                                </p:txBody>
                                                              </p:sp>
                                                              <p:cxnSp>
                                                                <p:nvCxnSpPr>
                                                                  <p:cNvPr id="7" name="直接箭头连接符 6"/>
                                                                  <p:cNvCxnSpPr>
                                                                    <a:stCxn id="4" idx="3"/>
                                                                    <a:endCxn id="6" idx="1"/>
                                                                  </p:cNvCxnSpPr>
                                                                  <p:nvPr/>
                                                                </p:nvCxnSpPr>
                                                                <p:spPr>
                                                                  <a:xfrm>
                                                                    <a:off x="4646" y="1589"/>
                                                                    <a:ext cx="1299" cy="0"/>
                                                                  </a:xfrm>
                                                                  <a:prstGeom prst="straightConnector1">
                                                                    <a:avLst/>
                                                                  </a:prstGeom>
                                                                  <a:ln w="19050">
                                                                    <a:tailEnd type="arrow" w="med" len="med"/>
                                                                  </a:ln>
                                                                </p:spPr>
                                                                <p:style>
                                                                  <a:lnRef idx="1">
                                                                    <a:schemeClr val="dk1"/>
                                                                  </a:lnRef>
                                                                  <a:fillRef idx="0">
                                                                    <a:schemeClr val="dk1"/>
                                                                  </a:fillRef>
                                                                  <a:effectRef idx="0">
                                                                    <a:schemeClr val="dk1"/>
                                                                  </a:effectRef>
                                                                  <a:fontRef idx="minor">
                                                                    <a:schemeClr val="tx1"/>
                                                                  </a:fontRef>
                                                                </p:style>
                                                              </p:cxnSp>
                                                              <p:cxnSp>
                                                                <p:nvCxnSpPr>
                                                                  <p:cNvPr id="8" name="直接箭头连接符 7"/>
                                                                  <p:cNvCxnSpPr>
                                                                    <a:stCxn id="6" idx="3"/>
                                                                    <a:endCxn id="5" idx="1"/>
                                                                  </p:cNvCxnSpPr>
                                                                  <p:nvPr/>
                                                                </p:nvCxnSpPr>
                                                                <p:spPr>
                                                                  <a:xfrm>
                                                                    <a:off x="7908" y="1589"/>
                                                                    <a:ext cx="1299" cy="3"/>
                                                                  </a:xfrm>
                                                                  <a:prstGeom prst="straightConnector1">
                                                                    <a:avLst/>
                                                                  </a:prstGeom>
                                                                  <a:ln w="19050">
                                                                    <a:tailEnd type="arrow" w="med" len="med"/>
                                                                  </a:ln>
                                                                </p:spPr>
                                                                <p:style>
                                                                  <a:lnRef idx="1">
                                                                    <a:schemeClr val="dk1"/>
                                                                  </a:lnRef>
                                                                  <a:fillRef idx="0">
                                                                    <a:schemeClr val="dk1"/>
                                                                  </a:fillRef>
                                                                  <a:effectRef idx="0">
                                                                    <a:schemeClr val="dk1"/>
                                                                  </a:effectRef>
                                                                  <a:fontRef idx="minor">
                                                                    <a:schemeClr val="tx1"/>
                                                                  </a:fontRef>
                                                                </p:style>
                                                              </p:cxnSp>
                                                              <p:sp>
                                                                <p:nvSpPr>
                                                                  <p:cNvPr id="10" name="文本框 9"/>
                                                                  <p:cNvSpPr txBox="1"/>
                                                                  <p:nvPr/>
                                                                </p:nvSpPr>
                                                                <p:spPr>
                                                                  <a:xfrm>
                                                                    <a:off x="2277" y="277"/>
                                                                    <a:ext cx="3145" cy="580"/>
                                                                  </a:xfrm>
                                                                  <a:prstGeom prst="rect">
                                                                    <a:avLst/>
                                                                  </a:prstGeom>
                                                                  <a:noFill/>
                                                                </p:spPr>
                                                                <p:txBody>
                                                                  <a:bodyPr wrap="square" rtlCol="0" anchor="t">
                                                                    <a:spAutoFit/>
                                                                  </a:bodyPr>
                                                                  <a:p>
                                                                    <a:pPr algn="ctr"/>
                                                                    <a:r>
                                                                      <a:rPr lang="zh-CN" altLang="en-US">
                                                                        <a:sym typeface="+mn-ea"/>
                                                                      </a:rPr>
                                                                      <a:t>原始图片</a:t>
                                                                    </a:r>
                                                                    <a:endParaRPr lang="zh-CN" altLang="en-US">
                                                                      <a:sym typeface="+mn-ea"/>
                                                                    </a:endParaRPr>
                                                                  </a:p>
                                                                </p:txBody>
                                                              </p:sp>
                                                              <p:sp>
                                                                <p:nvSpPr>
                                                                  <p:cNvPr id="12" name="文本框 11"/>
                                                                  <p:cNvSpPr txBox="1"/>
                                                                  <p:nvPr/>
                                                                </p:nvSpPr>
                                                                <p:spPr>
                                                                  <a:xfrm>
                                                                    <a:off x="8470" y="274"/>
                                                                    <a:ext cx="3145" cy="580"/>
                                                                  </a:xfrm>
                                                                  <a:prstGeom prst="rect">
                                                                    <a:avLst/>
                                                                  </a:prstGeom>
                                                                  <a:noFill/>
                                                                </p:spPr>
                                                                <p:txBody>
                                                                  <a:bodyPr wrap="square" rtlCol="0" anchor="t">
                                                                    <a:spAutoFit/>
                                                                  </a:bodyPr>
                                                                  <a:p>
                                                                    <a:pPr algn="ctr"/>
                                                                    <a:r>
                                                                      <a:rPr lang="zh-CN" altLang="en-US">
                                                                        <a:sym typeface="+mn-ea"/>
                                                                      </a:rPr>
                                                                      <a:t>边缘</a:t>
                                                                    </a:r>
                                                                    <a:r>
                                                                      <a:rPr lang="zh-CN" altLang="en-US">
                                                                        <a:sym typeface="+mn-ea"/>
                                                                      </a:rPr>
                                                                      <a:t>特征图</a:t>
                                                                    </a:r>
                                                                    <a:endParaRPr lang="zh-CN" altLang="en-US">
                                                                      <a:sym typeface="+mn-ea"/>
                                                                    </a:endParaRPr>
                                                                  </a:p>
                                                                </p:txBody>
                                                              </p:sp>
                                                            </p:grpSp>
                                                            <p:grpSp>
                                                              <p:nvGrpSpPr>
                                                                <p:cNvPr id="35" name="组合 34"/>
                                                                <p:cNvGrpSpPr/>
                                                                <p:nvPr/>
                                                              </p:nvGrpSpPr>
                                                              <p:grpSpPr>
                                                                <a:xfrm>
                                                                  <a:off x="2345" y="2000"/>
                                                                  <a:ext cx="3604" cy="6538"/>
                                                                  <a:chOff x="2090" y="2015"/>
                                                                  <a:chExt cx="4549" cy="8250"/>
                                                                </a:xfrm>
                                                              </p:grpSpPr>
                                                              <p:grpSp>
                                                                <p:nvGrpSpPr>
                                                                  <p:cNvPr id="15" name="组合 14"/>
                                                                  <p:cNvGrpSpPr/>
                                                                  <p:nvPr/>
                                                                </p:nvGrpSpPr>
                                                                <p:grpSpPr>
                                                                  <a:xfrm>
                                                                    <a:off x="2090" y="2544"/>
                                                                    <a:ext cx="4128" cy="941"/>
                                                                    <a:chOff x="1614" y="4118"/>
                                                                    <a:chExt cx="7563" cy="1722"/>
                                                                  </a:xfrm>
                                                                </p:grpSpPr>
                                                                <p:sp>
                                                                  <p:nvSpPr>
                                                                    <p:cNvPr id="9" name="立方体 8"/>
                                                                    <p:cNvSpPr/>
                                                                    <p:nvPr/>
                                                                  </p:nvSpPr>
                                                                  <p:spPr>
                                                                    <a:xfrm>
                                                                      <a:off x="1614" y="4118"/>
                                                                      <a:ext cx="5399" cy="1044"/>
                                                                    </a:xfrm>
                                                                    <a:prstGeom prst="cube">
                                                                      <a:avLst>
                                                                        <a:gd name="adj" fmla="val 67432"/>
                                                                      </a:avLst>
                                                                    </a:prstGeom>
                                                                  </p:spPr>
                                                                  <p:style>
                                                                    <a:lnRef idx="2">
                                                                      <a:schemeClr val="accent2">
                                                                        <a:shade val="50000"/>
                                                                      </a:schemeClr>
                                                                    </a:lnRef>
                                                                    <a:fillRef idx="1">
                                                                      <a:schemeClr val="accent2"/>
                                                                    </a:fillRef>
                                                                    <a:effectRef idx="0">
                                                                      <a:schemeClr val="accent2"/>
                                                                    </a:effectRef>
                                                                    <a:fontRef idx="minor">
                                                                      <a:schemeClr val="lt1"/>
                                                                    </a:fontRef>
                                                                  </p:style>
                                                                  <p:txBody>
                                                                    <a:bodyPr rtlCol="0" anchor="ctr"/>
                                                                    <a:p>
                                                                      <a:pPr algn="ctr"/>
                                                                      <a:endParaRPr lang="zh-CN" altLang="en-US"/>
                                                                    </a:p>
                                                                  </p:txBody>
                                                                </p:sp>
                                                                <mc:AlternateContent xmlns:mc="http://schemas.openxmlformats.org/markup-compatibility/2006">
                                                                  <mc:Choice xmlns:a14="http://schemas.microsoft.com/office/drawing/2010/main" Requires="a14">
                                                                    <p:sp>
                                                                      <p:nvSpPr>
                                                                        <p:cNvPr id="14" name="文本框 13"/>
                                                                        <p:cNvSpPr txBox="1"/>
                                                                        <p:nvPr/>
                                                                      </p:nvSpPr>
                                                                      <p:spPr>
                                                                        <a:xfrm>
                                                                          <a:off x="3260" y="5021"/>
                                                                          <a:ext cx="5917" cy="819"/>
                                                                        </a:xfrm>
                                                                        <a:prstGeom prst="rect">
                                                                          <a:avLst/>
                                                                        </a:prstGeom>
                                                                        <a:noFill/>
                                                                      </p:spPr>
                                                                      <p:txBody>
                                                                        <a:bodyPr wrap="square" rtlCol="0" anchor="t">
                                                                          <a:spAutoFit/>
                                                                        </a:bodyPr>
                                                                        <a:p>
                                                                          <a:pPr algn="ctr"/>
                                                                          <a14:m>
                                                                            <m:oMathPara xmlns:m="http://schemas.openxmlformats.org/officeDocument/2006/math">
                                                                              <m:oMathParaPr>
                                                                                <m:jc m:val="centerGroup"/>
                                                                              </m:oMathParaPr>
                                                                              <m:oMath xmlns:m="http://schemas.openxmlformats.org/officeDocument/2006/math">
                                                                                <m:r>
                                                                                  <a:rPr lang="en-US" altLang="zh-CN" sz="1400">
                                                                                    <a:latin typeface="Cambria Math" panose="02040503050406030204" charset="0"/>
                                                                                    <a:cs typeface="Cambria Math" panose="02040503050406030204" charset="0"/>
                                                                                    <a:sym typeface="+mn-ea"/>
                                                                                  </a:rPr>
                                                                                  <m:t>64</m:t>
                                                                                </m:r>
                                                                                <m:r>
                                                                                  <a:rPr lang="en-US" altLang="zh-CN" sz="1400">
                                                                                    <a:latin typeface="Cambria Math" panose="02040503050406030204" charset="0"/>
                                                                                    <a:cs typeface="Cambria Math" panose="02040503050406030204" charset="0"/>
                                                                                    <a:sym typeface="+mn-ea"/>
                                                                                  </a:rPr>
                                                                                  <m:t>×</m:t>
                                                                                </m:r>
                                                                                <m:r>
                                                                                  <a:rPr lang="en-US" altLang="zh-CN" sz="1400">
                                                                                    <a:latin typeface="Cambria Math" panose="02040503050406030204" charset="0"/>
                                                                                    <a:cs typeface="Cambria Math" panose="02040503050406030204" charset="0"/>
                                                                                    <a:sym typeface="+mn-ea"/>
                                                                                  </a:rPr>
                                                                                  <m:t>512</m:t>
                                                                                </m:r>
                                                                                <m:r>
                                                                                  <a:rPr lang="en-US" altLang="zh-CN" sz="1400">
                                                                                    <a:latin typeface="Cambria Math" panose="02040503050406030204" charset="0"/>
                                                                                    <a:cs typeface="Cambria Math" panose="02040503050406030204" charset="0"/>
                                                                                    <a:sym typeface="+mn-ea"/>
                                                                                  </a:rPr>
                                                                                  <m:t>×</m:t>
                                                                                </m:r>
                                                                                <m:r>
                                                                                  <a:rPr lang="en-US" altLang="zh-CN" sz="1400">
                                                                                    <a:latin typeface="Cambria Math" panose="02040503050406030204" charset="0"/>
                                                                                    <a:cs typeface="Cambria Math" panose="02040503050406030204" charset="0"/>
                                                                                    <a:sym typeface="+mn-ea"/>
                                                                                  </a:rPr>
                                                                                  <m:t>512</m:t>
                                                                                </m:r>
                                                                              </m:oMath>
                                                                            </m:oMathPara>
                                                                          </a14:m>
                                                                          <a:endParaRPr lang="zh-CN" altLang="en-US" sz="1400">
                                                                            <a:sym typeface="+mn-ea"/>
                                                                          </a:endParaRPr>
                                                                        </a:p>
                                                                      </p:txBody>
                                                                    </p:sp>
                                                                  </mc:Choice>
                                                                  <mc:Fallback>
                                                                    <p:sp>
                                                                      <p:nvSpPr>
                                                                        <p:cNvPr id="14" name="文本框 13"/>
                                                                        <p:cNvSpPr txBox="1">
                                                                          <a:spLocks noRot="1" noChangeAspect="1" noMove="1" noResize="1" noEditPoints="1" noAdjustHandles="1" noChangeArrowheads="1" noChangeShapeType="1" noTextEdit="1"/>
                                                                        </p:cNvSpPr>
                                                                        <p:nvPr/>
                                                                      </p:nvSpPr>
                                                                      <p:spPr>
                                                                        <a:xfrm>
                                                                          <a:off x="3260" y="5021"/>
                                                                          <a:ext cx="5917" cy="819"/>
                                                                        </a:xfrm>
                                                                        <a:prstGeom prst="rect">
                                                                          <a:avLst/>
                                                                        </a:prstGeom>
                                                                        <a:blipFill rotWithShape="1">
                                                                          <a:blip r:embed="rId1"/>
                                                                        </a:blipFill>
                                                                      </p:spPr>
                                                                      <p:txBody>
                                                                        <a:bodyPr/>
                                                                        <a:lstStyle/>
                                                                        <a:p>
                                                                          <a:r>
                                                                            <a:rPr lang="zh-CN" altLang="en-US">
                                                                              <a:noFill/>
                                                                            </a:rPr>
                                                                            <a:t> </a:t>
                                                                          </a:r>
                                                                        </a:p>
                                                                      </p:txBody>
                                                                    </p:sp>
                                                                  </mc:Fallback>
                                                                </mc:AlternateContent>
                                                              </p:grpSp>
                                                              <p:grpSp>
                                                                <p:nvGrpSpPr>
                                                                  <p:cNvPr id="16" name="组合 15"/>
                                                                  <p:cNvGrpSpPr/>
                                                                  <p:nvPr/>
                                                                </p:nvGrpSpPr>
                                                                <p:grpSpPr>
                                                                  <a:xfrm>
                                                                    <a:off x="2676" y="3753"/>
                                                                    <a:ext cx="3842" cy="1048"/>
                                                                    <a:chOff x="2499" y="4118"/>
                                                                    <a:chExt cx="7042" cy="1922"/>
                                                                  </a:xfrm>
                                                                </p:grpSpPr>
                                                                <p:sp>
                                                                  <p:nvSpPr>
                                                                    <p:cNvPr id="17" name="立方体 16"/>
                                                                    <p:cNvSpPr/>
                                                                    <p:nvPr/>
                                                                  </p:nvSpPr>
                                                                  <p:spPr>
                                                                    <a:xfrm>
                                                                      <a:off x="2499" y="4118"/>
                                                                      <a:ext cx="3215" cy="1043"/>
                                                                    </a:xfrm>
                                                                    <a:prstGeom prst="cube">
                                                                      <a:avLst>
                                                                        <a:gd name="adj" fmla="val 67432"/>
                                                                      </a:avLst>
                                                                    </a:prstGeom>
                                                                  </p:spPr>
                                                                  <p:style>
                                                                    <a:lnRef idx="2">
                                                                      <a:schemeClr val="accent2">
                                                                        <a:shade val="50000"/>
                                                                      </a:schemeClr>
                                                                    </a:lnRef>
                                                                    <a:fillRef idx="1">
                                                                      <a:schemeClr val="accent2"/>
                                                                    </a:fillRef>
                                                                    <a:effectRef idx="0">
                                                                      <a:schemeClr val="accent2"/>
                                                                    </a:effectRef>
                                                                    <a:fontRef idx="minor">
                                                                      <a:schemeClr val="lt1"/>
                                                                    </a:fontRef>
                                                                  </p:style>
                                                                  <p:txBody>
                                                                    <a:bodyPr rtlCol="0" anchor="ctr"/>
                                                                    <a:p>
                                                                      <a:pPr algn="ctr"/>
                                                                      <a:endParaRPr lang="zh-CN" altLang="en-US"/>
                                                                    </a:p>
                                                                  </p:txBody>
                                                                </p:sp>
                                                                <mc:AlternateContent xmlns:mc="http://schemas.openxmlformats.org/markup-compatibility/2006">
                                                                  <mc:Choice xmlns:a14="http://schemas.microsoft.com/office/drawing/2010/main" Requires="a14">
                                                                    <p:sp>
                                                                      <p:nvSpPr>
                                                                        <p:cNvPr id="18" name="文本框 17"/>
                                                                        <p:cNvSpPr txBox="1"/>
                                                                        <p:nvPr/>
                                                                      </p:nvSpPr>
                                                                      <p:spPr>
                                                                        <a:xfrm>
                                                                          <a:off x="2521" y="4922"/>
                                                                          <a:ext cx="7020" cy="1118"/>
                                                                        </a:xfrm>
                                                                        <a:prstGeom prst="rect">
                                                                          <a:avLst/>
                                                                        </a:prstGeom>
                                                                        <a:noFill/>
                                                                      </p:spPr>
                                                                      <p:txBody>
                                                                        <a:bodyPr wrap="square" rtlCol="0" anchor="t">
                                                                          <a:spAutoFit/>
                                                                        </a:bodyPr>
                                                                        <a:p>
                                                                          <a:pPr algn="ctr"/>
                                                                          <a14:m>
                                                                            <m:oMathPara xmlns:m="http://schemas.openxmlformats.org/officeDocument/2006/math">
                                                                              <m:oMathParaPr>
                                                                                <m:jc m:val="centerGroup"/>
                                                                              </m:oMathParaPr>
                                                                              <m:oMath xmlns:m="http://schemas.openxmlformats.org/officeDocument/2006/math">
                                                                                <m:r>
                                                                                  <a:rPr lang="en-US" altLang="zh-CN" sz="1400">
                                                                                    <a:latin typeface="Cambria Math" panose="02040503050406030204" charset="0"/>
                                                                                    <a:cs typeface="Cambria Math" panose="02040503050406030204" charset="0"/>
                                                                                    <a:sym typeface="+mn-ea"/>
                                                                                  </a:rPr>
                                                                                  <m:t>64</m:t>
                                                                                </m:r>
                                                                                <m:r>
                                                                                  <a:rPr lang="en-US" altLang="zh-CN" sz="1400">
                                                                                    <a:latin typeface="Cambria Math" panose="02040503050406030204" charset="0"/>
                                                                                    <a:cs typeface="Cambria Math" panose="02040503050406030204" charset="0"/>
                                                                                    <a:sym typeface="+mn-ea"/>
                                                                                  </a:rPr>
                                                                                  <m:t>×</m:t>
                                                                                </m:r>
                                                                                <m:r>
                                                                                  <a:rPr lang="en-US" altLang="zh-CN" sz="1400">
                                                                                    <a:latin typeface="Cambria Math" panose="02040503050406030204" charset="0"/>
                                                                                    <a:cs typeface="Cambria Math" panose="02040503050406030204" charset="0"/>
                                                                                    <a:sym typeface="+mn-ea"/>
                                                                                  </a:rPr>
                                                                                  <m:t>256</m:t>
                                                                                </m:r>
                                                                                <m:r>
                                                                                  <a:rPr lang="en-US" altLang="zh-CN" sz="1400">
                                                                                    <a:latin typeface="Cambria Math" panose="02040503050406030204" charset="0"/>
                                                                                    <a:cs typeface="Cambria Math" panose="02040503050406030204" charset="0"/>
                                                                                    <a:sym typeface="+mn-ea"/>
                                                                                  </a:rPr>
                                                                                  <m:t>×</m:t>
                                                                                </m:r>
                                                                                <m:r>
                                                                                  <a:rPr lang="en-US" altLang="zh-CN" sz="1400">
                                                                                    <a:latin typeface="Cambria Math" panose="02040503050406030204" charset="0"/>
                                                                                    <a:cs typeface="Cambria Math" panose="02040503050406030204" charset="0"/>
                                                                                    <a:sym typeface="+mn-ea"/>
                                                                                  </a:rPr>
                                                                                  <m:t>256</m:t>
                                                                                </m:r>
                                                                              </m:oMath>
                                                                            </m:oMathPara>
                                                                          </a14:m>
                                                                          <a:endParaRPr lang="zh-CN" altLang="en-US" sz="1400">
                                                                            <a:sym typeface="+mn-ea"/>
                                                                          </a:endParaRPr>
                                                                        </a:p>
                                                                      </p:txBody>
                                                                    </p:sp>
                                                                  </mc:Choice>
                                                                  <mc:Fallback>
                                                                    <p:sp>
                                                                      <p:nvSpPr>
                                                                        <p:cNvPr id="18" name="文本框 17"/>
                                                                        <p:cNvSpPr txBox="1">
                                                                          <a:spLocks noRot="1" noChangeAspect="1" noMove="1" noResize="1" noEditPoints="1" noAdjustHandles="1" noChangeArrowheads="1" noChangeShapeType="1" noTextEdit="1"/>
                                                                        </p:cNvSpPr>
                                                                        <p:nvPr/>
                                                                      </p:nvSpPr>
                                                                      <p:spPr>
                                                                        <a:xfrm>
                                                                          <a:off x="2521" y="4922"/>
                                                                          <a:ext cx="7020" cy="1118"/>
                                                                        </a:xfrm>
                                                                        <a:prstGeom prst="rect">
                                                                          <a:avLst/>
                                                                        </a:prstGeom>
                                                                        <a:blipFill rotWithShape="1">
                                                                          <a:blip r:embed="rId2"/>
                                                                        </a:blipFill>
                                                                      </p:spPr>
                                                                      <p:txBody>
                                                                        <a:bodyPr/>
                                                                        <a:lstStyle/>
                                                                        <a:p>
                                                                          <a:r>
                                                                            <a:rPr lang="zh-CN" altLang="en-US">
                                                                              <a:noFill/>
                                                                            </a:rPr>
                                                                            <a:t> </a:t>
                                                                          </a:r>
                                                                        </a:p>
                                                                      </p:txBody>
                                                                    </p:sp>
                                                                  </mc:Fallback>
                                                                </mc:AlternateContent>
                                                              </p:grpSp>
                                                              <p:cxnSp>
                                                                <p:nvCxnSpPr>
                                                                  <p:cNvPr id="21" name="直接箭头连接符 20"/>
                                                                  <p:cNvCxnSpPr/>
                                                                  <p:nvPr/>
                                                                </p:nvCxnSpPr>
                                                                <p:spPr>
                                                                  <a:xfrm>
                                                                    <a:off x="3357" y="2015"/>
                                                                    <a:ext cx="14" cy="913"/>
                                                                  </a:xfrm>
                                                                  <a:prstGeom prst="straightConnector1">
                                                                    <a:avLst/>
                                                                  </a:prstGeom>
                                                                  <a:ln w="19050">
                                                                    <a:tailEnd type="arrow"/>
                                                                  </a:ln>
                                                                </p:spPr>
                                                                <p:style>
                                                                  <a:lnRef idx="1">
                                                                    <a:schemeClr val="accent1"/>
                                                                  </a:lnRef>
                                                                  <a:fillRef idx="0">
                                                                    <a:schemeClr val="accent1"/>
                                                                  </a:fillRef>
                                                                  <a:effectRef idx="0">
                                                                    <a:schemeClr val="accent1"/>
                                                                  </a:effectRef>
                                                                  <a:fontRef idx="minor">
                                                                    <a:schemeClr val="tx1"/>
                                                                  </a:fontRef>
                                                                </p:style>
                                                              </p:cxnSp>
                                                              <p:cxnSp>
                                                                <p:nvCxnSpPr>
                                                                  <p:cNvPr id="22" name="直接箭头连接符 21"/>
                                                                  <p:cNvCxnSpPr/>
                                                                  <p:nvPr/>
                                                                </p:nvCxnSpPr>
                                                                <p:spPr>
                                                                  <a:xfrm flipH="1">
                                                                    <a:off x="3361" y="3114"/>
                                                                    <a:ext cx="10" cy="1023"/>
                                                                  </a:xfrm>
                                                                  <a:prstGeom prst="straightConnector1">
                                                                    <a:avLst/>
                                                                  </a:prstGeom>
                                                                  <a:ln w="19050">
                                                                    <a:solidFill>
                                                                      <a:srgbClr val="C00000"/>
                                                                    </a:solidFill>
                                                                    <a:tailEnd type="arrow"/>
                                                                  </a:ln>
                                                                </p:spPr>
                                                                <p:style>
                                                                  <a:lnRef idx="1">
                                                                    <a:schemeClr val="accent1"/>
                                                                  </a:lnRef>
                                                                  <a:fillRef idx="0">
                                                                    <a:schemeClr val="accent1"/>
                                                                  </a:fillRef>
                                                                  <a:effectRef idx="0">
                                                                    <a:schemeClr val="accent1"/>
                                                                  </a:effectRef>
                                                                  <a:fontRef idx="minor">
                                                                    <a:schemeClr val="tx1"/>
                                                                  </a:fontRef>
                                                                </p:style>
                                                              </p:cxnSp>
                                                              <p:grpSp>
                                                                <p:nvGrpSpPr>
                                                                  <p:cNvPr id="23" name="组合 22"/>
                                                                  <p:cNvGrpSpPr/>
                                                                  <p:nvPr/>
                                                                </p:nvGrpSpPr>
                                                                <p:grpSpPr>
                                                                  <a:xfrm>
                                                                    <a:off x="2660" y="5088"/>
                                                                    <a:ext cx="3979" cy="1055"/>
                                                                    <a:chOff x="1966" y="4603"/>
                                                                    <a:chExt cx="7292" cy="1935"/>
                                                                  </a:xfrm>
                                                                </p:grpSpPr>
                                                                <p:sp>
                                                                  <p:nvSpPr>
                                                                    <p:cNvPr id="24" name="立方体 23"/>
                                                                    <p:cNvSpPr/>
                                                                    <p:nvPr/>
                                                                  </p:nvSpPr>
                                                                  <p:spPr>
                                                                    <a:xfrm>
                                                                      <a:off x="1966" y="4603"/>
                                                                      <a:ext cx="3044" cy="1236"/>
                                                                    </a:xfrm>
                                                                    <a:prstGeom prst="cube">
                                                                      <a:avLst>
                                                                        <a:gd name="adj" fmla="val 38244"/>
                                                                      </a:avLst>
                                                                    </a:prstGeom>
                                                                  </p:spPr>
                                                                  <p:style>
                                                                    <a:lnRef idx="2">
                                                                      <a:schemeClr val="accent2">
                                                                        <a:shade val="50000"/>
                                                                      </a:schemeClr>
                                                                    </a:lnRef>
                                                                    <a:fillRef idx="1">
                                                                      <a:schemeClr val="accent2"/>
                                                                    </a:fillRef>
                                                                    <a:effectRef idx="0">
                                                                      <a:schemeClr val="accent2"/>
                                                                    </a:effectRef>
                                                                    <a:fontRef idx="minor">
                                                                      <a:schemeClr val="lt1"/>
                                                                    </a:fontRef>
                                                                  </p:style>
                                                                  <p:txBody>
                                                                    <a:bodyPr rtlCol="0" anchor="ctr"/>
                                                                    <a:p>
                                                                      <a:pPr algn="ctr"/>
                                                                      <a:endParaRPr lang="zh-CN" altLang="en-US"/>
                                                                    </a:p>
                                                                  </p:txBody>
                                                                </p:sp>
                                                                <mc:AlternateContent xmlns:mc="http://schemas.openxmlformats.org/markup-compatibility/2006">
                                                                  <mc:Choice xmlns:a14="http://schemas.microsoft.com/office/drawing/2010/main" Requires="a14">
                                                                    <p:sp>
                                                                      <p:nvSpPr>
                                                                        <p:cNvPr id="25" name="文本框 24"/>
                                                                        <p:cNvSpPr txBox="1"/>
                                                                        <p:nvPr/>
                                                                      </p:nvSpPr>
                                                                      <p:spPr>
                                                                        <a:xfrm>
                                                                          <a:off x="2080" y="5705"/>
                                                                          <a:ext cx="7178" cy="833"/>
                                                                        </a:xfrm>
                                                                        <a:prstGeom prst="rect">
                                                                          <a:avLst/>
                                                                        </a:prstGeom>
                                                                        <a:noFill/>
                                                                      </p:spPr>
                                                                      <p:txBody>
                                                                        <a:bodyPr wrap="square" rtlCol="0" anchor="t">
                                                                          <a:spAutoFit/>
                                                                        </a:bodyPr>
                                                                        <a:p>
                                                                          <a:pPr algn="ctr"/>
                                                                          <a14:m>
                                                                            <m:oMathPara xmlns:m="http://schemas.openxmlformats.org/officeDocument/2006/math">
                                                                              <m:oMathParaPr>
                                                                                <m:jc m:val="centerGroup"/>
                                                                              </m:oMathParaPr>
                                                                              <m:oMath xmlns:m="http://schemas.openxmlformats.org/officeDocument/2006/math">
                                                                                <m:r>
                                                                                  <a:rPr lang="en-US" altLang="zh-CN" sz="1400">
                                                                                    <a:latin typeface="Cambria Math" panose="02040503050406030204" charset="0"/>
                                                                                    <a:cs typeface="Cambria Math" panose="02040503050406030204" charset="0"/>
                                                                                    <a:sym typeface="+mn-ea"/>
                                                                                  </a:rPr>
                                                                                  <m:t>128</m:t>
                                                                                </m:r>
                                                                                <m:r>
                                                                                  <a:rPr lang="en-US" altLang="zh-CN" sz="1400">
                                                                                    <a:latin typeface="Cambria Math" panose="02040503050406030204" charset="0"/>
                                                                                    <a:cs typeface="Cambria Math" panose="02040503050406030204" charset="0"/>
                                                                                    <a:sym typeface="+mn-ea"/>
                                                                                  </a:rPr>
                                                                                  <m:t>×</m:t>
                                                                                </m:r>
                                                                                <m:r>
                                                                                  <a:rPr lang="en-US" altLang="zh-CN" sz="1400">
                                                                                    <a:latin typeface="Cambria Math" panose="02040503050406030204" charset="0"/>
                                                                                    <a:cs typeface="Cambria Math" panose="02040503050406030204" charset="0"/>
                                                                                    <a:sym typeface="+mn-ea"/>
                                                                                  </a:rPr>
                                                                                  <m:t>256</m:t>
                                                                                </m:r>
                                                                                <m:r>
                                                                                  <a:rPr lang="en-US" altLang="zh-CN" sz="1400">
                                                                                    <a:latin typeface="Cambria Math" panose="02040503050406030204" charset="0"/>
                                                                                    <a:cs typeface="Cambria Math" panose="02040503050406030204" charset="0"/>
                                                                                    <a:sym typeface="+mn-ea"/>
                                                                                  </a:rPr>
                                                                                  <m:t>×</m:t>
                                                                                </m:r>
                                                                                <m:r>
                                                                                  <a:rPr lang="en-US" altLang="zh-CN" sz="1400">
                                                                                    <a:latin typeface="Cambria Math" panose="02040503050406030204" charset="0"/>
                                                                                    <a:cs typeface="Cambria Math" panose="02040503050406030204" charset="0"/>
                                                                                    <a:sym typeface="+mn-ea"/>
                                                                                  </a:rPr>
                                                                                  <m:t>256</m:t>
                                                                                </m:r>
                                                                              </m:oMath>
                                                                            </m:oMathPara>
                                                                          </a14:m>
                                                                          <a:endParaRPr lang="zh-CN" altLang="en-US" sz="1400">
                                                                            <a:sym typeface="+mn-ea"/>
                                                                          </a:endParaRPr>
                                                                        </a:p>
                                                                      </p:txBody>
                                                                    </p:sp>
                                                                  </mc:Choice>
                                                                  <mc:Fallback>
                                                                    <p:sp>
                                                                      <p:nvSpPr>
                                                                        <p:cNvPr id="25" name="文本框 24"/>
                                                                        <p:cNvSpPr txBox="1">
                                                                          <a:spLocks noRot="1" noChangeAspect="1" noMove="1" noResize="1" noEditPoints="1" noAdjustHandles="1" noChangeArrowheads="1" noChangeShapeType="1" noTextEdit="1"/>
                                                                        </p:cNvSpPr>
                                                                        <p:nvPr/>
                                                                      </p:nvSpPr>
                                                                      <p:spPr>
                                                                        <a:xfrm>
                                                                          <a:off x="2080" y="5705"/>
                                                                          <a:ext cx="7178" cy="833"/>
                                                                        </a:xfrm>
                                                                        <a:prstGeom prst="rect">
                                                                          <a:avLst/>
                                                                        </a:prstGeom>
                                                                        <a:blipFill rotWithShape="1">
                                                                          <a:blip r:embed="rId3"/>
                                                                        </a:blipFill>
                                                                      </p:spPr>
                                                                      <p:txBody>
                                                                        <a:bodyPr/>
                                                                        <a:lstStyle/>
                                                                        <a:p>
                                                                          <a:r>
                                                                            <a:rPr lang="zh-CN" altLang="en-US">
                                                                              <a:noFill/>
                                                                            </a:rPr>
                                                                            <a:t> </a:t>
                                                                          </a:r>
                                                                        </a:p>
                                                                      </p:txBody>
                                                                    </p:sp>
                                                                  </mc:Fallback>
                                                                </mc:AlternateContent>
                                                              </p:grpSp>
                                                              <p:cxnSp>
                                                                <p:nvCxnSpPr>
                                                                  <p:cNvPr id="26" name="直接箭头连接符 25"/>
                                                                  <p:cNvCxnSpPr/>
                                                                  <p:nvPr/>
                                                                </p:nvCxnSpPr>
                                                                <p:spPr>
                                                                  <a:xfrm>
                                                                    <a:off x="3361" y="4322"/>
                                                                    <a:ext cx="1" cy="1024"/>
                                                                  </a:xfrm>
                                                                  <a:prstGeom prst="straightConnector1">
                                                                    <a:avLst/>
                                                                  </a:prstGeom>
                                                                  <a:ln w="19050">
                                                                    <a:tailEnd type="arrow"/>
                                                                  </a:ln>
                                                                </p:spPr>
                                                                <p:style>
                                                                  <a:lnRef idx="1">
                                                                    <a:schemeClr val="accent1"/>
                                                                  </a:lnRef>
                                                                  <a:fillRef idx="0">
                                                                    <a:schemeClr val="accent1"/>
                                                                  </a:fillRef>
                                                                  <a:effectRef idx="0">
                                                                    <a:schemeClr val="accent1"/>
                                                                  </a:effectRef>
                                                                  <a:fontRef idx="minor">
                                                                    <a:schemeClr val="tx1"/>
                                                                  </a:fontRef>
                                                                </p:style>
                                                              </p:cxnSp>
                                                              <p:grpSp>
                                                                <p:nvGrpSpPr>
                                                                  <p:cNvPr id="27" name="组合 26"/>
                                                                  <p:cNvGrpSpPr/>
                                                                  <p:nvPr/>
                                                                </p:nvGrpSpPr>
                                                                <p:grpSpPr>
                                                                  <a:xfrm>
                                                                    <a:off x="3028" y="6373"/>
                                                                    <a:ext cx="3264" cy="1404"/>
                                                                    <a:chOff x="2769" y="4118"/>
                                                                    <a:chExt cx="5983" cy="2573"/>
                                                                  </a:xfrm>
                                                                </p:grpSpPr>
                                                                <p:sp>
                                                                  <p:nvSpPr>
                                                                    <p:cNvPr id="28" name="立方体 27"/>
                                                                    <p:cNvSpPr/>
                                                                    <p:nvPr/>
                                                                  </p:nvSpPr>
                                                                  <p:spPr>
                                                                    <a:xfrm>
                                                                      <a:off x="2769" y="4118"/>
                                                                      <a:ext cx="1824" cy="1666"/>
                                                                    </a:xfrm>
                                                                    <a:prstGeom prst="cube">
                                                                      <a:avLst>
                                                                        <a:gd name="adj" fmla="val 36094"/>
                                                                      </a:avLst>
                                                                    </a:prstGeom>
                                                                  </p:spPr>
                                                                  <p:style>
                                                                    <a:lnRef idx="2">
                                                                      <a:schemeClr val="accent2">
                                                                        <a:shade val="50000"/>
                                                                      </a:schemeClr>
                                                                    </a:lnRef>
                                                                    <a:fillRef idx="1">
                                                                      <a:schemeClr val="accent2"/>
                                                                    </a:fillRef>
                                                                    <a:effectRef idx="0">
                                                                      <a:schemeClr val="accent2"/>
                                                                    </a:effectRef>
                                                                    <a:fontRef idx="minor">
                                                                      <a:schemeClr val="lt1"/>
                                                                    </a:fontRef>
                                                                  </p:style>
                                                                  <p:txBody>
                                                                    <a:bodyPr rtlCol="0" anchor="ctr"/>
                                                                    <a:p>
                                                                      <a:pPr algn="ctr"/>
                                                                      <a:endParaRPr lang="zh-CN" altLang="en-US"/>
                                                                    </a:p>
                                                                  </p:txBody>
                                                                </p:sp>
                                                                <mc:AlternateContent xmlns:mc="http://schemas.openxmlformats.org/markup-compatibility/2006">
                                                                  <mc:Choice xmlns:a14="http://schemas.microsoft.com/office/drawing/2010/main" Requires="a14">
                                                                    <p:sp>
                                                                      <p:nvSpPr>
                                                                        <p:cNvPr id="29" name="文本框 28"/>
                                                                        <p:cNvSpPr txBox="1"/>
                                                                        <p:nvPr/>
                                                                      </p:nvSpPr>
                                                                      <p:spPr>
                                                                        <a:xfrm>
                                                                          <a:off x="2844" y="5574"/>
                                                                          <a:ext cx="5908" cy="1117"/>
                                                                        </a:xfrm>
                                                                        <a:prstGeom prst="rect">
                                                                          <a:avLst/>
                                                                        </a:prstGeom>
                                                                        <a:noFill/>
                                                                      </p:spPr>
                                                                      <p:txBody>
                                                                        <a:bodyPr wrap="square" rtlCol="0" anchor="t">
                                                                          <a:spAutoFit/>
                                                                        </a:bodyPr>
                                                                        <a:p>
                                                                          <a:pPr algn="ctr"/>
                                                                          <a14:m>
                                                                            <m:oMathPara xmlns:m="http://schemas.openxmlformats.org/officeDocument/2006/math">
                                                                              <m:oMathParaPr>
                                                                                <m:jc m:val="centerGroup"/>
                                                                              </m:oMathParaPr>
                                                                              <m:oMath xmlns:m="http://schemas.openxmlformats.org/officeDocument/2006/math">
                                                                                <m:r>
                                                                                  <a:rPr lang="en-US" altLang="zh-CN" sz="1400">
                                                                                    <a:latin typeface="Cambria Math" panose="02040503050406030204" charset="0"/>
                                                                                    <a:cs typeface="Cambria Math" panose="02040503050406030204" charset="0"/>
                                                                                    <a:sym typeface="+mn-ea"/>
                                                                                  </a:rPr>
                                                                                  <m:t>128</m:t>
                                                                                </m:r>
                                                                                <m:r>
                                                                                  <a:rPr lang="en-US" altLang="zh-CN" sz="1400">
                                                                                    <a:latin typeface="Cambria Math" panose="02040503050406030204" charset="0"/>
                                                                                    <a:cs typeface="Cambria Math" panose="02040503050406030204" charset="0"/>
                                                                                    <a:sym typeface="+mn-ea"/>
                                                                                  </a:rPr>
                                                                                  <m:t>×</m:t>
                                                                                </m:r>
                                                                                <m:r>
                                                                                  <a:rPr lang="en-US" altLang="zh-CN" sz="1400">
                                                                                    <a:latin typeface="Cambria Math" panose="02040503050406030204" charset="0"/>
                                                                                    <a:cs typeface="Cambria Math" panose="02040503050406030204" charset="0"/>
                                                                                    <a:sym typeface="+mn-ea"/>
                                                                                  </a:rPr>
                                                                                  <m:t>128</m:t>
                                                                                </m:r>
                                                                                <m:r>
                                                                                  <a:rPr lang="en-US" altLang="zh-CN" sz="1400">
                                                                                    <a:latin typeface="Cambria Math" panose="02040503050406030204" charset="0"/>
                                                                                    <a:cs typeface="Cambria Math" panose="02040503050406030204" charset="0"/>
                                                                                    <a:sym typeface="+mn-ea"/>
                                                                                  </a:rPr>
                                                                                  <m:t>×</m:t>
                                                                                </m:r>
                                                                                <m:r>
                                                                                  <a:rPr lang="en-US" altLang="zh-CN" sz="1400">
                                                                                    <a:latin typeface="Cambria Math" panose="02040503050406030204" charset="0"/>
                                                                                    <a:cs typeface="Cambria Math" panose="02040503050406030204" charset="0"/>
                                                                                    <a:sym typeface="+mn-ea"/>
                                                                                  </a:rPr>
                                                                                  <m:t>128</m:t>
                                                                                </m:r>
                                                                              </m:oMath>
                                                                            </m:oMathPara>
                                                                          </a14:m>
                                                                          <a:endParaRPr lang="zh-CN" altLang="en-US" sz="1400">
                                                                            <a:sym typeface="+mn-ea"/>
                                                                          </a:endParaRPr>
                                                                        </a:p>
                                                                      </p:txBody>
                                                                    </p:sp>
                                                                  </mc:Choice>
                                                                  <mc:Fallback>
                                                                    <p:sp>
                                                                      <p:nvSpPr>
                                                                        <p:cNvPr id="29" name="文本框 28"/>
                                                                        <p:cNvSpPr txBox="1">
                                                                          <a:spLocks noRot="1" noChangeAspect="1" noMove="1" noResize="1" noEditPoints="1" noAdjustHandles="1" noChangeArrowheads="1" noChangeShapeType="1" noTextEdit="1"/>
                                                                        </p:cNvSpPr>
                                                                        <p:nvPr/>
                                                                      </p:nvSpPr>
                                                                      <p:spPr>
                                                                        <a:xfrm>
                                                                          <a:off x="2844" y="5574"/>
                                                                          <a:ext cx="5908" cy="1117"/>
                                                                        </a:xfrm>
                                                                        <a:prstGeom prst="rect">
                                                                          <a:avLst/>
                                                                        </a:prstGeom>
                                                                        <a:blipFill rotWithShape="1">
                                                                          <a:blip r:embed="rId4"/>
                                                                        </a:blipFill>
                                                                      </p:spPr>
                                                                      <p:txBody>
                                                                        <a:bodyPr/>
                                                                        <a:lstStyle/>
                                                                        <a:p>
                                                                          <a:r>
                                                                            <a:rPr lang="zh-CN" altLang="en-US">
                                                                              <a:noFill/>
                                                                            </a:rPr>
                                                                            <a:t> </a:t>
                                                                          </a:r>
                                                                        </a:p>
                                                                      </p:txBody>
                                                                    </p:sp>
                                                                  </mc:Fallback>
                                                                </mc:AlternateContent>
                                                              </p:grpSp>
                                                              <p:cxnSp>
                                                                <p:nvCxnSpPr>
                                                                  <p:cNvPr id="30" name="直接箭头连接符 29"/>
                                                                  <p:cNvCxnSpPr/>
                                                                  <p:nvPr/>
                                                                </p:nvCxnSpPr>
                                                                <p:spPr>
                                                                  <a:xfrm flipH="1">
                                                                    <a:off x="3361" y="5762"/>
                                                                    <a:ext cx="1" cy="939"/>
                                                                  </a:xfrm>
                                                                  <a:prstGeom prst="straightConnector1">
                                                                    <a:avLst/>
                                                                  </a:prstGeom>
                                                                  <a:ln w="19050">
                                                                    <a:solidFill>
                                                                      <a:srgbClr val="C00000"/>
                                                                    </a:solidFill>
                                                                    <a:tailEnd type="arrow"/>
                                                                  </a:ln>
                                                                </p:spPr>
                                                                <p:style>
                                                                  <a:lnRef idx="1">
                                                                    <a:schemeClr val="accent1"/>
                                                                  </a:lnRef>
                                                                  <a:fillRef idx="0">
                                                                    <a:schemeClr val="accent1"/>
                                                                  </a:fillRef>
                                                                  <a:effectRef idx="0">
                                                                    <a:schemeClr val="accent1"/>
                                                                  </a:effectRef>
                                                                  <a:fontRef idx="minor">
                                                                    <a:schemeClr val="tx1"/>
                                                                  </a:fontRef>
                                                                </p:style>
                                                              </p:cxnSp>
                                                              <p:grpSp>
                                                                <p:nvGrpSpPr>
                                                                  <p:cNvPr id="31" name="组合 30"/>
                                                                  <p:cNvGrpSpPr/>
                                                                  <p:nvPr/>
                                                                </p:nvGrpSpPr>
                                                                <p:grpSpPr>
                                                                  <a:xfrm>
                                                                    <a:off x="2675" y="7891"/>
                                                                    <a:ext cx="3703" cy="2374"/>
                                                                    <a:chOff x="2195" y="2712"/>
                                                                    <a:chExt cx="6787" cy="4353"/>
                                                                  </a:xfrm>
                                                                </p:grpSpPr>
                                                                <p:sp>
                                                                  <p:nvSpPr>
                                                                    <p:cNvPr id="32" name="立方体 31"/>
                                                                    <p:cNvSpPr/>
                                                                    <p:nvPr/>
                                                                  </p:nvSpPr>
                                                                  <p:spPr>
                                                                    <a:xfrm>
                                                                      <a:off x="2877" y="2712"/>
                                                                      <a:ext cx="1824" cy="3073"/>
                                                                    </a:xfrm>
                                                                    <a:prstGeom prst="cube">
                                                                      <a:avLst>
                                                                        <a:gd name="adj" fmla="val 36094"/>
                                                                      </a:avLst>
                                                                    </a:prstGeom>
                                                                  </p:spPr>
                                                                  <p:style>
                                                                    <a:lnRef idx="2">
                                                                      <a:schemeClr val="accent2">
                                                                        <a:shade val="50000"/>
                                                                      </a:schemeClr>
                                                                    </a:lnRef>
                                                                    <a:fillRef idx="1">
                                                                      <a:schemeClr val="accent2"/>
                                                                    </a:fillRef>
                                                                    <a:effectRef idx="0">
                                                                      <a:schemeClr val="accent2"/>
                                                                    </a:effectRef>
                                                                    <a:fontRef idx="minor">
                                                                      <a:schemeClr val="lt1"/>
                                                                    </a:fontRef>
                                                                  </p:style>
                                                                  <p:txBody>
                                                                    <a:bodyPr rtlCol="0" anchor="ctr"/>
                                                                    <a:p>
                                                                      <a:pPr algn="ctr"/>
                                                                      <a:endParaRPr lang="zh-CN" altLang="en-US"/>
                                                                    </a:p>
                                                                  </p:txBody>
                                                                </p:sp>
                                                                <mc:AlternateContent xmlns:mc="http://schemas.openxmlformats.org/markup-compatibility/2006">
                                                                  <mc:Choice xmlns:a14="http://schemas.microsoft.com/office/drawing/2010/main" Requires="a14">
                                                                    <p:sp>
                                                                      <p:nvSpPr>
                                                                        <p:cNvPr id="33" name="文本框 32"/>
                                                                        <p:cNvSpPr txBox="1"/>
                                                                        <p:nvPr/>
                                                                      </p:nvSpPr>
                                                                      <p:spPr>
                                                                        <a:xfrm>
                                                                          <a:off x="2195" y="5948"/>
                                                                          <a:ext cx="6787" cy="1117"/>
                                                                        </a:xfrm>
                                                                        <a:prstGeom prst="rect">
                                                                          <a:avLst/>
                                                                        </a:prstGeom>
                                                                        <a:noFill/>
                                                                      </p:spPr>
                                                                      <p:txBody>
                                                                        <a:bodyPr wrap="square" rtlCol="0" anchor="t">
                                                                          <a:spAutoFit/>
                                                                        </a:bodyPr>
                                                                        <a:p>
                                                                          <a:pPr algn="ctr"/>
                                                                          <a14:m>
                                                                            <m:oMathPara xmlns:m="http://schemas.openxmlformats.org/officeDocument/2006/math">
                                                                              <m:oMathParaPr>
                                                                                <m:jc m:val="centerGroup"/>
                                                                              </m:oMathParaPr>
                                                                              <m:oMath xmlns:m="http://schemas.openxmlformats.org/officeDocument/2006/math">
                                                                                <m:r>
                                                                                  <a:rPr lang="en-US" altLang="zh-CN" sz="1400">
                                                                                    <a:latin typeface="Cambria Math" panose="02040503050406030204" charset="0"/>
                                                                                    <a:cs typeface="Cambria Math" panose="02040503050406030204" charset="0"/>
                                                                                    <a:sym typeface="+mn-ea"/>
                                                                                  </a:rPr>
                                                                                  <m:t>256</m:t>
                                                                                </m:r>
                                                                                <m:r>
                                                                                  <a:rPr lang="en-US" altLang="zh-CN" sz="1400">
                                                                                    <a:latin typeface="Cambria Math" panose="02040503050406030204" charset="0"/>
                                                                                    <a:cs typeface="Cambria Math" panose="02040503050406030204" charset="0"/>
                                                                                    <a:sym typeface="+mn-ea"/>
                                                                                  </a:rPr>
                                                                                  <m:t>×</m:t>
                                                                                </m:r>
                                                                                <m:r>
                                                                                  <a:rPr lang="en-US" altLang="zh-CN" sz="1400">
                                                                                    <a:latin typeface="Cambria Math" panose="02040503050406030204" charset="0"/>
                                                                                    <a:cs typeface="Cambria Math" panose="02040503050406030204" charset="0"/>
                                                                                    <a:sym typeface="+mn-ea"/>
                                                                                  </a:rPr>
                                                                                  <m:t>64</m:t>
                                                                                </m:r>
                                                                                <m:r>
                                                                                  <a:rPr lang="en-US" altLang="zh-CN" sz="1400">
                                                                                    <a:latin typeface="Cambria Math" panose="02040503050406030204" charset="0"/>
                                                                                    <a:cs typeface="Cambria Math" panose="02040503050406030204" charset="0"/>
                                                                                    <a:sym typeface="+mn-ea"/>
                                                                                  </a:rPr>
                                                                                  <m:t>×</m:t>
                                                                                </m:r>
                                                                                <m:r>
                                                                                  <a:rPr lang="en-US" altLang="zh-CN" sz="1400">
                                                                                    <a:latin typeface="Cambria Math" panose="02040503050406030204" charset="0"/>
                                                                                    <a:cs typeface="Cambria Math" panose="02040503050406030204" charset="0"/>
                                                                                    <a:sym typeface="+mn-ea"/>
                                                                                  </a:rPr>
                                                                                  <m:t>64</m:t>
                                                                                </m:r>
                                                                              </m:oMath>
                                                                            </m:oMathPara>
                                                                          </a14:m>
                                                                          <a:endParaRPr lang="zh-CN" altLang="en-US" sz="1400">
                                                                            <a:sym typeface="+mn-ea"/>
                                                                          </a:endParaRPr>
                                                                        </a:p>
                                                                      </p:txBody>
                                                                    </p:sp>
                                                                  </mc:Choice>
                                                                  <mc:Fallback>
                                                                    <p:sp>
                                                                      <p:nvSpPr>
                                                                        <p:cNvPr id="33" name="文本框 32"/>
                                                                        <p:cNvSpPr txBox="1">
                                                                          <a:spLocks noRot="1" noChangeAspect="1" noMove="1" noResize="1" noEditPoints="1" noAdjustHandles="1" noChangeArrowheads="1" noChangeShapeType="1" noTextEdit="1"/>
                                                                        </p:cNvSpPr>
                                                                        <p:nvPr/>
                                                                      </p:nvSpPr>
                                                                      <p:spPr>
                                                                        <a:xfrm>
                                                                          <a:off x="2195" y="5948"/>
                                                                          <a:ext cx="6787" cy="1117"/>
                                                                        </a:xfrm>
                                                                        <a:prstGeom prst="rect">
                                                                          <a:avLst/>
                                                                        </a:prstGeom>
                                                                        <a:blipFill rotWithShape="1">
                                                                          <a:blip r:embed="rId5"/>
                                                                        </a:blipFill>
                                                                      </p:spPr>
                                                                      <p:txBody>
                                                                        <a:bodyPr/>
                                                                        <a:lstStyle/>
                                                                        <a:p>
                                                                          <a:r>
                                                                            <a:rPr lang="zh-CN" altLang="en-US">
                                                                              <a:noFill/>
                                                                            </a:rPr>
                                                                            <a:t> </a:t>
                                                                          </a:r>
                                                                        </a:p>
                                                                      </p:txBody>
                                                                    </p:sp>
                                                                  </mc:Fallback>
                                                                </mc:AlternateContent>
                                                              </p:grpSp>
                                                              <p:cxnSp>
                                                                <p:nvCxnSpPr>
                                                                  <p:cNvPr id="34" name="直接箭头连接符 33"/>
                                                                  <p:cNvCxnSpPr/>
                                                                  <p:nvPr/>
                                                                </p:nvCxnSpPr>
                                                                <p:spPr>
                                                                  <a:xfrm>
                                                                    <a:off x="3361" y="7282"/>
                                                                    <a:ext cx="4" cy="968"/>
                                                                  </a:xfrm>
                                                                  <a:prstGeom prst="straightConnector1">
                                                                    <a:avLst/>
                                                                  </a:prstGeom>
                                                                  <a:ln w="19050">
                                                                    <a:tailEnd type="arrow"/>
                                                                  </a:ln>
                                                                </p:spPr>
                                                                <p:style>
                                                                  <a:lnRef idx="1">
                                                                    <a:schemeClr val="accent1"/>
                                                                  </a:lnRef>
                                                                  <a:fillRef idx="0">
                                                                    <a:schemeClr val="accent1"/>
                                                                  </a:fillRef>
                                                                  <a:effectRef idx="0">
                                                                    <a:schemeClr val="accent1"/>
                                                                  </a:effectRef>
                                                                  <a:fontRef idx="minor">
                                                                    <a:schemeClr val="tx1"/>
                                                                  </a:fontRef>
                                                                </p:style>
                                                              </p:cxnSp>
                                                            </p:grpSp>
                                                          </p:grpSp>
                                                          <p:cxnSp>
                                                            <p:nvCxnSpPr>
                                                              <p:cNvPr id="40" name="直接箭头连接符 39"/>
                                                              <p:cNvCxnSpPr/>
                                                              <p:nvPr/>
                                                            </p:nvCxnSpPr>
                                                            <p:spPr>
                                                              <a:xfrm flipV="1">
                                                                <a:off x="4565" y="2683"/>
                                                                <a:ext cx="983" cy="13"/>
                                                              </a:xfrm>
                                                              <a:prstGeom prst="straightConnector1">
                                                                <a:avLst/>
                                                              </a:prstGeom>
                                                              <a:ln w="19050">
                                                                <a:tailEnd type="arrow" w="med" len="med"/>
                                                              </a:ln>
                                                            </p:spPr>
                                                            <p:style>
                                                              <a:lnRef idx="1">
                                                                <a:schemeClr val="dk1"/>
                                                              </a:lnRef>
                                                              <a:fillRef idx="0">
                                                                <a:schemeClr val="dk1"/>
                                                              </a:fillRef>
                                                              <a:effectRef idx="0">
                                                                <a:schemeClr val="dk1"/>
                                                              </a:effectRef>
                                                              <a:fontRef idx="minor">
                                                                <a:schemeClr val="tx1"/>
                                                              </a:fontRef>
                                                            </p:style>
                                                          </p:cxnSp>
                                                        </p:grpSp>
                                                        <p:sp>
                                                          <p:nvSpPr>
                                                            <p:cNvPr id="39" name="圆角矩形 38"/>
                                                            <p:cNvSpPr/>
                                                            <p:nvPr/>
                                                          </p:nvSpPr>
                                                          <p:spPr>
                                                            <a:xfrm>
                                                              <a:off x="5533" y="2229"/>
                                                              <a:ext cx="1963" cy="908"/>
                                                            </a:xfrm>
                                                            <a:prstGeom prst="roundRect">
                                                              <a:avLst/>
                                                            </a:prstGeom>
                                                            <a:effectLst>
                                                              <a:outerShdw blurRad="50800" dist="38100" dir="2700000" algn="tl" rotWithShape="0">
                                                                <a:prstClr val="black">
                                                                  <a:alpha val="40000"/>
                                                                </a:prstClr>
                                                              </a:outerShdw>
                                                            </a:effectLst>
                                                          </p:spPr>
                                                          <p:style>
                                                            <a:lnRef idx="1">
                                                              <a:schemeClr val="accent4"/>
                                                            </a:lnRef>
                                                            <a:fillRef idx="2">
                                                              <a:schemeClr val="accent4"/>
                                                            </a:fillRef>
                                                            <a:effectRef idx="1">
                                                              <a:schemeClr val="accent4"/>
                                                            </a:effectRef>
                                                            <a:fontRef idx="minor">
                                                              <a:schemeClr val="dk1"/>
                                                            </a:fontRef>
                                                          </p:style>
                                                          <p:txBody>
                                                            <a:bodyPr rtlCol="0" anchor="ctr"/>
                                                            <a:p>
                                                              <a:pPr algn="ctr"/>
                                                              <a:r>
                                                                <a:rPr lang="zh-CN" altLang="en-US" sz="1400"/>
                                                                <a:t>先验</a:t>
                                                              </a:r>
                                                              <a:r>
                                                                <a:rPr lang="zh-CN" altLang="en-US" sz="1400"/>
                                                                <a:t>边缘</a:t>
                                                              </a:r>
                                                              <a:endParaRPr lang="zh-CN" altLang="en-US" sz="1400"/>
                                                            </a:p>
                                                            <a:p>
                                                              <a:pPr algn="ctr"/>
                                                              <a:r>
                                                                <a:rPr lang="zh-CN" altLang="en-US" sz="1400"/>
                                                                <a:t>检测器</a:t>
                                                              </a:r>
                                                              <a:endParaRPr lang="zh-CN" altLang="en-US" sz="1400"/>
                                                            </a:p>
                                                          </p:txBody>
                                                        </p:sp>
                                                      </p:grpSp>
                                                    </p:grpSp>
                                                    <p:grpSp>
                                                      <p:nvGrpSpPr>
                                                        <p:cNvPr id="63" name="组合 62"/>
                                                        <p:cNvGrpSpPr/>
                                                        <p:nvPr/>
                                                      </p:nvGrpSpPr>
                                                      <p:grpSpPr>
                                                        <a:xfrm>
                                                          <a:off x="8560" y="2016"/>
                                                          <a:ext cx="3604" cy="7935"/>
                                                          <a:chOff x="8560" y="2016"/>
                                                          <a:chExt cx="3604" cy="7935"/>
                                                        </a:xfrm>
                                                      </p:grpSpPr>
                                                      <p:grpSp>
                                                        <p:nvGrpSpPr>
                                                          <p:cNvPr id="61" name="组合 60"/>
                                                          <p:cNvGrpSpPr/>
                                                          <p:nvPr/>
                                                        </p:nvGrpSpPr>
                                                        <p:grpSpPr>
                                                          <a:xfrm>
                                                            <a:off x="8560" y="2016"/>
                                                            <a:ext cx="3604" cy="7935"/>
                                                            <a:chOff x="8560" y="2031"/>
                                                            <a:chExt cx="3604" cy="7935"/>
                                                          </a:xfrm>
                                                        </p:grpSpPr>
                                                        <p:sp>
                                                          <p:nvSpPr>
                                                            <p:cNvPr id="45" name="立方体 44"/>
                                                            <p:cNvSpPr/>
                                                            <p:nvPr/>
                                                          </p:nvSpPr>
                                                          <p:spPr>
                                                            <a:xfrm>
                                                              <a:off x="9455" y="8638"/>
                                                              <a:ext cx="404" cy="1328"/>
                                                            </a:xfrm>
                                                            <a:prstGeom prst="cube">
                                                              <a:avLst>
                                                                <a:gd name="adj" fmla="val 36094"/>
                                                              </a:avLst>
                                                            </a:prstGeom>
                                                          </p:spPr>
                                                          <p:style>
                                                            <a:lnRef idx="2">
                                                              <a:schemeClr val="accent6">
                                                                <a:shade val="50000"/>
                                                              </a:schemeClr>
                                                            </a:lnRef>
                                                            <a:fillRef idx="1">
                                                              <a:schemeClr val="accent6"/>
                                                            </a:fillRef>
                                                            <a:effectRef idx="0">
                                                              <a:schemeClr val="accent6"/>
                                                            </a:effectRef>
                                                            <a:fontRef idx="minor">
                                                              <a:schemeClr val="lt1"/>
                                                            </a:fontRef>
                                                          </p:style>
                                                          <p:txBody>
                                                            <a:bodyPr vertOverflow="overflow" horzOverflow="overflow" vert="horz" wrap="square" numCol="1" spcCol="0" rtlCol="0" fromWordArt="0" anchor="ctr" anchorCtr="0" forceAA="0" compatLnSpc="1">
                                                              <a:noAutofit/>
                                                            </a:bodyPr>
                                                            <a:p>
                                                              <a:pPr lvl="0" algn="ctr">
                                                                <a:buClrTx/>
                                                                <a:buSzTx/>
                                                                <a:buFontTx/>
                                                              </a:pPr>
                                                              <a:endParaRPr lang="zh-CN" altLang="en-US">
                                                                <a:sym typeface="+mn-ea"/>
                                                              </a:endParaRPr>
                                                            </a:p>
                                                          </p:txBody>
                                                        </p:sp>
                                                        <p:sp>
                                                          <p:nvSpPr>
                                                            <p:cNvPr id="46" name="立方体 45"/>
                                                            <p:cNvSpPr/>
                                                            <p:nvPr/>
                                                          </p:nvSpPr>
                                                          <p:spPr>
                                                            <a:xfrm>
                                                              <a:off x="8560" y="2450"/>
                                                              <a:ext cx="2335" cy="452"/>
                                                            </a:xfrm>
                                                            <a:prstGeom prst="cube">
                                                              <a:avLst>
                                                                <a:gd name="adj" fmla="val 67432"/>
                                                              </a:avLst>
                                                            </a:prstGeom>
                                                          </p:spPr>
                                                          <p:style>
                                                            <a:lnRef idx="2">
                                                              <a:schemeClr val="accent6">
                                                                <a:shade val="50000"/>
                                                              </a:schemeClr>
                                                            </a:lnRef>
                                                            <a:fillRef idx="1">
                                                              <a:schemeClr val="accent6"/>
                                                            </a:fillRef>
                                                            <a:effectRef idx="0">
                                                              <a:schemeClr val="accent6"/>
                                                            </a:effectRef>
                                                            <a:fontRef idx="minor">
                                                              <a:schemeClr val="lt1"/>
                                                            </a:fontRef>
                                                          </p:style>
                                                          <p:txBody>
                                                            <a:bodyPr rtlCol="0" anchor="ctr"/>
                                                            <a:p>
                                                              <a:pPr algn="ctr"/>
                                                              <a:endParaRPr lang="zh-CN" altLang="en-US"/>
                                                            </a:p>
                                                          </p:txBody>
                                                        </p:sp>
                                                        <mc:AlternateContent xmlns:mc="http://schemas.openxmlformats.org/markup-compatibility/2006">
                                                          <mc:Choice xmlns:a14="http://schemas.microsoft.com/office/drawing/2010/main" Requires="a14">
                                                            <p:sp>
                                                              <p:nvSpPr>
                                                                <p:cNvPr id="47" name="文本框 46"/>
                                                                <p:cNvSpPr txBox="1"/>
                                                                <p:nvPr/>
                                                              </p:nvSpPr>
                                                              <p:spPr>
                                                                <a:xfrm>
                                                                  <a:off x="9272" y="2830"/>
                                                                  <a:ext cx="2559" cy="354"/>
                                                                </a:xfrm>
                                                                <a:prstGeom prst="rect">
                                                                  <a:avLst/>
                                                                </a:prstGeom>
                                                                <a:noFill/>
                                                              </p:spPr>
                                                              <p:txBody>
                                                                <a:bodyPr wrap="square" rtlCol="0" anchor="t">
                                                                  <a:spAutoFit/>
                                                                </a:bodyPr>
                                                                <a:p>
                                                                  <a:pPr algn="ctr"/>
                                                                  <a14:m>
                                                                    <m:oMathPara xmlns:m="http://schemas.openxmlformats.org/officeDocument/2006/math">
                                                                      <m:oMathParaPr>
                                                                        <m:jc m:val="centerGroup"/>
                                                                      </m:oMathParaPr>
                                                                      <m:oMath xmlns:m="http://schemas.openxmlformats.org/officeDocument/2006/math">
                                                                        <m:r>
                                                                          <a:rPr lang="en-US" altLang="zh-CN" sz="1400">
                                                                            <a:latin typeface="Cambria Math" panose="02040503050406030204" charset="0"/>
                                                                            <a:cs typeface="Cambria Math" panose="02040503050406030204" charset="0"/>
                                                                            <a:sym typeface="+mn-ea"/>
                                                                          </a:rPr>
                                                                          <m:t>64</m:t>
                                                                        </m:r>
                                                                        <m:r>
                                                                          <a:rPr lang="en-US" altLang="zh-CN" sz="1400">
                                                                            <a:latin typeface="Cambria Math" panose="02040503050406030204" charset="0"/>
                                                                            <a:cs typeface="Cambria Math" panose="02040503050406030204" charset="0"/>
                                                                            <a:sym typeface="+mn-ea"/>
                                                                          </a:rPr>
                                                                          <m:t>×</m:t>
                                                                        </m:r>
                                                                        <m:r>
                                                                          <a:rPr lang="en-US" altLang="zh-CN" sz="1400">
                                                                            <a:latin typeface="Cambria Math" panose="02040503050406030204" charset="0"/>
                                                                            <a:cs typeface="Cambria Math" panose="02040503050406030204" charset="0"/>
                                                                            <a:sym typeface="+mn-ea"/>
                                                                          </a:rPr>
                                                                          <m:t>512</m:t>
                                                                        </m:r>
                                                                        <m:r>
                                                                          <a:rPr lang="en-US" altLang="zh-CN" sz="1400">
                                                                            <a:latin typeface="Cambria Math" panose="02040503050406030204" charset="0"/>
                                                                            <a:cs typeface="Cambria Math" panose="02040503050406030204" charset="0"/>
                                                                            <a:sym typeface="+mn-ea"/>
                                                                          </a:rPr>
                                                                          <m:t>×</m:t>
                                                                        </m:r>
                                                                        <m:r>
                                                                          <a:rPr lang="en-US" altLang="zh-CN" sz="1400">
                                                                            <a:latin typeface="Cambria Math" panose="02040503050406030204" charset="0"/>
                                                                            <a:cs typeface="Cambria Math" panose="02040503050406030204" charset="0"/>
                                                                            <a:sym typeface="+mn-ea"/>
                                                                          </a:rPr>
                                                                          <m:t>512</m:t>
                                                                        </m:r>
                                                                      </m:oMath>
                                                                    </m:oMathPara>
                                                                  </a14:m>
                                                                  <a:endParaRPr lang="zh-CN" altLang="en-US" sz="1400">
                                                                    <a:sym typeface="+mn-ea"/>
                                                                  </a:endParaRPr>
                                                                </a:p>
                                                              </p:txBody>
                                                            </p:sp>
                                                          </mc:Choice>
                                                          <mc:Fallback>
                                                            <p:sp>
                                                              <p:nvSpPr>
                                                                <p:cNvPr id="47" name="文本框 46"/>
                                                                <p:cNvSpPr txBox="1">
                                                                  <a:spLocks noRot="1" noChangeAspect="1" noMove="1" noResize="1" noEditPoints="1" noAdjustHandles="1" noChangeArrowheads="1" noChangeShapeType="1" noTextEdit="1"/>
                                                                </p:cNvSpPr>
                                                                <p:nvPr/>
                                                              </p:nvSpPr>
                                                              <p:spPr>
                                                                <a:xfrm>
                                                                  <a:off x="9272" y="2830"/>
                                                                  <a:ext cx="2559" cy="354"/>
                                                                </a:xfrm>
                                                                <a:prstGeom prst="rect">
                                                                  <a:avLst/>
                                                                </a:prstGeom>
                                                                <a:blipFill rotWithShape="1">
                                                                  <a:blip r:embed="rId1"/>
                                                                </a:blipFill>
                                                              </p:spPr>
                                                              <p:txBody>
                                                                <a:bodyPr/>
                                                                <a:lstStyle/>
                                                                <a:p>
                                                                  <a:r>
                                                                    <a:rPr lang="zh-CN" altLang="en-US">
                                                                      <a:noFill/>
                                                                    </a:rPr>
                                                                    <a:t> </a:t>
                                                                  </a:r>
                                                                </a:p>
                                                              </p:txBody>
                                                            </p:sp>
                                                          </mc:Fallback>
                                                        </mc:AlternateContent>
                                                        <p:sp>
                                                          <p:nvSpPr>
                                                            <p:cNvPr id="48" name="立方体 47"/>
                                                            <p:cNvSpPr/>
                                                            <p:nvPr/>
                                                          </p:nvSpPr>
                                                          <p:spPr>
                                                            <a:xfrm>
                                                              <a:off x="9024" y="3408"/>
                                                              <a:ext cx="1390" cy="451"/>
                                                            </a:xfrm>
                                                            <a:prstGeom prst="cube">
                                                              <a:avLst>
                                                                <a:gd name="adj" fmla="val 67432"/>
                                                              </a:avLst>
                                                            </a:prstGeom>
                                                          </p:spPr>
                                                          <p:style>
                                                            <a:lnRef idx="2">
                                                              <a:schemeClr val="accent6">
                                                                <a:shade val="50000"/>
                                                              </a:schemeClr>
                                                            </a:lnRef>
                                                            <a:fillRef idx="1">
                                                              <a:schemeClr val="accent6"/>
                                                            </a:fillRef>
                                                            <a:effectRef idx="0">
                                                              <a:schemeClr val="accent6"/>
                                                            </a:effectRef>
                                                            <a:fontRef idx="minor">
                                                              <a:schemeClr val="lt1"/>
                                                            </a:fontRef>
                                                          </p:style>
                                                          <p:txBody>
                                                            <a:bodyPr vertOverflow="overflow" horzOverflow="overflow" vert="horz" wrap="square" numCol="1" spcCol="0" rtlCol="0" fromWordArt="0" anchor="ctr" anchorCtr="0" forceAA="0" compatLnSpc="1">
                                                              <a:noAutofit/>
                                                            </a:bodyPr>
                                                            <a:p>
                                                              <a:pPr lvl="0" algn="ctr">
                                                                <a:buClrTx/>
                                                                <a:buSzTx/>
                                                                <a:buFontTx/>
                                                              </a:pPr>
                                                              <a:endParaRPr lang="zh-CN" altLang="en-US">
                                                                <a:sym typeface="+mn-ea"/>
                                                              </a:endParaRPr>
                                                            </a:p>
                                                          </p:txBody>
                                                        </p:sp>
                                                        <mc:AlternateContent xmlns:mc="http://schemas.openxmlformats.org/markup-compatibility/2006">
                                                          <mc:Choice xmlns:a14="http://schemas.microsoft.com/office/drawing/2010/main" Requires="a14">
                                                            <p:sp>
                                                              <p:nvSpPr>
                                                                <p:cNvPr id="49" name="文本框 48"/>
                                                                <p:cNvSpPr txBox="1"/>
                                                                <p:nvPr/>
                                                              </p:nvSpPr>
                                                              <p:spPr>
                                                                <a:xfrm>
                                                                  <a:off x="9034" y="3756"/>
                                                                  <a:ext cx="3035" cy="483"/>
                                                                </a:xfrm>
                                                                <a:prstGeom prst="rect">
                                                                  <a:avLst/>
                                                                </a:prstGeom>
                                                                <a:noFill/>
                                                              </p:spPr>
                                                              <p:txBody>
                                                                <a:bodyPr wrap="square" rtlCol="0" anchor="t">
                                                                  <a:spAutoFit/>
                                                                </a:bodyPr>
                                                                <a:p>
                                                                  <a:pPr algn="ctr"/>
                                                                  <a14:m>
                                                                    <m:oMathPara xmlns:m="http://schemas.openxmlformats.org/officeDocument/2006/math">
                                                                      <m:oMathParaPr>
                                                                        <m:jc m:val="centerGroup"/>
                                                                      </m:oMathParaPr>
                                                                      <m:oMath xmlns:m="http://schemas.openxmlformats.org/officeDocument/2006/math">
                                                                        <m:r>
                                                                          <a:rPr lang="en-US" altLang="zh-CN" sz="1400">
                                                                            <a:latin typeface="Cambria Math" panose="02040503050406030204" charset="0"/>
                                                                            <a:cs typeface="Cambria Math" panose="02040503050406030204" charset="0"/>
                                                                            <a:sym typeface="+mn-ea"/>
                                                                          </a:rPr>
                                                                          <m:t>64</m:t>
                                                                        </m:r>
                                                                        <m:r>
                                                                          <a:rPr lang="en-US" altLang="zh-CN" sz="1400">
                                                                            <a:latin typeface="Cambria Math" panose="02040503050406030204" charset="0"/>
                                                                            <a:cs typeface="Cambria Math" panose="02040503050406030204" charset="0"/>
                                                                            <a:sym typeface="+mn-ea"/>
                                                                          </a:rPr>
                                                                          <m:t>×</m:t>
                                                                        </m:r>
                                                                        <m:r>
                                                                          <a:rPr lang="en-US" altLang="zh-CN" sz="1400">
                                                                            <a:latin typeface="Cambria Math" panose="02040503050406030204" charset="0"/>
                                                                            <a:cs typeface="Cambria Math" panose="02040503050406030204" charset="0"/>
                                                                            <a:sym typeface="+mn-ea"/>
                                                                          </a:rPr>
                                                                          <m:t>256</m:t>
                                                                        </m:r>
                                                                        <m:r>
                                                                          <a:rPr lang="en-US" altLang="zh-CN" sz="1400">
                                                                            <a:latin typeface="Cambria Math" panose="02040503050406030204" charset="0"/>
                                                                            <a:cs typeface="Cambria Math" panose="02040503050406030204" charset="0"/>
                                                                            <a:sym typeface="+mn-ea"/>
                                                                          </a:rPr>
                                                                          <m:t>×</m:t>
                                                                        </m:r>
                                                                        <m:r>
                                                                          <a:rPr lang="en-US" altLang="zh-CN" sz="1400">
                                                                            <a:latin typeface="Cambria Math" panose="02040503050406030204" charset="0"/>
                                                                            <a:cs typeface="Cambria Math" panose="02040503050406030204" charset="0"/>
                                                                            <a:sym typeface="+mn-ea"/>
                                                                          </a:rPr>
                                                                          <m:t>256</m:t>
                                                                        </m:r>
                                                                      </m:oMath>
                                                                    </m:oMathPara>
                                                                  </a14:m>
                                                                  <a:endParaRPr lang="zh-CN" altLang="en-US" sz="1400">
                                                                    <a:sym typeface="+mn-ea"/>
                                                                  </a:endParaRPr>
                                                                </a:p>
                                                              </p:txBody>
                                                            </p:sp>
                                                          </mc:Choice>
                                                          <mc:Fallback>
                                                            <p:sp>
                                                              <p:nvSpPr>
                                                                <p:cNvPr id="49" name="文本框 48"/>
                                                                <p:cNvSpPr txBox="1">
                                                                  <a:spLocks noRot="1" noChangeAspect="1" noMove="1" noResize="1" noEditPoints="1" noAdjustHandles="1" noChangeArrowheads="1" noChangeShapeType="1" noTextEdit="1"/>
                                                                </p:cNvSpPr>
                                                                <p:nvPr/>
                                                              </p:nvSpPr>
                                                              <p:spPr>
                                                                <a:xfrm>
                                                                  <a:off x="9034" y="3756"/>
                                                                  <a:ext cx="3035" cy="483"/>
                                                                </a:xfrm>
                                                                <a:prstGeom prst="rect">
                                                                  <a:avLst/>
                                                                </a:prstGeom>
                                                                <a:blipFill rotWithShape="1">
                                                                  <a:blip r:embed="rId6"/>
                                                                </a:blipFill>
                                                              </p:spPr>
                                                              <p:txBody>
                                                                <a:bodyPr/>
                                                                <a:lstStyle/>
                                                                <a:p>
                                                                  <a:r>
                                                                    <a:rPr lang="zh-CN" altLang="en-US">
                                                                      <a:noFill/>
                                                                    </a:rPr>
                                                                    <a:t> </a:t>
                                                                  </a:r>
                                                                </a:p>
                                                              </p:txBody>
                                                            </p:sp>
                                                          </mc:Fallback>
                                                        </mc:AlternateContent>
                                                        <p:cxnSp>
                                                          <p:nvCxnSpPr>
                                                            <p:cNvPr id="50" name="直接箭头连接符 49"/>
                                                            <p:cNvCxnSpPr/>
                                                            <p:nvPr/>
                                                          </p:nvCxnSpPr>
                                                          <p:spPr>
                                                            <a:xfrm>
                                                              <a:off x="9564" y="2031"/>
                                                              <a:ext cx="11" cy="724"/>
                                                            </a:xfrm>
                                                            <a:prstGeom prst="straightConnector1">
                                                              <a:avLst/>
                                                            </a:prstGeom>
                                                            <a:ln w="19050">
                                                              <a:tailEnd type="arrow"/>
                                                            </a:ln>
                                                          </p:spPr>
                                                          <p:style>
                                                            <a:lnRef idx="1">
                                                              <a:schemeClr val="accent1"/>
                                                            </a:lnRef>
                                                            <a:fillRef idx="0">
                                                              <a:schemeClr val="accent1"/>
                                                            </a:fillRef>
                                                            <a:effectRef idx="0">
                                                              <a:schemeClr val="accent1"/>
                                                            </a:effectRef>
                                                            <a:fontRef idx="minor">
                                                              <a:schemeClr val="tx1"/>
                                                            </a:fontRef>
                                                          </p:style>
                                                        </p:cxnSp>
                                                        <p:cxnSp>
                                                          <p:nvCxnSpPr>
                                                            <p:cNvPr id="51" name="直接箭头连接符 50"/>
                                                            <p:cNvCxnSpPr/>
                                                            <p:nvPr/>
                                                          </p:nvCxnSpPr>
                                                          <p:spPr>
                                                            <a:xfrm flipH="1">
                                                              <a:off x="9567" y="2902"/>
                                                              <a:ext cx="8" cy="811"/>
                                                            </a:xfrm>
                                                            <a:prstGeom prst="straightConnector1">
                                                              <a:avLst/>
                                                            </a:prstGeom>
                                                            <a:ln w="19050">
                                                              <a:solidFill>
                                                                <a:srgbClr val="C00000"/>
                                                              </a:solidFill>
                                                              <a:tailEnd type="arrow"/>
                                                            </a:ln>
                                                          </p:spPr>
                                                          <p:style>
                                                            <a:lnRef idx="1">
                                                              <a:schemeClr val="accent1"/>
                                                            </a:lnRef>
                                                            <a:fillRef idx="0">
                                                              <a:schemeClr val="accent1"/>
                                                            </a:fillRef>
                                                            <a:effectRef idx="0">
                                                              <a:schemeClr val="accent1"/>
                                                            </a:effectRef>
                                                            <a:fontRef idx="minor">
                                                              <a:schemeClr val="tx1"/>
                                                            </a:fontRef>
                                                          </p:style>
                                                        </p:cxnSp>
                                                        <p:sp>
                                                          <p:nvSpPr>
                                                            <p:cNvPr id="52" name="立方体 51"/>
                                                            <p:cNvSpPr/>
                                                            <p:nvPr/>
                                                          </p:nvSpPr>
                                                          <p:spPr>
                                                            <a:xfrm>
                                                              <a:off x="9012" y="4466"/>
                                                              <a:ext cx="1316" cy="534"/>
                                                            </a:xfrm>
                                                            <a:prstGeom prst="cube">
                                                              <a:avLst>
                                                                <a:gd name="adj" fmla="val 38244"/>
                                                              </a:avLst>
                                                            </a:prstGeom>
                                                          </p:spPr>
                                                          <p:style>
                                                            <a:lnRef idx="2">
                                                              <a:schemeClr val="accent6">
                                                                <a:shade val="50000"/>
                                                              </a:schemeClr>
                                                            </a:lnRef>
                                                            <a:fillRef idx="1">
                                                              <a:schemeClr val="accent6"/>
                                                            </a:fillRef>
                                                            <a:effectRef idx="0">
                                                              <a:schemeClr val="accent6"/>
                                                            </a:effectRef>
                                                            <a:fontRef idx="minor">
                                                              <a:schemeClr val="lt1"/>
                                                            </a:fontRef>
                                                          </p:style>
                                                          <p:txBody>
                                                            <a:bodyPr vertOverflow="overflow" horzOverflow="overflow" vert="horz" wrap="square" numCol="1" spcCol="0" rtlCol="0" fromWordArt="0" anchor="ctr" anchorCtr="0" forceAA="0" compatLnSpc="1">
                                                              <a:noAutofit/>
                                                            </a:bodyPr>
                                                            <a:p>
                                                              <a:pPr lvl="0" algn="ctr">
                                                                <a:buClrTx/>
                                                                <a:buSzTx/>
                                                                <a:buFontTx/>
                                                              </a:pPr>
                                                              <a:endParaRPr lang="zh-CN" altLang="en-US">
                                                                <a:sym typeface="+mn-ea"/>
                                                              </a:endParaRPr>
                                                            </a:p>
                                                          </p:txBody>
                                                        </p:sp>
                                                        <mc:AlternateContent xmlns:mc="http://schemas.openxmlformats.org/markup-compatibility/2006">
                                                          <mc:Choice xmlns:a14="http://schemas.microsoft.com/office/drawing/2010/main" Requires="a14">
                                                            <p:sp>
                                                              <p:nvSpPr>
                                                                <p:cNvPr id="53" name="文本框 52"/>
                                                                <p:cNvSpPr txBox="1"/>
                                                                <p:nvPr/>
                                                              </p:nvSpPr>
                                                              <p:spPr>
                                                                <a:xfrm>
                                                                  <a:off x="9061" y="4927"/>
                                                                  <a:ext cx="3103" cy="360"/>
                                                                </a:xfrm>
                                                                <a:prstGeom prst="rect">
                                                                  <a:avLst/>
                                                                </a:prstGeom>
                                                                <a:noFill/>
                                                              </p:spPr>
                                                              <p:txBody>
                                                                <a:bodyPr wrap="square" rtlCol="0" anchor="t">
                                                                  <a:spAutoFit/>
                                                                </a:bodyPr>
                                                                <a:p>
                                                                  <a:pPr algn="ctr"/>
                                                                  <a14:m>
                                                                    <m:oMathPara xmlns:m="http://schemas.openxmlformats.org/officeDocument/2006/math">
                                                                      <m:oMathParaPr>
                                                                        <m:jc m:val="centerGroup"/>
                                                                      </m:oMathParaPr>
                                                                      <m:oMath xmlns:m="http://schemas.openxmlformats.org/officeDocument/2006/math">
                                                                        <m:r>
                                                                          <a:rPr lang="en-US" altLang="zh-CN" sz="1400">
                                                                            <a:latin typeface="Cambria Math" panose="02040503050406030204" charset="0"/>
                                                                            <a:cs typeface="Cambria Math" panose="02040503050406030204" charset="0"/>
                                                                            <a:sym typeface="+mn-ea"/>
                                                                          </a:rPr>
                                                                          <m:t>128</m:t>
                                                                        </m:r>
                                                                        <m:r>
                                                                          <a:rPr lang="en-US" altLang="zh-CN" sz="1400">
                                                                            <a:latin typeface="Cambria Math" panose="02040503050406030204" charset="0"/>
                                                                            <a:cs typeface="Cambria Math" panose="02040503050406030204" charset="0"/>
                                                                            <a:sym typeface="+mn-ea"/>
                                                                          </a:rPr>
                                                                          <m:t>×</m:t>
                                                                        </m:r>
                                                                        <m:r>
                                                                          <a:rPr lang="en-US" altLang="zh-CN" sz="1400">
                                                                            <a:latin typeface="Cambria Math" panose="02040503050406030204" charset="0"/>
                                                                            <a:cs typeface="Cambria Math" panose="02040503050406030204" charset="0"/>
                                                                            <a:sym typeface="+mn-ea"/>
                                                                          </a:rPr>
                                                                          <m:t>256</m:t>
                                                                        </m:r>
                                                                        <m:r>
                                                                          <a:rPr lang="en-US" altLang="zh-CN" sz="1400">
                                                                            <a:latin typeface="Cambria Math" panose="02040503050406030204" charset="0"/>
                                                                            <a:cs typeface="Cambria Math" panose="02040503050406030204" charset="0"/>
                                                                            <a:sym typeface="+mn-ea"/>
                                                                          </a:rPr>
                                                                          <m:t>×</m:t>
                                                                        </m:r>
                                                                        <m:r>
                                                                          <a:rPr lang="en-US" altLang="zh-CN" sz="1400">
                                                                            <a:latin typeface="Cambria Math" panose="02040503050406030204" charset="0"/>
                                                                            <a:cs typeface="Cambria Math" panose="02040503050406030204" charset="0"/>
                                                                            <a:sym typeface="+mn-ea"/>
                                                                          </a:rPr>
                                                                          <m:t>256</m:t>
                                                                        </m:r>
                                                                      </m:oMath>
                                                                    </m:oMathPara>
                                                                  </a14:m>
                                                                  <a:endParaRPr lang="zh-CN" altLang="en-US" sz="1400">
                                                                    <a:sym typeface="+mn-ea"/>
                                                                  </a:endParaRPr>
                                                                </a:p>
                                                              </p:txBody>
                                                            </p:sp>
                                                          </mc:Choice>
                                                          <mc:Fallback>
                                                            <p:sp>
                                                              <p:nvSpPr>
                                                                <p:cNvPr id="53" name="文本框 52"/>
                                                                <p:cNvSpPr txBox="1">
                                                                  <a:spLocks noRot="1" noChangeAspect="1" noMove="1" noResize="1" noEditPoints="1" noAdjustHandles="1" noChangeArrowheads="1" noChangeShapeType="1" noTextEdit="1"/>
                                                                </p:cNvSpPr>
                                                                <p:nvPr/>
                                                              </p:nvSpPr>
                                                              <p:spPr>
                                                                <a:xfrm>
                                                                  <a:off x="9061" y="4927"/>
                                                                  <a:ext cx="3103" cy="360"/>
                                                                </a:xfrm>
                                                                <a:prstGeom prst="rect">
                                                                  <a:avLst/>
                                                                </a:prstGeom>
                                                                <a:blipFill rotWithShape="1">
                                                                  <a:blip r:embed="rId3"/>
                                                                </a:blipFill>
                                                              </p:spPr>
                                                              <p:txBody>
                                                                <a:bodyPr/>
                                                                <a:lstStyle/>
                                                                <a:p>
                                                                  <a:r>
                                                                    <a:rPr lang="zh-CN" altLang="en-US">
                                                                      <a:noFill/>
                                                                    </a:rPr>
                                                                    <a:t> </a:t>
                                                                  </a:r>
                                                                </a:p>
                                                              </p:txBody>
                                                            </p:sp>
                                                          </mc:Fallback>
                                                        </mc:AlternateContent>
                                                        <p:cxnSp>
                                                          <p:nvCxnSpPr>
                                                            <p:cNvPr id="54" name="直接箭头连接符 53"/>
                                                            <p:cNvCxnSpPr/>
                                                            <p:nvPr/>
                                                          </p:nvCxnSpPr>
                                                          <p:spPr>
                                                            <a:xfrm>
                                                              <a:off x="9567" y="3859"/>
                                                              <a:ext cx="1" cy="811"/>
                                                            </a:xfrm>
                                                            <a:prstGeom prst="straightConnector1">
                                                              <a:avLst/>
                                                            </a:prstGeom>
                                                            <a:ln w="19050">
                                                              <a:tailEnd type="arrow"/>
                                                            </a:ln>
                                                          </p:spPr>
                                                          <p:style>
                                                            <a:lnRef idx="1">
                                                              <a:schemeClr val="accent1"/>
                                                            </a:lnRef>
                                                            <a:fillRef idx="0">
                                                              <a:schemeClr val="accent1"/>
                                                            </a:fillRef>
                                                            <a:effectRef idx="0">
                                                              <a:schemeClr val="accent1"/>
                                                            </a:effectRef>
                                                            <a:fontRef idx="minor">
                                                              <a:schemeClr val="tx1"/>
                                                            </a:fontRef>
                                                          </p:style>
                                                        </p:cxnSp>
                                                        <p:sp>
                                                          <p:nvSpPr>
                                                            <p:cNvPr id="55" name="立方体 54"/>
                                                            <p:cNvSpPr/>
                                                            <p:nvPr/>
                                                          </p:nvSpPr>
                                                          <p:spPr>
                                                            <a:xfrm>
                                                              <a:off x="9304" y="5485"/>
                                                              <a:ext cx="789" cy="720"/>
                                                            </a:xfrm>
                                                            <a:prstGeom prst="cube">
                                                              <a:avLst>
                                                                <a:gd name="adj" fmla="val 36094"/>
                                                              </a:avLst>
                                                            </a:prstGeom>
                                                          </p:spPr>
                                                          <p:style>
                                                            <a:lnRef idx="2">
                                                              <a:schemeClr val="accent6">
                                                                <a:shade val="50000"/>
                                                              </a:schemeClr>
                                                            </a:lnRef>
                                                            <a:fillRef idx="1">
                                                              <a:schemeClr val="accent6"/>
                                                            </a:fillRef>
                                                            <a:effectRef idx="0">
                                                              <a:schemeClr val="accent6"/>
                                                            </a:effectRef>
                                                            <a:fontRef idx="minor">
                                                              <a:schemeClr val="lt1"/>
                                                            </a:fontRef>
                                                          </p:style>
                                                          <p:txBody>
                                                            <a:bodyPr vertOverflow="overflow" horzOverflow="overflow" vert="horz" wrap="square" numCol="1" spcCol="0" rtlCol="0" fromWordArt="0" anchor="ctr" anchorCtr="0" forceAA="0" compatLnSpc="1">
                                                              <a:noAutofit/>
                                                            </a:bodyPr>
                                                            <a:p>
                                                              <a:pPr lvl="0" algn="ctr">
                                                                <a:buClrTx/>
                                                                <a:buSzTx/>
                                                                <a:buFontTx/>
                                                              </a:pPr>
                                                              <a:endParaRPr lang="zh-CN" altLang="en-US">
                                                                <a:sym typeface="+mn-ea"/>
                                                              </a:endParaRPr>
                                                            </a:p>
                                                          </p:txBody>
                                                        </p:sp>
                                                        <mc:AlternateContent xmlns:mc="http://schemas.openxmlformats.org/markup-compatibility/2006">
                                                          <mc:Choice xmlns:a14="http://schemas.microsoft.com/office/drawing/2010/main" Requires="a14">
                                                            <p:sp>
                                                              <p:nvSpPr>
                                                                <p:cNvPr id="56" name="文本框 55"/>
                                                                <p:cNvSpPr txBox="1"/>
                                                                <p:nvPr/>
                                                              </p:nvSpPr>
                                                              <p:spPr>
                                                                <a:xfrm>
                                                                  <a:off x="9319" y="6101"/>
                                                                  <a:ext cx="2554" cy="483"/>
                                                                </a:xfrm>
                                                                <a:prstGeom prst="rect">
                                                                  <a:avLst/>
                                                                </a:prstGeom>
                                                                <a:noFill/>
                                                              </p:spPr>
                                                              <p:txBody>
                                                                <a:bodyPr wrap="square" rtlCol="0" anchor="t">
                                                                  <a:spAutoFit/>
                                                                </a:bodyPr>
                                                                <a:p>
                                                                  <a:pPr algn="ctr"/>
                                                                  <a14:m>
                                                                    <m:oMathPara xmlns:m="http://schemas.openxmlformats.org/officeDocument/2006/math">
                                                                      <m:oMathParaPr>
                                                                        <m:jc m:val="centerGroup"/>
                                                                      </m:oMathParaPr>
                                                                      <m:oMath xmlns:m="http://schemas.openxmlformats.org/officeDocument/2006/math">
                                                                        <m:r>
                                                                          <a:rPr lang="en-US" altLang="zh-CN" sz="1400">
                                                                            <a:latin typeface="Cambria Math" panose="02040503050406030204" charset="0"/>
                                                                            <a:cs typeface="Cambria Math" panose="02040503050406030204" charset="0"/>
                                                                            <a:sym typeface="+mn-ea"/>
                                                                          </a:rPr>
                                                                          <m:t>128</m:t>
                                                                        </m:r>
                                                                        <m:r>
                                                                          <a:rPr lang="en-US" altLang="zh-CN" sz="1400">
                                                                            <a:latin typeface="Cambria Math" panose="02040503050406030204" charset="0"/>
                                                                            <a:cs typeface="Cambria Math" panose="02040503050406030204" charset="0"/>
                                                                            <a:sym typeface="+mn-ea"/>
                                                                          </a:rPr>
                                                                          <m:t>×</m:t>
                                                                        </m:r>
                                                                        <m:r>
                                                                          <a:rPr lang="en-US" altLang="zh-CN" sz="1400">
                                                                            <a:latin typeface="Cambria Math" panose="02040503050406030204" charset="0"/>
                                                                            <a:cs typeface="Cambria Math" panose="02040503050406030204" charset="0"/>
                                                                            <a:sym typeface="+mn-ea"/>
                                                                          </a:rPr>
                                                                          <m:t>128</m:t>
                                                                        </m:r>
                                                                        <m:r>
                                                                          <a:rPr lang="en-US" altLang="zh-CN" sz="1400">
                                                                            <a:latin typeface="Cambria Math" panose="02040503050406030204" charset="0"/>
                                                                            <a:cs typeface="Cambria Math" panose="02040503050406030204" charset="0"/>
                                                                            <a:sym typeface="+mn-ea"/>
                                                                          </a:rPr>
                                                                          <m:t>×</m:t>
                                                                        </m:r>
                                                                        <m:r>
                                                                          <a:rPr lang="en-US" altLang="zh-CN" sz="1400">
                                                                            <a:latin typeface="Cambria Math" panose="02040503050406030204" charset="0"/>
                                                                            <a:cs typeface="Cambria Math" panose="02040503050406030204" charset="0"/>
                                                                            <a:sym typeface="+mn-ea"/>
                                                                          </a:rPr>
                                                                          <m:t>128</m:t>
                                                                        </m:r>
                                                                      </m:oMath>
                                                                    </m:oMathPara>
                                                                  </a14:m>
                                                                  <a:endParaRPr lang="zh-CN" altLang="en-US" sz="1400">
                                                                    <a:sym typeface="+mn-ea"/>
                                                                  </a:endParaRPr>
                                                                </a:p>
                                                              </p:txBody>
                                                            </p:sp>
                                                          </mc:Choice>
                                                          <mc:Fallback>
                                                            <p:sp>
                                                              <p:nvSpPr>
                                                                <p:cNvPr id="56" name="文本框 55"/>
                                                                <p:cNvSpPr txBox="1">
                                                                  <a:spLocks noRot="1" noChangeAspect="1" noMove="1" noResize="1" noEditPoints="1" noAdjustHandles="1" noChangeArrowheads="1" noChangeShapeType="1" noTextEdit="1"/>
                                                                </p:cNvSpPr>
                                                                <p:nvPr/>
                                                              </p:nvSpPr>
                                                              <p:spPr>
                                                                <a:xfrm>
                                                                  <a:off x="9319" y="6101"/>
                                                                  <a:ext cx="2554" cy="483"/>
                                                                </a:xfrm>
                                                                <a:prstGeom prst="rect">
                                                                  <a:avLst/>
                                                                </a:prstGeom>
                                                                <a:blipFill rotWithShape="1">
                                                                  <a:blip r:embed="rId4"/>
                                                                </a:blipFill>
                                                              </p:spPr>
                                                              <p:txBody>
                                                                <a:bodyPr/>
                                                                <a:lstStyle/>
                                                                <a:p>
                                                                  <a:r>
                                                                    <a:rPr lang="zh-CN" altLang="en-US">
                                                                      <a:noFill/>
                                                                    </a:rPr>
                                                                    <a:t> </a:t>
                                                                  </a:r>
                                                                </a:p>
                                                              </p:txBody>
                                                            </p:sp>
                                                          </mc:Fallback>
                                                        </mc:AlternateContent>
                                                        <p:cxnSp>
                                                          <p:nvCxnSpPr>
                                                            <p:cNvPr id="57" name="直接箭头连接符 56"/>
                                                            <p:cNvCxnSpPr/>
                                                            <p:nvPr/>
                                                          </p:nvCxnSpPr>
                                                          <p:spPr>
                                                            <a:xfrm flipH="1">
                                                              <a:off x="9567" y="5000"/>
                                                              <a:ext cx="1" cy="744"/>
                                                            </a:xfrm>
                                                            <a:prstGeom prst="straightConnector1">
                                                              <a:avLst/>
                                                            </a:prstGeom>
                                                            <a:ln w="19050">
                                                              <a:solidFill>
                                                                <a:srgbClr val="C00000"/>
                                                              </a:solidFill>
                                                              <a:tailEnd type="arrow"/>
                                                            </a:ln>
                                                          </p:spPr>
                                                          <p:style>
                                                            <a:lnRef idx="1">
                                                              <a:schemeClr val="accent1"/>
                                                            </a:lnRef>
                                                            <a:fillRef idx="0">
                                                              <a:schemeClr val="accent1"/>
                                                            </a:fillRef>
                                                            <a:effectRef idx="0">
                                                              <a:schemeClr val="accent1"/>
                                                            </a:effectRef>
                                                            <a:fontRef idx="minor">
                                                              <a:schemeClr val="tx1"/>
                                                            </a:fontRef>
                                                          </p:style>
                                                        </p:cxnSp>
                                                        <p:sp>
                                                          <p:nvSpPr>
                                                            <p:cNvPr id="58" name="立方体 57"/>
                                                            <p:cNvSpPr/>
                                                            <p:nvPr/>
                                                          </p:nvSpPr>
                                                          <p:spPr>
                                                            <a:xfrm>
                                                              <a:off x="9319" y="6688"/>
                                                              <a:ext cx="789" cy="1328"/>
                                                            </a:xfrm>
                                                            <a:prstGeom prst="cube">
                                                              <a:avLst>
                                                                <a:gd name="adj" fmla="val 36094"/>
                                                              </a:avLst>
                                                            </a:prstGeom>
                                                          </p:spPr>
                                                          <p:style>
                                                            <a:lnRef idx="2">
                                                              <a:schemeClr val="accent6">
                                                                <a:shade val="50000"/>
                                                              </a:schemeClr>
                                                            </a:lnRef>
                                                            <a:fillRef idx="1">
                                                              <a:schemeClr val="accent6"/>
                                                            </a:fillRef>
                                                            <a:effectRef idx="0">
                                                              <a:schemeClr val="accent6"/>
                                                            </a:effectRef>
                                                            <a:fontRef idx="minor">
                                                              <a:schemeClr val="lt1"/>
                                                            </a:fontRef>
                                                          </p:style>
                                                          <p:txBody>
                                                            <a:bodyPr vertOverflow="overflow" horzOverflow="overflow" vert="horz" wrap="square" numCol="1" spcCol="0" rtlCol="0" fromWordArt="0" anchor="ctr" anchorCtr="0" forceAA="0" compatLnSpc="1">
                                                              <a:noAutofit/>
                                                            </a:bodyPr>
                                                            <a:p>
                                                              <a:pPr lvl="0" algn="ctr">
                                                                <a:buClrTx/>
                                                                <a:buSzTx/>
                                                                <a:buFontTx/>
                                                              </a:pPr>
                                                              <a:endParaRPr lang="zh-CN" altLang="en-US">
                                                                <a:sym typeface="+mn-ea"/>
                                                              </a:endParaRPr>
                                                            </a:p>
                                                          </p:txBody>
                                                        </p:sp>
                                                        <mc:AlternateContent xmlns:mc="http://schemas.openxmlformats.org/markup-compatibility/2006">
                                                          <mc:Choice xmlns:a14="http://schemas.microsoft.com/office/drawing/2010/main" Requires="a14">
                                                            <p:sp>
                                                              <p:nvSpPr>
                                                                <p:cNvPr id="59" name="文本框 58"/>
                                                                <p:cNvSpPr txBox="1"/>
                                                                <p:nvPr/>
                                                              </p:nvSpPr>
                                                              <p:spPr>
                                                                <a:xfrm>
                                                                  <a:off x="9024" y="8086"/>
                                                                  <a:ext cx="2934" cy="483"/>
                                                                </a:xfrm>
                                                                <a:prstGeom prst="rect">
                                                                  <a:avLst/>
                                                                </a:prstGeom>
                                                                <a:noFill/>
                                                              </p:spPr>
                                                              <p:txBody>
                                                                <a:bodyPr wrap="square" rtlCol="0" anchor="t">
                                                                  <a:spAutoFit/>
                                                                </a:bodyPr>
                                                                <a:p>
                                                                  <a:pPr algn="ctr"/>
                                                                  <a14:m>
                                                                    <m:oMathPara xmlns:m="http://schemas.openxmlformats.org/officeDocument/2006/math">
                                                                      <m:oMathParaPr>
                                                                        <m:jc m:val="centerGroup"/>
                                                                      </m:oMathParaPr>
                                                                      <m:oMath xmlns:m="http://schemas.openxmlformats.org/officeDocument/2006/math">
                                                                        <m:r>
                                                                          <a:rPr lang="en-US" altLang="zh-CN" sz="1400">
                                                                            <a:latin typeface="Cambria Math" panose="02040503050406030204" charset="0"/>
                                                                            <a:cs typeface="Cambria Math" panose="02040503050406030204" charset="0"/>
                                                                            <a:sym typeface="+mn-ea"/>
                                                                          </a:rPr>
                                                                          <m:t>256</m:t>
                                                                        </m:r>
                                                                        <m:r>
                                                                          <a:rPr lang="en-US" altLang="zh-CN" sz="1400">
                                                                            <a:latin typeface="Cambria Math" panose="02040503050406030204" charset="0"/>
                                                                            <a:cs typeface="Cambria Math" panose="02040503050406030204" charset="0"/>
                                                                            <a:sym typeface="+mn-ea"/>
                                                                          </a:rPr>
                                                                          <m:t>×</m:t>
                                                                        </m:r>
                                                                        <m:r>
                                                                          <a:rPr lang="en-US" altLang="zh-CN" sz="1400">
                                                                            <a:latin typeface="Cambria Math" panose="02040503050406030204" charset="0"/>
                                                                            <a:cs typeface="Cambria Math" panose="02040503050406030204" charset="0"/>
                                                                            <a:sym typeface="+mn-ea"/>
                                                                          </a:rPr>
                                                                          <m:t>64</m:t>
                                                                        </m:r>
                                                                        <m:r>
                                                                          <a:rPr lang="en-US" altLang="zh-CN" sz="1400">
                                                                            <a:latin typeface="Cambria Math" panose="02040503050406030204" charset="0"/>
                                                                            <a:cs typeface="Cambria Math" panose="02040503050406030204" charset="0"/>
                                                                            <a:sym typeface="+mn-ea"/>
                                                                          </a:rPr>
                                                                          <m:t>×</m:t>
                                                                        </m:r>
                                                                        <m:r>
                                                                          <a:rPr lang="en-US" altLang="zh-CN" sz="1400">
                                                                            <a:latin typeface="Cambria Math" panose="02040503050406030204" charset="0"/>
                                                                            <a:cs typeface="Cambria Math" panose="02040503050406030204" charset="0"/>
                                                                            <a:sym typeface="+mn-ea"/>
                                                                          </a:rPr>
                                                                          <m:t>64</m:t>
                                                                        </m:r>
                                                                      </m:oMath>
                                                                    </m:oMathPara>
                                                                  </a14:m>
                                                                  <a:endParaRPr lang="zh-CN" altLang="en-US" sz="1400">
                                                                    <a:sym typeface="+mn-ea"/>
                                                                  </a:endParaRPr>
                                                                </a:p>
                                                              </p:txBody>
                                                            </p:sp>
                                                          </mc:Choice>
                                                          <mc:Fallback>
                                                            <p:sp>
                                                              <p:nvSpPr>
                                                                <p:cNvPr id="59" name="文本框 58"/>
                                                                <p:cNvSpPr txBox="1">
                                                                  <a:spLocks noRot="1" noChangeAspect="1" noMove="1" noResize="1" noEditPoints="1" noAdjustHandles="1" noChangeArrowheads="1" noChangeShapeType="1" noTextEdit="1"/>
                                                                </p:cNvSpPr>
                                                                <p:nvPr/>
                                                              </p:nvSpPr>
                                                              <p:spPr>
                                                                <a:xfrm>
                                                                  <a:off x="9024" y="8086"/>
                                                                  <a:ext cx="2934" cy="483"/>
                                                                </a:xfrm>
                                                                <a:prstGeom prst="rect">
                                                                  <a:avLst/>
                                                                </a:prstGeom>
                                                                <a:blipFill rotWithShape="1">
                                                                  <a:blip r:embed="rId5"/>
                                                                </a:blipFill>
                                                              </p:spPr>
                                                              <p:txBody>
                                                                <a:bodyPr/>
                                                                <a:lstStyle/>
                                                                <a:p>
                                                                  <a:r>
                                                                    <a:rPr lang="zh-CN" altLang="en-US">
                                                                      <a:noFill/>
                                                                    </a:rPr>
                                                                    <a:t> </a:t>
                                                                  </a:r>
                                                                </a:p>
                                                              </p:txBody>
                                                            </p:sp>
                                                          </mc:Fallback>
                                                        </mc:AlternateContent>
                                                        <p:cxnSp>
                                                          <p:nvCxnSpPr>
                                                            <p:cNvPr id="60" name="直接箭头连接符 59"/>
                                                            <p:cNvCxnSpPr/>
                                                            <p:nvPr/>
                                                          </p:nvCxnSpPr>
                                                          <p:spPr>
                                                            <a:xfrm>
                                                              <a:off x="9567" y="6205"/>
                                                              <a:ext cx="3" cy="767"/>
                                                            </a:xfrm>
                                                            <a:prstGeom prst="straightConnector1">
                                                              <a:avLst/>
                                                            </a:prstGeom>
                                                            <a:ln w="19050">
                                                              <a:tailEnd type="arrow"/>
                                                            </a:ln>
                                                          </p:spPr>
                                                          <p:style>
                                                            <a:lnRef idx="1">
                                                              <a:schemeClr val="accent1"/>
                                                            </a:lnRef>
                                                            <a:fillRef idx="0">
                                                              <a:schemeClr val="accent1"/>
                                                            </a:fillRef>
                                                            <a:effectRef idx="0">
                                                              <a:schemeClr val="accent1"/>
                                                            </a:effectRef>
                                                            <a:fontRef idx="minor">
                                                              <a:schemeClr val="tx1"/>
                                                            </a:fontRef>
                                                          </p:style>
                                                        </p:cxnSp>
                                                      </p:grpSp>
                                                      <p:cxnSp>
                                                        <p:nvCxnSpPr>
                                                          <p:cNvPr id="62" name="直接箭头连接符 61"/>
                                                          <p:cNvCxnSpPr>
                                                            <a:stCxn id="58" idx="3"/>
                                                          </p:cNvCxnSpPr>
                                                          <p:nvPr/>
                                                        </p:nvCxnSpPr>
                                                        <p:spPr>
                                                          <a:xfrm>
                                                            <a:off x="9571" y="8001"/>
                                                            <a:ext cx="13" cy="787"/>
                                                          </a:xfrm>
                                                          <a:prstGeom prst="straightConnector1">
                                                            <a:avLst/>
                                                          </a:prstGeom>
                                                          <a:ln w="19050">
                                                            <a:solidFill>
                                                              <a:srgbClr val="C00000"/>
                                                            </a:solidFill>
                                                            <a:tailEnd type="arrow"/>
                                                          </a:ln>
                                                        </p:spPr>
                                                        <p:style>
                                                          <a:lnRef idx="1">
                                                            <a:schemeClr val="accent1"/>
                                                          </a:lnRef>
                                                          <a:fillRef idx="0">
                                                            <a:schemeClr val="accent1"/>
                                                          </a:fillRef>
                                                          <a:effectRef idx="0">
                                                            <a:schemeClr val="accent1"/>
                                                          </a:effectRef>
                                                          <a:fontRef idx="minor">
                                                            <a:schemeClr val="tx1"/>
                                                          </a:fontRef>
                                                        </p:style>
                                                      </p:cxnSp>
                                                    </p:grpSp>
                                                  </p:grpSp>
                                                  <p:cxnSp>
                                                    <p:nvCxnSpPr>
                                                      <p:cNvPr id="65" name="直接箭头连接符 64"/>
                                                      <p:cNvCxnSpPr/>
                                                      <p:nvPr/>
                                                    </p:nvCxnSpPr>
                                                    <p:spPr>
                                                      <a:xfrm>
                                                        <a:off x="7496" y="2690"/>
                                                        <a:ext cx="348" cy="9"/>
                                                      </a:xfrm>
                                                      <a:prstGeom prst="straightConnector1">
                                                        <a:avLst/>
                                                      </a:prstGeom>
                                                      <a:ln w="19050">
                                                        <a:tailEnd type="arrow" w="med" len="med"/>
                                                      </a:ln>
                                                    </p:spPr>
                                                    <p:style>
                                                      <a:lnRef idx="1">
                                                        <a:schemeClr val="dk1"/>
                                                      </a:lnRef>
                                                      <a:fillRef idx="0">
                                                        <a:schemeClr val="dk1"/>
                                                      </a:fillRef>
                                                      <a:effectRef idx="0">
                                                        <a:schemeClr val="dk1"/>
                                                      </a:effectRef>
                                                      <a:fontRef idx="minor">
                                                        <a:schemeClr val="tx1"/>
                                                      </a:fontRef>
                                                    </p:style>
                                                  </p:cxnSp>
                                                  <p:sp>
                                                    <p:nvSpPr>
                                                      <p:cNvPr id="67" name="圆角矩形 66"/>
                                                      <p:cNvSpPr/>
                                                      <p:nvPr/>
                                                    </p:nvSpPr>
                                                    <p:spPr>
                                                      <a:xfrm>
                                                        <a:off x="5539" y="4148"/>
                                                        <a:ext cx="1963" cy="908"/>
                                                      </a:xfrm>
                                                      <a:prstGeom prst="roundRect">
                                                        <a:avLst/>
                                                      </a:prstGeom>
                                                      <a:effectLst>
                                                        <a:outerShdw blurRad="50800" dist="38100" dir="2700000" algn="tl" rotWithShape="0">
                                                          <a:prstClr val="black">
                                                            <a:alpha val="40000"/>
                                                          </a:prstClr>
                                                        </a:outerShdw>
                                                      </a:effectLst>
                                                    </p:spPr>
                                                    <p:style>
                                                      <a:lnRef idx="1">
                                                        <a:schemeClr val="accent4"/>
                                                      </a:lnRef>
                                                      <a:fillRef idx="2">
                                                        <a:schemeClr val="accent4"/>
                                                      </a:fillRef>
                                                      <a:effectRef idx="1">
                                                        <a:schemeClr val="accent4"/>
                                                      </a:effectRef>
                                                      <a:fontRef idx="minor">
                                                        <a:schemeClr val="dk1"/>
                                                      </a:fontRef>
                                                    </p:style>
                                                    <p:txBody>
                                                      <a:bodyPr rtlCol="0" anchor="ctr"/>
                                                      <a:p>
                                                        <a:pPr algn="ctr"/>
                                                        <a:r>
                                                          <a:rPr lang="zh-CN" altLang="en-US" sz="1400"/>
                                                          <a:t>先验</a:t>
                                                        </a:r>
                                                        <a:r>
                                                          <a:rPr lang="zh-CN" altLang="en-US" sz="1400"/>
                                                          <a:t>边缘</a:t>
                                                        </a:r>
                                                        <a:endParaRPr lang="zh-CN" altLang="en-US" sz="1400"/>
                                                      </a:p>
                                                      <a:p>
                                                        <a:pPr algn="ctr"/>
                                                        <a:r>
                                                          <a:rPr lang="zh-CN" altLang="en-US" sz="1400"/>
                                                          <a:t>检测器</a:t>
                                                        </a:r>
                                                        <a:endParaRPr lang="zh-CN" altLang="en-US" sz="1400"/>
                                                      </a:p>
                                                    </p:txBody>
                                                  </p:sp>
                                                  <p:cxnSp>
                                                    <p:nvCxnSpPr>
                                                      <p:cNvPr id="68" name="直接箭头连接符 67"/>
                                                      <p:cNvCxnSpPr>
                                                        <a:stCxn id="24" idx="5"/>
                                                        <a:endCxn id="67" idx="1"/>
                                                      </p:cNvCxnSpPr>
                                                      <p:nvPr/>
                                                    </p:nvCxnSpPr>
                                                    <p:spPr>
                                                      <a:xfrm>
                                                        <a:off x="4113" y="4600"/>
                                                        <a:ext cx="1426" cy="2"/>
                                                      </a:xfrm>
                                                      <a:prstGeom prst="straightConnector1">
                                                        <a:avLst/>
                                                      </a:prstGeom>
                                                      <a:ln w="19050">
                                                        <a:tailEnd type="arrow" w="med" len="med"/>
                                                      </a:ln>
                                                    </p:spPr>
                                                    <p:style>
                                                      <a:lnRef idx="1">
                                                        <a:schemeClr val="dk1"/>
                                                      </a:lnRef>
                                                      <a:fillRef idx="0">
                                                        <a:schemeClr val="dk1"/>
                                                      </a:fillRef>
                                                      <a:effectRef idx="0">
                                                        <a:schemeClr val="dk1"/>
                                                      </a:effectRef>
                                                      <a:fontRef idx="minor">
                                                        <a:schemeClr val="tx1"/>
                                                      </a:fontRef>
                                                    </p:style>
                                                  </p:cxnSp>
                                                  <p:sp>
                                                    <p:nvSpPr>
                                                      <p:cNvPr id="69" name="圆角矩形 68"/>
                                                      <p:cNvSpPr/>
                                                      <p:nvPr/>
                                                    </p:nvSpPr>
                                                    <p:spPr>
                                                      <a:xfrm>
                                                        <a:off x="5538" y="6718"/>
                                                        <a:ext cx="1963" cy="908"/>
                                                      </a:xfrm>
                                                      <a:prstGeom prst="roundRect">
                                                        <a:avLst/>
                                                      </a:prstGeom>
                                                      <a:effectLst>
                                                        <a:outerShdw blurRad="50800" dist="38100" dir="2700000" algn="tl" rotWithShape="0">
                                                          <a:prstClr val="black">
                                                            <a:alpha val="40000"/>
                                                          </a:prstClr>
                                                        </a:outerShdw>
                                                      </a:effectLst>
                                                    </p:spPr>
                                                    <p:style>
                                                      <a:lnRef idx="1">
                                                        <a:schemeClr val="accent4"/>
                                                      </a:lnRef>
                                                      <a:fillRef idx="2">
                                                        <a:schemeClr val="accent4"/>
                                                      </a:fillRef>
                                                      <a:effectRef idx="1">
                                                        <a:schemeClr val="accent4"/>
                                                      </a:effectRef>
                                                      <a:fontRef idx="minor">
                                                        <a:schemeClr val="dk1"/>
                                                      </a:fontRef>
                                                    </p:style>
                                                    <p:txBody>
                                                      <a:bodyPr rtlCol="0" anchor="ctr"/>
                                                      <a:p>
                                                        <a:pPr algn="ctr"/>
                                                        <a:r>
                                                          <a:rPr lang="zh-CN" altLang="en-US" sz="1400"/>
                                                          <a:t>先验</a:t>
                                                        </a:r>
                                                        <a:r>
                                                          <a:rPr lang="zh-CN" altLang="en-US" sz="1400"/>
                                                          <a:t>边缘</a:t>
                                                        </a:r>
                                                        <a:endParaRPr lang="zh-CN" altLang="en-US" sz="1400"/>
                                                      </a:p>
                                                      <a:p>
                                                        <a:pPr algn="ctr"/>
                                                        <a:r>
                                                          <a:rPr lang="zh-CN" altLang="en-US" sz="1400"/>
                                                          <a:t>检测器</a:t>
                                                        </a:r>
                                                        <a:endParaRPr lang="zh-CN" altLang="en-US" sz="1400"/>
                                                      </a:p>
                                                    </p:txBody>
                                                  </p:sp>
                                                  <p:cxnSp>
                                                    <p:nvCxnSpPr>
                                                      <p:cNvPr id="70" name="直接箭头连接符 69"/>
                                                      <p:cNvCxnSpPr>
                                                        <a:stCxn id="32" idx="5"/>
                                                        <a:endCxn id="69" idx="1"/>
                                                      </p:cNvCxnSpPr>
                                                      <p:nvPr/>
                                                    </p:nvCxnSpPr>
                                                    <p:spPr>
                                                      <a:xfrm flipV="1">
                                                        <a:off x="3893" y="7172"/>
                                                        <a:ext cx="1645" cy="7"/>
                                                      </a:xfrm>
                                                      <a:prstGeom prst="straightConnector1">
                                                        <a:avLst/>
                                                      </a:prstGeom>
                                                      <a:ln w="19050">
                                                        <a:tailEnd type="arrow" w="med" len="med"/>
                                                      </a:ln>
                                                    </p:spPr>
                                                    <p:style>
                                                      <a:lnRef idx="1">
                                                        <a:schemeClr val="dk1"/>
                                                      </a:lnRef>
                                                      <a:fillRef idx="0">
                                                        <a:schemeClr val="dk1"/>
                                                      </a:fillRef>
                                                      <a:effectRef idx="0">
                                                        <a:schemeClr val="dk1"/>
                                                      </a:effectRef>
                                                      <a:fontRef idx="minor">
                                                        <a:schemeClr val="tx1"/>
                                                      </a:fontRef>
                                                    </p:style>
                                                  </p:cxnSp>
                                                </p:grpSp>
                                                <p:cxnSp>
                                                  <p:nvCxnSpPr>
                                                    <p:cNvPr id="72" name="直接箭头连接符 71"/>
                                                    <p:cNvCxnSpPr/>
                                                    <p:nvPr/>
                                                  </p:nvCxnSpPr>
                                                  <p:spPr>
                                                    <a:xfrm flipH="1">
                                                      <a:off x="8178" y="2694"/>
                                                      <a:ext cx="427" cy="0"/>
                                                    </a:xfrm>
                                                    <a:prstGeom prst="straightConnector1">
                                                      <a:avLst/>
                                                    </a:prstGeom>
                                                    <a:ln w="19050">
                                                      <a:tailEnd type="arrow" w="med" len="med"/>
                                                    </a:ln>
                                                  </p:spPr>
                                                  <p:style>
                                                    <a:lnRef idx="1">
                                                      <a:schemeClr val="dk1"/>
                                                    </a:lnRef>
                                                    <a:fillRef idx="0">
                                                      <a:schemeClr val="dk1"/>
                                                    </a:fillRef>
                                                    <a:effectRef idx="0">
                                                      <a:schemeClr val="dk1"/>
                                                    </a:effectRef>
                                                    <a:fontRef idx="minor">
                                                      <a:schemeClr val="tx1"/>
                                                    </a:fontRef>
                                                  </p:style>
                                                </p:cxnSp>
                                                <p:sp>
                                                  <p:nvSpPr>
                                                    <p:cNvPr id="73" name="椭圆 72"/>
                                                    <p:cNvSpPr/>
                                                    <p:nvPr/>
                                                  </p:nvSpPr>
                                                  <p:spPr>
                                                    <a:xfrm>
                                                      <a:off x="7829" y="2489"/>
                                                      <a:ext cx="396" cy="396"/>
                                                    </a:xfrm>
                                                    <a:prstGeom prst="ellipse">
                                                      <a:avLst/>
                                                    </a:prstGeom>
                                                    <a:ln w="19050">
                                                      <a:solidFill>
                                                        <a:schemeClr val="tx1"/>
                                                      </a:solidFill>
                                                    </a:ln>
                                                  </p:spPr>
                                                  <p:style>
                                                    <a:lnRef idx="2">
                                                      <a:schemeClr val="accent6"/>
                                                    </a:lnRef>
                                                    <a:fillRef idx="1">
                                                      <a:schemeClr val="lt1"/>
                                                    </a:fillRef>
                                                    <a:effectRef idx="0">
                                                      <a:schemeClr val="accent6"/>
                                                    </a:effectRef>
                                                    <a:fontRef idx="minor">
                                                      <a:schemeClr val="dk1"/>
                                                    </a:fontRef>
                                                  </p:style>
                                                  <p:txBody>
                                                    <a:bodyPr rtlCol="0" anchor="ctr"/>
                                                    <a:p>
                                                      <a:pPr algn="ctr"/>
                                                      <a:endParaRPr lang="zh-CN" altLang="en-US"/>
                                                    </a:p>
                                                  </p:txBody>
                                                </p:sp>
                                              </p:grpSp>
                                              <p:grpSp>
                                                <p:nvGrpSpPr>
                                                  <p:cNvPr id="78" name="组合 77"/>
                                                  <p:cNvGrpSpPr/>
                                                  <p:nvPr/>
                                                </p:nvGrpSpPr>
                                                <p:grpSpPr>
                                                  <a:xfrm>
                                                    <a:off x="7511" y="4404"/>
                                                    <a:ext cx="1549" cy="396"/>
                                                    <a:chOff x="12883" y="5202"/>
                                                    <a:chExt cx="1582" cy="396"/>
                                                  </a:xfrm>
                                                </p:grpSpPr>
                                                <p:cxnSp>
                                                  <p:nvCxnSpPr>
                                                    <p:cNvPr id="75" name="直接箭头连接符 74"/>
                                                    <p:cNvCxnSpPr/>
                                                    <p:nvPr/>
                                                  </p:nvCxnSpPr>
                                                  <p:spPr>
                                                    <a:xfrm>
                                                      <a:off x="12883" y="5403"/>
                                                      <a:ext cx="348" cy="9"/>
                                                    </a:xfrm>
                                                    <a:prstGeom prst="straightConnector1">
                                                      <a:avLst/>
                                                    </a:prstGeom>
                                                    <a:ln w="19050">
                                                      <a:tailEnd type="arrow" w="med" len="med"/>
                                                    </a:ln>
                                                  </p:spPr>
                                                  <p:style>
                                                    <a:lnRef idx="1">
                                                      <a:schemeClr val="dk1"/>
                                                    </a:lnRef>
                                                    <a:fillRef idx="0">
                                                      <a:schemeClr val="dk1"/>
                                                    </a:fillRef>
                                                    <a:effectRef idx="0">
                                                      <a:schemeClr val="dk1"/>
                                                    </a:effectRef>
                                                    <a:fontRef idx="minor">
                                                      <a:schemeClr val="tx1"/>
                                                    </a:fontRef>
                                                  </p:style>
                                                </p:cxnSp>
                                                <p:cxnSp>
                                                  <p:nvCxnSpPr>
                                                    <p:cNvPr id="76" name="直接箭头连接符 75"/>
                                                    <p:cNvCxnSpPr/>
                                                    <p:nvPr/>
                                                  </p:nvCxnSpPr>
                                                  <p:spPr>
                                                    <a:xfrm flipH="1">
                                                      <a:off x="13565" y="5395"/>
                                                      <a:ext cx="900" cy="12"/>
                                                    </a:xfrm>
                                                    <a:prstGeom prst="straightConnector1">
                                                      <a:avLst/>
                                                    </a:prstGeom>
                                                    <a:ln w="19050">
                                                      <a:tailEnd type="arrow" w="med" len="med"/>
                                                    </a:ln>
                                                  </p:spPr>
                                                  <p:style>
                                                    <a:lnRef idx="1">
                                                      <a:schemeClr val="dk1"/>
                                                    </a:lnRef>
                                                    <a:fillRef idx="0">
                                                      <a:schemeClr val="dk1"/>
                                                    </a:fillRef>
                                                    <a:effectRef idx="0">
                                                      <a:schemeClr val="dk1"/>
                                                    </a:effectRef>
                                                    <a:fontRef idx="minor">
                                                      <a:schemeClr val="tx1"/>
                                                    </a:fontRef>
                                                  </p:style>
                                                </p:cxnSp>
                                                <p:sp>
                                                  <p:nvSpPr>
                                                    <p:cNvPr id="77" name="椭圆 76"/>
                                                    <p:cNvSpPr/>
                                                    <p:nvPr/>
                                                  </p:nvSpPr>
                                                  <p:spPr>
                                                    <a:xfrm>
                                                      <a:off x="13216" y="5202"/>
                                                      <a:ext cx="396" cy="396"/>
                                                    </a:xfrm>
                                                    <a:prstGeom prst="ellipse">
                                                      <a:avLst/>
                                                    </a:prstGeom>
                                                    <a:ln w="19050">
                                                      <a:solidFill>
                                                        <a:schemeClr val="tx1"/>
                                                      </a:solidFill>
                                                    </a:ln>
                                                  </p:spPr>
                                                  <p:style>
                                                    <a:lnRef idx="2">
                                                      <a:schemeClr val="accent6"/>
                                                    </a:lnRef>
                                                    <a:fillRef idx="1">
                                                      <a:schemeClr val="lt1"/>
                                                    </a:fillRef>
                                                    <a:effectRef idx="0">
                                                      <a:schemeClr val="accent6"/>
                                                    </a:effectRef>
                                                    <a:fontRef idx="minor">
                                                      <a:schemeClr val="dk1"/>
                                                    </a:fontRef>
                                                  </p:style>
                                                  <p:txBody>
                                                    <a:bodyPr rtlCol="0" anchor="ctr"/>
                                                    <a:p>
                                                      <a:pPr algn="ctr"/>
                                                      <a:endParaRPr lang="zh-CN" altLang="en-US"/>
                                                    </a:p>
                                                  </p:txBody>
                                                </p:sp>
                                              </p:grpSp>
                                              <p:grpSp>
                                                <p:nvGrpSpPr>
                                                  <p:cNvPr id="82" name="组合 81"/>
                                                  <p:cNvGrpSpPr/>
                                                  <p:nvPr/>
                                                </p:nvGrpSpPr>
                                                <p:grpSpPr>
                                                  <a:xfrm>
                                                    <a:off x="7519" y="6978"/>
                                                    <a:ext cx="1796" cy="396"/>
                                                    <a:chOff x="7696" y="2689"/>
                                                    <a:chExt cx="1796" cy="396"/>
                                                  </a:xfrm>
                                                </p:grpSpPr>
                                                <p:cxnSp>
                                                  <p:nvCxnSpPr>
                                                    <p:cNvPr id="79" name="直接箭头连接符 78"/>
                                                    <p:cNvCxnSpPr/>
                                                    <p:nvPr/>
                                                  </p:nvCxnSpPr>
                                                  <p:spPr>
                                                    <a:xfrm>
                                                      <a:off x="7696" y="2890"/>
                                                      <a:ext cx="348" cy="9"/>
                                                    </a:xfrm>
                                                    <a:prstGeom prst="straightConnector1">
                                                      <a:avLst/>
                                                    </a:prstGeom>
                                                    <a:ln w="19050">
                                                      <a:tailEnd type="arrow" w="med" len="med"/>
                                                    </a:ln>
                                                  </p:spPr>
                                                  <p:style>
                                                    <a:lnRef idx="1">
                                                      <a:schemeClr val="dk1"/>
                                                    </a:lnRef>
                                                    <a:fillRef idx="0">
                                                      <a:schemeClr val="dk1"/>
                                                    </a:fillRef>
                                                    <a:effectRef idx="0">
                                                      <a:schemeClr val="dk1"/>
                                                    </a:effectRef>
                                                    <a:fontRef idx="minor">
                                                      <a:schemeClr val="tx1"/>
                                                    </a:fontRef>
                                                  </p:style>
                                                </p:cxnSp>
                                                <p:cxnSp>
                                                  <p:nvCxnSpPr>
                                                    <p:cNvPr id="80" name="直接箭头连接符 79"/>
                                                    <p:cNvCxnSpPr/>
                                                    <p:nvPr/>
                                                  </p:nvCxnSpPr>
                                                  <p:spPr>
                                                    <a:xfrm flipH="1">
                                                      <a:off x="8378" y="2886"/>
                                                      <a:ext cx="1114" cy="8"/>
                                                    </a:xfrm>
                                                    <a:prstGeom prst="straightConnector1">
                                                      <a:avLst/>
                                                    </a:prstGeom>
                                                    <a:ln w="19050">
                                                      <a:tailEnd type="arrow" w="med" len="med"/>
                                                    </a:ln>
                                                  </p:spPr>
                                                  <p:style>
                                                    <a:lnRef idx="1">
                                                      <a:schemeClr val="dk1"/>
                                                    </a:lnRef>
                                                    <a:fillRef idx="0">
                                                      <a:schemeClr val="dk1"/>
                                                    </a:fillRef>
                                                    <a:effectRef idx="0">
                                                      <a:schemeClr val="dk1"/>
                                                    </a:effectRef>
                                                    <a:fontRef idx="minor">
                                                      <a:schemeClr val="tx1"/>
                                                    </a:fontRef>
                                                  </p:style>
                                                </p:cxnSp>
                                                <p:sp>
                                                  <p:nvSpPr>
                                                    <p:cNvPr id="81" name="椭圆 80"/>
                                                    <p:cNvSpPr/>
                                                    <p:nvPr/>
                                                  </p:nvSpPr>
                                                  <p:spPr>
                                                    <a:xfrm>
                                                      <a:off x="8029" y="2689"/>
                                                      <a:ext cx="396" cy="396"/>
                                                    </a:xfrm>
                                                    <a:prstGeom prst="ellipse">
                                                      <a:avLst/>
                                                    </a:prstGeom>
                                                    <a:ln w="19050">
                                                      <a:solidFill>
                                                        <a:schemeClr val="tx1"/>
                                                      </a:solidFill>
                                                    </a:ln>
                                                  </p:spPr>
                                                  <p:style>
                                                    <a:lnRef idx="2">
                                                      <a:schemeClr val="accent6"/>
                                                    </a:lnRef>
                                                    <a:fillRef idx="1">
                                                      <a:schemeClr val="lt1"/>
                                                    </a:fillRef>
                                                    <a:effectRef idx="0">
                                                      <a:schemeClr val="accent6"/>
                                                    </a:effectRef>
                                                    <a:fontRef idx="minor">
                                                      <a:schemeClr val="dk1"/>
                                                    </a:fontRef>
                                                  </p:style>
                                                  <p:txBody>
                                                    <a:bodyPr rtlCol="0" anchor="ctr"/>
                                                    <a:p>
                                                      <a:pPr algn="ctr"/>
                                                      <a:endParaRPr lang="zh-CN" altLang="en-US"/>
                                                    </a:p>
                                                  </p:txBody>
                                                </p:sp>
                                              </p:grpSp>
                                              <p:grpSp>
                                                <p:nvGrpSpPr>
                                                  <p:cNvPr id="86" name="组合 85"/>
                                                  <p:cNvGrpSpPr/>
                                                  <p:nvPr/>
                                                </p:nvGrpSpPr>
                                                <p:grpSpPr>
                                                  <a:xfrm>
                                                    <a:off x="3644" y="9014"/>
                                                    <a:ext cx="5797" cy="396"/>
                                                    <a:chOff x="5486" y="2614"/>
                                                    <a:chExt cx="5797" cy="396"/>
                                                  </a:xfrm>
                                                </p:grpSpPr>
                                                <p:cxnSp>
                                                  <p:nvCxnSpPr>
                                                    <p:cNvPr id="83" name="直接箭头连接符 82"/>
                                                    <p:cNvCxnSpPr>
                                                      <a:stCxn id="37" idx="5"/>
                                                      <a:endCxn id="85" idx="2"/>
                                                    </p:cNvCxnSpPr>
                                                    <p:nvPr/>
                                                  </p:nvCxnSpPr>
                                                  <p:spPr>
                                                    <a:xfrm>
                                                      <a:off x="5486" y="2798"/>
                                                      <a:ext cx="2543" cy="14"/>
                                                    </a:xfrm>
                                                    <a:prstGeom prst="straightConnector1">
                                                      <a:avLst/>
                                                    </a:prstGeom>
                                                    <a:ln w="19050">
                                                      <a:tailEnd type="arrow"/>
                                                    </a:ln>
                                                  </p:spPr>
                                                  <p:style>
                                                    <a:lnRef idx="1">
                                                      <a:schemeClr val="accent1"/>
                                                    </a:lnRef>
                                                    <a:fillRef idx="0">
                                                      <a:schemeClr val="accent1"/>
                                                    </a:fillRef>
                                                    <a:effectRef idx="0">
                                                      <a:schemeClr val="accent1"/>
                                                    </a:effectRef>
                                                    <a:fontRef idx="minor">
                                                      <a:schemeClr val="tx1"/>
                                                    </a:fontRef>
                                                  </p:style>
                                                </p:cxnSp>
                                                <p:sp>
                                                  <p:nvSpPr>
                                                    <p:cNvPr id="85" name="椭圆 84"/>
                                                    <p:cNvSpPr/>
                                                    <p:nvPr/>
                                                  </p:nvSpPr>
                                                  <p:spPr>
                                                    <a:xfrm>
                                                      <a:off x="8029" y="2614"/>
                                                      <a:ext cx="396" cy="396"/>
                                                    </a:xfrm>
                                                    <a:prstGeom prst="ellipse">
                                                      <a:avLst/>
                                                    </a:prstGeom>
                                                    <a:ln w="19050">
                                                      <a:solidFill>
                                                        <a:schemeClr val="tx1"/>
                                                      </a:solidFill>
                                                    </a:ln>
                                                  </p:spPr>
                                                  <p:style>
                                                    <a:lnRef idx="2">
                                                      <a:schemeClr val="accent6"/>
                                                    </a:lnRef>
                                                    <a:fillRef idx="1">
                                                      <a:schemeClr val="lt1"/>
                                                    </a:fillRef>
                                                    <a:effectRef idx="0">
                                                      <a:schemeClr val="accent6"/>
                                                    </a:effectRef>
                                                    <a:fontRef idx="minor">
                                                      <a:schemeClr val="dk1"/>
                                                    </a:fontRef>
                                                  </p:style>
                                                  <p:txBody>
                                                    <a:bodyPr rtlCol="0" anchor="ctr"/>
                                                    <a:p>
                                                      <a:pPr algn="ctr"/>
                                                      <a:endParaRPr lang="zh-CN" altLang="en-US"/>
                                                    </a:p>
                                                  </p:txBody>
                                                </p:sp>
                                                <p:cxnSp>
                                                  <p:nvCxnSpPr>
                                                    <p:cNvPr id="84" name="直接箭头连接符 83"/>
                                                    <p:cNvCxnSpPr>
                                                      <a:endCxn id="85" idx="6"/>
                                                    </p:cNvCxnSpPr>
                                                    <p:nvPr/>
                                                  </p:nvCxnSpPr>
                                                  <p:spPr>
                                                    <a:xfrm flipH="1">
                                                      <a:off x="8425" y="2801"/>
                                                      <a:ext cx="2858" cy="11"/>
                                                    </a:xfrm>
                                                    <a:prstGeom prst="straightConnector1">
                                                      <a:avLst/>
                                                    </a:prstGeom>
                                                    <a:ln w="19050">
                                                      <a:tailEnd type="arrow"/>
                                                    </a:ln>
                                                  </p:spPr>
                                                  <p:style>
                                                    <a:lnRef idx="1">
                                                      <a:schemeClr val="accent1"/>
                                                    </a:lnRef>
                                                    <a:fillRef idx="0">
                                                      <a:schemeClr val="accent1"/>
                                                    </a:fillRef>
                                                    <a:effectRef idx="0">
                                                      <a:schemeClr val="accent1"/>
                                                    </a:effectRef>
                                                    <a:fontRef idx="minor">
                                                      <a:schemeClr val="tx1"/>
                                                    </a:fontRef>
                                                  </p:style>
                                                </p:cxnSp>
                                              </p:grpSp>
                                            </p:grpSp>
                                            <p:cxnSp>
                                              <p:nvCxnSpPr>
                                                <p:cNvPr id="96" name="肘形连接符 95"/>
                                                <p:cNvCxnSpPr>
                                                  <a:stCxn id="77" idx="4"/>
                                                  <a:endCxn id="55" idx="2"/>
                                                </p:cNvCxnSpPr>
                                                <p:nvPr/>
                                              </p:nvCxnSpPr>
                                              <p:spPr>
                                                <a:xfrm rot="5400000" flipV="1">
                                                  <a:off x="8166" y="4774"/>
                                                  <a:ext cx="1160" cy="1273"/>
                                                </a:xfrm>
                                                <a:prstGeom prst="bentConnector2">
                                                  <a:avLst/>
                                                </a:prstGeom>
                                                <a:ln w="19050">
                                                  <a:solidFill>
                                                    <a:srgbClr val="C00000"/>
                                                  </a:solidFill>
                                                  <a:tailEnd type="arrow"/>
                                                </a:ln>
                                              </p:spPr>
                                              <p:style>
                                                <a:lnRef idx="1">
                                                  <a:schemeClr val="accent1"/>
                                                </a:lnRef>
                                                <a:fillRef idx="0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tx1"/>
                                                </a:fontRef>
                                              </p:style>
                                            </p:cxnSp>
                                            <p:grpSp>
                                              <p:nvGrpSpPr>
                                                <p:cNvPr id="101" name="组合 100"/>
                                                <p:cNvGrpSpPr/>
                                                <p:nvPr/>
                                              </p:nvGrpSpPr>
                                              <p:grpSpPr>
                                                <a:xfrm>
                                                  <a:off x="8113" y="7405"/>
                                                  <a:ext cx="1422" cy="1508"/>
                                                  <a:chOff x="8113" y="7405"/>
                                                  <a:chExt cx="1422" cy="1508"/>
                                                </a:xfrm>
                                              </p:grpSpPr>
                                              <p:cxnSp>
                                                <p:nvCxnSpPr>
                                                  <p:cNvPr id="99" name="直接连接符 98"/>
                                                  <p:cNvCxnSpPr>
                                                    <a:stCxn id="81" idx="4"/>
                                                  </p:cNvCxnSpPr>
                                                  <p:nvPr/>
                                                </p:nvCxnSpPr>
                                                <p:spPr>
                                                  <a:xfrm>
                                                    <a:off x="8129" y="7405"/>
                                                    <a:ext cx="15" cy="1509"/>
                                                  </a:xfrm>
                                                  <a:prstGeom prst="line">
                                                    <a:avLst/>
                                                  </a:prstGeom>
                                                  <a:ln w="19050">
                                                    <a:solidFill>
                                                      <a:srgbClr val="C00000"/>
                                                    </a:solidFill>
                                                  </a:ln>
                                                </p:spPr>
                                                <p:style>
                                                  <a:lnRef idx="1">
                                                    <a:schemeClr val="accent1"/>
                                                  </a:lnRef>
                                                  <a:fillRef idx="0">
                                                    <a:schemeClr val="accent1"/>
                                                  </a:fillRef>
                                                  <a:effectRef idx="0">
                                                    <a:schemeClr val="accent1"/>
                                                  </a:effectRef>
                                                  <a:fontRef idx="minor">
                                                    <a:schemeClr val="tx1"/>
                                                  </a:fontRef>
                                                </p:style>
                                              </p:cxnSp>
                                              <p:cxnSp>
                                                <p:nvCxnSpPr>
                                                  <p:cNvPr id="100" name="直接箭头连接符 99"/>
                                                  <p:cNvCxnSpPr/>
                                                  <p:nvPr/>
                                                </p:nvCxnSpPr>
                                                <p:spPr>
                                                  <a:xfrm>
                                                    <a:off x="8113" y="8899"/>
                                                    <a:ext cx="1423" cy="0"/>
                                                  </a:xfrm>
                                                  <a:prstGeom prst="straightConnector1">
                                                    <a:avLst/>
                                                  </a:prstGeom>
                                                  <a:ln w="19050">
                                                    <a:solidFill>
                                                      <a:srgbClr val="C00000"/>
                                                    </a:solidFill>
                                                    <a:tailEnd type="arrow"/>
                                                  </a:ln>
                                                </p:spPr>
                                                <p:style>
                                                  <a:lnRef idx="1">
                                                    <a:schemeClr val="accent1"/>
                                                  </a:lnRef>
                                                  <a:fillRef idx="0">
                                                    <a:schemeClr val="accent1"/>
                                                  </a:fillRef>
                                                  <a:effectRef idx="0">
                                                    <a:schemeClr val="accent1"/>
                                                  </a:effectRef>
                                                  <a:fontRef idx="minor">
                                                    <a:schemeClr val="tx1"/>
                                                  </a:fontRef>
                                                </p:style>
                                              </p:cxnSp>
                                            </p:grpSp>
                                            <p:cxnSp>
                                              <p:nvCxnSpPr>
                                                <p:cNvPr id="95" name="肘形连接符 94"/>
                                                <p:cNvCxnSpPr>
                                                  <a:stCxn id="73" idx="4"/>
                                                  <a:endCxn id="48" idx="2"/>
                                                </p:cNvCxnSpPr>
                                                <p:nvPr/>
                                              </p:nvCxnSpPr>
                                              <p:spPr>
                                                <a:xfrm rot="5400000" flipV="1">
                                                  <a:off x="8161" y="2860"/>
                                                  <a:ext cx="886" cy="997"/>
                                                </a:xfrm>
                                                <a:prstGeom prst="bentConnector2">
                                                  <a:avLst/>
                                                </a:prstGeom>
                                                <a:ln w="19050">
                                                  <a:solidFill>
                                                    <a:srgbClr val="C00000"/>
                                                  </a:solidFill>
                                                  <a:tailEnd type="arrow"/>
                                                </a:ln>
                                              </p:spPr>
                                              <p:style>
                                                <a:lnRef idx="1">
                                                  <a:schemeClr val="accent1"/>
                                                </a:lnRef>
                                                <a:fillRef idx="0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tx1"/>
                                                </a:fontRef>
                                              </p:style>
                                            </p:cxnSp>
                                          </p:grpSp>
                                          <p:sp>
                                            <p:nvSpPr>
                                              <p:cNvPr id="2" name="圆角矩形 1"/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10844" y="2549"/>
                                                <a:ext cx="3174" cy="1096"/>
                                              </a:xfrm>
                                              <a:prstGeom prst="roundRect">
                                                <a:avLst/>
                                              </a:prstGeom>
                                              <a:effectLst>
                                                <a:outerShdw blurRad="50800" dist="38100" dir="2700000" algn="tl" rotWithShape="0">
                                                  <a:prstClr val="black">
                                                    <a:alpha val="40000"/>
                                                  </a:prstClr>
                                                </a:outerShdw>
                                              </a:effectLst>
                                            </p:spPr>
                                            <p:style>
                                              <a:lnRef idx="1">
                                                <a:schemeClr val="accent1"/>
                                              </a:lnRef>
                                              <a:fillRef idx="2">
                                                <a:schemeClr val="accent1"/>
                                              </a:fillRef>
                                              <a:effectRef idx="1">
                                                <a:schemeClr val="accent1"/>
                                              </a:effectRef>
                                              <a:fontRef idx="minor">
                                                <a:schemeClr val="dk1"/>
                                              </a:fontRef>
                                            </p:style>
                                            <p:txBody>
                                              <a:bodyPr vertOverflow="overflow" horzOverflow="overflow" vert="horz" wrap="square" numCol="1" spcCol="0" rtlCol="0" fromWordArt="0" anchor="ctr" anchorCtr="0" forceAA="0" compatLnSpc="1">
                                                <a:noAutofit/>
                                              </a:bodyPr>
                                              <a:p>
                                                <a:pPr lvl="0" algn="ctr">
                                                  <a:buClrTx/>
                                                  <a:buSzTx/>
                                                  <a:buFontTx/>
                                                </a:pPr>
                                                <a:r>
                                                  <a:rPr lang="zh-CN" altLang="en-US">
                                                    <a:solidFill>
                                                      <a:schemeClr val="tx1"/>
                                                    </a:solidFill>
                                                    <a:effectLst>
                                                      <a:outerShdw blurRad="38100" dist="19050" dir="2700000" algn="tl" rotWithShape="0">
                                                        <a:schemeClr val="dk1">
                                                          <a:alpha val="40000"/>
                                                        </a:schemeClr>
                                                      </a:outerShdw>
                                                    </a:effectLst>
                                                    <a:latin typeface="Times New Roman" panose="02020603050405020304" charset="0"/>
                                                    <a:cs typeface="Times New Roman" panose="02020603050405020304" charset="0"/>
                                                    <a:sym typeface="+mn-ea"/>
                                                  </a:rPr>
                                                  <a:t>边缘增强</a:t>
                                                </a:r>
                                                <a:r>
                                                  <a:rPr lang="zh-CN" altLang="en-US">
                                                    <a:solidFill>
                                                      <a:schemeClr val="tx1"/>
                                                    </a:solidFill>
                                                    <a:effectLst>
                                                      <a:outerShdw blurRad="38100" dist="19050" dir="2700000" algn="tl" rotWithShape="0">
                                                        <a:schemeClr val="dk1">
                                                          <a:alpha val="40000"/>
                                                        </a:schemeClr>
                                                      </a:outerShdw>
                                                    </a:effectLst>
                                                    <a:latin typeface="Times New Roman" panose="02020603050405020304" charset="0"/>
                                                    <a:cs typeface="Times New Roman" panose="02020603050405020304" charset="0"/>
                                                    <a:sym typeface="+mn-ea"/>
                                                  </a:rPr>
                                                  <a:t>模块</a:t>
                                                </a:r>
                                                <a:endParaRPr lang="zh-CN" altLang="en-US">
                                                  <a:sym typeface="+mn-ea"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3" name="圆角矩形 2"/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10828" y="4472"/>
                                                <a:ext cx="3175" cy="1094"/>
                                              </a:xfrm>
                                              <a:prstGeom prst="roundRect">
                                                <a:avLst/>
                                              </a:prstGeom>
                                              <a:effectLst>
                                                <a:outerShdw blurRad="50800" dist="38100" dir="2700000" algn="tl" rotWithShape="0">
                                                  <a:prstClr val="black">
                                                    <a:alpha val="40000"/>
                                                  </a:prstClr>
                                                </a:outerShdw>
                                              </a:effectLst>
                                            </p:spPr>
                                            <p:style>
                                              <a:lnRef idx="1">
                                                <a:schemeClr val="accent1"/>
                                              </a:lnRef>
                                              <a:fillRef idx="2">
                                                <a:schemeClr val="accent1"/>
                                              </a:fillRef>
                                              <a:effectRef idx="1">
                                                <a:schemeClr val="accent1"/>
                                              </a:effectRef>
                                              <a:fontRef idx="minor">
                                                <a:schemeClr val="dk1"/>
                                              </a:fontRef>
                                            </p:style>
                                            <p:txBody>
                                              <a:bodyPr vertOverflow="overflow" horzOverflow="overflow" vert="horz" wrap="square" numCol="1" spcCol="0" rtlCol="0" fromWordArt="0" anchor="ctr" anchorCtr="0" forceAA="0" compatLnSpc="1">
                                                <a:noAutofit/>
                                              </a:bodyPr>
                                              <a:p>
                                                <a:pPr lvl="0" algn="ctr">
                                                  <a:buClrTx/>
                                                  <a:buSzTx/>
                                                  <a:buFontTx/>
                                                </a:pPr>
                                                <a:r>
                                                  <a:rPr lang="zh-CN" altLang="en-US">
                                                    <a:solidFill>
                                                      <a:schemeClr val="tx1"/>
                                                    </a:solidFill>
                                                    <a:effectLst>
                                                      <a:outerShdw blurRad="38100" dist="19050" dir="2700000" algn="tl" rotWithShape="0">
                                                        <a:schemeClr val="dk1">
                                                          <a:alpha val="40000"/>
                                                        </a:schemeClr>
                                                      </a:outerShdw>
                                                    </a:effectLst>
                                                    <a:latin typeface="Times New Roman" panose="02020603050405020304" charset="0"/>
                                                    <a:cs typeface="Times New Roman" panose="02020603050405020304" charset="0"/>
                                                    <a:sym typeface="+mn-ea"/>
                                                  </a:rPr>
                                                  <a:t>边缘增强</a:t>
                                                </a:r>
                                                <a:r>
                                                  <a:rPr lang="zh-CN" altLang="en-US">
                                                    <a:solidFill>
                                                      <a:schemeClr val="tx1"/>
                                                    </a:solidFill>
                                                    <a:effectLst>
                                                      <a:outerShdw blurRad="38100" dist="19050" dir="2700000" algn="tl" rotWithShape="0">
                                                        <a:schemeClr val="dk1">
                                                          <a:alpha val="40000"/>
                                                        </a:schemeClr>
                                                      </a:outerShdw>
                                                    </a:effectLst>
                                                    <a:latin typeface="Times New Roman" panose="02020603050405020304" charset="0"/>
                                                    <a:cs typeface="Times New Roman" panose="02020603050405020304" charset="0"/>
                                                    <a:sym typeface="+mn-ea"/>
                                                  </a:rPr>
                                                  <a:t>模块</a:t>
                                                </a:r>
                                                <a:endParaRPr lang="zh-CN" altLang="en-US">
                                                  <a:solidFill>
                                                    <a:schemeClr val="tx1"/>
                                                  </a:solidFill>
                                                  <a:effectLst>
                                                    <a:outerShdw blurRad="38100" dist="19050" dir="2700000" algn="tl" rotWithShape="0">
                                                      <a:schemeClr val="dk1">
                                                        <a:alpha val="40000"/>
                                                      </a:schemeClr>
                                                    </a:outerShdw>
                                                  </a:effectLst>
                                                  <a:latin typeface="Times New Roman" panose="02020603050405020304" charset="0"/>
                                                  <a:cs typeface="Times New Roman" panose="02020603050405020304" charset="0"/>
                                                  <a:sym typeface="+mn-ea"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0" name="圆角矩形 19"/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10843" y="6797"/>
                                                <a:ext cx="3175" cy="1094"/>
                                              </a:xfrm>
                                              <a:prstGeom prst="roundRect">
                                                <a:avLst/>
                                              </a:prstGeom>
                                              <a:effectLst>
                                                <a:outerShdw blurRad="50800" dist="38100" dir="2700000" algn="tl" rotWithShape="0">
                                                  <a:prstClr val="black">
                                                    <a:alpha val="40000"/>
                                                  </a:prstClr>
                                                </a:outerShdw>
                                              </a:effectLst>
                                            </p:spPr>
                                            <p:style>
                                              <a:lnRef idx="1">
                                                <a:schemeClr val="accent1"/>
                                              </a:lnRef>
                                              <a:fillRef idx="2">
                                                <a:schemeClr val="accent1"/>
                                              </a:fillRef>
                                              <a:effectRef idx="1">
                                                <a:schemeClr val="accent1"/>
                                              </a:effectRef>
                                              <a:fontRef idx="minor">
                                                <a:schemeClr val="dk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p>
                                                <a:pPr algn="ctr">
                                                  <a:buClrTx/>
                                                  <a:buSzTx/>
                                                  <a:buNone/>
                                                </a:pPr>
                                                <a:r>
                                                  <a:rPr lang="zh-CN" altLang="en-US">
                                                    <a:solidFill>
                                                      <a:schemeClr val="tx1"/>
                                                    </a:solidFill>
                                                    <a:effectLst>
                                                      <a:outerShdw blurRad="38100" dist="19050" dir="2700000" algn="tl" rotWithShape="0">
                                                        <a:schemeClr val="dk1">
                                                          <a:alpha val="40000"/>
                                                        </a:schemeClr>
                                                      </a:outerShdw>
                                                    </a:effectLst>
                                                    <a:latin typeface="Times New Roman" panose="02020603050405020304" charset="0"/>
                                                    <a:cs typeface="Times New Roman" panose="02020603050405020304" charset="0"/>
                                                  </a:rPr>
                                                  <a:t>边缘增强模块</a:t>
                                                </a:r>
                                                <a:endParaRPr lang="zh-CN" altLang="en-US">
                                                  <a:solidFill>
                                                    <a:schemeClr val="tx1"/>
                                                  </a:solidFill>
                                                  <a:effectLst>
                                                    <a:outerShdw blurRad="38100" dist="19050" dir="2700000" algn="tl" rotWithShape="0">
                                                      <a:schemeClr val="dk1">
                                                        <a:alpha val="40000"/>
                                                      </a:schemeClr>
                                                    </a:outerShdw>
                                                  </a:effectLst>
                                                  <a:latin typeface="Times New Roman" panose="02020603050405020304" charset="0"/>
                                                  <a:cs typeface="Times New Roman" panose="02020603050405020304" charset="0"/>
                                                </a:endParaRPr>
                                              </a:p>
                                            </p:txBody>
                                          </p:sp>
                                          <p:cxnSp>
                                            <p:nvCxnSpPr>
                                              <p:cNvPr id="44" name="直接箭头连接符 43"/>
                                              <p:cNvCxnSpPr/>
                                              <p:nvPr/>
                                            </p:nvCxnSpPr>
                                            <p:spPr>
                                              <a:xfrm>
                                                <a:off x="8275" y="3361"/>
                                                <a:ext cx="2588" cy="3"/>
                                              </a:xfrm>
                                              <a:prstGeom prst="straightConnector1">
                                                <a:avLst/>
                                              </a:prstGeom>
                                              <a:ln w="19050">
                                                <a:tailEnd type="arrow" w="med" len="med"/>
                                              </a:ln>
                                            </p:spPr>
                                            <p:style>
                                              <a:lnRef idx="1">
                                                <a:schemeClr val="dk1"/>
                                              </a:lnRef>
                                              <a:fillRef idx="0">
                                                <a:schemeClr val="dk1"/>
                                              </a:fillRef>
                                              <a:effectRef idx="0">
                                                <a:schemeClr val="dk1"/>
                                              </a:effectRef>
                                              <a:fontRef idx="minor">
                                                <a:schemeClr val="tx1"/>
                                              </a:fontRef>
                                            </p:style>
                                          </p:cxnSp>
                                          <p:cxnSp>
                                            <p:nvCxnSpPr>
                                              <p:cNvPr id="66" name="直接箭头连接符 65"/>
                                              <p:cNvCxnSpPr/>
                                              <p:nvPr/>
                                            </p:nvCxnSpPr>
                                            <p:spPr>
                                              <a:xfrm>
                                                <a:off x="7808" y="5384"/>
                                                <a:ext cx="3023" cy="8"/>
                                              </a:xfrm>
                                              <a:prstGeom prst="straightConnector1">
                                                <a:avLst/>
                                              </a:prstGeom>
                                              <a:ln w="19050">
                                                <a:tailEnd type="arrow" w="med" len="med"/>
                                              </a:ln>
                                            </p:spPr>
                                            <p:style>
                                              <a:lnRef idx="1">
                                                <a:schemeClr val="dk1"/>
                                              </a:lnRef>
                                              <a:fillRef idx="0">
                                                <a:schemeClr val="dk1"/>
                                              </a:fillRef>
                                              <a:effectRef idx="0">
                                                <a:schemeClr val="dk1"/>
                                              </a:effectRef>
                                              <a:fontRef idx="minor">
                                                <a:schemeClr val="tx1"/>
                                              </a:fontRef>
                                            </p:style>
                                          </p:cxnSp>
                                          <p:cxnSp>
                                            <p:nvCxnSpPr>
                                              <p:cNvPr id="91" name="直接箭头连接符 90"/>
                                              <p:cNvCxnSpPr/>
                                              <p:nvPr/>
                                            </p:nvCxnSpPr>
                                            <p:spPr>
                                              <a:xfrm>
                                                <a:off x="7783" y="7705"/>
                                                <a:ext cx="3053" cy="8"/>
                                              </a:xfrm>
                                              <a:prstGeom prst="straightConnector1">
                                                <a:avLst/>
                                              </a:prstGeom>
                                              <a:ln w="19050">
                                                <a:tailEnd type="arrow" w="med" len="med"/>
                                              </a:ln>
                                            </p:spPr>
                                            <p:style>
                                              <a:lnRef idx="1">
                                                <a:schemeClr val="dk1"/>
                                              </a:lnRef>
                                              <a:fillRef idx="0">
                                                <a:schemeClr val="dk1"/>
                                              </a:fillRef>
                                              <a:effectRef idx="0">
                                                <a:schemeClr val="dk1"/>
                                              </a:effectRef>
                                              <a:fontRef idx="minor">
                                                <a:schemeClr val="tx1"/>
                                              </a:fontRef>
                                            </p:style>
                                          </p:cxnSp>
                                          <p:cxnSp>
                                            <p:nvCxnSpPr>
                                              <p:cNvPr id="94" name="直接箭头连接符 93"/>
                                              <p:cNvCxnSpPr/>
                                              <p:nvPr/>
                                            </p:nvCxnSpPr>
                                            <p:spPr>
                                              <a:xfrm flipV="1">
                                                <a:off x="1025" y="2689"/>
                                                <a:ext cx="9805" cy="17"/>
                                              </a:xfrm>
                                              <a:prstGeom prst="straightConnector1">
                                                <a:avLst/>
                                              </a:prstGeom>
                                              <a:ln w="19050">
                                                <a:prstDash val="lgDash"/>
                                                <a:tailEnd type="arrow"/>
                                              </a:ln>
                                            </p:spPr>
                                            <p:style>
                                              <a:lnRef idx="1">
                                                <a:schemeClr val="accent1"/>
                                              </a:lnRef>
                                              <a:fillRef idx="0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tx1"/>
                                              </a:fontRef>
                                            </p:style>
                                          </p:cxnSp>
                                          <p:cxnSp>
                                            <p:nvCxnSpPr>
                                              <p:cNvPr id="97" name="直接箭头连接符 96"/>
                                              <p:cNvCxnSpPr/>
                                              <p:nvPr/>
                                            </p:nvCxnSpPr>
                                            <p:spPr>
                                              <a:xfrm flipV="1">
                                                <a:off x="1023" y="4604"/>
                                                <a:ext cx="9805" cy="17"/>
                                              </a:xfrm>
                                              <a:prstGeom prst="straightConnector1">
                                                <a:avLst/>
                                              </a:prstGeom>
                                              <a:ln w="19050">
                                                <a:prstDash val="lgDash"/>
                                                <a:tailEnd type="arrow"/>
                                              </a:ln>
                                            </p:spPr>
                                            <p:style>
                                              <a:lnRef idx="1">
                                                <a:schemeClr val="accent1"/>
                                              </a:lnRef>
                                              <a:fillRef idx="0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tx1"/>
                                              </a:fontRef>
                                            </p:style>
                                          </p:cxnSp>
                                          <p:cxnSp>
                                            <p:nvCxnSpPr>
                                              <p:cNvPr id="98" name="直接箭头连接符 97"/>
                                              <p:cNvCxnSpPr/>
                                              <p:nvPr/>
                                            </p:nvCxnSpPr>
                                            <p:spPr>
                                              <a:xfrm flipV="1">
                                                <a:off x="1028" y="6964"/>
                                                <a:ext cx="9805" cy="17"/>
                                              </a:xfrm>
                                              <a:prstGeom prst="straightConnector1">
                                                <a:avLst/>
                                              </a:prstGeom>
                                              <a:ln w="19050">
                                                <a:prstDash val="lgDash"/>
                                                <a:tailEnd type="arrow"/>
                                              </a:ln>
                                            </p:spPr>
                                            <p:style>
                                              <a:lnRef idx="1">
                                                <a:schemeClr val="accent1"/>
                                              </a:lnRef>
                                              <a:fillRef idx="0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tx1"/>
                                              </a:fontRef>
                                            </p:style>
                                          </p:cxnSp>
                                        </p:grpSp>
                                        <p:sp>
                                          <p:nvSpPr>
                                            <p:cNvPr id="104" name="立方体 103"/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13978" y="2975"/>
                                              <a:ext cx="2335" cy="452"/>
                                            </a:xfrm>
                                            <a:prstGeom prst="cube">
                                              <a:avLst>
                                                <a:gd name="adj" fmla="val 67432"/>
                                              </a:avLst>
                                            </a:prstGeom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p>
                                              <a:pPr algn="ctr"/>
                                              <a:endParaRPr lang="zh-CN" altLang="en-US"/>
                                            </a:p>
                                          </p:txBody>
                                        </p:sp>
                                        <mc:AlternateContent xmlns:mc="http://schemas.openxmlformats.org/markup-compatibility/2006">
                                          <mc:Choice xmlns:a14="http://schemas.microsoft.com/office/drawing/2010/main" Requires="a14">
                                            <p:sp>
                                              <p:nvSpPr>
                                                <p:cNvPr id="105" name="文本框 104"/>
                                                <p:cNvSpPr txBox="1"/>
                                                <p:nvPr/>
                                              </p:nvSpPr>
                                              <p:spPr>
                                                <a:xfrm>
                                                  <a:off x="14874" y="3357"/>
                                                  <a:ext cx="2559" cy="483"/>
                                                </a:xfrm>
                                                <a:prstGeom prst="rect">
                                                  <a:avLst/>
                                                </a:prstGeom>
                                                <a:noFill/>
                                              </p:spPr>
                                              <p:txBody>
                                                <a:bodyPr wrap="square" rtlCol="0" anchor="t">
                                                  <a:spAutoFit/>
                                                </a:bodyPr>
                                                <a:p>
                                                  <a:pPr algn="ctr"/>
                                                  <a14:m>
                                                    <m:oMathPara xmlns:m="http://schemas.openxmlformats.org/officeDocument/2006/math">
                                                      <m:oMathParaPr>
                                                        <m:jc m:val="centerGroup"/>
                                                      </m:oMathParaPr>
                                                      <m:oMath xmlns:m="http://schemas.openxmlformats.org/officeDocument/2006/math">
                                                        <m:r>
                                                          <a:rPr lang="en-US" altLang="zh-CN" sz="1400">
                                                            <a:latin typeface="Cambria Math" panose="02040503050406030204" charset="0"/>
                                                            <a:cs typeface="Cambria Math" panose="02040503050406030204" charset="0"/>
                                                            <a:sym typeface="+mn-ea"/>
                                                          </a:rPr>
                                                          <m:t>64</m:t>
                                                        </m:r>
                                                        <m:r>
                                                          <a:rPr lang="en-US" altLang="zh-CN" sz="1400">
                                                            <a:latin typeface="Cambria Math" panose="02040503050406030204" charset="0"/>
                                                            <a:cs typeface="Cambria Math" panose="02040503050406030204" charset="0"/>
                                                            <a:sym typeface="+mn-ea"/>
                                                          </a:rPr>
                                                          <m:t>×</m:t>
                                                        </m:r>
                                                        <m:r>
                                                          <a:rPr lang="en-US" altLang="zh-CN" sz="1400">
                                                            <a:latin typeface="Cambria Math" panose="02040503050406030204" charset="0"/>
                                                            <a:cs typeface="Cambria Math" panose="02040503050406030204" charset="0"/>
                                                            <a:sym typeface="+mn-ea"/>
                                                          </a:rPr>
                                                          <m:t>512</m:t>
                                                        </m:r>
                                                        <m:r>
                                                          <a:rPr lang="en-US" altLang="zh-CN" sz="1400">
                                                            <a:latin typeface="Cambria Math" panose="02040503050406030204" charset="0"/>
                                                            <a:cs typeface="Cambria Math" panose="02040503050406030204" charset="0"/>
                                                            <a:sym typeface="+mn-ea"/>
                                                          </a:rPr>
                                                          <m:t>×</m:t>
                                                        </m:r>
                                                        <m:r>
                                                          <a:rPr lang="en-US" altLang="zh-CN" sz="1400">
                                                            <a:latin typeface="Cambria Math" panose="02040503050406030204" charset="0"/>
                                                            <a:cs typeface="Cambria Math" panose="02040503050406030204" charset="0"/>
                                                            <a:sym typeface="+mn-ea"/>
                                                          </a:rPr>
                                                          <m:t>512</m:t>
                                                        </m:r>
                                                      </m:oMath>
                                                    </m:oMathPara>
                                                  </a14:m>
                                                  <a:endParaRPr lang="zh-CN" altLang="en-US" sz="1400">
                                                    <a:sym typeface="+mn-ea"/>
                                                  </a:endParaRPr>
                                                </a:p>
                                              </p:txBody>
                                            </p:sp>
                                          </mc:Choice>
                                          <mc:Fallback>
                                            <p:sp>
                                              <p:nvSpPr>
                                                <p:cNvPr id="105" name="文本框 104"/>
                                                <p:cNvSpPr txBox="1">
                                                  <a:spLocks noRot="1" noChangeAspect="1" noMove="1" noResize="1" noEditPoints="1" noAdjustHandles="1" noChangeArrowheads="1" noChangeShapeType="1" noTextEdit="1"/>
                                                </p:cNvSpPr>
                                                <p:nvPr/>
                                              </p:nvSpPr>
                                              <p:spPr>
                                                <a:xfrm>
                                                  <a:off x="14874" y="3357"/>
                                                  <a:ext cx="2559" cy="483"/>
                                                </a:xfrm>
                                                <a:prstGeom prst="rect">
                                                  <a:avLst/>
                                                </a:prstGeom>
                                                <a:blipFill rotWithShape="1">
                                                  <a:blip r:embed="rId7"/>
                                                </a:blipFill>
                                              </p:spPr>
                                              <p:txBody>
                                                <a:bodyPr/>
                                                <a:lstStyle/>
                                                <a:p>
                                                  <a:r>
                                                    <a:rPr lang="zh-CN" altLang="en-US">
                                                      <a:noFill/>
                                                    </a:rPr>
                                                    <a:t> </a:t>
                                                  </a:r>
                                                </a:p>
                                              </p:txBody>
                                            </p:sp>
                                          </mc:Fallback>
                                        </mc:AlternateContent>
                                        <p:cxnSp>
                                          <p:nvCxnSpPr>
                                            <p:cNvPr id="107" name="直接连接符 106"/>
                                            <p:cNvCxnSpPr>
                                              <a:stCxn id="2" idx="3"/>
                                            </p:cNvCxnSpPr>
                                            <p:nvPr/>
                                          </p:nvCxnSpPr>
                                          <p:spPr>
                                            <a:xfrm>
                                              <a:off x="12893" y="3097"/>
                                              <a:ext cx="1257" cy="1"/>
                                            </a:xfrm>
                                            <a:prstGeom prst="line">
                                              <a:avLst/>
                                            </a:prstGeom>
                                            <a:ln w="19050"/>
                                          </p:spPr>
                                          <p:style>
                                            <a:lnRef idx="1">
                                              <a:schemeClr val="dk1"/>
                                            </a:lnRef>
                                            <a:fillRef idx="0">
                                              <a:schemeClr val="dk1"/>
                                            </a:fillRef>
                                            <a:effectRef idx="0">
                                              <a:schemeClr val="dk1"/>
                                            </a:effectRef>
                                            <a:fontRef idx="minor">
                                              <a:schemeClr val="tx1"/>
                                            </a:fontRef>
                                          </p:style>
                                        </p:cxnSp>
                                        <p:sp>
                                          <p:nvSpPr>
                                            <p:cNvPr id="108" name="立方体 107"/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14293" y="4922"/>
                                              <a:ext cx="1316" cy="534"/>
                                            </a:xfrm>
                                            <a:prstGeom prst="cube">
                                              <a:avLst>
                                                <a:gd name="adj" fmla="val 38244"/>
                                              </a:avLst>
                                            </a:prstGeom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vertOverflow="overflow" horzOverflow="overflow" vert="horz" wrap="square" numCol="1" spcCol="0" rtlCol="0" fromWordArt="0" anchor="ctr" anchorCtr="0" forceAA="0" compatLnSpc="1">
                                              <a:noAutofit/>
                                            </a:bodyPr>
                                            <a:p>
                                              <a:pPr lvl="0" algn="ctr">
                                                <a:buClrTx/>
                                                <a:buSzTx/>
                                                <a:buFontTx/>
                                              </a:pPr>
                                              <a:endParaRPr lang="zh-CN" altLang="en-US">
                                                <a:sym typeface="+mn-ea"/>
                                              </a:endParaRPr>
                                            </a:p>
                                          </p:txBody>
                                        </p:sp>
                                        <mc:AlternateContent xmlns:mc="http://schemas.openxmlformats.org/markup-compatibility/2006">
                                          <mc:Choice xmlns:a14="http://schemas.microsoft.com/office/drawing/2010/main" Requires="a14">
                                            <p:sp>
                                              <p:nvSpPr>
                                                <p:cNvPr id="109" name="文本框 108"/>
                                                <p:cNvSpPr txBox="1"/>
                                                <p:nvPr/>
                                              </p:nvSpPr>
                                              <p:spPr>
                                                <a:xfrm>
                                                  <a:off x="14632" y="5392"/>
                                                  <a:ext cx="3103" cy="360"/>
                                                </a:xfrm>
                                                <a:prstGeom prst="rect">
                                                  <a:avLst/>
                                                </a:prstGeom>
                                                <a:noFill/>
                                              </p:spPr>
                                              <p:txBody>
                                                <a:bodyPr wrap="square" rtlCol="0" anchor="t">
                                                  <a:spAutoFit/>
                                                </a:bodyPr>
                                                <a:p>
                                                  <a:pPr algn="ctr"/>
                                                  <a14:m>
                                                    <m:oMathPara xmlns:m="http://schemas.openxmlformats.org/officeDocument/2006/math">
                                                      <m:oMathParaPr>
                                                        <m:jc m:val="centerGroup"/>
                                                      </m:oMathParaPr>
                                                      <m:oMath xmlns:m="http://schemas.openxmlformats.org/officeDocument/2006/math">
                                                        <m:r>
                                                          <a:rPr lang="en-US" altLang="zh-CN" sz="1400">
                                                            <a:latin typeface="Cambria Math" panose="02040503050406030204" charset="0"/>
                                                            <a:cs typeface="Cambria Math" panose="02040503050406030204" charset="0"/>
                                                            <a:sym typeface="+mn-ea"/>
                                                          </a:rPr>
                                                          <m:t>128</m:t>
                                                        </m:r>
                                                        <m:r>
                                                          <a:rPr lang="en-US" altLang="zh-CN" sz="1400">
                                                            <a:latin typeface="Cambria Math" panose="02040503050406030204" charset="0"/>
                                                            <a:cs typeface="Cambria Math" panose="02040503050406030204" charset="0"/>
                                                            <a:sym typeface="+mn-ea"/>
                                                          </a:rPr>
                                                          <m:t>×</m:t>
                                                        </m:r>
                                                        <m:r>
                                                          <a:rPr lang="en-US" altLang="zh-CN" sz="1400">
                                                            <a:latin typeface="Cambria Math" panose="02040503050406030204" charset="0"/>
                                                            <a:cs typeface="Cambria Math" panose="02040503050406030204" charset="0"/>
                                                            <a:sym typeface="+mn-ea"/>
                                                          </a:rPr>
                                                          <m:t>256</m:t>
                                                        </m:r>
                                                        <m:r>
                                                          <a:rPr lang="en-US" altLang="zh-CN" sz="1400">
                                                            <a:latin typeface="Cambria Math" panose="02040503050406030204" charset="0"/>
                                                            <a:cs typeface="Cambria Math" panose="02040503050406030204" charset="0"/>
                                                            <a:sym typeface="+mn-ea"/>
                                                          </a:rPr>
                                                          <m:t>×</m:t>
                                                        </m:r>
                                                        <m:r>
                                                          <a:rPr lang="en-US" altLang="zh-CN" sz="1400">
                                                            <a:latin typeface="Cambria Math" panose="02040503050406030204" charset="0"/>
                                                            <a:cs typeface="Cambria Math" panose="02040503050406030204" charset="0"/>
                                                            <a:sym typeface="+mn-ea"/>
                                                          </a:rPr>
                                                          <m:t>256</m:t>
                                                        </m:r>
                                                      </m:oMath>
                                                    </m:oMathPara>
                                                  </a14:m>
                                                  <a:endParaRPr lang="zh-CN" altLang="en-US" sz="1400">
                                                    <a:sym typeface="+mn-ea"/>
                                                  </a:endParaRPr>
                                                </a:p>
                                              </p:txBody>
                                            </p:sp>
                                          </mc:Choice>
                                          <mc:Fallback>
                                            <p:sp>
                                              <p:nvSpPr>
                                                <p:cNvPr id="109" name="文本框 108"/>
                                                <p:cNvSpPr txBox="1">
                                                  <a:spLocks noRot="1" noChangeAspect="1" noMove="1" noResize="1" noEditPoints="1" noAdjustHandles="1" noChangeArrowheads="1" noChangeShapeType="1" noTextEdit="1"/>
                                                </p:cNvSpPr>
                                                <p:nvPr/>
                                              </p:nvSpPr>
                                              <p:spPr>
                                                <a:xfrm>
                                                  <a:off x="14632" y="5392"/>
                                                  <a:ext cx="3103" cy="360"/>
                                                </a:xfrm>
                                                <a:prstGeom prst="rect">
                                                  <a:avLst/>
                                                </a:prstGeom>
                                                <a:blipFill rotWithShape="1">
                                                  <a:blip r:embed="rId3"/>
                                                </a:blipFill>
                                              </p:spPr>
                                              <p:txBody>
                                                <a:bodyPr/>
                                                <a:lstStyle/>
                                                <a:p>
                                                  <a:r>
                                                    <a:rPr lang="zh-CN" altLang="en-US">
                                                      <a:noFill/>
                                                    </a:rPr>
                                                    <a:t> </a:t>
                                                  </a:r>
                                                </a:p>
                                              </p:txBody>
                                            </p:sp>
                                          </mc:Fallback>
                                        </mc:AlternateContent>
                                        <p:sp>
                                          <p:nvSpPr>
                                            <p:cNvPr id="110" name="立方体 109"/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14541" y="7184"/>
                                              <a:ext cx="789" cy="1328"/>
                                            </a:xfrm>
                                            <a:prstGeom prst="cube">
                                              <a:avLst>
                                                <a:gd name="adj" fmla="val 36094"/>
                                              </a:avLst>
                                            </a:prstGeom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vertOverflow="overflow" horzOverflow="overflow" vert="horz" wrap="square" numCol="1" spcCol="0" rtlCol="0" fromWordArt="0" anchor="ctr" anchorCtr="0" forceAA="0" compatLnSpc="1">
                                              <a:noAutofit/>
                                            </a:bodyPr>
                                            <a:p>
                                              <a:pPr lvl="0" algn="ctr">
                                                <a:buClrTx/>
                                                <a:buSzTx/>
                                                <a:buFontTx/>
                                              </a:pPr>
                                              <a:endParaRPr lang="zh-CN" altLang="en-US">
                                                <a:sym typeface="+mn-ea"/>
                                              </a:endParaRPr>
                                            </a:p>
                                          </p:txBody>
                                        </p:sp>
                                        <mc:AlternateContent xmlns:mc="http://schemas.openxmlformats.org/markup-compatibility/2006">
                                          <mc:Choice xmlns:a14="http://schemas.microsoft.com/office/drawing/2010/main" Requires="a14">
                                            <p:sp>
                                              <p:nvSpPr>
                                                <p:cNvPr id="111" name="文本框 110"/>
                                                <p:cNvSpPr txBox="1"/>
                                                <p:nvPr/>
                                              </p:nvSpPr>
                                              <p:spPr>
                                                <a:xfrm>
                                                  <a:off x="14546" y="8402"/>
                                                  <a:ext cx="2934" cy="483"/>
                                                </a:xfrm>
                                                <a:prstGeom prst="rect">
                                                  <a:avLst/>
                                                </a:prstGeom>
                                                <a:noFill/>
                                              </p:spPr>
                                              <p:txBody>
                                                <a:bodyPr wrap="square" rtlCol="0" anchor="t">
                                                  <a:spAutoFit/>
                                                </a:bodyPr>
                                                <a:p>
                                                  <a:pPr algn="ctr"/>
                                                  <a14:m>
                                                    <m:oMathPara xmlns:m="http://schemas.openxmlformats.org/officeDocument/2006/math">
                                                      <m:oMathParaPr>
                                                        <m:jc m:val="centerGroup"/>
                                                      </m:oMathParaPr>
                                                      <m:oMath xmlns:m="http://schemas.openxmlformats.org/officeDocument/2006/math">
                                                        <m:r>
                                                          <a:rPr lang="en-US" altLang="zh-CN" sz="1400">
                                                            <a:latin typeface="Cambria Math" panose="02040503050406030204" charset="0"/>
                                                            <a:cs typeface="Cambria Math" panose="02040503050406030204" charset="0"/>
                                                            <a:sym typeface="+mn-ea"/>
                                                          </a:rPr>
                                                          <m:t>256</m:t>
                                                        </m:r>
                                                        <m:r>
                                                          <a:rPr lang="en-US" altLang="zh-CN" sz="1400">
                                                            <a:latin typeface="Cambria Math" panose="02040503050406030204" charset="0"/>
                                                            <a:cs typeface="Cambria Math" panose="02040503050406030204" charset="0"/>
                                                            <a:sym typeface="+mn-ea"/>
                                                          </a:rPr>
                                                          <m:t>×</m:t>
                                                        </m:r>
                                                        <m:r>
                                                          <a:rPr lang="en-US" altLang="zh-CN" sz="1400">
                                                            <a:latin typeface="Cambria Math" panose="02040503050406030204" charset="0"/>
                                                            <a:cs typeface="Cambria Math" panose="02040503050406030204" charset="0"/>
                                                            <a:sym typeface="+mn-ea"/>
                                                          </a:rPr>
                                                          <m:t>64</m:t>
                                                        </m:r>
                                                        <m:r>
                                                          <a:rPr lang="en-US" altLang="zh-CN" sz="1400">
                                                            <a:latin typeface="Cambria Math" panose="02040503050406030204" charset="0"/>
                                                            <a:cs typeface="Cambria Math" panose="02040503050406030204" charset="0"/>
                                                            <a:sym typeface="+mn-ea"/>
                                                          </a:rPr>
                                                          <m:t>×</m:t>
                                                        </m:r>
                                                        <m:r>
                                                          <a:rPr lang="en-US" altLang="zh-CN" sz="1400">
                                                            <a:latin typeface="Cambria Math" panose="02040503050406030204" charset="0"/>
                                                            <a:cs typeface="Cambria Math" panose="02040503050406030204" charset="0"/>
                                                            <a:sym typeface="+mn-ea"/>
                                                          </a:rPr>
                                                          <m:t>64</m:t>
                                                        </m:r>
                                                      </m:oMath>
                                                    </m:oMathPara>
                                                  </a14:m>
                                                  <a:endParaRPr lang="zh-CN" altLang="en-US" sz="1400">
                                                    <a:sym typeface="+mn-ea"/>
                                                  </a:endParaRPr>
                                                </a:p>
                                              </p:txBody>
                                            </p:sp>
                                          </mc:Choice>
                                          <mc:Fallback>
                                            <p:sp>
                                              <p:nvSpPr>
                                                <p:cNvPr id="111" name="文本框 110"/>
                                                <p:cNvSpPr txBox="1">
                                                  <a:spLocks noRot="1" noChangeAspect="1" noMove="1" noResize="1" noEditPoints="1" noAdjustHandles="1" noChangeArrowheads="1" noChangeShapeType="1" noTextEdit="1"/>
                                                </p:cNvSpPr>
                                                <p:nvPr/>
                                              </p:nvSpPr>
                                              <p:spPr>
                                                <a:xfrm>
                                                  <a:off x="14546" y="8402"/>
                                                  <a:ext cx="2934" cy="483"/>
                                                </a:xfrm>
                                                <a:prstGeom prst="rect">
                                                  <a:avLst/>
                                                </a:prstGeom>
                                                <a:blipFill rotWithShape="1">
                                                  <a:blip r:embed="rId5"/>
                                                </a:blipFill>
                                              </p:spPr>
                                              <p:txBody>
                                                <a:bodyPr/>
                                                <a:lstStyle/>
                                                <a:p>
                                                  <a:r>
                                                    <a:rPr lang="zh-CN" altLang="en-US">
                                                      <a:noFill/>
                                                    </a:rPr>
                                                    <a:t> </a:t>
                                                  </a:r>
                                                </a:p>
                                              </p:txBody>
                                            </p:sp>
                                          </mc:Fallback>
                                        </mc:AlternateContent>
                                        <p:cxnSp>
                                          <p:nvCxnSpPr>
                                            <p:cNvPr id="112" name="直接连接符 111"/>
                                            <p:cNvCxnSpPr>
                                              <a:endCxn id="108" idx="2"/>
                                            </p:cNvCxnSpPr>
                                            <p:nvPr/>
                                          </p:nvCxnSpPr>
                                          <p:spPr>
                                            <a:xfrm>
                                              <a:off x="12885" y="5281"/>
                                              <a:ext cx="1408" cy="10"/>
                                            </a:xfrm>
                                            <a:prstGeom prst="line">
                                              <a:avLst/>
                                            </a:prstGeom>
                                            <a:ln w="19050"/>
                                          </p:spPr>
                                          <p:style>
                                            <a:lnRef idx="1">
                                              <a:schemeClr val="dk1"/>
                                            </a:lnRef>
                                            <a:fillRef idx="0">
                                              <a:schemeClr val="dk1"/>
                                            </a:fillRef>
                                            <a:effectRef idx="0">
                                              <a:schemeClr val="dk1"/>
                                            </a:effectRef>
                                            <a:fontRef idx="minor">
                                              <a:schemeClr val="tx1"/>
                                            </a:fontRef>
                                          </p:style>
                                        </p:cxnSp>
                                        <p:cxnSp>
                                          <p:nvCxnSpPr>
                                            <p:cNvPr id="113" name="直接连接符 112"/>
                                            <p:cNvCxnSpPr/>
                                            <p:nvPr/>
                                          </p:nvCxnSpPr>
                                          <p:spPr>
                                            <a:xfrm flipV="1">
                                              <a:off x="12878" y="7669"/>
                                              <a:ext cx="1652" cy="11"/>
                                            </a:xfrm>
                                            <a:prstGeom prst="line">
                                              <a:avLst/>
                                            </a:prstGeom>
                                            <a:ln w="19050"/>
                                          </p:spPr>
                                          <p:style>
                                            <a:lnRef idx="1">
                                              <a:schemeClr val="dk1"/>
                                            </a:lnRef>
                                            <a:fillRef idx="0">
                                              <a:schemeClr val="dk1"/>
                                            </a:fillRef>
                                            <a:effectRef idx="0">
                                              <a:schemeClr val="dk1"/>
                                            </a:effectRef>
                                            <a:fontRef idx="minor">
                                              <a:schemeClr val="tx1"/>
                                            </a:fontRef>
                                          </p:style>
                                        </p:cxnSp>
                                      </p:grpSp>
                                      <p:cxnSp>
                                        <p:nvCxnSpPr>
                                          <p:cNvPr id="106" name="直接箭头连接符 105"/>
                                          <p:cNvCxnSpPr/>
                                          <p:nvPr/>
                                        </p:nvCxnSpPr>
                                        <p:spPr>
                                          <a:xfrm>
                                            <a:off x="4185" y="2905"/>
                                            <a:ext cx="1273" cy="0"/>
                                          </a:xfrm>
                                          <a:prstGeom prst="straightConnector1">
                                            <a:avLst/>
                                          </a:prstGeom>
                                          <a:ln w="19050">
                                            <a:tailEnd type="arrow" w="med" len="med"/>
                                          </a:ln>
                                        </p:spPr>
                                        <p:style>
                                          <a:lnRef idx="1">
                                            <a:schemeClr val="dk1"/>
                                          </a:lnRef>
                                          <a:fillRef idx="0">
                                            <a:schemeClr val="dk1"/>
                                          </a:fillRef>
                                          <a:effectRef idx="0">
                                            <a:schemeClr val="dk1"/>
                                          </a:effectRef>
                                          <a:fontRef idx="minor">
                                            <a:schemeClr val="tx1"/>
                                          </a:fontRef>
                                        </p:style>
                                      </p:cxnSp>
                                      <p:sp>
                                        <p:nvSpPr>
                                          <p:cNvPr id="115" name="椭圆 114"/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5443" y="2707"/>
                                            <a:ext cx="388" cy="396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ln w="1905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2">
                                            <a:schemeClr val="accent6"/>
                                          </a:lnRef>
                                          <a:fillRef idx="1">
                                            <a:schemeClr val="lt1"/>
                                          </a:fillRef>
                                          <a:effectRef idx="0">
                                            <a:schemeClr val="accent6"/>
                                          </a:effectRef>
                                          <a:fontRef idx="minor">
                                            <a:schemeClr val="dk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p>
                                            <a:pPr algn="ctr"/>
                                            <a:r>
                                              <a:rPr lang="en-US" altLang="zh-CN" sz="1000">
                                                <a:latin typeface="Times New Roman" panose="02020603050405020304" charset="0"/>
                                                <a:cs typeface="Times New Roman" panose="02020603050405020304" charset="0"/>
                                              </a:rPr>
                                              <a:t>C</a:t>
                                            </a:r>
                                            <a:endParaRPr lang="en-US" altLang="zh-CN" sz="1000">
                                              <a:latin typeface="Times New Roman" panose="02020603050405020304" charset="0"/>
                                              <a:cs typeface="Times New Roman" panose="02020603050405020304" charset="0"/>
                                            </a:endParaRPr>
                                          </a:p>
                                        </p:txBody>
                                      </p:sp>
                                      <p:cxnSp>
                                        <p:nvCxnSpPr>
                                          <p:cNvPr id="117" name="直接箭头连接符 116"/>
                                          <p:cNvCxnSpPr/>
                                          <p:nvPr/>
                                        </p:nvCxnSpPr>
                                        <p:spPr>
                                          <a:xfrm>
                                            <a:off x="3402" y="5088"/>
                                            <a:ext cx="2056" cy="9"/>
                                          </a:xfrm>
                                          <a:prstGeom prst="straightConnector1">
                                            <a:avLst/>
                                          </a:prstGeom>
                                          <a:ln w="19050">
                                            <a:tailEnd type="arrow" w="med" len="med"/>
                                          </a:ln>
                                        </p:spPr>
                                        <p:style>
                                          <a:lnRef idx="1">
                                            <a:schemeClr val="dk1"/>
                                          </a:lnRef>
                                          <a:fillRef idx="0">
                                            <a:schemeClr val="dk1"/>
                                          </a:fillRef>
                                          <a:effectRef idx="0">
                                            <a:schemeClr val="dk1"/>
                                          </a:effectRef>
                                          <a:fontRef idx="minor">
                                            <a:schemeClr val="tx1"/>
                                          </a:fontRef>
                                        </p:style>
                                      </p:cxnSp>
                                      <p:sp>
                                        <p:nvSpPr>
                                          <p:cNvPr id="118" name="椭圆 117"/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5443" y="4899"/>
                                            <a:ext cx="388" cy="396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ln w="1905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2">
                                            <a:schemeClr val="accent6"/>
                                          </a:lnRef>
                                          <a:fillRef idx="1">
                                            <a:schemeClr val="lt1"/>
                                          </a:fillRef>
                                          <a:effectRef idx="0">
                                            <a:schemeClr val="accent6"/>
                                          </a:effectRef>
                                          <a:fontRef idx="minor">
                                            <a:schemeClr val="dk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p>
                                            <a:pPr algn="ctr"/>
                                            <a:r>
                                              <a:rPr lang="en-US" altLang="zh-CN" sz="1000">
                                                <a:latin typeface="Times New Roman" panose="02020603050405020304" charset="0"/>
                                                <a:cs typeface="Times New Roman" panose="02020603050405020304" charset="0"/>
                                              </a:rPr>
                                              <a:t>C</a:t>
                                            </a:r>
                                            <a:endParaRPr lang="en-US" altLang="zh-CN"/>
                                          </a:p>
                                        </p:txBody>
                                      </p:sp>
                                      <p:cxnSp>
                                        <p:nvCxnSpPr>
                                          <p:cNvPr id="119" name="直接箭头连接符 118"/>
                                          <p:cNvCxnSpPr>
                                            <a:endCxn id="120" idx="2"/>
                                          </p:cNvCxnSpPr>
                                          <p:nvPr/>
                                        </p:nvCxnSpPr>
                                        <p:spPr>
                                          <a:xfrm flipV="1">
                                            <a:off x="3040" y="7464"/>
                                            <a:ext cx="2403" cy="3"/>
                                          </a:xfrm>
                                          <a:prstGeom prst="straightConnector1">
                                            <a:avLst/>
                                          </a:prstGeom>
                                          <a:ln w="19050">
                                            <a:tailEnd type="arrow" w="med" len="med"/>
                                          </a:ln>
                                        </p:spPr>
                                        <p:style>
                                          <a:lnRef idx="1">
                                            <a:schemeClr val="dk1"/>
                                          </a:lnRef>
                                          <a:fillRef idx="0">
                                            <a:schemeClr val="dk1"/>
                                          </a:fillRef>
                                          <a:effectRef idx="0">
                                            <a:schemeClr val="dk1"/>
                                          </a:effectRef>
                                          <a:fontRef idx="minor">
                                            <a:schemeClr val="tx1"/>
                                          </a:fontRef>
                                        </p:style>
                                      </p:cxnSp>
                                      <p:sp>
                                        <p:nvSpPr>
                                          <p:cNvPr id="120" name="椭圆 119"/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5443" y="7266"/>
                                            <a:ext cx="388" cy="396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ln w="1905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2">
                                            <a:schemeClr val="accent6"/>
                                          </a:lnRef>
                                          <a:fillRef idx="1">
                                            <a:schemeClr val="lt1"/>
                                          </a:fillRef>
                                          <a:effectRef idx="0">
                                            <a:schemeClr val="accent6"/>
                                          </a:effectRef>
                                          <a:fontRef idx="minor">
                                            <a:schemeClr val="dk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p>
                                            <a:pPr algn="ctr"/>
                                            <a:r>
                                              <a:rPr lang="en-US" altLang="zh-CN" sz="1000">
                                                <a:latin typeface="Times New Roman" panose="02020603050405020304" charset="0"/>
                                                <a:cs typeface="Times New Roman" panose="02020603050405020304" charset="0"/>
                                              </a:rPr>
                                              <a:t>C</a:t>
                                            </a:r>
                                            <a:endParaRPr lang="en-US" altLang="zh-CN" sz="1000">
                                              <a:latin typeface="Times New Roman" panose="02020603050405020304" charset="0"/>
                                              <a:cs typeface="Times New Roman" panose="02020603050405020304" charset="0"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123" name="立方体 122"/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6916" y="2788"/>
                                            <a:ext cx="2335" cy="452"/>
                                          </a:xfrm>
                                          <a:prstGeom prst="cube">
                                            <a:avLst>
                                              <a:gd name="adj" fmla="val 67432"/>
                                            </a:avLst>
                                          </a:prstGeom>
                                        </p:spPr>
                                        <p:style>
                                          <a:lnRef idx="2">
                                            <a:schemeClr val="accent4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4"/>
                                          </a:fillRef>
                                          <a:effectRef idx="0">
                                            <a:schemeClr val="accent4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p>
                                            <a:pPr algn="ctr"/>
                                            <a:endParaRPr lang="zh-CN" altLang="en-US"/>
                                          </a:p>
                                        </p:txBody>
                                      </p:sp>
                                      <mc:AlternateContent xmlns:mc="http://schemas.openxmlformats.org/markup-compatibility/2006">
                                        <mc:Choice xmlns:a14="http://schemas.microsoft.com/office/drawing/2010/main" Requires="a14">
                                          <p:sp>
                                            <p:nvSpPr>
                                              <p:cNvPr id="124" name="文本框 123"/>
                                              <p:cNvSpPr txBox="1"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8070" y="3165"/>
                                                <a:ext cx="2559" cy="483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noFill/>
                                            </p:spPr>
                                            <p:txBody>
                                              <a:bodyPr wrap="square" rtlCol="0" anchor="t">
                                                <a:spAutoFit/>
                                              </a:bodyPr>
                                              <a:p>
                                                <a:pPr algn="ctr"/>
                                                <a14:m>
                                                  <m:oMathPara xmlns:m="http://schemas.openxmlformats.org/officeDocument/2006/math">
                                                    <m:oMathParaPr>
                                                      <m:jc m:val="centerGroup"/>
                                                    </m:oMathParaPr>
                                                    <m:oMath xmlns:m="http://schemas.openxmlformats.org/officeDocument/2006/math">
                                                      <m:r>
                                                        <a:rPr lang="en-US" altLang="zh-CN" sz="1400">
                                                          <a:latin typeface="Cambria Math" panose="02040503050406030204" charset="0"/>
                                                          <a:cs typeface="Cambria Math" panose="02040503050406030204" charset="0"/>
                                                          <a:sym typeface="+mn-ea"/>
                                                        </a:rPr>
                                                        <m:t>64</m:t>
                                                      </m:r>
                                                      <m:r>
                                                        <a:rPr lang="en-US" altLang="zh-CN" sz="1400">
                                                          <a:latin typeface="Cambria Math" panose="02040503050406030204" charset="0"/>
                                                          <a:cs typeface="Cambria Math" panose="02040503050406030204" charset="0"/>
                                                          <a:sym typeface="+mn-ea"/>
                                                        </a:rPr>
                                                        <m:t>×</m:t>
                                                      </m:r>
                                                      <m:r>
                                                        <a:rPr lang="en-US" altLang="zh-CN" sz="1400">
                                                          <a:latin typeface="Cambria Math" panose="02040503050406030204" charset="0"/>
                                                          <a:cs typeface="Cambria Math" panose="02040503050406030204" charset="0"/>
                                                          <a:sym typeface="+mn-ea"/>
                                                        </a:rPr>
                                                        <m:t>512</m:t>
                                                      </m:r>
                                                      <m:r>
                                                        <a:rPr lang="en-US" altLang="zh-CN" sz="1400">
                                                          <a:latin typeface="Cambria Math" panose="02040503050406030204" charset="0"/>
                                                          <a:cs typeface="Cambria Math" panose="02040503050406030204" charset="0"/>
                                                          <a:sym typeface="+mn-ea"/>
                                                        </a:rPr>
                                                        <m:t>×</m:t>
                                                      </m:r>
                                                      <m:r>
                                                        <a:rPr lang="en-US" altLang="zh-CN" sz="1400">
                                                          <a:latin typeface="Cambria Math" panose="02040503050406030204" charset="0"/>
                                                          <a:cs typeface="Cambria Math" panose="02040503050406030204" charset="0"/>
                                                          <a:sym typeface="+mn-ea"/>
                                                        </a:rPr>
                                                        <m:t>512</m:t>
                                                      </m:r>
                                                    </m:oMath>
                                                  </m:oMathPara>
                                                </a14:m>
                                                <a:endParaRPr lang="zh-CN" altLang="en-US" sz="1400">
                                                  <a:sym typeface="+mn-ea"/>
                                                </a:endParaRPr>
                                              </a:p>
                                            </p:txBody>
                                          </p:sp>
                                        </mc:Choice>
                                        <mc:Fallback>
                                          <p:sp>
                                            <p:nvSpPr>
                                              <p:cNvPr id="124" name="文本框 123"/>
                                              <p:cNvSpPr txBox="1">
                                                <a:spLocks noRot="1" noChangeAspect="1" noMove="1" noResize="1" noEditPoints="1" noAdjustHandles="1" noChangeArrowheads="1" noChangeShapeType="1" noTextEdit="1"/>
                                              </p:cNvSpPr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8070" y="3165"/>
                                                <a:ext cx="2559" cy="483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blipFill rotWithShape="1">
                                                <a:blip r:embed="rId7"/>
                                              </a:blipFill>
                                            </p:spPr>
                                            <p:txBody>
                                              <a:bodyPr/>
                                              <a:lstStyle/>
                                              <a:p>
                                                <a:r>
                                                  <a:rPr lang="zh-CN" altLang="en-US">
                                                    <a:noFill/>
                                                  </a:rPr>
                                                  <a:t> </a:t>
                                                </a:r>
                                              </a:p>
                                            </p:txBody>
                                          </p:sp>
                                        </mc:Fallback>
                                      </mc:AlternateContent>
                                      <p:cxnSp>
                                        <p:nvCxnSpPr>
                                          <p:cNvPr id="125" name="直接箭头连接符 124"/>
                                          <p:cNvCxnSpPr>
                                            <a:endCxn id="115" idx="6"/>
                                          </p:cNvCxnSpPr>
                                          <p:nvPr/>
                                        </p:nvCxnSpPr>
                                        <p:spPr>
                                          <a:xfrm flipH="1">
                                            <a:off x="5831" y="2893"/>
                                            <a:ext cx="1275" cy="12"/>
                                          </a:xfrm>
                                          <a:prstGeom prst="straightConnector1">
                                            <a:avLst/>
                                          </a:prstGeom>
                                          <a:ln w="19050">
                                            <a:tailEnd type="arrow" w="med" len="med"/>
                                          </a:ln>
                                        </p:spPr>
                                        <p:style>
                                          <a:lnRef idx="1">
                                            <a:schemeClr val="dk1"/>
                                          </a:lnRef>
                                          <a:fillRef idx="0">
                                            <a:schemeClr val="dk1"/>
                                          </a:fillRef>
                                          <a:effectRef idx="0">
                                            <a:schemeClr val="dk1"/>
                                          </a:effectRef>
                                          <a:fontRef idx="minor">
                                            <a:schemeClr val="tx1"/>
                                          </a:fontRef>
                                        </p:style>
                                      </p:cxnSp>
                                      <p:sp>
                                        <p:nvSpPr>
                                          <p:cNvPr id="126" name="立方体 125"/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7425" y="4729"/>
                                            <a:ext cx="1316" cy="534"/>
                                          </a:xfrm>
                                          <a:prstGeom prst="cube">
                                            <a:avLst>
                                              <a:gd name="adj" fmla="val 38244"/>
                                            </a:avLst>
                                          </a:prstGeom>
                                        </p:spPr>
                                        <p:style>
                                          <a:lnRef idx="2">
                                            <a:schemeClr val="accent4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4"/>
                                          </a:fillRef>
                                          <a:effectRef idx="0">
                                            <a:schemeClr val="accent4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vertOverflow="overflow" horzOverflow="overflow" vert="horz" wrap="square" numCol="1" spcCol="0" rtlCol="0" fromWordArt="0" anchor="ctr" anchorCtr="0" forceAA="0" compatLnSpc="1">
                                            <a:noAutofit/>
                                          </a:bodyPr>
                                          <a:p>
                                            <a:pPr lvl="0" algn="ctr">
                                              <a:buClrTx/>
                                              <a:buSzTx/>
                                              <a:buFontTx/>
                                            </a:pPr>
                                            <a:endParaRPr lang="zh-CN" altLang="en-US">
                                              <a:sym typeface="+mn-ea"/>
                                            </a:endParaRPr>
                                          </a:p>
                                        </p:txBody>
                                      </p:sp>
                                      <p:cxnSp>
                                        <p:nvCxnSpPr>
                                          <p:cNvPr id="127" name="直接箭头连接符 126"/>
                                          <p:cNvCxnSpPr/>
                                          <p:nvPr/>
                                        </p:nvCxnSpPr>
                                        <p:spPr>
                                          <a:xfrm flipH="1">
                                            <a:off x="5831" y="5104"/>
                                            <a:ext cx="1605" cy="14"/>
                                          </a:xfrm>
                                          <a:prstGeom prst="straightConnector1">
                                            <a:avLst/>
                                          </a:prstGeom>
                                          <a:ln w="19050">
                                            <a:tailEnd type="arrow" w="med" len="med"/>
                                          </a:ln>
                                        </p:spPr>
                                        <p:style>
                                          <a:lnRef idx="1">
                                            <a:schemeClr val="dk1"/>
                                          </a:lnRef>
                                          <a:fillRef idx="0">
                                            <a:schemeClr val="dk1"/>
                                          </a:fillRef>
                                          <a:effectRef idx="0">
                                            <a:schemeClr val="dk1"/>
                                          </a:effectRef>
                                          <a:fontRef idx="minor">
                                            <a:schemeClr val="tx1"/>
                                          </a:fontRef>
                                        </p:style>
                                      </p:cxnSp>
                                    </p:grpSp>
                                    <mc:AlternateContent xmlns:mc="http://schemas.openxmlformats.org/markup-compatibility/2006">
                                      <mc:Choice xmlns:a14="http://schemas.microsoft.com/office/drawing/2010/main" Requires="a14">
                                        <p:sp>
                                          <p:nvSpPr>
                                            <p:cNvPr id="129" name="文本框 128"/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7721" y="5190"/>
                                              <a:ext cx="3103" cy="36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noFill/>
                                          </p:spPr>
                                          <p:txBody>
                                            <a:bodyPr wrap="square" rtlCol="0" anchor="t">
                                              <a:spAutoFit/>
                                            </a:bodyPr>
                                            <a:p>
                                              <a:pPr algn="ctr"/>
                                              <a14:m>
                                                <m:oMathPara xmlns:m="http://schemas.openxmlformats.org/officeDocument/2006/math">
                                                  <m:oMathParaPr>
                                                    <m:jc m:val="centerGroup"/>
                                                  </m:oMathParaPr>
                                                  <m:oMath xmlns:m="http://schemas.openxmlformats.org/officeDocument/2006/math">
                                                    <m:r>
                                                      <a:rPr lang="en-US" altLang="zh-CN" sz="1400">
                                                        <a:latin typeface="Cambria Math" panose="02040503050406030204" charset="0"/>
                                                        <a:cs typeface="Cambria Math" panose="02040503050406030204" charset="0"/>
                                                        <a:sym typeface="+mn-ea"/>
                                                      </a:rPr>
                                                      <m:t>128</m:t>
                                                    </m:r>
                                                    <m:r>
                                                      <a:rPr lang="en-US" altLang="zh-CN" sz="1400">
                                                        <a:latin typeface="Cambria Math" panose="02040503050406030204" charset="0"/>
                                                        <a:cs typeface="Cambria Math" panose="02040503050406030204" charset="0"/>
                                                        <a:sym typeface="+mn-ea"/>
                                                      </a:rPr>
                                                      <m:t>×</m:t>
                                                    </m:r>
                                                    <m:r>
                                                      <a:rPr lang="en-US" altLang="zh-CN" sz="1400">
                                                        <a:latin typeface="Cambria Math" panose="02040503050406030204" charset="0"/>
                                                        <a:cs typeface="Cambria Math" panose="02040503050406030204" charset="0"/>
                                                        <a:sym typeface="+mn-ea"/>
                                                      </a:rPr>
                                                      <m:t>256</m:t>
                                                    </m:r>
                                                    <m:r>
                                                      <a:rPr lang="en-US" altLang="zh-CN" sz="1400">
                                                        <a:latin typeface="Cambria Math" panose="02040503050406030204" charset="0"/>
                                                        <a:cs typeface="Cambria Math" panose="02040503050406030204" charset="0"/>
                                                        <a:sym typeface="+mn-ea"/>
                                                      </a:rPr>
                                                      <m:t>×</m:t>
                                                    </m:r>
                                                    <m:r>
                                                      <a:rPr lang="en-US" altLang="zh-CN" sz="1400">
                                                        <a:latin typeface="Cambria Math" panose="02040503050406030204" charset="0"/>
                                                        <a:cs typeface="Cambria Math" panose="02040503050406030204" charset="0"/>
                                                        <a:sym typeface="+mn-ea"/>
                                                      </a:rPr>
                                                      <m:t>256</m:t>
                                                    </m:r>
                                                  </m:oMath>
                                                </m:oMathPara>
                                              </a14:m>
                                              <a:endParaRPr lang="zh-CN" altLang="en-US" sz="1400">
                                                <a:sym typeface="+mn-ea"/>
                                              </a:endParaRPr>
                                            </a:p>
                                          </p:txBody>
                                        </p:sp>
                                      </mc:Choice>
                                      <mc:Fallback>
                                        <p:sp>
                                          <p:nvSpPr>
                                            <p:cNvPr id="129" name="文本框 128"/>
                                            <p:cNvSpPr txBox="1">
                                              <a:spLocks noRot="1" noChangeAspect="1" noMove="1" noResize="1" noEditPoints="1" noAdjustHandles="1" noChangeArrowheads="1" noChangeShapeType="1" noTextEdi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7721" y="5190"/>
                                              <a:ext cx="3103" cy="36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blipFill rotWithShape="1">
                                              <a:blip r:embed="rId3"/>
                                            </a:blipFill>
                                          </p:spPr>
                                          <p:txBody>
                                            <a:bodyPr/>
                                            <a:lstStyle/>
                                            <a:p>
                                              <a:r>
                                                <a:rPr lang="zh-CN" altLang="en-US">
                                                  <a:noFill/>
                                                </a:rPr>
                                                <a:t> </a:t>
                                              </a:r>
                                            </a:p>
                                          </p:txBody>
                                        </p:sp>
                                      </mc:Fallback>
                                    </mc:AlternateContent>
                                    <p:sp>
                                      <p:nvSpPr>
                                        <p:cNvPr id="130" name="立方体 129"/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7644" y="7026"/>
                                          <a:ext cx="789" cy="1328"/>
                                        </a:xfrm>
                                        <a:prstGeom prst="cube">
                                          <a:avLst>
                                            <a:gd name="adj" fmla="val 36094"/>
                                          </a:avLst>
                                        </a:prstGeom>
                                      </p:spPr>
                                      <p:style>
                                        <a:lnRef idx="2">
                                          <a:schemeClr val="accent4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4"/>
                                        </a:fillRef>
                                        <a:effectRef idx="0">
                                          <a:schemeClr val="accent4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vertOverflow="overflow" horzOverflow="overflow" vert="horz" wrap="square" numCol="1" spcCol="0" rtlCol="0" fromWordArt="0" anchor="ctr" anchorCtr="0" forceAA="0" compatLnSpc="1">
                                          <a:noAutofit/>
                                        </a:bodyPr>
                                        <a:p>
                                          <a:pPr lvl="0" algn="ctr">
                                            <a:buClrTx/>
                                            <a:buSzTx/>
                                            <a:buFontTx/>
                                          </a:pPr>
                                          <a:endParaRPr lang="zh-CN" altLang="en-US">
                                            <a:sym typeface="+mn-ea"/>
                                          </a:endParaRPr>
                                        </a:p>
                                      </p:txBody>
                                    </p:sp>
                                    <mc:AlternateContent xmlns:mc="http://schemas.openxmlformats.org/markup-compatibility/2006">
                                      <mc:Choice xmlns:a14="http://schemas.microsoft.com/office/drawing/2010/main" Requires="a14">
                                        <p:sp>
                                          <p:nvSpPr>
                                            <p:cNvPr id="131" name="文本框 130"/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7710" y="8131"/>
                                              <a:ext cx="2934" cy="483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noFill/>
                                          </p:spPr>
                                          <p:txBody>
                                            <a:bodyPr wrap="square" rtlCol="0" anchor="t">
                                              <a:spAutoFit/>
                                            </a:bodyPr>
                                            <a:p>
                                              <a:pPr algn="ctr"/>
                                              <a14:m>
                                                <m:oMathPara xmlns:m="http://schemas.openxmlformats.org/officeDocument/2006/math">
                                                  <m:oMathParaPr>
                                                    <m:jc m:val="centerGroup"/>
                                                  </m:oMathParaPr>
                                                  <m:oMath xmlns:m="http://schemas.openxmlformats.org/officeDocument/2006/math">
                                                    <m:r>
                                                      <a:rPr lang="en-US" altLang="zh-CN" sz="1400">
                                                        <a:latin typeface="Cambria Math" panose="02040503050406030204" charset="0"/>
                                                        <a:cs typeface="Cambria Math" panose="02040503050406030204" charset="0"/>
                                                        <a:sym typeface="+mn-ea"/>
                                                      </a:rPr>
                                                      <m:t>256</m:t>
                                                    </m:r>
                                                    <m:r>
                                                      <a:rPr lang="en-US" altLang="zh-CN" sz="1400">
                                                        <a:latin typeface="Cambria Math" panose="02040503050406030204" charset="0"/>
                                                        <a:cs typeface="Cambria Math" panose="02040503050406030204" charset="0"/>
                                                        <a:sym typeface="+mn-ea"/>
                                                      </a:rPr>
                                                      <m:t>×</m:t>
                                                    </m:r>
                                                    <m:r>
                                                      <a:rPr lang="en-US" altLang="zh-CN" sz="1400">
                                                        <a:latin typeface="Cambria Math" panose="02040503050406030204" charset="0"/>
                                                        <a:cs typeface="Cambria Math" panose="02040503050406030204" charset="0"/>
                                                        <a:sym typeface="+mn-ea"/>
                                                      </a:rPr>
                                                      <m:t>64</m:t>
                                                    </m:r>
                                                    <m:r>
                                                      <a:rPr lang="en-US" altLang="zh-CN" sz="1400">
                                                        <a:latin typeface="Cambria Math" panose="02040503050406030204" charset="0"/>
                                                        <a:cs typeface="Cambria Math" panose="02040503050406030204" charset="0"/>
                                                        <a:sym typeface="+mn-ea"/>
                                                      </a:rPr>
                                                      <m:t>×</m:t>
                                                    </m:r>
                                                    <m:r>
                                                      <a:rPr lang="en-US" altLang="zh-CN" sz="1400">
                                                        <a:latin typeface="Cambria Math" panose="02040503050406030204" charset="0"/>
                                                        <a:cs typeface="Cambria Math" panose="02040503050406030204" charset="0"/>
                                                        <a:sym typeface="+mn-ea"/>
                                                      </a:rPr>
                                                      <m:t>64</m:t>
                                                    </m:r>
                                                  </m:oMath>
                                                </m:oMathPara>
                                              </a14:m>
                                              <a:endParaRPr lang="zh-CN" altLang="en-US" sz="1400">
                                                <a:sym typeface="+mn-ea"/>
                                              </a:endParaRPr>
                                            </a:p>
                                          </p:txBody>
                                        </p:sp>
                                      </mc:Choice>
                                      <mc:Fallback>
                                        <p:sp>
                                          <p:nvSpPr>
                                            <p:cNvPr id="131" name="文本框 130"/>
                                            <p:cNvSpPr txBox="1">
                                              <a:spLocks noRot="1" noChangeAspect="1" noMove="1" noResize="1" noEditPoints="1" noAdjustHandles="1" noChangeArrowheads="1" noChangeShapeType="1" noTextEdi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7710" y="8131"/>
                                              <a:ext cx="2934" cy="483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blipFill rotWithShape="1">
                                              <a:blip r:embed="rId5"/>
                                            </a:blipFill>
                                          </p:spPr>
                                          <p:txBody>
                                            <a:bodyPr/>
                                            <a:lstStyle/>
                                            <a:p>
                                              <a:r>
                                                <a:rPr lang="zh-CN" altLang="en-US">
                                                  <a:noFill/>
                                                </a:rPr>
                                                <a:t> </a:t>
                                              </a:r>
                                            </a:p>
                                          </p:txBody>
                                        </p:sp>
                                      </mc:Fallback>
                                    </mc:AlternateContent>
                                    <p:cxnSp>
                                      <p:nvCxnSpPr>
                                        <p:cNvPr id="132" name="直接箭头连接符 131"/>
                                        <p:cNvCxnSpPr/>
                                        <p:nvPr/>
                                      </p:nvCxnSpPr>
                                      <p:spPr>
                                        <a:xfrm flipH="1">
                                          <a:off x="5816" y="7463"/>
                                          <a:ext cx="1812" cy="1"/>
                                        </a:xfrm>
                                        <a:prstGeom prst="straightConnector1">
                                          <a:avLst/>
                                        </a:prstGeom>
                                        <a:ln w="19050">
                                          <a:tailEnd type="arrow" w="med" len="med"/>
                                        </a:ln>
                                      </p:spPr>
                                      <p:style>
                                        <a:lnRef idx="1">
                                          <a:schemeClr val="dk1"/>
                                        </a:lnRef>
                                        <a:fillRef idx="0">
                                          <a:schemeClr val="dk1"/>
                                        </a:fillRef>
                                        <a:effectRef idx="0">
                                          <a:schemeClr val="dk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cxnSp>
                                      <p:nvCxnSpPr>
                                        <p:cNvPr id="134" name="肘形连接符 133"/>
                                        <p:cNvCxnSpPr>
                                          <a:stCxn id="118" idx="0"/>
                                          <a:endCxn id="123" idx="3"/>
                                        </p:cNvCxnSpPr>
                                        <p:nvPr/>
                                      </p:nvCxnSpPr>
                                      <p:spPr>
                                        <a:xfrm rot="16200000">
                                          <a:off x="5955" y="2923"/>
                                          <a:ext cx="1659" cy="2294"/>
                                        </a:xfrm>
                                        <a:prstGeom prst="bentConnector3">
                                          <a:avLst>
                                            <a:gd name="adj1" fmla="val 50000"/>
                                          </a:avLst>
                                        </a:prstGeom>
                                        <a:ln w="19050">
                                          <a:solidFill>
                                            <a:srgbClr val="00B050"/>
                                          </a:solidFill>
                                          <a:tailEnd type="arrow"/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cxnSp>
                                      <p:nvCxnSpPr>
                                        <p:cNvPr id="135" name="肘形连接符 134"/>
                                        <p:cNvCxnSpPr>
                                          <a:stCxn id="120" idx="0"/>
                                          <a:endCxn id="126" idx="3"/>
                                        </p:cNvCxnSpPr>
                                        <p:nvPr/>
                                      </p:nvCxnSpPr>
                                      <p:spPr>
                                        <a:xfrm rot="16200000">
                                          <a:off x="5807" y="5092"/>
                                          <a:ext cx="2003" cy="2344"/>
                                        </a:xfrm>
                                        <a:prstGeom prst="bentConnector3">
                                          <a:avLst>
                                            <a:gd name="adj1" fmla="val 50000"/>
                                          </a:avLst>
                                        </a:prstGeom>
                                        <a:ln w="19050">
                                          <a:solidFill>
                                            <a:srgbClr val="00B050"/>
                                          </a:solidFill>
                                          <a:tailEnd type="arrow"/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</p:grpSp>
                                  <p:sp>
                                    <p:nvSpPr>
                                      <p:cNvPr id="137" name="立方体 136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6963" y="7467"/>
                                        <a:ext cx="404" cy="2653"/>
                                      </a:xfrm>
                                      <a:prstGeom prst="cube">
                                        <a:avLst>
                                          <a:gd name="adj" fmla="val 36094"/>
                                        </a:avLst>
                                      </a:prstGeom>
                                    </p:spPr>
                                    <p:style>
                                      <a:lnRef idx="2">
                                        <a:schemeClr val="accent2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2"/>
                                      </a:fillRef>
                                      <a:effectRef idx="0">
                                        <a:schemeClr val="accent2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vertOverflow="overflow" horzOverflow="overflow" vert="horz" wrap="square" numCol="1" spcCol="0" rtlCol="0" fromWordArt="0" anchor="ctr" anchorCtr="0" forceAA="0" compatLnSpc="1">
                                        <a:noAutofit/>
                                      </a:bodyPr>
                                      <a:p>
                                        <a:pPr lvl="0" algn="ctr">
                                          <a:buClrTx/>
                                          <a:buSzTx/>
                                          <a:buFontTx/>
                                        </a:pPr>
                                        <a:endParaRPr lang="zh-CN" altLang="en-US">
                                          <a:sym typeface="+mn-ea"/>
                                        </a:endParaRPr>
                                      </a:p>
                                    </p:txBody>
                                  </p:sp>
                                  <p:cxnSp>
                                    <p:nvCxnSpPr>
                                      <p:cNvPr id="139" name="肘形连接符 138"/>
                                      <p:cNvCxnSpPr>
                                        <a:stCxn id="85" idx="4"/>
                                        <a:endCxn id="137" idx="2"/>
                                      </p:cNvCxnSpPr>
                                      <p:nvPr/>
                                    </p:nvCxnSpPr>
                                    <p:spPr>
                                      <a:xfrm rot="5400000" flipV="1">
                                        <a:off x="-10448" y="5380"/>
                                        <a:ext cx="2191" cy="4780"/>
                                      </a:xfrm>
                                      <a:prstGeom prst="bentConnector2">
                                        <a:avLst/>
                                      </a:prstGeom>
                                      <a:ln w="19050">
                                        <a:solidFill>
                                          <a:schemeClr val="tx1"/>
                                        </a:solidFill>
                                        <a:tailEnd type="arrow"/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sp>
                                    <p:nvSpPr>
                                      <p:cNvPr id="140" name="圆角矩形 139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6189" y="8555"/>
                                        <a:ext cx="1670" cy="619"/>
                                      </a:xfrm>
                                      <a:prstGeom prst="roundRect">
                                        <a:avLst/>
                                      </a:prstGeom>
                                      <a:solidFill>
                                        <a:srgbClr val="FFFF00"/>
                                      </a:solidFill>
                                    </p:spPr>
                                    <p:style>
                                      <a:lnRef idx="3">
                                        <a:schemeClr val="lt1"/>
                                      </a:lnRef>
                                      <a:fillRef idx="1">
                                        <a:schemeClr val="accent4"/>
                                      </a:fillRef>
                                      <a:effectRef idx="1">
                                        <a:schemeClr val="accent4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p>
                                        <a:pPr algn="ctr"/>
                                        <a:r>
                                          <a:rPr lang="en-US" altLang="zh-CN">
                                            <a:solidFill>
                                              <a:schemeClr val="tx1"/>
                                            </a:solidFill>
                                            <a:effectLst>
                                              <a:outerShdw blurRad="38100" dist="19050" dir="2700000" algn="tl" rotWithShape="0">
                                                <a:schemeClr val="dk1">
                                                  <a:alpha val="40000"/>
                                                </a:schemeClr>
                                              </a:outerShdw>
                                            </a:effectLst>
                                            <a:latin typeface="Times New Roman" panose="02020603050405020304" charset="0"/>
                                            <a:cs typeface="Times New Roman" panose="02020603050405020304" charset="0"/>
                                          </a:rPr>
                                          <a:t>GAP</a:t>
                                        </a:r>
                                        <a:endParaRPr lang="en-US" altLang="zh-CN">
                                          <a:solidFill>
                                            <a:schemeClr val="tx1"/>
                                          </a:solidFill>
                                          <a:effectLst>
                                            <a:outerShdw blurRad="38100" dist="19050" dir="2700000" algn="tl" rotWithShape="0">
                                              <a:schemeClr val="dk1">
                                                <a:alpha val="40000"/>
                                              </a:schemeClr>
                                            </a:outerShdw>
                                          </a:effectLst>
                                          <a:latin typeface="Times New Roman" panose="02020603050405020304" charset="0"/>
                                          <a:cs typeface="Times New Roman" panose="02020603050405020304" charset="0"/>
                                        </a:endParaRPr>
                                      </a:p>
                                    </p:txBody>
                                  </p:sp>
                                  <p:cxnSp>
                                    <p:nvCxnSpPr>
                                      <p:cNvPr id="142" name="直接箭头连接符 141"/>
                                      <p:cNvCxnSpPr>
                                        <a:stCxn id="137" idx="4"/>
                                        <a:endCxn id="140" idx="1"/>
                                      </p:cNvCxnSpPr>
                                      <p:nvPr/>
                                    </p:nvCxnSpPr>
                                    <p:spPr>
                                      <a:xfrm flipV="1">
                                        <a:off x="-6705" y="8865"/>
                                        <a:ext cx="516" cy="1"/>
                                      </a:xfrm>
                                      <a:prstGeom prst="straightConnector1">
                                        <a:avLst/>
                                      </a:prstGeom>
                                      <a:ln w="19050">
                                        <a:tailEnd type="arrow" w="med" len="med"/>
                                      </a:ln>
                                    </p:spPr>
                                    <p:style>
                                      <a:lnRef idx="1">
                                        <a:schemeClr val="dk1"/>
                                      </a:lnRef>
                                      <a:fillRef idx="0">
                                        <a:schemeClr val="dk1"/>
                                      </a:fillRef>
                                      <a:effectRef idx="0">
                                        <a:schemeClr val="dk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sp>
                                    <p:nvSpPr>
                                      <p:cNvPr id="143" name="圆角矩形 142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973" y="8399"/>
                                        <a:ext cx="2711" cy="917"/>
                                      </a:xfrm>
                                      <a:prstGeom prst="roundRect">
                                        <a:avLst/>
                                      </a:prstGeom>
                                    </p:spPr>
                                    <p:style>
                                      <a:lnRef idx="3">
                                        <a:schemeClr val="lt1"/>
                                      </a:lnRef>
                                      <a:fillRef idx="1">
                                        <a:schemeClr val="accent3"/>
                                      </a:fillRef>
                                      <a:effectRef idx="1">
                                        <a:schemeClr val="accent3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p>
                                        <a:pPr algn="ctr"/>
                                        <a:r>
                                          <a:rPr lang="zh-CN" altLang="en-US">
                                            <a:solidFill>
                                              <a:schemeClr val="tx1"/>
                                            </a:solidFill>
                                            <a:effectLst>
                                              <a:outerShdw blurRad="38100" dist="19050" dir="2700000" algn="tl" rotWithShape="0">
                                                <a:schemeClr val="dk1">
                                                  <a:alpha val="40000"/>
                                                </a:schemeClr>
                                              </a:outerShdw>
                                            </a:effectLst>
                                            <a:latin typeface="Times New Roman" panose="02020603050405020304" charset="0"/>
                                            <a:cs typeface="Times New Roman" panose="02020603050405020304" charset="0"/>
                                          </a:rPr>
                                          <a:t>邻接</a:t>
                                        </a:r>
                                        <a:r>
                                          <a:rPr lang="zh-CN" altLang="en-US">
                                            <a:solidFill>
                                              <a:schemeClr val="tx1"/>
                                            </a:solidFill>
                                            <a:effectLst>
                                              <a:outerShdw blurRad="38100" dist="19050" dir="2700000" algn="tl" rotWithShape="0">
                                                <a:schemeClr val="dk1">
                                                  <a:alpha val="40000"/>
                                                </a:schemeClr>
                                              </a:outerShdw>
                                            </a:effectLst>
                                            <a:latin typeface="Times New Roman" panose="02020603050405020304" charset="0"/>
                                            <a:cs typeface="Times New Roman" panose="02020603050405020304" charset="0"/>
                                          </a:rPr>
                                          <a:t>矩阵</a:t>
                                        </a:r>
                                        <a:endParaRPr lang="zh-CN" altLang="en-US">
                                          <a:solidFill>
                                            <a:schemeClr val="tx1"/>
                                          </a:solidFill>
                                          <a:effectLst>
                                            <a:outerShdw blurRad="38100" dist="19050" dir="2700000" algn="tl" rotWithShape="0">
                                              <a:schemeClr val="dk1">
                                                <a:alpha val="40000"/>
                                              </a:schemeClr>
                                            </a:outerShdw>
                                          </a:effectLst>
                                          <a:latin typeface="Times New Roman" panose="02020603050405020304" charset="0"/>
                                          <a:cs typeface="Times New Roman" panose="02020603050405020304" charset="0"/>
                                        </a:endParaRPr>
                                      </a:p>
                                      <a:p>
                                        <a:pPr algn="ctr"/>
                                        <a:r>
                                          <a:rPr lang="zh-CN" altLang="en-US">
                                            <a:solidFill>
                                              <a:schemeClr val="tx1"/>
                                            </a:solidFill>
                                            <a:effectLst>
                                              <a:outerShdw blurRad="38100" dist="19050" dir="2700000" algn="tl" rotWithShape="0">
                                                <a:schemeClr val="dk1">
                                                  <a:alpha val="40000"/>
                                                </a:schemeClr>
                                              </a:outerShdw>
                                            </a:effectLst>
                                            <a:latin typeface="Times New Roman" panose="02020603050405020304" charset="0"/>
                                            <a:cs typeface="Times New Roman" panose="02020603050405020304" charset="0"/>
                                          </a:rPr>
                                          <a:t>激活</a:t>
                                        </a:r>
                                        <a:r>
                                          <a:rPr lang="zh-CN" altLang="en-US">
                                            <a:solidFill>
                                              <a:schemeClr val="tx1"/>
                                            </a:solidFill>
                                            <a:effectLst>
                                              <a:outerShdw blurRad="38100" dist="19050" dir="2700000" algn="tl" rotWithShape="0">
                                                <a:schemeClr val="dk1">
                                                  <a:alpha val="40000"/>
                                                </a:schemeClr>
                                              </a:outerShdw>
                                            </a:effectLst>
                                            <a:latin typeface="Times New Roman" panose="02020603050405020304" charset="0"/>
                                            <a:cs typeface="Times New Roman" panose="02020603050405020304" charset="0"/>
                                          </a:rPr>
                                          <a:t>函数</a:t>
                                        </a:r>
                                        <a:endParaRPr lang="zh-CN" altLang="en-US">
                                          <a:solidFill>
                                            <a:schemeClr val="tx1"/>
                                          </a:solidFill>
                                          <a:effectLst>
                                            <a:outerShdw blurRad="38100" dist="19050" dir="2700000" algn="tl" rotWithShape="0">
                                              <a:schemeClr val="dk1">
                                                <a:alpha val="40000"/>
                                              </a:schemeClr>
                                            </a:outerShdw>
                                          </a:effectLst>
                                          <a:latin typeface="Times New Roman" panose="02020603050405020304" charset="0"/>
                                          <a:cs typeface="Times New Roman" panose="02020603050405020304" charset="0"/>
                                        </a:endParaRPr>
                                      </a:p>
                                    </p:txBody>
                                  </p:sp>
                                  <p:cxnSp>
                                    <p:nvCxnSpPr>
                                      <p:cNvPr id="144" name="直接箭头连接符 143"/>
                                      <p:cNvCxnSpPr>
                                        <a:stCxn id="140" idx="3"/>
                                        <a:endCxn id="143" idx="1"/>
                                      </p:cNvCxnSpPr>
                                      <p:nvPr/>
                                    </p:nvCxnSpPr>
                                    <p:spPr>
                                      <a:xfrm flipV="1">
                                        <a:off x="-4519" y="8858"/>
                                        <a:ext cx="546" cy="7"/>
                                      </a:xfrm>
                                      <a:prstGeom prst="straightConnector1">
                                        <a:avLst/>
                                      </a:prstGeom>
                                      <a:ln w="19050">
                                        <a:tailEnd type="arrow" w="med" len="med"/>
                                      </a:ln>
                                    </p:spPr>
                                    <p:style>
                                      <a:lnRef idx="1">
                                        <a:schemeClr val="dk1"/>
                                      </a:lnRef>
                                      <a:fillRef idx="0">
                                        <a:schemeClr val="dk1"/>
                                      </a:fillRef>
                                      <a:effectRef idx="0">
                                        <a:schemeClr val="dk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pic>
                                    <p:nvPicPr>
                                      <p:cNvPr id="145" name="图片 144"/>
                                      <p:cNvPicPr>
                                        <a:picLocks noChangeAspect="1"/>
                                      </p:cNvPicPr>
                                      <p:nvPr/>
                                    </p:nvPicPr>
                                    <p:blipFill>
                                      <a:blip r:embed="rId8"/>
                                      <a:srcRect l="1925"/>
                                      <a:stretch>
                                        <a:fillRect/>
                                      </a:stretch>
                                    </p:blipFill>
                                    <p:spPr>
                                      <a:xfrm>
                                        <a:off x="-622" y="8011"/>
                                        <a:ext cx="1732" cy="1700"/>
                                      </a:xfrm>
                                      <a:prstGeom prst="rect">
                                        <a:avLst/>
                                      </a:prstGeom>
                                    </p:spPr>
                                  </p:pic>
                                  <p:cxnSp>
                                    <p:nvCxnSpPr>
                                      <p:cNvPr id="146" name="直接箭头连接符 145"/>
                                      <p:cNvCxnSpPr>
                                        <a:stCxn id="143" idx="3"/>
                                        <a:endCxn id="145" idx="1"/>
                                      </p:cNvCxnSpPr>
                                      <p:nvPr/>
                                    </p:nvCxnSpPr>
                                    <p:spPr>
                                      <a:xfrm>
                                        <a:off x="-1262" y="8858"/>
                                        <a:ext cx="640" cy="3"/>
                                      </a:xfrm>
                                      <a:prstGeom prst="straightConnector1">
                                        <a:avLst/>
                                      </a:prstGeom>
                                      <a:ln w="19050">
                                        <a:tailEnd type="arrow" w="med" len="med"/>
                                      </a:ln>
                                    </p:spPr>
                                    <p:style>
                                      <a:lnRef idx="1">
                                        <a:schemeClr val="dk1"/>
                                      </a:lnRef>
                                      <a:fillRef idx="0">
                                        <a:schemeClr val="dk1"/>
                                      </a:fillRef>
                                      <a:effectRef idx="0">
                                        <a:schemeClr val="dk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</p:grpSp>
                                <p:grpSp>
                                  <p:nvGrpSpPr>
                                    <p:cNvPr id="150" name="组合 149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1699" y="8558"/>
                                      <a:ext cx="897" cy="585"/>
                                      <a:chOff x="1889" y="8659"/>
                                      <a:chExt cx="897" cy="585"/>
                                    </a:xfrm>
                                  </p:grpSpPr>
                                  <p:sp>
                                    <p:nvSpPr>
                                      <p:cNvPr id="148" name="椭圆 147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1930" y="8659"/>
                                        <a:ext cx="573" cy="585"/>
                                      </a:xfrm>
                                      <a:prstGeom prst="ellipse">
                                        <a:avLst/>
                                      </a:prstGeom>
                                      <a:ln w="1905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6"/>
                                      </a:lnRef>
                                      <a:fillRef idx="1">
                                        <a:schemeClr val="lt1"/>
                                      </a:fillRef>
                                      <a:effectRef idx="0">
                                        <a:schemeClr val="accent6"/>
                                      </a:effectRef>
                                      <a:fontRef idx="minor">
                                        <a:schemeClr val="dk1"/>
                                      </a:fontRef>
                                    </p:style>
                                    <p:txBody>
                                      <a:bodyPr rtlCol="0" anchor="ctr"/>
                                      <a:p>
                                        <a:pPr algn="ctr"/>
                                        <a:endParaRPr lang="en-US" altLang="zh-CN" sz="1000">
                                          <a:latin typeface="Times New Roman" panose="02020603050405020304" charset="0"/>
                                          <a:cs typeface="Times New Roman" panose="02020603050405020304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149" name="文本框 148"/>
                                      <p:cNvSpPr txBox="1"/>
                                      <p:nvPr/>
                                    </p:nvSpPr>
                                    <p:spPr>
                                      <a:xfrm>
                                        <a:off x="1889" y="8707"/>
                                        <a:ext cx="897" cy="483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</p:spPr>
                                    <p:txBody>
                                      <a:bodyPr wrap="square" rtlCol="0">
                                        <a:spAutoFit/>
                                      </a:bodyPr>
                                      <a:p>
                                        <a:r>
                                          <a:rPr lang="en-US" altLang="zh-CN" sz="1400">
                                            <a:latin typeface="Times New Roman" panose="02020603050405020304" charset="0"/>
                                            <a:cs typeface="Times New Roman" panose="02020603050405020304" charset="0"/>
                                          </a:rPr>
                                          <a:t>GC</a:t>
                                        </a:r>
                                        <a:endParaRPr lang="en-US" altLang="zh-CN" sz="1400">
                                          <a:latin typeface="Times New Roman" panose="02020603050405020304" charset="0"/>
                                          <a:cs typeface="Times New Roman" panose="02020603050405020304" charset="0"/>
                                        </a:endParaRPr>
                                      </a:p>
                                    </p:txBody>
                                  </p:sp>
                                </p:grpSp>
                                <p:cxnSp>
                                  <p:nvCxnSpPr>
                                    <p:cNvPr id="151" name="直接箭头连接符 150"/>
                                    <p:cNvCxnSpPr>
                                      <a:stCxn id="145" idx="3"/>
                                      <a:endCxn id="149" idx="1"/>
                                    </p:cNvCxnSpPr>
                                    <p:nvPr/>
                                  </p:nvCxnSpPr>
                                  <p:spPr>
                                    <a:xfrm flipV="1">
                                      <a:off x="1110" y="8848"/>
                                      <a:ext cx="589" cy="13"/>
                                    </a:xfrm>
                                    <a:prstGeom prst="straightConnector1">
                                      <a:avLst/>
                                    </a:prstGeom>
                                    <a:ln w="19050">
                                      <a:tailEnd type="arrow" w="med" len="med"/>
                                    </a:ln>
                                  </p:spPr>
                                  <p:style>
                                    <a:lnRef idx="1">
                                      <a:schemeClr val="dk1"/>
                                    </a:lnRef>
                                    <a:fillRef idx="0">
                                      <a:schemeClr val="dk1"/>
                                    </a:fillRef>
                                    <a:effectRef idx="0">
                                      <a:schemeClr val="dk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</p:grpSp>
                              <p:sp>
                                <p:nvSpPr>
                                  <p:cNvPr id="88" name="立方体 87"/>
                                  <p:cNvSpPr/>
                                  <p:nvPr/>
                                </p:nvSpPr>
                                <p:spPr>
                                  <a:xfrm>
                                    <a:off x="2867" y="7467"/>
                                    <a:ext cx="404" cy="2653"/>
                                  </a:xfrm>
                                  <a:prstGeom prst="cube">
                                    <a:avLst>
                                      <a:gd name="adj" fmla="val 36094"/>
                                    </a:avLst>
                                  </a:prstGeom>
                                </p:spPr>
                                <p:style>
                                  <a:lnRef idx="2">
                                    <a:schemeClr val="accent4">
                                      <a:shade val="50000"/>
                                    </a:schemeClr>
                                  </a:lnRef>
                                  <a:fillRef idx="1">
                                    <a:schemeClr val="accent4"/>
                                  </a:fillRef>
                                  <a:effectRef idx="0">
                                    <a:schemeClr val="accent4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vertOverflow="overflow" horzOverflow="overflow" vert="horz" wrap="square" numCol="1" spcCol="0" rtlCol="0" fromWordArt="0" anchor="ctr" anchorCtr="0" forceAA="0" compatLnSpc="1">
                                    <a:noAutofit/>
                                  </a:bodyPr>
                                  <a:p>
                                    <a:pPr lvl="0" algn="ctr">
                                      <a:buClrTx/>
                                      <a:buSzTx/>
                                      <a:buFontTx/>
                                    </a:pPr>
                                    <a:endParaRPr lang="zh-CN" altLang="en-US">
                                      <a:sym typeface="+mn-ea"/>
                                    </a:endParaRPr>
                                  </a:p>
                                </p:txBody>
                              </p:sp>
                              <p:cxnSp>
                                <p:nvCxnSpPr>
                                  <p:cNvPr id="89" name="直接箭头连接符 88"/>
                                  <p:cNvCxnSpPr/>
                                  <p:nvPr/>
                                </p:nvCxnSpPr>
                                <p:spPr>
                                  <a:xfrm flipV="1">
                                    <a:off x="2308" y="8851"/>
                                    <a:ext cx="589" cy="13"/>
                                  </a:xfrm>
                                  <a:prstGeom prst="straightConnector1">
                                    <a:avLst/>
                                  </a:prstGeom>
                                  <a:ln w="19050">
                                    <a:tailEnd type="arrow" w="med" len="med"/>
                                  </a:ln>
                                </p:spPr>
                                <p:style>
                                  <a:lnRef idx="1">
                                    <a:schemeClr val="dk1"/>
                                  </a:lnRef>
                                  <a:fillRef idx="0">
                                    <a:schemeClr val="dk1"/>
                                  </a:fillRef>
                                  <a:effectRef idx="0">
                                    <a:schemeClr val="dk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</p:grpSp>
                            <mc:AlternateContent xmlns:mc="http://schemas.openxmlformats.org/markup-compatibility/2006">
                              <mc:Choice xmlns:a14="http://schemas.microsoft.com/office/drawing/2010/main" Requires="a14">
                                <p:sp>
                                  <p:nvSpPr>
                                    <p:cNvPr id="92" name="文本框 91"/>
                                    <p:cNvSpPr txBox="1"/>
                                    <p:nvPr/>
                                  </p:nvSpPr>
                                  <p:spPr>
                                    <a:xfrm>
                                      <a:off x="-7084" y="9637"/>
                                      <a:ext cx="2934" cy="483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</p:spPr>
                                  <p:txBody>
                                    <a:bodyPr wrap="square" rtlCol="0" anchor="t">
                                      <a:spAutoFit/>
                                    </a:bodyPr>
                                    <a:p>
                                      <a:pPr algn="ctr"/>
                                      <a14:m>
                                        <m:oMathPara xmlns:m="http://schemas.openxmlformats.org/officeDocument/2006/math">
                                          <m:oMathParaPr>
                                            <m:jc m:val="centerGroup"/>
                                          </m:oMathParaPr>
                                          <m:oMath xmlns:m="http://schemas.openxmlformats.org/officeDocument/2006/math">
                                            <m:r>
                                              <a:rPr lang="en-US" altLang="zh-CN" sz="1400">
                                                <a:latin typeface="Cambria Math" panose="02040503050406030204" charset="0"/>
                                                <a:cs typeface="Cambria Math" panose="02040503050406030204" charset="0"/>
                                                <a:sym typeface="+mn-ea"/>
                                              </a:rPr>
                                              <m:t>512</m:t>
                                            </m:r>
                                            <m:r>
                                              <a:rPr lang="en-US" altLang="zh-CN" sz="1400">
                                                <a:latin typeface="Cambria Math" panose="02040503050406030204" charset="0"/>
                                                <a:cs typeface="Cambria Math" panose="02040503050406030204" charset="0"/>
                                                <a:sym typeface="+mn-ea"/>
                                              </a:rPr>
                                              <m:t>×</m:t>
                                            </m:r>
                                            <m:r>
                                              <a:rPr lang="en-US" altLang="zh-CN" sz="1400">
                                                <a:latin typeface="Cambria Math" panose="02040503050406030204" charset="0"/>
                                                <a:cs typeface="Cambria Math" panose="02040503050406030204" charset="0"/>
                                                <a:sym typeface="+mn-ea"/>
                                              </a:rPr>
                                              <m:t>64</m:t>
                                            </m:r>
                                            <m:r>
                                              <a:rPr lang="en-US" altLang="zh-CN" sz="1400">
                                                <a:latin typeface="Cambria Math" panose="02040503050406030204" charset="0"/>
                                                <a:cs typeface="Cambria Math" panose="02040503050406030204" charset="0"/>
                                                <a:sym typeface="+mn-ea"/>
                                              </a:rPr>
                                              <m:t>×</m:t>
                                            </m:r>
                                            <m:r>
                                              <a:rPr lang="en-US" altLang="zh-CN" sz="1400">
                                                <a:latin typeface="Cambria Math" panose="02040503050406030204" charset="0"/>
                                                <a:cs typeface="Cambria Math" panose="02040503050406030204" charset="0"/>
                                                <a:sym typeface="+mn-ea"/>
                                              </a:rPr>
                                              <m:t>64</m:t>
                                            </m:r>
                                          </m:oMath>
                                        </m:oMathPara>
                                      </a14:m>
                                      <a:endParaRPr lang="zh-CN" altLang="en-US" sz="1400">
                                        <a:sym typeface="+mn-ea"/>
                                      </a:endParaRPr>
                                    </a:p>
                                  </p:txBody>
                                </p:sp>
                              </mc:Choice>
                              <mc:Fallback>
                                <p:sp>
                                  <p:nvSpPr>
                                    <p:cNvPr id="92" name="文本框 91"/>
                                    <p:cNvSpPr txBox="1">
                                      <a:spLocks noRot="1" noChangeAspect="1" noMove="1" noResize="1" noEditPoints="1" noAdjustHandles="1" noChangeArrowheads="1" noChangeShapeType="1" noTextEdi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-7084" y="9637"/>
                                      <a:ext cx="2934" cy="483"/>
                                    </a:xfrm>
                                    <a:prstGeom prst="rect">
                                      <a:avLst/>
                                    </a:prstGeom>
                                    <a:blipFill rotWithShape="1">
                                      <a:blip r:embed="rId9"/>
                                    </a:blipFill>
                                  </p:spPr>
                                  <p:txBody>
                                    <a:bodyPr/>
                                    <a:lstStyle/>
                                    <a:p>
                                      <a:r>
                                        <a:rPr lang="zh-CN" altLang="en-US">
                                          <a:noFill/>
                                        </a:rPr>
                                        <a:t> </a:t>
                                      </a:r>
                                    </a:p>
                                  </p:txBody>
                                </p:sp>
                              </mc:Fallback>
                            </mc:AlternateContent>
                            <mc:AlternateContent xmlns:mc="http://schemas.openxmlformats.org/markup-compatibility/2006">
                              <mc:Choice xmlns:a14="http://schemas.microsoft.com/office/drawing/2010/main" Requires="a14">
                                <p:sp>
                                  <p:nvSpPr>
                                    <p:cNvPr id="93" name="文本框 92"/>
                                    <p:cNvSpPr txBox="1"/>
                                    <p:nvPr/>
                                  </p:nvSpPr>
                                  <p:spPr>
                                    <a:xfrm>
                                      <a:off x="499" y="9806"/>
                                      <a:ext cx="2934" cy="483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</p:spPr>
                                  <p:txBody>
                                    <a:bodyPr wrap="square" rtlCol="0" anchor="t">
                                      <a:spAutoFit/>
                                    </a:bodyPr>
                                    <a:p>
                                      <a:pPr algn="ctr"/>
                                      <a14:m>
                                        <m:oMathPara xmlns:m="http://schemas.openxmlformats.org/officeDocument/2006/math">
                                          <m:oMathParaPr>
                                            <m:jc m:val="centerGroup"/>
                                          </m:oMathParaPr>
                                          <m:oMath xmlns:m="http://schemas.openxmlformats.org/officeDocument/2006/math">
                                            <m:r>
                                              <a:rPr lang="en-US" altLang="zh-CN" sz="1400">
                                                <a:latin typeface="Cambria Math" panose="02040503050406030204" charset="0"/>
                                                <a:cs typeface="Cambria Math" panose="02040503050406030204" charset="0"/>
                                                <a:sym typeface="+mn-ea"/>
                                              </a:rPr>
                                              <m:t>512</m:t>
                                            </m:r>
                                            <m:r>
                                              <a:rPr lang="en-US" altLang="zh-CN" sz="1400">
                                                <a:latin typeface="Cambria Math" panose="02040503050406030204" charset="0"/>
                                                <a:cs typeface="Cambria Math" panose="02040503050406030204" charset="0"/>
                                                <a:sym typeface="+mn-ea"/>
                                              </a:rPr>
                                              <m:t>×</m:t>
                                            </m:r>
                                            <m:r>
                                              <a:rPr lang="en-US" altLang="zh-CN" sz="1400">
                                                <a:latin typeface="Cambria Math" panose="02040503050406030204" charset="0"/>
                                                <a:cs typeface="Cambria Math" panose="02040503050406030204" charset="0"/>
                                                <a:sym typeface="+mn-ea"/>
                                              </a:rPr>
                                              <m:t>64</m:t>
                                            </m:r>
                                            <m:r>
                                              <a:rPr lang="en-US" altLang="zh-CN" sz="1400">
                                                <a:latin typeface="Cambria Math" panose="02040503050406030204" charset="0"/>
                                                <a:cs typeface="Cambria Math" panose="02040503050406030204" charset="0"/>
                                                <a:sym typeface="+mn-ea"/>
                                              </a:rPr>
                                              <m:t>×</m:t>
                                            </m:r>
                                            <m:r>
                                              <a:rPr lang="en-US" altLang="zh-CN" sz="1400">
                                                <a:latin typeface="Cambria Math" panose="02040503050406030204" charset="0"/>
                                                <a:cs typeface="Cambria Math" panose="02040503050406030204" charset="0"/>
                                                <a:sym typeface="+mn-ea"/>
                                              </a:rPr>
                                              <m:t>64</m:t>
                                            </m:r>
                                          </m:oMath>
                                        </m:oMathPara>
                                      </a14:m>
                                      <a:endParaRPr lang="zh-CN" altLang="en-US" sz="1400">
                                        <a:sym typeface="+mn-ea"/>
                                      </a:endParaRPr>
                                    </a:p>
                                  </p:txBody>
                                </p:sp>
                              </mc:Choice>
                              <mc:Fallback>
                                <p:sp>
                                  <p:nvSpPr>
                                    <p:cNvPr id="93" name="文本框 92"/>
                                    <p:cNvSpPr txBox="1">
                                      <a:spLocks noRot="1" noChangeAspect="1" noMove="1" noResize="1" noEditPoints="1" noAdjustHandles="1" noChangeArrowheads="1" noChangeShapeType="1" noTextEdi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499" y="9806"/>
                                      <a:ext cx="2934" cy="483"/>
                                    </a:xfrm>
                                    <a:prstGeom prst="rect">
                                      <a:avLst/>
                                    </a:prstGeom>
                                    <a:blipFill rotWithShape="1">
                                      <a:blip r:embed="rId9"/>
                                    </a:blipFill>
                                  </p:spPr>
                                  <p:txBody>
                                    <a:bodyPr/>
                                    <a:lstStyle/>
                                    <a:p>
                                      <a:r>
                                        <a:rPr lang="zh-CN" altLang="en-US">
                                          <a:noFill/>
                                        </a:rPr>
                                        <a:t> </a:t>
                                      </a:r>
                                    </a:p>
                                  </p:txBody>
                                </p:sp>
                              </mc:Fallback>
                            </mc:AlternateContent>
                          </p:grpSp>
                          <p:sp>
                            <p:nvSpPr>
                              <p:cNvPr id="121" name="十字形 120"/>
                              <p:cNvSpPr/>
                              <p:nvPr/>
                            </p:nvSpPr>
                            <p:spPr>
                              <a:xfrm>
                                <a:off x="-10184" y="-130"/>
                                <a:ext cx="187" cy="187"/>
                              </a:xfrm>
                              <a:prstGeom prst="plus">
                                <a:avLst>
                                  <a:gd name="adj" fmla="val 50000"/>
                                </a:avLst>
                              </a:prstGeom>
                              <a:ln w="19050"/>
                            </p:spPr>
                            <p:style>
                              <a:lnRef idx="2">
                                <a:schemeClr val="dk1">
                                  <a:shade val="50000"/>
                                </a:schemeClr>
                              </a:lnRef>
                              <a:fillRef idx="1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122" name="十字形 121"/>
                              <p:cNvSpPr/>
                              <p:nvPr/>
                            </p:nvSpPr>
                            <p:spPr>
                              <a:xfrm>
                                <a:off x="-10194" y="1780"/>
                                <a:ext cx="187" cy="187"/>
                              </a:xfrm>
                              <a:prstGeom prst="plus">
                                <a:avLst>
                                  <a:gd name="adj" fmla="val 50000"/>
                                </a:avLst>
                              </a:prstGeom>
                              <a:ln w="19050"/>
                            </p:spPr>
                            <p:style>
                              <a:lnRef idx="2">
                                <a:schemeClr val="dk1">
                                  <a:shade val="50000"/>
                                </a:schemeClr>
                              </a:lnRef>
                              <a:fillRef idx="1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133" name="十字形 132"/>
                              <p:cNvSpPr/>
                              <p:nvPr/>
                            </p:nvSpPr>
                            <p:spPr>
                              <a:xfrm>
                                <a:off x="-10179" y="4360"/>
                                <a:ext cx="187" cy="187"/>
                              </a:xfrm>
                              <a:prstGeom prst="plus">
                                <a:avLst>
                                  <a:gd name="adj" fmla="val 50000"/>
                                </a:avLst>
                              </a:prstGeom>
                              <a:ln w="19050"/>
                            </p:spPr>
                            <p:style>
                              <a:lnRef idx="2">
                                <a:schemeClr val="dk1">
                                  <a:shade val="50000"/>
                                </a:schemeClr>
                              </a:lnRef>
                              <a:fillRef idx="1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138" name="十字形 137"/>
                              <p:cNvSpPr/>
                              <p:nvPr/>
                            </p:nvSpPr>
                            <p:spPr>
                              <a:xfrm>
                                <a:off x="-11836" y="6384"/>
                                <a:ext cx="187" cy="187"/>
                              </a:xfrm>
                              <a:prstGeom prst="plus">
                                <a:avLst>
                                  <a:gd name="adj" fmla="val 50000"/>
                                </a:avLst>
                              </a:prstGeom>
                              <a:ln w="19050"/>
                            </p:spPr>
                            <p:style>
                              <a:lnRef idx="2">
                                <a:schemeClr val="dk1">
                                  <a:shade val="50000"/>
                                </a:schemeClr>
                              </a:lnRef>
                              <a:fillRef idx="1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</p:grpSp>
                        <p:sp>
                          <p:nvSpPr>
                            <p:cNvPr id="153" name="椭圆 152"/>
                            <p:cNvSpPr/>
                            <p:nvPr/>
                          </p:nvSpPr>
                          <p:spPr>
                            <a:xfrm>
                              <a:off x="2735" y="-1728"/>
                              <a:ext cx="388" cy="396"/>
                            </a:xfrm>
                            <a:prstGeom prst="ellipse">
                              <a:avLst/>
                            </a:prstGeom>
                            <a:ln w="190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6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accent6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p>
                              <a:pPr algn="ctr"/>
                              <a:r>
                                <a:rPr lang="en-US" altLang="zh-CN" sz="1000">
                                  <a:latin typeface="Times New Roman" panose="02020603050405020304" charset="0"/>
                                  <a:cs typeface="Times New Roman" panose="02020603050405020304" charset="0"/>
                                </a:rPr>
                                <a:t>S</a:t>
                              </a:r>
                              <a:endParaRPr lang="en-US" altLang="zh-CN" sz="1000">
                                <a:latin typeface="Times New Roman" panose="02020603050405020304" charset="0"/>
                                <a:cs typeface="Times New Roman" panose="02020603050405020304" charset="0"/>
                              </a:endParaRPr>
                            </a:p>
                          </p:txBody>
                        </p:sp>
                        <p:pic>
                          <p:nvPicPr>
                            <p:cNvPr id="155" name="图片 154"/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10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447" y="-2353"/>
                              <a:ext cx="1652" cy="1652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56" name="图片 155"/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11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-9382" y="-2350"/>
                              <a:ext cx="1645" cy="163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58" name="图片 157"/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12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-15538" y="-2352"/>
                              <a:ext cx="1616" cy="1616"/>
                            </a:xfrm>
                            <a:prstGeom prst="rect">
                              <a:avLst/>
                            </a:prstGeom>
                          </p:spPr>
                        </p:pic>
                      </p:grpSp>
                      <p:cxnSp>
                        <p:nvCxnSpPr>
                          <p:cNvPr id="160" name="直接箭头连接符 159"/>
                          <p:cNvCxnSpPr>
                            <a:stCxn id="115" idx="0"/>
                            <a:endCxn id="153" idx="4"/>
                          </p:cNvCxnSpPr>
                          <p:nvPr/>
                        </p:nvCxnSpPr>
                        <p:spPr>
                          <a:xfrm flipH="1" flipV="1">
                            <a:off x="2929" y="-1332"/>
                            <a:ext cx="10" cy="979"/>
                          </a:xfrm>
                          <a:prstGeom prst="straightConnector1">
                            <a:avLst/>
                          </a:prstGeom>
                          <a:ln w="19050">
                            <a:tailEnd type="arrow" w="med" len="med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61" name="直接箭头连接符 160"/>
                          <p:cNvCxnSpPr>
                            <a:stCxn id="153" idx="6"/>
                            <a:endCxn id="155" idx="1"/>
                          </p:cNvCxnSpPr>
                          <p:nvPr/>
                        </p:nvCxnSpPr>
                        <p:spPr>
                          <a:xfrm>
                            <a:off x="3123" y="-1530"/>
                            <a:ext cx="1324" cy="3"/>
                          </a:xfrm>
                          <a:prstGeom prst="straightConnector1">
                            <a:avLst/>
                          </a:prstGeom>
                          <a:ln w="19050">
                            <a:tailEnd type="arrow" w="med" len="med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cxnSp>
                      <p:nvCxnSpPr>
                        <p:cNvPr id="163" name="肘形连接符 162"/>
                        <p:cNvCxnSpPr>
                          <a:stCxn id="88" idx="4"/>
                          <a:endCxn id="130" idx="3"/>
                        </p:cNvCxnSpPr>
                        <p:nvPr/>
                      </p:nvCxnSpPr>
                      <p:spPr>
                        <a:xfrm flipV="1">
                          <a:off x="3125" y="5294"/>
                          <a:ext cx="2073" cy="3572"/>
                        </a:xfrm>
                        <a:prstGeom prst="bentConnector2">
                          <a:avLst/>
                        </a:prstGeom>
                        <a:ln w="19050">
                          <a:solidFill>
                            <a:srgbClr val="00B050"/>
                          </a:solidFill>
                          <a:tailEnd type="arrow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sp>
                  <p:nvSpPr>
                    <p:cNvPr id="167" name="圆角矩形 166"/>
                    <p:cNvSpPr/>
                    <p:nvPr/>
                  </p:nvSpPr>
                  <p:spPr>
                    <a:xfrm>
                      <a:off x="-3859" y="10149"/>
                      <a:ext cx="4016" cy="490"/>
                    </a:xfrm>
                    <a:prstGeom prst="roundRect">
                      <a:avLst/>
                    </a:prstGeom>
                    <a:solidFill>
                      <a:srgbClr val="C00000"/>
                    </a:solidFill>
                    <a:ln>
                      <a:noFill/>
                    </a:ln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  <a:softEdge rad="12700"/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zh-CN" altLang="en-US"/>
                        <a:t>动态图卷积神经</a:t>
                      </a:r>
                      <a:r>
                        <a:rPr lang="zh-CN" altLang="en-US"/>
                        <a:t>网络</a:t>
                      </a:r>
                      <a:endParaRPr lang="zh-CN" altLang="en-US"/>
                    </a:p>
                  </p:txBody>
                </p:sp>
              </p:grpSp>
              <p:sp>
                <p:nvSpPr>
                  <p:cNvPr id="169" name="圆角矩形 168"/>
                  <p:cNvSpPr/>
                  <p:nvPr/>
                </p:nvSpPr>
                <p:spPr>
                  <a:xfrm>
                    <a:off x="-14018" y="10180"/>
                    <a:ext cx="4627" cy="490"/>
                  </a:xfrm>
                  <a:prstGeom prst="roundRect">
                    <a:avLst/>
                  </a:prstGeom>
                  <a:solidFill>
                    <a:srgbClr val="C00000"/>
                  </a:solidFill>
                  <a:ln>
                    <a:noFill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  <a:softEdge rad="1270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r>
                      <a:rPr lang="zh-CN" altLang="en-US"/>
                      <a:t>基于边缘检测的双</a:t>
                    </a:r>
                    <a:r>
                      <a:rPr lang="zh-CN" altLang="en-US"/>
                      <a:t>编码器</a:t>
                    </a:r>
                    <a:endParaRPr lang="zh-CN" altLang="en-US"/>
                  </a:p>
                </p:txBody>
              </p:sp>
              <p:cxnSp>
                <p:nvCxnSpPr>
                  <p:cNvPr id="170" name="直接箭头连接符 169"/>
                  <p:cNvCxnSpPr>
                    <a:stCxn id="169" idx="3"/>
                    <a:endCxn id="167" idx="1"/>
                  </p:cNvCxnSpPr>
                  <p:nvPr/>
                </p:nvCxnSpPr>
                <p:spPr>
                  <a:xfrm flipV="1">
                    <a:off x="-9391" y="10394"/>
                    <a:ext cx="5532" cy="31"/>
                  </a:xfrm>
                  <a:prstGeom prst="straightConnector1">
                    <a:avLst/>
                  </a:prstGeom>
                  <a:ln w="19050">
                    <a:prstDash val="sysDash"/>
                    <a:tailEnd type="arrow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1" name="圆角矩形 170"/>
                  <p:cNvSpPr/>
                  <p:nvPr/>
                </p:nvSpPr>
                <p:spPr>
                  <a:xfrm>
                    <a:off x="4288" y="10135"/>
                    <a:ext cx="2010" cy="490"/>
                  </a:xfrm>
                  <a:prstGeom prst="roundRect">
                    <a:avLst/>
                  </a:prstGeom>
                  <a:solidFill>
                    <a:srgbClr val="C00000"/>
                  </a:solidFill>
                  <a:ln>
                    <a:noFill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  <a:softEdge rad="1270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r>
                      <a:rPr lang="zh-CN" altLang="en-US"/>
                      <a:t>双</a:t>
                    </a:r>
                    <a:r>
                      <a:rPr lang="zh-CN" altLang="en-US"/>
                      <a:t>解码器</a:t>
                    </a:r>
                    <a:endParaRPr lang="zh-CN" altLang="en-US"/>
                  </a:p>
                </p:txBody>
              </p:sp>
              <p:cxnSp>
                <p:nvCxnSpPr>
                  <p:cNvPr id="172" name="直接箭头连接符 171"/>
                  <p:cNvCxnSpPr>
                    <a:stCxn id="167" idx="3"/>
                    <a:endCxn id="171" idx="1"/>
                  </p:cNvCxnSpPr>
                  <p:nvPr/>
                </p:nvCxnSpPr>
                <p:spPr>
                  <a:xfrm flipV="1">
                    <a:off x="157" y="10380"/>
                    <a:ext cx="4131" cy="14"/>
                  </a:xfrm>
                  <a:prstGeom prst="straightConnector1">
                    <a:avLst/>
                  </a:prstGeom>
                  <a:ln w="19050">
                    <a:prstDash val="sysDash"/>
                    <a:tailEnd type="arrow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76" name="直接连接符 175"/>
                <p:cNvCxnSpPr/>
                <p:nvPr/>
              </p:nvCxnSpPr>
              <p:spPr>
                <a:xfrm flipV="1">
                  <a:off x="-6449" y="7761"/>
                  <a:ext cx="0" cy="1107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肘形连接符 176"/>
                <p:cNvCxnSpPr>
                  <a:endCxn id="148" idx="0"/>
                </p:cNvCxnSpPr>
                <p:nvPr/>
              </p:nvCxnSpPr>
              <p:spPr>
                <a:xfrm>
                  <a:off x="-6465" y="7776"/>
                  <a:ext cx="8492" cy="782"/>
                </a:xfrm>
                <a:prstGeom prst="bentConnector2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79" name="文本框 178"/>
                  <p:cNvSpPr txBox="1"/>
                  <p:nvPr/>
                </p:nvSpPr>
                <p:spPr>
                  <a:xfrm>
                    <a:off x="1312" y="-1251"/>
                    <a:ext cx="2431" cy="91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𝐶𝑜𝑛𝑣</m:t>
                          </m:r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</m:t>
                          </m:r>
                        </m:oMath>
                      </m:oMathPara>
                    </a14:m>
                    <a:endParaRPr lang="en-US" altLang="zh-CN" sz="1600" i="1">
                      <a:latin typeface="Cambria Math" panose="02040503050406030204" charset="0"/>
                      <a:cs typeface="Cambria Math" panose="02040503050406030204" charset="0"/>
                    </a:endParaRPr>
                  </a:p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×</m:t>
                          </m:r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oMath>
                      </m:oMathPara>
                    </a14:m>
                    <a:endParaRPr lang="en-US" altLang="zh-CN" sz="1600"/>
                  </a:p>
                </p:txBody>
              </p:sp>
            </mc:Choice>
            <mc:Fallback>
              <p:sp>
                <p:nvSpPr>
                  <p:cNvPr id="179" name="文本框 17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12" y="-1251"/>
                    <a:ext cx="2431" cy="919"/>
                  </a:xfrm>
                  <a:prstGeom prst="rect">
                    <a:avLst/>
                  </a:prstGeom>
                  <a:blipFill rotWithShape="1">
                    <a:blip r:embed="rId13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81" name="文本框 180"/>
            <p:cNvSpPr txBox="1"/>
            <p:nvPr/>
          </p:nvSpPr>
          <p:spPr>
            <a:xfrm>
              <a:off x="3716" y="-2836"/>
              <a:ext cx="3145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zh-CN" altLang="en-US">
                  <a:sym typeface="+mn-ea"/>
                </a:rPr>
                <a:t>分割</a:t>
              </a:r>
              <a:r>
                <a:rPr lang="zh-CN" altLang="en-US">
                  <a:sym typeface="+mn-ea"/>
                </a:rPr>
                <a:t>结果</a:t>
              </a:r>
              <a:endParaRPr lang="zh-CN" altLang="en-US">
                <a:sym typeface="+mn-ea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292</Words>
  <Application>WPS 演示</Application>
  <PresentationFormat>宽屏</PresentationFormat>
  <Paragraphs>84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宋体</vt:lpstr>
      <vt:lpstr>Wingdings</vt:lpstr>
      <vt:lpstr>Cambria Math</vt:lpstr>
      <vt:lpstr>Times New Roman</vt:lpstr>
      <vt:lpstr>等线</vt:lpstr>
      <vt:lpstr>微软雅黑</vt:lpstr>
      <vt:lpstr>Arial Unicode MS</vt:lpstr>
      <vt:lpstr>等线 Light</vt:lpstr>
      <vt:lpstr>Calibri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金 苡竹</dc:creator>
  <cp:lastModifiedBy>19374316</cp:lastModifiedBy>
  <cp:revision>50</cp:revision>
  <dcterms:created xsi:type="dcterms:W3CDTF">2022-04-08T14:50:00Z</dcterms:created>
  <dcterms:modified xsi:type="dcterms:W3CDTF">2022-04-13T16:47:16Z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947292A493D948C1B22C01C69DA53ECA</vt:lpwstr>
  </property>
  <property fmtid="{D5CDD505-2E9C-101B-9397-08002B2CF9AE}" pid="3" name="KSOProductBuildVer">
    <vt:lpwstr>2052-11.1.0.10700</vt:lpwstr>
  </property>
</Properties>
</file>