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315200" cy="10688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27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749275"/>
            <a:ext cx="6217920" cy="372123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614010"/>
            <a:ext cx="5486400" cy="2580613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A6292-2B57-4C6D-ABFD-01E2E773CD27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CBCD-6C7C-483E-8F6E-E3C797FCCC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3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A6292-2B57-4C6D-ABFD-01E2E773CD27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CBCD-6C7C-483E-8F6E-E3C797FCCC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8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69071"/>
            <a:ext cx="1577340" cy="905812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69071"/>
            <a:ext cx="4640580" cy="905812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A6292-2B57-4C6D-ABFD-01E2E773CD27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CBCD-6C7C-483E-8F6E-E3C797FCCC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9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A6292-2B57-4C6D-ABFD-01E2E773CD27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CBCD-6C7C-483E-8F6E-E3C797FCCC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8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664740"/>
            <a:ext cx="6309360" cy="444617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7152978"/>
            <a:ext cx="6309360" cy="233813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A6292-2B57-4C6D-ABFD-01E2E773CD27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CBCD-6C7C-483E-8F6E-E3C797FCCC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83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845355"/>
            <a:ext cx="3108960" cy="678184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845355"/>
            <a:ext cx="3108960" cy="678184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A6292-2B57-4C6D-ABFD-01E2E773CD27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CBCD-6C7C-483E-8F6E-E3C797FCCC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6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69073"/>
            <a:ext cx="6309360" cy="206597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620202"/>
            <a:ext cx="3094672" cy="128412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904322"/>
            <a:ext cx="3094672" cy="574266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620202"/>
            <a:ext cx="3109913" cy="128412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904322"/>
            <a:ext cx="3109913" cy="574266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A6292-2B57-4C6D-ABFD-01E2E773CD27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CBCD-6C7C-483E-8F6E-E3C797FCCC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5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A6292-2B57-4C6D-ABFD-01E2E773CD27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CBCD-6C7C-483E-8F6E-E3C797FCCC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6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A6292-2B57-4C6D-ABFD-01E2E773CD27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CBCD-6C7C-483E-8F6E-E3C797FCCC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13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712576"/>
            <a:ext cx="2359342" cy="2494016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538968"/>
            <a:ext cx="3703320" cy="7595861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206592"/>
            <a:ext cx="2359342" cy="5940607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A6292-2B57-4C6D-ABFD-01E2E773CD27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CBCD-6C7C-483E-8F6E-E3C797FCCC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4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712576"/>
            <a:ext cx="2359342" cy="2494016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538968"/>
            <a:ext cx="3703320" cy="7595861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206592"/>
            <a:ext cx="2359342" cy="5940607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A6292-2B57-4C6D-ABFD-01E2E773CD27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CBCD-6C7C-483E-8F6E-E3C797FCCC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8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69073"/>
            <a:ext cx="6309360" cy="2065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845355"/>
            <a:ext cx="6309360" cy="6781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9906786"/>
            <a:ext cx="1645920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A6292-2B57-4C6D-ABFD-01E2E773CD27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9906786"/>
            <a:ext cx="2468880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9906786"/>
            <a:ext cx="1645920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2CBCD-6C7C-483E-8F6E-E3C797FCCC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20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F8AED86-5DA2-85CC-1934-7C4FFC33A9AF}"/>
              </a:ext>
            </a:extLst>
          </p:cNvPr>
          <p:cNvSpPr txBox="1"/>
          <p:nvPr/>
        </p:nvSpPr>
        <p:spPr>
          <a:xfrm>
            <a:off x="824147" y="6812895"/>
            <a:ext cx="47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Model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across</a:t>
            </a:r>
            <a:r>
              <a:rPr lang="de-DE" dirty="0"/>
              <a:t> 100 x 5-fold CV</a:t>
            </a:r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4D009BF-BEA6-AE94-937A-2737A86E606F}"/>
              </a:ext>
            </a:extLst>
          </p:cNvPr>
          <p:cNvSpPr txBox="1"/>
          <p:nvPr/>
        </p:nvSpPr>
        <p:spPr>
          <a:xfrm>
            <a:off x="775031" y="1025351"/>
            <a:ext cx="544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Evaluating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PAI </a:t>
            </a:r>
            <a:r>
              <a:rPr lang="de-DE" dirty="0" err="1"/>
              <a:t>across</a:t>
            </a:r>
            <a:r>
              <a:rPr lang="de-DE" dirty="0"/>
              <a:t> 100 </a:t>
            </a:r>
            <a:r>
              <a:rPr lang="de-DE" dirty="0" err="1"/>
              <a:t>repetitions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CV </a:t>
            </a:r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C5BA1DD-6C02-02ED-A3A5-329C22D09CAB}"/>
              </a:ext>
            </a:extLst>
          </p:cNvPr>
          <p:cNvSpPr txBox="1"/>
          <p:nvPr/>
        </p:nvSpPr>
        <p:spPr>
          <a:xfrm>
            <a:off x="762331" y="404302"/>
            <a:ext cx="5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Report </a:t>
            </a:r>
            <a:r>
              <a:rPr lang="de-DE" b="1" dirty="0" err="1"/>
              <a:t>Personalized</a:t>
            </a:r>
            <a:r>
              <a:rPr lang="de-DE" b="1" dirty="0"/>
              <a:t> Advantage Index</a:t>
            </a:r>
            <a:endParaRPr lang="en-US" b="1" dirty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B8093BBB-9E09-1241-57F6-107728DA3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693565"/>
              </p:ext>
            </p:extLst>
          </p:nvPr>
        </p:nvGraphicFramePr>
        <p:xfrm>
          <a:off x="920620" y="7264499"/>
          <a:ext cx="3523791" cy="1389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879">
                  <a:extLst>
                    <a:ext uri="{9D8B030D-6E8A-4147-A177-3AD203B41FA5}">
                      <a16:colId xmlns:a16="http://schemas.microsoft.com/office/drawing/2014/main" val="3021181798"/>
                    </a:ext>
                  </a:extLst>
                </a:gridCol>
                <a:gridCol w="829290">
                  <a:extLst>
                    <a:ext uri="{9D8B030D-6E8A-4147-A177-3AD203B41FA5}">
                      <a16:colId xmlns:a16="http://schemas.microsoft.com/office/drawing/2014/main" val="1635120948"/>
                    </a:ext>
                  </a:extLst>
                </a:gridCol>
                <a:gridCol w="829290">
                  <a:extLst>
                    <a:ext uri="{9D8B030D-6E8A-4147-A177-3AD203B41FA5}">
                      <a16:colId xmlns:a16="http://schemas.microsoft.com/office/drawing/2014/main" val="2015598009"/>
                    </a:ext>
                  </a:extLst>
                </a:gridCol>
                <a:gridCol w="894332">
                  <a:extLst>
                    <a:ext uri="{9D8B030D-6E8A-4147-A177-3AD203B41FA5}">
                      <a16:colId xmlns:a16="http://schemas.microsoft.com/office/drawing/2014/main" val="475012312"/>
                    </a:ext>
                  </a:extLst>
                </a:gridCol>
              </a:tblGrid>
              <a:tr h="330994">
                <a:tc>
                  <a:txBody>
                    <a:bodyPr/>
                    <a:lstStyle/>
                    <a:p>
                      <a:r>
                        <a:rPr lang="de-DE" sz="1000" dirty="0"/>
                        <a:t>Mean MAE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All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Model </a:t>
                      </a:r>
                      <a:r>
                        <a:rPr lang="de-DE" sz="1000" dirty="0" err="1"/>
                        <a:t>Treat</a:t>
                      </a:r>
                      <a:r>
                        <a:rPr lang="de-DE" sz="1000" dirty="0"/>
                        <a:t> 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Model </a:t>
                      </a:r>
                      <a:r>
                        <a:rPr lang="de-DE" sz="1000" dirty="0" err="1"/>
                        <a:t>Treat</a:t>
                      </a:r>
                      <a:r>
                        <a:rPr lang="de-DE" sz="1000" dirty="0"/>
                        <a:t> B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396072"/>
                  </a:ext>
                </a:extLst>
              </a:tr>
              <a:tr h="330994">
                <a:tc>
                  <a:txBody>
                    <a:bodyPr/>
                    <a:lstStyle/>
                    <a:p>
                      <a:r>
                        <a:rPr lang="de-DE" sz="1000" dirty="0"/>
                        <a:t>Mean MSE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738422"/>
                  </a:ext>
                </a:extLst>
              </a:tr>
              <a:tr h="330994">
                <a:tc>
                  <a:txBody>
                    <a:bodyPr/>
                    <a:lstStyle/>
                    <a:p>
                      <a:r>
                        <a:rPr lang="de-DE" sz="1000" dirty="0"/>
                        <a:t>Mean </a:t>
                      </a:r>
                      <a:r>
                        <a:rPr lang="de-DE" sz="1000" dirty="0" err="1"/>
                        <a:t>Cor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33329"/>
                  </a:ext>
                </a:extLst>
              </a:tr>
              <a:tr h="330994">
                <a:tc>
                  <a:txBody>
                    <a:bodyPr/>
                    <a:lstStyle/>
                    <a:p>
                      <a:r>
                        <a:rPr lang="de-DE" sz="1000" dirty="0"/>
                        <a:t>Mean MAE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702011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7E8EE6B4-42D3-7016-4EE2-49ABBD235C87}"/>
              </a:ext>
            </a:extLst>
          </p:cNvPr>
          <p:cNvSpPr txBox="1"/>
          <p:nvPr/>
        </p:nvSpPr>
        <p:spPr>
          <a:xfrm>
            <a:off x="793620" y="3867335"/>
            <a:ext cx="286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Distribution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absolute PAI </a:t>
            </a:r>
            <a:endParaRPr lang="en-US" dirty="0"/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41991673-C7C2-0CBB-BF3D-025AD70EA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716344"/>
              </p:ext>
            </p:extLst>
          </p:nvPr>
        </p:nvGraphicFramePr>
        <p:xfrm>
          <a:off x="920620" y="1486595"/>
          <a:ext cx="4876800" cy="91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8274058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518911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8729576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42793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n Sig t-test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Mean </a:t>
                      </a:r>
                      <a:r>
                        <a:rPr lang="de-DE" sz="1000" dirty="0" err="1"/>
                        <a:t>Cohen´s</a:t>
                      </a:r>
                      <a:r>
                        <a:rPr lang="de-DE" sz="1000" dirty="0"/>
                        <a:t> 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n </a:t>
                      </a:r>
                      <a:r>
                        <a:rPr lang="de-DE" sz="1000" dirty="0" err="1"/>
                        <a:t>Normality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assumption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violated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n </a:t>
                      </a:r>
                      <a:r>
                        <a:rPr lang="de-DE" sz="1000" dirty="0" err="1"/>
                        <a:t>Variance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homogeneity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violated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617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583306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16E2019D-0E98-09B4-07FF-AC7B2E1358D9}"/>
              </a:ext>
            </a:extLst>
          </p:cNvPr>
          <p:cNvSpPr txBox="1"/>
          <p:nvPr/>
        </p:nvSpPr>
        <p:spPr>
          <a:xfrm>
            <a:off x="793620" y="3321746"/>
            <a:ext cx="618133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Evaluating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PAI – </a:t>
            </a:r>
            <a:r>
              <a:rPr lang="de-DE" dirty="0" err="1"/>
              <a:t>results</a:t>
            </a:r>
            <a:r>
              <a:rPr lang="de-DE" dirty="0"/>
              <a:t> per </a:t>
            </a:r>
            <a:r>
              <a:rPr lang="de-DE" dirty="0" err="1"/>
              <a:t>repetition</a:t>
            </a:r>
            <a:endParaRPr lang="de-DE" dirty="0"/>
          </a:p>
          <a:p>
            <a:r>
              <a:rPr lang="de-DE" sz="1050" dirty="0">
                <a:highlight>
                  <a:srgbClr val="FFFF00"/>
                </a:highlight>
              </a:rPr>
              <a:t>Bei Klicken sollten immer die Bilder der nächsten Repetition erscheinen</a:t>
            </a:r>
            <a:endParaRPr lang="en-US" sz="1050" dirty="0">
              <a:highlight>
                <a:srgbClr val="FFFF00"/>
              </a:highlight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942DCFE-D354-2DDB-2505-C97C9BE331F5}"/>
              </a:ext>
            </a:extLst>
          </p:cNvPr>
          <p:cNvSpPr txBox="1"/>
          <p:nvPr/>
        </p:nvSpPr>
        <p:spPr>
          <a:xfrm>
            <a:off x="3952810" y="3867334"/>
            <a:ext cx="286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Distribution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optimal and </a:t>
            </a:r>
            <a:r>
              <a:rPr lang="de-DE" dirty="0" err="1"/>
              <a:t>nonoptimal</a:t>
            </a:r>
            <a:endParaRPr lang="en-US" dirty="0"/>
          </a:p>
        </p:txBody>
      </p:sp>
      <p:pic>
        <p:nvPicPr>
          <p:cNvPr id="3" name="Grafik 2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34E0B25B-B76F-0D14-E963-E74AFBB1E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159" y="4513665"/>
            <a:ext cx="2266815" cy="1511210"/>
          </a:xfrm>
          <a:prstGeom prst="rect">
            <a:avLst/>
          </a:prstGeom>
        </p:spPr>
      </p:pic>
      <p:pic>
        <p:nvPicPr>
          <p:cNvPr id="13" name="Grafik 12" descr="Ein Bild, das Diagramm, Text, Rechteck, Screenshot enthält.&#10;&#10;Automatisch generierte Beschreibung">
            <a:extLst>
              <a:ext uri="{FF2B5EF4-FFF2-40B4-BE49-F238E27FC236}">
                <a16:creationId xmlns:a16="http://schemas.microsoft.com/office/drawing/2014/main" id="{80D3F70F-5CD5-84EA-D690-0680A0FD9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79" y="4513665"/>
            <a:ext cx="2266815" cy="151121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40BCB18-1D73-1274-AA4A-C52A7A9B1DC5}"/>
              </a:ext>
            </a:extLst>
          </p:cNvPr>
          <p:cNvSpPr txBox="1"/>
          <p:nvPr/>
        </p:nvSpPr>
        <p:spPr>
          <a:xfrm>
            <a:off x="1355481" y="8797781"/>
            <a:ext cx="2724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Basis: Modelperformance_summary.txt</a:t>
            </a:r>
            <a:endParaRPr lang="en-US" sz="12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05A16FB-24DD-DFC8-43E5-81D2A3099437}"/>
              </a:ext>
            </a:extLst>
          </p:cNvPr>
          <p:cNvSpPr txBox="1"/>
          <p:nvPr/>
        </p:nvSpPr>
        <p:spPr>
          <a:xfrm>
            <a:off x="3759669" y="6008991"/>
            <a:ext cx="3821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Basis: optimal_vs_nonoptimal_</a:t>
            </a:r>
            <a:r>
              <a:rPr lang="de-DE" sz="1200" b="1" dirty="0"/>
              <a:t>Repetit</a:t>
            </a:r>
            <a:r>
              <a:rPr lang="de-DE" sz="1200" dirty="0"/>
              <a:t>_all.png</a:t>
            </a:r>
            <a:endParaRPr lang="en-US" sz="12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8A40824-AE17-5EB9-9277-240CC01DCB28}"/>
              </a:ext>
            </a:extLst>
          </p:cNvPr>
          <p:cNvSpPr txBox="1"/>
          <p:nvPr/>
        </p:nvSpPr>
        <p:spPr>
          <a:xfrm>
            <a:off x="931548" y="6030912"/>
            <a:ext cx="2588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Basis: PAI_distribution_</a:t>
            </a:r>
            <a:r>
              <a:rPr lang="de-DE" sz="1200" b="1" dirty="0"/>
              <a:t>Repetit</a:t>
            </a:r>
            <a:r>
              <a:rPr lang="de-DE" sz="1200" dirty="0"/>
              <a:t>_all.png</a:t>
            </a:r>
            <a:endParaRPr lang="en-US" sz="12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FEA7183-0D6E-11CF-F6B3-4BFEC2734423}"/>
              </a:ext>
            </a:extLst>
          </p:cNvPr>
          <p:cNvSpPr txBox="1"/>
          <p:nvPr/>
        </p:nvSpPr>
        <p:spPr>
          <a:xfrm>
            <a:off x="824147" y="2585646"/>
            <a:ext cx="2724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Basis: PAI_summary_all.txt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95782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119</Words>
  <Application>Microsoft Office PowerPoint</Application>
  <PresentationFormat>Benutzerdefiniert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Charlotte Meinke1</dc:creator>
  <cp:lastModifiedBy>Charlotte Meinke1</cp:lastModifiedBy>
  <cp:revision>2</cp:revision>
  <dcterms:created xsi:type="dcterms:W3CDTF">2024-02-24T10:21:02Z</dcterms:created>
  <dcterms:modified xsi:type="dcterms:W3CDTF">2024-02-27T11:33:14Z</dcterms:modified>
</cp:coreProperties>
</file>