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28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58FE-CC85-CE48-A133-57622AD68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An</a:t>
            </a:r>
            <a:r>
              <a:rPr lang="zh-CN" altLang="en-US" sz="4800" dirty="0"/>
              <a:t> </a:t>
            </a:r>
            <a:r>
              <a:rPr lang="en-US" altLang="zh-CN" sz="4800" dirty="0"/>
              <a:t>Exploratory</a:t>
            </a:r>
            <a:r>
              <a:rPr lang="zh-CN" altLang="en-US" sz="4800" dirty="0"/>
              <a:t> </a:t>
            </a:r>
            <a:r>
              <a:rPr lang="en-US" altLang="zh-CN" sz="4800" dirty="0"/>
              <a:t>data</a:t>
            </a:r>
            <a:r>
              <a:rPr lang="zh-CN" altLang="en-US" sz="4800" dirty="0"/>
              <a:t> </a:t>
            </a:r>
            <a:r>
              <a:rPr lang="en-US" altLang="zh-CN" sz="4800" dirty="0"/>
              <a:t>analysis</a:t>
            </a:r>
            <a:r>
              <a:rPr lang="zh-CN" altLang="en-US" sz="4800" dirty="0"/>
              <a:t> </a:t>
            </a:r>
            <a:r>
              <a:rPr lang="en-US" altLang="zh-CN" sz="4800" dirty="0"/>
              <a:t>for</a:t>
            </a:r>
            <a:r>
              <a:rPr lang="zh-CN" altLang="en-US" sz="4800" dirty="0"/>
              <a:t> </a:t>
            </a:r>
            <a:r>
              <a:rPr lang="en-US" altLang="zh-CN" sz="4800" dirty="0"/>
              <a:t>drivers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cost</a:t>
            </a:r>
            <a:r>
              <a:rPr lang="zh-CN" altLang="en-US" sz="4800" dirty="0"/>
              <a:t> </a:t>
            </a:r>
            <a:r>
              <a:rPr lang="en-US" altLang="zh-CN" sz="4800" dirty="0"/>
              <a:t>of</a:t>
            </a:r>
            <a:r>
              <a:rPr lang="zh-CN" altLang="en-US" sz="4800" dirty="0"/>
              <a:t> </a:t>
            </a:r>
            <a:r>
              <a:rPr lang="en-US" altLang="zh-CN" sz="4800" dirty="0"/>
              <a:t>care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77796-E092-7244-9B08-4DA2A6FB1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LINYE</a:t>
            </a:r>
            <a:r>
              <a:rPr lang="zh-CN" altLang="en-US" dirty="0"/>
              <a:t> </a:t>
            </a:r>
            <a:r>
              <a:rPr lang="en-US" altLang="zh-CN" dirty="0"/>
              <a:t>CHEN</a:t>
            </a:r>
          </a:p>
          <a:p>
            <a:r>
              <a:rPr lang="en-US" altLang="zh-CN" dirty="0"/>
              <a:t>11.02.2022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14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D9D1-59EC-3E40-8A69-D5208184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Weight,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C0C664-9CBD-9340-AD7E-1D01CF35F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8217338" cy="4108669"/>
          </a:xfrm>
        </p:spPr>
      </p:pic>
    </p:spTree>
    <p:extLst>
      <p:ext uri="{BB962C8B-B14F-4D97-AF65-F5344CB8AC3E}">
        <p14:creationId xmlns:p14="http://schemas.microsoft.com/office/powerpoint/2010/main" val="262782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E4A4-A74D-3E46-8011-453B028C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4FE21-A3FA-3C44-B3F1-03F3C8AAE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621" y="1718369"/>
            <a:ext cx="4453759" cy="4000135"/>
          </a:xfrm>
        </p:spPr>
      </p:pic>
    </p:spTree>
    <p:extLst>
      <p:ext uri="{BB962C8B-B14F-4D97-AF65-F5344CB8AC3E}">
        <p14:creationId xmlns:p14="http://schemas.microsoft.com/office/powerpoint/2010/main" val="247936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3A13-7A27-B242-8987-55F810E5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9FB6-A3D2-DE4F-961A-266929A1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0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7EA-5A10-FE4E-B316-91A4CF45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Demographics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F641-0B4B-0949-BB3F-748840D0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74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1C3F-00A6-5A4D-BFB3-5CD9CB71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F07D-E006-D345-85C6-4FC5F1A8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29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(28</a:t>
            </a:r>
            <a:r>
              <a:rPr lang="zh-CN" altLang="en-US" dirty="0"/>
              <a:t> </a:t>
            </a:r>
            <a:r>
              <a:rPr lang="en-US" altLang="zh-CN" dirty="0"/>
              <a:t>independent</a:t>
            </a:r>
            <a:r>
              <a:rPr lang="zh-CN" altLang="en-US" dirty="0"/>
              <a:t> </a:t>
            </a:r>
            <a:r>
              <a:rPr lang="en-US" altLang="zh-CN" dirty="0"/>
              <a:t>variable)</a:t>
            </a:r>
          </a:p>
          <a:p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regression:</a:t>
            </a:r>
            <a:r>
              <a:rPr lang="zh-CN" altLang="en-US" dirty="0"/>
              <a:t> </a:t>
            </a:r>
            <a:endParaRPr lang="en-SG" altLang="zh-CN" dirty="0"/>
          </a:p>
          <a:p>
            <a:r>
              <a:rPr lang="en-US" altLang="zh-CN" dirty="0"/>
              <a:t>gender,</a:t>
            </a:r>
            <a:r>
              <a:rPr lang="zh-CN" altLang="en-US" dirty="0"/>
              <a:t> </a:t>
            </a:r>
            <a:r>
              <a:rPr lang="en-GB" dirty="0"/>
              <a:t>race, resident status, mh1, mh6, sm1, sm2, sm3, sm4, sm5, </a:t>
            </a:r>
            <a:r>
              <a:rPr lang="en-GB" dirty="0" err="1">
                <a:solidFill>
                  <a:srgbClr val="FF0000"/>
                </a:solidFill>
                <a:highlight>
                  <a:srgbClr val="FFFF00"/>
                </a:highlight>
              </a:rPr>
              <a:t>bmi</a:t>
            </a:r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GB" dirty="0">
                <a:highlight>
                  <a:srgbClr val="FFFF00"/>
                </a:highlight>
              </a:rPr>
              <a:t>age </a:t>
            </a:r>
          </a:p>
          <a:p>
            <a:r>
              <a:rPr lang="en-US" altLang="zh-CN" dirty="0"/>
              <a:t>Univariate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analysis: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SG" altLang="zh-CN" dirty="0">
                <a:solidFill>
                  <a:srgbClr val="FF0000"/>
                </a:solidFill>
              </a:rPr>
              <a:t>gender</a:t>
            </a:r>
            <a:r>
              <a:rPr lang="en-SG" altLang="zh-CN" dirty="0"/>
              <a:t>, race, resident status, mh1, mh6, </a:t>
            </a:r>
            <a:r>
              <a:rPr lang="en-SG" altLang="zh-CN" dirty="0">
                <a:solidFill>
                  <a:srgbClr val="FF0000"/>
                </a:solidFill>
              </a:rPr>
              <a:t>mh7, pom2, pom6</a:t>
            </a:r>
            <a:r>
              <a:rPr lang="en-SG" altLang="zh-CN" dirty="0"/>
              <a:t>, symptom 1-5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68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C67C-0D0F-964F-8218-9C216CFE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FB735-129D-FE4C-96AA-85BD5BA1F8B8}"/>
              </a:ext>
            </a:extLst>
          </p:cNvPr>
          <p:cNvSpPr txBox="1"/>
          <p:nvPr/>
        </p:nvSpPr>
        <p:spPr>
          <a:xfrm>
            <a:off x="1371600" y="1518077"/>
            <a:ext cx="1018452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Call:</a:t>
            </a:r>
          </a:p>
          <a:p>
            <a:r>
              <a:rPr lang="en-GB" sz="1100" dirty="0" err="1"/>
              <a:t>lm</a:t>
            </a:r>
            <a:r>
              <a:rPr lang="en-GB" sz="1100" dirty="0"/>
              <a:t>(formula = </a:t>
            </a:r>
            <a:r>
              <a:rPr lang="en-GB" sz="1100" dirty="0" err="1"/>
              <a:t>log_amount</a:t>
            </a:r>
            <a:r>
              <a:rPr lang="en-GB" sz="1100" dirty="0"/>
              <a:t> ~ gender + race + </a:t>
            </a:r>
            <a:r>
              <a:rPr lang="en-GB" sz="1100" dirty="0" err="1"/>
              <a:t>resident_status</a:t>
            </a:r>
            <a:r>
              <a:rPr lang="en-GB" sz="1100" dirty="0"/>
              <a:t> + mh1 + </a:t>
            </a:r>
          </a:p>
          <a:p>
            <a:r>
              <a:rPr lang="en-GB" sz="1100" dirty="0"/>
              <a:t>    mh6 + sm1 + sm2 + sm3 + sm4 + sm5 + </a:t>
            </a:r>
            <a:r>
              <a:rPr lang="en-GB" sz="1100" dirty="0" err="1"/>
              <a:t>bmi</a:t>
            </a:r>
            <a:r>
              <a:rPr lang="en-GB" sz="1100" dirty="0"/>
              <a:t> + age, data = </a:t>
            </a:r>
            <a:r>
              <a:rPr lang="en-GB" sz="1100" dirty="0" err="1"/>
              <a:t>df_regression</a:t>
            </a:r>
            <a:r>
              <a:rPr lang="en-GB" sz="1100" dirty="0"/>
              <a:t>)</a:t>
            </a:r>
          </a:p>
          <a:p>
            <a:endParaRPr lang="en-GB" sz="1100" dirty="0"/>
          </a:p>
          <a:p>
            <a:r>
              <a:rPr lang="en-GB" sz="1100" dirty="0"/>
              <a:t>Residuals:</a:t>
            </a:r>
          </a:p>
          <a:p>
            <a:r>
              <a:rPr lang="en-GB" sz="1100" dirty="0"/>
              <a:t>     Min       1Q   Median       3Q      Max </a:t>
            </a:r>
          </a:p>
          <a:p>
            <a:r>
              <a:rPr lang="en-GB" sz="1100" dirty="0"/>
              <a:t>-0.66295 -0.03928  0.01029  0.05219  0.22034 </a:t>
            </a:r>
          </a:p>
          <a:p>
            <a:endParaRPr lang="en-GB" sz="1100" dirty="0"/>
          </a:p>
          <a:p>
            <a:r>
              <a:rPr lang="en-GB" sz="1100" dirty="0"/>
              <a:t>Coefficients:</a:t>
            </a:r>
          </a:p>
          <a:p>
            <a:r>
              <a:rPr lang="en-GB" sz="1100" dirty="0"/>
              <a:t>                             Estimate Std. Error t value </a:t>
            </a:r>
            <a:r>
              <a:rPr lang="en-GB" sz="1100" dirty="0" err="1"/>
              <a:t>Pr</a:t>
            </a:r>
            <a:r>
              <a:rPr lang="en-GB" sz="1100" dirty="0"/>
              <a:t>(&gt;|t|)    </a:t>
            </a:r>
          </a:p>
          <a:p>
            <a:r>
              <a:rPr lang="en-GB" sz="1100" dirty="0"/>
              <a:t>(Intercept)                 8.561e+00  1.448e-02  591.21   &lt;2e-16 ***</a:t>
            </a:r>
          </a:p>
          <a:p>
            <a:r>
              <a:rPr lang="en-GB" sz="1100" dirty="0" err="1"/>
              <a:t>genderMale</a:t>
            </a:r>
            <a:r>
              <a:rPr lang="en-GB" sz="1100" dirty="0"/>
              <a:t>                  4.616e-02  2.892e-03   15.96   &lt;2e-16 ***</a:t>
            </a:r>
          </a:p>
          <a:p>
            <a:r>
              <a:rPr lang="en-GB" sz="1100" dirty="0" err="1"/>
              <a:t>raceIndian</a:t>
            </a:r>
            <a:r>
              <a:rPr lang="en-GB" sz="1100" dirty="0"/>
              <a:t>                  1.979e-01  4.881e-03   40.54   &lt;2e-16 ***</a:t>
            </a:r>
          </a:p>
          <a:p>
            <a:r>
              <a:rPr lang="en-GB" sz="1100" dirty="0" err="1"/>
              <a:t>raceMalay</a:t>
            </a:r>
            <a:r>
              <a:rPr lang="en-GB" sz="1100" dirty="0"/>
              <a:t>                   4.424e-01  3.636e-03  121.67   &lt;2e-16 ***</a:t>
            </a:r>
          </a:p>
          <a:p>
            <a:r>
              <a:rPr lang="en-GB" sz="1100" dirty="0" err="1"/>
              <a:t>raceOthers</a:t>
            </a:r>
            <a:r>
              <a:rPr lang="en-GB" sz="1100" dirty="0"/>
              <a:t>                  9.702e-02  6.473e-03   14.99   &lt;2e-16 ***</a:t>
            </a:r>
          </a:p>
          <a:p>
            <a:r>
              <a:rPr lang="en-GB" sz="1100" dirty="0" err="1"/>
              <a:t>resident_statusPR</a:t>
            </a:r>
            <a:r>
              <a:rPr lang="en-GB" sz="1100" dirty="0"/>
              <a:t>          -5.104e-01  7.588e-03  -67.27   &lt;2e-16 ***</a:t>
            </a:r>
          </a:p>
          <a:p>
            <a:r>
              <a:rPr lang="en-GB" sz="1100" dirty="0" err="1"/>
              <a:t>resident_statusSingaporean</a:t>
            </a:r>
            <a:r>
              <a:rPr lang="en-GB" sz="1100" dirty="0"/>
              <a:t> -6.958e-01  6.822e-03 -102.00   &lt;2e-16 ***</a:t>
            </a:r>
          </a:p>
          <a:p>
            <a:r>
              <a:rPr lang="en-GB" sz="1100" dirty="0"/>
              <a:t>mh11                        2.758e-01  3.850e-03   71.63   &lt;2e-16 ***</a:t>
            </a:r>
          </a:p>
          <a:p>
            <a:r>
              <a:rPr lang="en-GB" sz="1100" dirty="0"/>
              <a:t>mh61                        1.700e-01  3.310e-03   51.37   &lt;2e-16 ***</a:t>
            </a:r>
          </a:p>
          <a:p>
            <a:r>
              <a:rPr lang="en-GB" sz="1100" dirty="0"/>
              <a:t>sm11                        1.373e-01  2.967e-03   46.28   &lt;2e-16 ***</a:t>
            </a:r>
          </a:p>
          <a:p>
            <a:r>
              <a:rPr lang="en-GB" sz="1100" dirty="0"/>
              <a:t>sm21                        1.862e-01  3.052e-03   61.00   &lt;2e-16 ***</a:t>
            </a:r>
          </a:p>
          <a:p>
            <a:r>
              <a:rPr lang="en-GB" sz="1100" dirty="0"/>
              <a:t>sm31                        1.993e-01  2.900e-03   68.73   &lt;2e-16 ***</a:t>
            </a:r>
          </a:p>
          <a:p>
            <a:r>
              <a:rPr lang="en-GB" sz="1100" dirty="0"/>
              <a:t>sm41                        1.769e-01  3.232e-03   54.74   &lt;2e-16 ***</a:t>
            </a:r>
          </a:p>
          <a:p>
            <a:r>
              <a:rPr lang="en-GB" sz="1100" dirty="0"/>
              <a:t>sm51                        5.091e-01  2.886e-03  176.38   &lt;2e-16 ***</a:t>
            </a:r>
          </a:p>
          <a:p>
            <a:r>
              <a:rPr lang="en-GB" sz="1100" dirty="0" err="1"/>
              <a:t>bmi</a:t>
            </a:r>
            <a:r>
              <a:rPr lang="en-GB" sz="1100" dirty="0"/>
              <a:t>                         1.485e-02  3.486e-04   42.59   &lt;2e-16 ***</a:t>
            </a:r>
          </a:p>
          <a:p>
            <a:r>
              <a:rPr lang="en-GB" sz="1100" dirty="0"/>
              <a:t>age                         9.721e-03  9.871e-05   98.48   &lt;2e-16 ***</a:t>
            </a:r>
          </a:p>
          <a:p>
            <a:r>
              <a:rPr lang="en-GB" sz="1100" dirty="0"/>
              <a:t>---</a:t>
            </a:r>
          </a:p>
          <a:p>
            <a:r>
              <a:rPr lang="en-GB" sz="1100" dirty="0" err="1"/>
              <a:t>Signif</a:t>
            </a:r>
            <a:r>
              <a:rPr lang="en-GB" sz="1100" dirty="0"/>
              <a:t>. codes:  0 ‘***’ 0.001 ‘**’ 0.01 ‘*’ 0.05 ‘.’ 0.1 ‘ ’ 1</a:t>
            </a:r>
          </a:p>
          <a:p>
            <a:endParaRPr lang="en-GB" sz="1100" dirty="0"/>
          </a:p>
          <a:p>
            <a:r>
              <a:rPr lang="en-GB" sz="1100" dirty="0"/>
              <a:t>Residual standard error: 0.08389 on 3384 degrees of freedom</a:t>
            </a:r>
          </a:p>
          <a:p>
            <a:r>
              <a:rPr lang="en-GB" sz="1100" dirty="0"/>
              <a:t>Multiple R-squared:  0.9649,	Adjusted R-squared:  0.9647 </a:t>
            </a:r>
          </a:p>
          <a:p>
            <a:r>
              <a:rPr lang="en-GB" sz="1100" dirty="0"/>
              <a:t>F-statistic:  6200 on 15 and 3384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29837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F8BB-4A6A-DA49-B8FD-88CE7AC0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7E62-C595-AD47-989B-BBE70B83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</a:p>
          <a:p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altLang="zh-CN" dirty="0"/>
              <a:t>Univariate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52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0DF0-EDC1-6B41-B0AF-A6B7AFD1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2936-C3FB-E642-80A6-429EDF2C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4717"/>
            <a:ext cx="9601200" cy="4122683"/>
          </a:xfrm>
        </p:spPr>
        <p:txBody>
          <a:bodyPr/>
          <a:lstStyle/>
          <a:p>
            <a:r>
              <a:rPr lang="en-US" altLang="zh-CN" dirty="0"/>
              <a:t>3000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correspond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(identified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ID)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03F98F-201A-BE41-B172-D6FCC466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06800"/>
              </p:ext>
            </p:extLst>
          </p:nvPr>
        </p:nvGraphicFramePr>
        <p:xfrm>
          <a:off x="1295399" y="3147556"/>
          <a:ext cx="1018189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98">
                  <a:extLst>
                    <a:ext uri="{9D8B030D-6E8A-4147-A177-3AD203B41FA5}">
                      <a16:colId xmlns:a16="http://schemas.microsoft.com/office/drawing/2014/main" val="4145585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1326048"/>
                    </a:ext>
                  </a:extLst>
                </a:gridCol>
                <a:gridCol w="1492469">
                  <a:extLst>
                    <a:ext uri="{9D8B030D-6E8A-4147-A177-3AD203B41FA5}">
                      <a16:colId xmlns:a16="http://schemas.microsoft.com/office/drawing/2014/main" val="3144469158"/>
                    </a:ext>
                  </a:extLst>
                </a:gridCol>
                <a:gridCol w="3100551">
                  <a:extLst>
                    <a:ext uri="{9D8B030D-6E8A-4147-A177-3AD203B41FA5}">
                      <a16:colId xmlns:a16="http://schemas.microsoft.com/office/drawing/2014/main" val="3610044548"/>
                    </a:ext>
                  </a:extLst>
                </a:gridCol>
                <a:gridCol w="2896438">
                  <a:extLst>
                    <a:ext uri="{9D8B030D-6E8A-4147-A177-3AD203B41FA5}">
                      <a16:colId xmlns:a16="http://schemas.microsoft.com/office/drawing/2014/main" val="1016195776"/>
                    </a:ext>
                  </a:extLst>
                </a:gridCol>
                <a:gridCol w="1044940">
                  <a:extLst>
                    <a:ext uri="{9D8B030D-6E8A-4147-A177-3AD203B41FA5}">
                      <a16:colId xmlns:a16="http://schemas.microsoft.com/office/drawing/2014/main" val="200843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Patient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Birth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88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Categorical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90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Female/Male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Chinese/Malay/Indian/Others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Singaporean/PR/Foreigner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1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9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39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B528-B1BD-D843-A7E5-E3FDC31C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Clinical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485E-927D-FD48-8BEF-6F588ACE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682" y="1414385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26</a:t>
            </a:r>
            <a:r>
              <a:rPr lang="zh-CN" altLang="en-US" dirty="0"/>
              <a:t> </a:t>
            </a:r>
            <a:r>
              <a:rPr lang="en-US" altLang="zh-CN" dirty="0"/>
              <a:t>variables,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r>
              <a:rPr lang="zh-CN" altLang="en-US" dirty="0"/>
              <a:t> </a:t>
            </a:r>
            <a:r>
              <a:rPr lang="en-US" altLang="zh-CN" dirty="0"/>
              <a:t>corresponds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(identified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admission)</a:t>
            </a:r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(3000),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admitted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</a:p>
          <a:p>
            <a:r>
              <a:rPr lang="en-US" altLang="zh-CN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Client’s</a:t>
            </a:r>
            <a:r>
              <a:rPr lang="zh-CN" altLang="en-US" dirty="0"/>
              <a:t> </a:t>
            </a:r>
            <a:r>
              <a:rPr lang="en-US" altLang="zh-CN" dirty="0"/>
              <a:t>perspective,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greater</a:t>
            </a:r>
            <a:r>
              <a:rPr lang="zh-CN" altLang="en-US" dirty="0"/>
              <a:t> </a:t>
            </a:r>
            <a:r>
              <a:rPr lang="en-US" altLang="zh-CN" dirty="0"/>
              <a:t>interest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expense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</a:p>
          <a:p>
            <a:r>
              <a:rPr lang="en-US" altLang="zh-CN" dirty="0"/>
              <a:t>Medical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(7%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9%),</a:t>
            </a:r>
            <a:r>
              <a:rPr lang="zh-CN" altLang="en-US" dirty="0"/>
              <a:t> </a:t>
            </a:r>
            <a:r>
              <a:rPr lang="en-US" altLang="zh-CN" dirty="0"/>
              <a:t>NA</a:t>
            </a:r>
            <a:r>
              <a:rPr lang="zh-CN" altLang="en-US" dirty="0"/>
              <a:t> </a:t>
            </a:r>
            <a:r>
              <a:rPr lang="en-US" altLang="zh-CN" dirty="0"/>
              <a:t>treated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recoded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(1/0/NA)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</a:p>
          <a:p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BMI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3526B7-3798-CD4B-A793-827C2067F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75475"/>
              </p:ext>
            </p:extLst>
          </p:nvPr>
        </p:nvGraphicFramePr>
        <p:xfrm>
          <a:off x="953814" y="4399280"/>
          <a:ext cx="10604936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420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1187668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282263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208689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1177159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1187669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  <a:gridCol w="1250731">
                  <a:extLst>
                    <a:ext uri="{9D8B030D-6E8A-4147-A177-3AD203B41FA5}">
                      <a16:colId xmlns:a16="http://schemas.microsoft.com/office/drawing/2014/main" val="2995454913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1319296589"/>
                    </a:ext>
                  </a:extLst>
                </a:gridCol>
                <a:gridCol w="1177158">
                  <a:extLst>
                    <a:ext uri="{9D8B030D-6E8A-4147-A177-3AD203B41FA5}">
                      <a16:colId xmlns:a16="http://schemas.microsoft.com/office/drawing/2014/main" val="4221725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Patient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Admission/Discharge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Medical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History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Preop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Medication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Symptom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Lab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Result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Weight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Height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1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Variable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Type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</a:p>
                    <a:p>
                      <a:r>
                        <a:rPr lang="en-US" altLang="zh-CN" sz="1600" dirty="0"/>
                        <a:t>(1/0/NA)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(1/0)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</a:p>
                    <a:p>
                      <a:r>
                        <a:rPr lang="en-US" altLang="zh-CN" sz="1600" dirty="0"/>
                        <a:t>(1/0)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Continuous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Continuous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Continuous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Length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Stay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BMI</a:t>
                      </a:r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9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52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F97F-20A6-2549-8D24-8655B183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9B39-1DF7-7A42-994F-AE3729EA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altLang="zh-CN" dirty="0"/>
              <a:t>Combined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</a:p>
          <a:p>
            <a:r>
              <a:rPr lang="en-US" altLang="zh-CN" dirty="0"/>
              <a:t>13600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(3400),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bills.</a:t>
            </a:r>
            <a:r>
              <a:rPr lang="zh-CN" altLang="en-US" dirty="0"/>
              <a:t> </a:t>
            </a:r>
            <a:endParaRPr lang="en-SG" altLang="zh-CN" dirty="0"/>
          </a:p>
          <a:p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admission,</a:t>
            </a:r>
            <a:r>
              <a:rPr lang="zh-CN" altLang="en-US" dirty="0"/>
              <a:t> </a:t>
            </a:r>
            <a:r>
              <a:rPr lang="en-US" altLang="zh-CN" dirty="0"/>
              <a:t>yielding</a:t>
            </a:r>
            <a:r>
              <a:rPr lang="zh-CN" altLang="en-US" dirty="0"/>
              <a:t> </a:t>
            </a:r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6E00D3-AE11-9C41-96DD-1AF01EC86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79433"/>
              </p:ext>
            </p:extLst>
          </p:nvPr>
        </p:nvGraphicFramePr>
        <p:xfrm>
          <a:off x="1632607" y="4076700"/>
          <a:ext cx="464457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970745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319299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49304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276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Patient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Admission</a:t>
                      </a:r>
                      <a:r>
                        <a:rPr lang="zh-CN" altLang="en-US" dirty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Continuous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21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66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AA1-24BD-7D44-9EC5-90A4FAA1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</a:t>
            </a:r>
            <a:r>
              <a:rPr lang="zh-CN" altLang="en-US" dirty="0"/>
              <a:t> </a:t>
            </a:r>
            <a:r>
              <a:rPr lang="en-US" altLang="zh-CN" dirty="0"/>
              <a:t>Master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F275-15B4-D541-91C0-3AC83F15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Demographic,</a:t>
            </a:r>
            <a:r>
              <a:rPr lang="zh-CN" altLang="en-US" dirty="0"/>
              <a:t> </a:t>
            </a:r>
            <a:r>
              <a:rPr lang="en-US" altLang="zh-CN" dirty="0"/>
              <a:t>Clinical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Bill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</a:p>
          <a:p>
            <a:r>
              <a:rPr lang="en-US" altLang="zh-CN" dirty="0"/>
              <a:t>3400</a:t>
            </a:r>
            <a:r>
              <a:rPr lang="zh-CN" altLang="en-US" dirty="0"/>
              <a:t> </a:t>
            </a:r>
            <a:r>
              <a:rPr lang="en-US" altLang="zh-CN" dirty="0"/>
              <a:t>observations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34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</a:p>
          <a:p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variables: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34B71E-E8EB-2A47-8255-39F6C839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6017"/>
              </p:ext>
            </p:extLst>
          </p:nvPr>
        </p:nvGraphicFramePr>
        <p:xfrm>
          <a:off x="4380187" y="2013432"/>
          <a:ext cx="768498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3">
                  <a:extLst>
                    <a:ext uri="{9D8B030D-6E8A-4147-A177-3AD203B41FA5}">
                      <a16:colId xmlns:a16="http://schemas.microsoft.com/office/drawing/2014/main" val="4024319832"/>
                    </a:ext>
                  </a:extLst>
                </a:gridCol>
                <a:gridCol w="956390">
                  <a:extLst>
                    <a:ext uri="{9D8B030D-6E8A-4147-A177-3AD203B41FA5}">
                      <a16:colId xmlns:a16="http://schemas.microsoft.com/office/drawing/2014/main" val="3657295616"/>
                    </a:ext>
                  </a:extLst>
                </a:gridCol>
                <a:gridCol w="1032564">
                  <a:extLst>
                    <a:ext uri="{9D8B030D-6E8A-4147-A177-3AD203B41FA5}">
                      <a16:colId xmlns:a16="http://schemas.microsoft.com/office/drawing/2014/main" val="136613167"/>
                    </a:ext>
                  </a:extLst>
                </a:gridCol>
                <a:gridCol w="1032564">
                  <a:extLst>
                    <a:ext uri="{9D8B030D-6E8A-4147-A177-3AD203B41FA5}">
                      <a16:colId xmlns:a16="http://schemas.microsoft.com/office/drawing/2014/main" val="2113709622"/>
                    </a:ext>
                  </a:extLst>
                </a:gridCol>
                <a:gridCol w="1032564">
                  <a:extLst>
                    <a:ext uri="{9D8B030D-6E8A-4147-A177-3AD203B41FA5}">
                      <a16:colId xmlns:a16="http://schemas.microsoft.com/office/drawing/2014/main" val="3438747081"/>
                    </a:ext>
                  </a:extLst>
                </a:gridCol>
                <a:gridCol w="973318">
                  <a:extLst>
                    <a:ext uri="{9D8B030D-6E8A-4147-A177-3AD203B41FA5}">
                      <a16:colId xmlns:a16="http://schemas.microsoft.com/office/drawing/2014/main" val="1744375847"/>
                    </a:ext>
                  </a:extLst>
                </a:gridCol>
                <a:gridCol w="947928">
                  <a:extLst>
                    <a:ext uri="{9D8B030D-6E8A-4147-A177-3AD203B41FA5}">
                      <a16:colId xmlns:a16="http://schemas.microsoft.com/office/drawing/2014/main" val="3921412071"/>
                    </a:ext>
                  </a:extLst>
                </a:gridCol>
                <a:gridCol w="956391">
                  <a:extLst>
                    <a:ext uri="{9D8B030D-6E8A-4147-A177-3AD203B41FA5}">
                      <a16:colId xmlns:a16="http://schemas.microsoft.com/office/drawing/2014/main" val="209780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Readmitted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status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Gender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Race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Resident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Status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Medical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History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Preop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Medication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Symptom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1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Variable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Type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</a:p>
                    <a:p>
                      <a:r>
                        <a:rPr lang="en-US" altLang="zh-CN" sz="1600" dirty="0"/>
                        <a:t>(1/0/NA)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(1/0)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Categorical</a:t>
                      </a:r>
                    </a:p>
                    <a:p>
                      <a:r>
                        <a:rPr lang="en-US" altLang="zh-CN" sz="1600" dirty="0"/>
                        <a:t>(1/0)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09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Length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of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Stay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4913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7549E6-3E2B-ED42-A1D8-30CE0AC1A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91988"/>
              </p:ext>
            </p:extLst>
          </p:nvPr>
        </p:nvGraphicFramePr>
        <p:xfrm>
          <a:off x="1559035" y="5059680"/>
          <a:ext cx="81280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009324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71951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714032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046196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28005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583188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55264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Bill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Lab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Result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Length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49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9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52CC-B44B-A640-B448-5D452953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3C639-282D-2A40-816F-67BBF3416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261" y="1509219"/>
            <a:ext cx="5423339" cy="4870962"/>
          </a:xfrm>
        </p:spPr>
      </p:pic>
    </p:spTree>
    <p:extLst>
      <p:ext uri="{BB962C8B-B14F-4D97-AF65-F5344CB8AC3E}">
        <p14:creationId xmlns:p14="http://schemas.microsoft.com/office/powerpoint/2010/main" val="254754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338A-10B1-FE46-839E-4EF75FD2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log(Amount)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385E6-2887-6941-B40D-51BCC3F0B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2844800"/>
            <a:ext cx="2743200" cy="2463800"/>
          </a:xfrm>
        </p:spPr>
      </p:pic>
    </p:spTree>
    <p:extLst>
      <p:ext uri="{BB962C8B-B14F-4D97-AF65-F5344CB8AC3E}">
        <p14:creationId xmlns:p14="http://schemas.microsoft.com/office/powerpoint/2010/main" val="132272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F0D7-1E2B-6A4D-946A-1F2071BA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58248" cy="1485900"/>
          </a:xfrm>
        </p:spPr>
        <p:txBody>
          <a:bodyPr/>
          <a:lstStyle/>
          <a:p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CD3284-5F71-E146-AA06-DE9C21431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338" y="1481740"/>
            <a:ext cx="5084379" cy="4566526"/>
          </a:xfrm>
        </p:spPr>
      </p:pic>
    </p:spTree>
    <p:extLst>
      <p:ext uri="{BB962C8B-B14F-4D97-AF65-F5344CB8AC3E}">
        <p14:creationId xmlns:p14="http://schemas.microsoft.com/office/powerpoint/2010/main" val="22696216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448</TotalTime>
  <Words>708</Words>
  <Application>Microsoft Macintosh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An Exploratory data analysis for drivers of cost of care</vt:lpstr>
      <vt:lpstr>Outline</vt:lpstr>
      <vt:lpstr>Demographic Data</vt:lpstr>
      <vt:lpstr>Clinical Data</vt:lpstr>
      <vt:lpstr>Bill Data</vt:lpstr>
      <vt:lpstr>Generating Master Dataset</vt:lpstr>
      <vt:lpstr>Continuous variables – Amount</vt:lpstr>
      <vt:lpstr>Continuous Variables – log(Amount)</vt:lpstr>
      <vt:lpstr>Continuous Variables – lab results 1 to 3</vt:lpstr>
      <vt:lpstr>Continuous Variables – Weight, Height &amp; BMI</vt:lpstr>
      <vt:lpstr>Age</vt:lpstr>
      <vt:lpstr>Categorical variables – Medical Histories</vt:lpstr>
      <vt:lpstr>Demographics</vt:lpstr>
      <vt:lpstr>Dataset for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Exploratory data analysis for drivers of cost of care</dc:title>
  <dc:creator>Linye Chen</dc:creator>
  <cp:lastModifiedBy>Linye Chen</cp:lastModifiedBy>
  <cp:revision>22</cp:revision>
  <dcterms:created xsi:type="dcterms:W3CDTF">2022-02-11T01:50:13Z</dcterms:created>
  <dcterms:modified xsi:type="dcterms:W3CDTF">2022-02-11T09:19:02Z</dcterms:modified>
</cp:coreProperties>
</file>