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0" r:id="rId4"/>
    <p:sldId id="266" r:id="rId5"/>
    <p:sldId id="267" r:id="rId6"/>
    <p:sldId id="268" r:id="rId7"/>
    <p:sldId id="260" r:id="rId8"/>
    <p:sldId id="271" r:id="rId9"/>
    <p:sldId id="276" r:id="rId10"/>
    <p:sldId id="277" r:id="rId11"/>
    <p:sldId id="280" r:id="rId12"/>
    <p:sldId id="281" r:id="rId13"/>
    <p:sldId id="283" r:id="rId14"/>
    <p:sldId id="269" r:id="rId15"/>
    <p:sldId id="273" r:id="rId16"/>
    <p:sldId id="274" r:id="rId17"/>
    <p:sldId id="275" r:id="rId18"/>
    <p:sldId id="282" r:id="rId19"/>
    <p:sldId id="272" r:id="rId20"/>
    <p:sldId id="284" r:id="rId21"/>
    <p:sldId id="286" r:id="rId22"/>
    <p:sldId id="289" r:id="rId23"/>
    <p:sldId id="288" r:id="rId24"/>
    <p:sldId id="287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0455-7AC3-2647-9167-5F5A7BB3B060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9871F-2443-DD4A-82EE-233A82A04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01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871F-2443-DD4A-82EE-233A82A0479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14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3DBA-917C-0242-B30C-5763D80C0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B670E-B048-034E-A0EF-63703FF23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81C19-BD1C-9942-B2C7-2D53E522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518B-F85B-CA4B-B523-6AB4105A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6548-DA57-9145-954F-7F2533B8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8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B48B-0511-0A42-AA8A-AA4447A1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6A63D-5EBD-4144-950A-84A2117A8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1895-A16D-F14C-8EC3-2033167F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0EA6-9248-1145-B086-D39F1172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124A-B18F-F94C-98A2-E868B484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6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E80BA-C952-9742-B5F9-E6C8611F1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D3C7-9443-6145-A44C-B8651D0A5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30C8-4AC2-6A4F-B952-523DFEB9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CDDD-0BE6-A24A-8709-73DB1CF1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4E15-A3FF-5044-A3BD-A002C263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30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12FD-A814-3C4A-B729-C279BE83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4EBF-5AC7-1242-A0C4-AAC0EAB5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CF6D-A902-B241-B645-ECC0059A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913B-A3A7-244E-84CF-96727078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FFEE-8852-E04F-A68F-34E4507C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7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37D9-56E4-E544-ACA0-2C09167B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D4E0-60A2-BC43-8B5F-C5F8D455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D8150-1D54-D342-B855-958C7198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5A65-1BCB-7F45-A005-D3F872F6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BED2-C603-B547-B80E-60F70975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5132-E5CE-7842-AF08-7FE2694C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D59E-4802-1F45-BAE4-A6608728A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D8695-FF47-7C49-AC2E-25BDC02DD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8940C-5235-C74C-BD78-36037C8E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59AB7-C00D-FA41-BA54-2202139C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057C4-5219-F64B-901A-8EF82FEF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A4E8-157A-0043-87C9-A15F8CB4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5BC98-33AD-ED45-8F4E-D6203930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B7EE-36DA-6248-BD81-41730126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BD5F8-0963-9E45-92FB-A3EA81F5A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F4E04-8510-FF42-BD00-42CB5863C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A3681-7B35-8043-8082-310B77EF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C3899-B53C-FA45-A813-50EE46DA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1045D-6A4E-7F41-B274-7C5B0661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5DAA-5119-A54D-9FC6-7209F30E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FEA59-2E4D-6143-B1ED-49D1B57D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D944F-0D38-1540-AD5C-678F2D9A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6C81A-1236-E849-9768-698FF7FA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56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F6930-1D54-414A-9DB3-ECC4281B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3C3CF-40B8-AC45-BAE3-363866EF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99D6-1485-1947-BC91-7F886CEE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2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20B4-AB95-2647-AB03-8E5A42D5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40C5-25BF-7A42-823C-6FABD52E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6A0D0-FF35-104C-AF46-ABE3FBF3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43722-A2AA-2E4C-A67C-C2DA4D20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6439B-5771-B849-B035-76966C5E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FCBDA-0DA4-E145-8E19-AAC46B94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45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DDB0-004E-B349-AEAD-E86E5E4B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129A3-EAD7-3346-8FF4-3174B8D54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B9F9F-738E-1A45-902C-C413953CB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8BD39-B190-9C41-A9FA-B08A6023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1EA5-67C9-B247-ACD0-4CD95FC654E4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30D69-5804-7347-A4FC-1E721589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08F9-B777-B740-A1BA-5B73D6DD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4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D1F71-8FC0-B646-B12A-FB0E0239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D99D-362A-6541-9E7E-1E0717A5A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8377-7A28-C44D-B2D0-8BCFFCF5F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1EA5-67C9-B247-ACD0-4CD95FC654E4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2B69-9545-F142-8B33-9B1AE06DA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FFC4-2CFA-464C-B417-0E974CB23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F25B-B9D0-3F4F-BEF0-4BB1C334C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0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370A28-D381-7C49-92B0-AFC6C03E6687}"/>
              </a:ext>
            </a:extLst>
          </p:cNvPr>
          <p:cNvSpPr txBox="1">
            <a:spLocks/>
          </p:cNvSpPr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sz="4800" cap="all" dirty="0">
                <a:solidFill>
                  <a:schemeClr val="tx2"/>
                </a:solidFill>
              </a:rPr>
              <a:t>An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Exploratory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data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analysis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for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drivers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of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cost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of</a:t>
            </a:r>
            <a:r>
              <a:rPr lang="zh-CN" altLang="en-US" sz="4800" cap="all" dirty="0">
                <a:solidFill>
                  <a:schemeClr val="tx2"/>
                </a:solidFill>
              </a:rPr>
              <a:t> </a:t>
            </a:r>
            <a:r>
              <a:rPr lang="en-US" altLang="zh-CN" sz="4800" cap="all" dirty="0">
                <a:solidFill>
                  <a:schemeClr val="tx2"/>
                </a:solidFill>
              </a:rPr>
              <a:t>care</a:t>
            </a:r>
            <a:endParaRPr lang="en-GB" sz="4800" cap="all" dirty="0">
              <a:solidFill>
                <a:schemeClr val="tx2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EB579C2-3509-DB43-89A3-855D6681BE26}"/>
              </a:ext>
            </a:extLst>
          </p:cNvPr>
          <p:cNvSpPr txBox="1">
            <a:spLocks/>
          </p:cNvSpPr>
          <p:nvPr/>
        </p:nvSpPr>
        <p:spPr>
          <a:xfrm>
            <a:off x="2679905" y="4222979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2000"/>
              </a:lnSpc>
              <a:spcBef>
                <a:spcPts val="0"/>
              </a:spcBef>
            </a:pPr>
            <a:r>
              <a:rPr lang="en-US" altLang="zh-CN" sz="2300" dirty="0">
                <a:solidFill>
                  <a:schemeClr val="tx2"/>
                </a:solidFill>
              </a:rPr>
              <a:t>LINYE</a:t>
            </a:r>
            <a:r>
              <a:rPr lang="zh-CN" altLang="en-US" sz="2300" dirty="0">
                <a:solidFill>
                  <a:schemeClr val="tx2"/>
                </a:solidFill>
              </a:rPr>
              <a:t> </a:t>
            </a:r>
            <a:r>
              <a:rPr lang="en-US" altLang="zh-CN" sz="2300" dirty="0">
                <a:solidFill>
                  <a:schemeClr val="tx2"/>
                </a:solidFill>
              </a:rPr>
              <a:t>CHEN</a:t>
            </a:r>
          </a:p>
          <a:p>
            <a:pPr>
              <a:lnSpc>
                <a:spcPct val="112000"/>
              </a:lnSpc>
              <a:spcBef>
                <a:spcPts val="0"/>
              </a:spcBef>
            </a:pPr>
            <a:r>
              <a:rPr lang="en-US" altLang="zh-CN" sz="2300" dirty="0">
                <a:solidFill>
                  <a:schemeClr val="tx2"/>
                </a:solidFill>
              </a:rPr>
              <a:t>11.02.2022</a:t>
            </a:r>
            <a:endParaRPr lang="en-GB" sz="2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0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29069" y="6029177"/>
            <a:ext cx="9254992" cy="619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For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7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medical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histories,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only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small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portion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YES,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unbalanced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data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noted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29069" y="-265819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Categorical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–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Medical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History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7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6BC78-794F-E242-B583-E42A41E6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55" y="828822"/>
            <a:ext cx="8320568" cy="52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29069" y="5983548"/>
            <a:ext cx="9254992" cy="619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Most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records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show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usage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preop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medication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2,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3,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4,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5,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29069" y="-265819"/>
            <a:ext cx="10536866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Categorical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–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Preop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Medication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6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24ED9-AEF2-4541-A4EB-34D7807A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69" y="794280"/>
            <a:ext cx="9554534" cy="47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468504" y="5716681"/>
            <a:ext cx="9254992" cy="619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Most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records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present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symptom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2,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3,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4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29069" y="-265819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Categorical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–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Symptom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5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A5A9E-496D-C64F-AFC9-E21D2901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97" y="831350"/>
            <a:ext cx="7469963" cy="46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4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71599" y="1725871"/>
            <a:ext cx="9250327" cy="570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Applying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one-way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ANOVA,</a:t>
            </a:r>
            <a:r>
              <a:rPr lang="zh-CN" altLang="en-US" sz="2000" dirty="0">
                <a:solidFill>
                  <a:schemeClr val="tx2"/>
                </a:solidFill>
              </a:rPr>
              <a:t>  </a:t>
            </a:r>
            <a:r>
              <a:rPr lang="en-US" altLang="zh-CN" sz="2000" dirty="0">
                <a:solidFill>
                  <a:schemeClr val="tx2"/>
                </a:solidFill>
              </a:rPr>
              <a:t>13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categorical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identified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associated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Gender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Race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Resident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status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Medical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history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1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Medical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history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6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Medical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history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7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Preop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medication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2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Preop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medication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599" y="152400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Association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between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Categorical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and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Amount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45E08C-924C-014C-A11D-CBEB92E84D12}"/>
              </a:ext>
            </a:extLst>
          </p:cNvPr>
          <p:cNvSpPr txBox="1">
            <a:spLocks/>
          </p:cNvSpPr>
          <p:nvPr/>
        </p:nvSpPr>
        <p:spPr>
          <a:xfrm>
            <a:off x="5114262" y="2384204"/>
            <a:ext cx="4788195" cy="2064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1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2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3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4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5613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71599" y="5831516"/>
            <a:ext cx="9601200" cy="8740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Due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skewedness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log(amount)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taken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approximate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normal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distribution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599" y="152400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Continuous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Amount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C3B749-BFD2-5748-A2ED-1B88D77C0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69" y="1223041"/>
            <a:ext cx="4912237" cy="4411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42ECA4-8E48-2B4E-B580-CC7CCFFE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96" y="1223042"/>
            <a:ext cx="4437129" cy="43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71599" y="6051693"/>
            <a:ext cx="9601200" cy="8740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Lab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results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3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approximate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normal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distribution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599" y="152400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Continuous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–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Lab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Results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3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3C1CD-E18E-7A46-B37E-2486EC2C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82" y="1170617"/>
            <a:ext cx="972819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6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998574" y="5776151"/>
            <a:ext cx="9601200" cy="8740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Weight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height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are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both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significantly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associated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gender,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whereas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BMI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between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female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shows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significant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difference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In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following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analysis,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BMI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used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instead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weight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height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599" y="38989"/>
            <a:ext cx="10568764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Continuous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–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Weight,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Height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&amp;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BMI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6D2DAE5-508C-CE41-AD33-A222F40D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04135"/>
            <a:ext cx="8855150" cy="44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1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219201" y="5699706"/>
            <a:ext cx="9601200" cy="8740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Age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approximates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bi-modal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normal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distribution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Length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stay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approximates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normal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distribution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when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treated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continuous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599" y="152400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Continuous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–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Age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&amp;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Length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of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Stay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536E3B3-D658-F542-A9D4-A73D9012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55" y="1426489"/>
            <a:ext cx="4453759" cy="4000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F1886-14C7-A849-8ABB-FD07DEF9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6489"/>
            <a:ext cx="4066955" cy="40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61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6819779" y="1864094"/>
            <a:ext cx="5017993" cy="2064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Age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moderately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associated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other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continuous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show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significant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correlation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599" y="152400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Correlation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Among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Continuous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CC15B-6127-EA41-B714-1B249D43D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32" y="1187007"/>
            <a:ext cx="5110568" cy="50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08DAA-22DB-904F-A6B7-E62721CD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9000"/>
              </a:lnSpc>
            </a:pPr>
            <a:r>
              <a:rPr lang="en-US" altLang="zh-CN" sz="4400" dirty="0">
                <a:solidFill>
                  <a:schemeClr val="tx2"/>
                </a:solidFill>
              </a:rPr>
              <a:t>Section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3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–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Multi-Variable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Linear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Regression</a:t>
            </a:r>
            <a:endParaRPr lang="en-GB" sz="4400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52500-8A58-B54C-930E-FB9CD21BF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024F7-D60F-7347-91D6-BC24DE1388B5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Outline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C34C23-1F1D-A94C-8EE9-357BEB345D67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Dataset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Overview</a:t>
            </a: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Demographic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Data</a:t>
            </a: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Clinical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Data</a:t>
            </a: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Bill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Data</a:t>
            </a: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Master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Data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Univariate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Analysis</a:t>
            </a: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Continuous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Variables</a:t>
            </a:r>
          </a:p>
          <a:p>
            <a:pPr marL="8412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1600" dirty="0">
                <a:solidFill>
                  <a:schemeClr val="tx2"/>
                </a:solidFill>
              </a:rPr>
              <a:t>Categorical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Variables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Multi-Variable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Linear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Regression</a:t>
            </a:r>
            <a:endParaRPr lang="en-GB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42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E161EB-DECA-AE42-AA8F-F79DDE64E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99" r="3426" b="3021"/>
          <a:stretch/>
        </p:blipFill>
        <p:spPr>
          <a:xfrm>
            <a:off x="386424" y="744795"/>
            <a:ext cx="6315741" cy="5740695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6702165" y="948691"/>
            <a:ext cx="5194705" cy="337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Using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</a:rPr>
              <a:t>regsubsets</a:t>
            </a:r>
            <a:r>
              <a:rPr lang="en-US" altLang="zh-CN" sz="2000" dirty="0">
                <a:solidFill>
                  <a:schemeClr val="tx2"/>
                </a:solidFill>
              </a:rPr>
              <a:t>()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function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identify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best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linear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models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different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number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independent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14</a:t>
            </a:r>
            <a:r>
              <a:rPr lang="en-US" altLang="zh-CN" sz="2000" baseline="30000" dirty="0">
                <a:solidFill>
                  <a:schemeClr val="tx2"/>
                </a:solidFill>
              </a:rPr>
              <a:t>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model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12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chosen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due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good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balance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low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BIC,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low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Cp,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high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Adjusted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square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low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RSS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Gender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Race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Resident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status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Medical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history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1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Medical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history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6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1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2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3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4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Symptom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203544" y="-273261"/>
            <a:ext cx="10490201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Optimal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Linear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Regression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9" name="Doughnut 8">
            <a:extLst>
              <a:ext uri="{FF2B5EF4-FFF2-40B4-BE49-F238E27FC236}">
                <a16:creationId xmlns:a16="http://schemas.microsoft.com/office/drawing/2014/main" id="{E1D00821-E18D-6D4B-8D71-8B5FBD0C4547}"/>
              </a:ext>
            </a:extLst>
          </p:cNvPr>
          <p:cNvSpPr/>
          <p:nvPr/>
        </p:nvSpPr>
        <p:spPr>
          <a:xfrm>
            <a:off x="2325638" y="2128651"/>
            <a:ext cx="160423" cy="17140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ghnut 9">
            <a:extLst>
              <a:ext uri="{FF2B5EF4-FFF2-40B4-BE49-F238E27FC236}">
                <a16:creationId xmlns:a16="http://schemas.microsoft.com/office/drawing/2014/main" id="{1BEC933A-6BD0-BB48-ADA0-DBF9D0EBBEE7}"/>
              </a:ext>
            </a:extLst>
          </p:cNvPr>
          <p:cNvSpPr/>
          <p:nvPr/>
        </p:nvSpPr>
        <p:spPr>
          <a:xfrm>
            <a:off x="5581129" y="2195792"/>
            <a:ext cx="160423" cy="17140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BE8FDF54-95DD-694C-A4A8-0E353BC3FA7B}"/>
              </a:ext>
            </a:extLst>
          </p:cNvPr>
          <p:cNvSpPr/>
          <p:nvPr/>
        </p:nvSpPr>
        <p:spPr>
          <a:xfrm>
            <a:off x="2312169" y="4237867"/>
            <a:ext cx="160423" cy="17140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Doughnut 11">
            <a:extLst>
              <a:ext uri="{FF2B5EF4-FFF2-40B4-BE49-F238E27FC236}">
                <a16:creationId xmlns:a16="http://schemas.microsoft.com/office/drawing/2014/main" id="{0DB08499-A640-934F-A664-54B5BF882B3A}"/>
              </a:ext>
            </a:extLst>
          </p:cNvPr>
          <p:cNvSpPr/>
          <p:nvPr/>
        </p:nvSpPr>
        <p:spPr>
          <a:xfrm>
            <a:off x="5550809" y="5466836"/>
            <a:ext cx="160423" cy="17140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CB2BE3-4E00-3444-ABC3-0293A3CCEF72}"/>
              </a:ext>
            </a:extLst>
          </p:cNvPr>
          <p:cNvSpPr txBox="1">
            <a:spLocks/>
          </p:cNvSpPr>
          <p:nvPr/>
        </p:nvSpPr>
        <p:spPr>
          <a:xfrm>
            <a:off x="8881542" y="2908840"/>
            <a:ext cx="2501387" cy="2064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BMI</a:t>
            </a:r>
          </a:p>
          <a:p>
            <a:pPr lvl="1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tx2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70685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A9213-E9F8-BA48-95BA-55B530AB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119"/>
            <a:ext cx="8975947" cy="59806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CDFC86-1D39-FE42-B13A-5651CB159B35}"/>
              </a:ext>
            </a:extLst>
          </p:cNvPr>
          <p:cNvSpPr txBox="1">
            <a:spLocks/>
          </p:cNvSpPr>
          <p:nvPr/>
        </p:nvSpPr>
        <p:spPr>
          <a:xfrm>
            <a:off x="162697" y="0"/>
            <a:ext cx="12029303" cy="766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sz="3600" dirty="0">
                <a:solidFill>
                  <a:schemeClr val="tx2"/>
                </a:solidFill>
              </a:rPr>
              <a:t>Amount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versus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Race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grouped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by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Gender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and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Resident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Status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8513E8-FB12-FC4A-BD3B-8ABA5EC4119C}"/>
              </a:ext>
            </a:extLst>
          </p:cNvPr>
          <p:cNvSpPr txBox="1">
            <a:spLocks/>
          </p:cNvSpPr>
          <p:nvPr/>
        </p:nvSpPr>
        <p:spPr>
          <a:xfrm>
            <a:off x="8905514" y="1278924"/>
            <a:ext cx="3356919" cy="43001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Malays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largest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races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Male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has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slightly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larger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female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Foreigner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has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largest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among,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followed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PR.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Singaporean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has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smallest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regardless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gender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race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45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8CFB-30B2-1947-9B8B-906381C768F3}"/>
              </a:ext>
            </a:extLst>
          </p:cNvPr>
          <p:cNvSpPr txBox="1">
            <a:spLocks/>
          </p:cNvSpPr>
          <p:nvPr/>
        </p:nvSpPr>
        <p:spPr>
          <a:xfrm>
            <a:off x="162697" y="210065"/>
            <a:ext cx="12029303" cy="766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sz="3600" dirty="0">
                <a:solidFill>
                  <a:schemeClr val="tx2"/>
                </a:solidFill>
              </a:rPr>
              <a:t>Amount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versus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Race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grouped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by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Gender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and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Resident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Status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DB90-CF5F-EE44-BCAC-29DE660C2F0C}"/>
              </a:ext>
            </a:extLst>
          </p:cNvPr>
          <p:cNvSpPr txBox="1">
            <a:spLocks/>
          </p:cNvSpPr>
          <p:nvPr/>
        </p:nvSpPr>
        <p:spPr>
          <a:xfrm>
            <a:off x="271849" y="1087395"/>
            <a:ext cx="11920151" cy="43001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If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government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subsidy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Singaporean’s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PR’s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healthcare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service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taken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consideration,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larger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Foreigners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could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potentially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explained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applicability/accessibility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subsidy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scheme.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If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datasets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originate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from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different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hospitals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including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private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public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hospitals,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sampled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Foreigners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have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higher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tendency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visit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private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hospital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public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one,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compared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Singaporean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PR.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endParaRPr lang="en-SG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Among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patients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admitted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particular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condition,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Malays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have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worse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underlying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health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condition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compared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other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races,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which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captured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reported.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result,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more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intensive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care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needed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Malays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increased.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Among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patients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admitted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particular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condition,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might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have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overall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worse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health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condition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compared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Female.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endParaRPr lang="en-SG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Relatively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small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sample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size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Foreigners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Malays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should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noted.</a:t>
            </a:r>
          </a:p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5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C1EAE5-AA6B-4749-8701-D49E5E2A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7" y="540608"/>
            <a:ext cx="11074400" cy="5537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756541-1D21-1843-9B1E-DC01DBC7BED0}"/>
              </a:ext>
            </a:extLst>
          </p:cNvPr>
          <p:cNvSpPr txBox="1">
            <a:spLocks/>
          </p:cNvSpPr>
          <p:nvPr/>
        </p:nvSpPr>
        <p:spPr>
          <a:xfrm>
            <a:off x="162697" y="0"/>
            <a:ext cx="12029303" cy="766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sz="3600" dirty="0">
                <a:solidFill>
                  <a:schemeClr val="tx2"/>
                </a:solidFill>
              </a:rPr>
              <a:t>Amount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versus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Medical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Histories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and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Symptoms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DA83C0-E025-8549-93E6-3734FC332900}"/>
              </a:ext>
            </a:extLst>
          </p:cNvPr>
          <p:cNvSpPr txBox="1">
            <a:spLocks/>
          </p:cNvSpPr>
          <p:nvPr/>
        </p:nvSpPr>
        <p:spPr>
          <a:xfrm>
            <a:off x="162697" y="6128953"/>
            <a:ext cx="11565923" cy="650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Aft>
                <a:spcPts val="20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Presence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Medical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History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Medical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History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6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symptom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from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5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would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lead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larger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median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1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A89A7-FC97-B14F-94E6-67E1186D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32" y="558114"/>
            <a:ext cx="10464114" cy="52320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ECE478D-DA34-0E44-B337-7C0C5185F29B}"/>
              </a:ext>
            </a:extLst>
          </p:cNvPr>
          <p:cNvSpPr txBox="1">
            <a:spLocks/>
          </p:cNvSpPr>
          <p:nvPr/>
        </p:nvSpPr>
        <p:spPr>
          <a:xfrm>
            <a:off x="162697" y="0"/>
            <a:ext cx="12029303" cy="766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sz="3600" dirty="0">
                <a:solidFill>
                  <a:schemeClr val="tx2"/>
                </a:solidFill>
              </a:rPr>
              <a:t>Amount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versus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BMI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and</a:t>
            </a:r>
            <a:r>
              <a:rPr lang="zh-CN" altLang="en-US" sz="3600" dirty="0">
                <a:solidFill>
                  <a:schemeClr val="tx2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Age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856175-1453-0A46-8BFD-15E8E9B5FEC5}"/>
              </a:ext>
            </a:extLst>
          </p:cNvPr>
          <p:cNvSpPr txBox="1">
            <a:spLocks/>
          </p:cNvSpPr>
          <p:nvPr/>
        </p:nvSpPr>
        <p:spPr>
          <a:xfrm>
            <a:off x="162697" y="5649781"/>
            <a:ext cx="11565923" cy="1035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BMI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Age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are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both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positively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correlated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amount.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endParaRPr lang="en-SG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No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significant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difference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linear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trend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different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Resident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Status.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Similar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trend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when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grouped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Race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Gender.</a:t>
            </a:r>
          </a:p>
        </p:txBody>
      </p:sp>
    </p:spTree>
    <p:extLst>
      <p:ext uri="{BB962C8B-B14F-4D97-AF65-F5344CB8AC3E}">
        <p14:creationId xmlns:p14="http://schemas.microsoft.com/office/powerpoint/2010/main" val="270767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56AC3-9ED7-0D47-8A81-D21B57E27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4" r="3536" b="2482"/>
          <a:stretch/>
        </p:blipFill>
        <p:spPr>
          <a:xfrm>
            <a:off x="2490155" y="605783"/>
            <a:ext cx="6004632" cy="560936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778089" y="6091578"/>
            <a:ext cx="11158538" cy="4970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Diagnostic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graphs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indicating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that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data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not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fit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well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multi-variable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linear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model.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endParaRPr lang="en-SG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Nevertheless,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linear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model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good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starting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point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identify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meaningful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622776" y="-372117"/>
            <a:ext cx="10490201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Optimal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Linear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Regression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Model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Limitation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08DAA-22DB-904F-A6B7-E62721CD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9000"/>
              </a:lnSpc>
            </a:pPr>
            <a:r>
              <a:rPr lang="en-US" altLang="zh-CN" sz="4400" dirty="0">
                <a:solidFill>
                  <a:schemeClr val="tx2"/>
                </a:solidFill>
              </a:rPr>
              <a:t>Section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1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–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Dataset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Overview</a:t>
            </a:r>
            <a:endParaRPr lang="en-GB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9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024F7-D60F-7347-91D6-BC24DE1388B5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Demographic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C34C23-1F1D-A94C-8EE9-357BEB345D67}"/>
              </a:ext>
            </a:extLst>
          </p:cNvPr>
          <p:cNvSpPr txBox="1">
            <a:spLocks/>
          </p:cNvSpPr>
          <p:nvPr/>
        </p:nvSpPr>
        <p:spPr>
          <a:xfrm>
            <a:off x="1371600" y="202066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3000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5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each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belonging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one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unique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patient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(identified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patient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New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generated: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Age</a:t>
            </a:r>
            <a:endParaRPr lang="en-GB" sz="200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D6039D7-6C79-DE45-98FF-EF3477866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50507"/>
              </p:ext>
            </p:extLst>
          </p:nvPr>
        </p:nvGraphicFramePr>
        <p:xfrm>
          <a:off x="1371600" y="3622370"/>
          <a:ext cx="9175898" cy="1529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237">
                  <a:extLst>
                    <a:ext uri="{9D8B030D-6E8A-4147-A177-3AD203B41FA5}">
                      <a16:colId xmlns:a16="http://schemas.microsoft.com/office/drawing/2014/main" val="22431476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1326048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3144469158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3610044548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1016195776"/>
                    </a:ext>
                  </a:extLst>
                </a:gridCol>
                <a:gridCol w="1275907">
                  <a:extLst>
                    <a:ext uri="{9D8B030D-6E8A-4147-A177-3AD203B41FA5}">
                      <a16:colId xmlns:a16="http://schemas.microsoft.com/office/drawing/2014/main" val="2008435288"/>
                    </a:ext>
                  </a:extLst>
                </a:gridCol>
                <a:gridCol w="2488019">
                  <a:extLst>
                    <a:ext uri="{9D8B030D-6E8A-4147-A177-3AD203B41FA5}">
                      <a16:colId xmlns:a16="http://schemas.microsoft.com/office/drawing/2014/main" val="1476240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Variable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Patient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ID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Gender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Race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Resident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Status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Date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of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Birth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Age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8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Type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Binary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Female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Male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Categorical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Chinese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Malay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Indian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Categorical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Singaporean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PR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b="0" dirty="0"/>
                        <a:t>Foreigner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Date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Discrete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(treated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as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continuous)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05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81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024F7-D60F-7347-91D6-BC24DE1388B5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Clinical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C34C23-1F1D-A94C-8EE9-357BEB345D67}"/>
              </a:ext>
            </a:extLst>
          </p:cNvPr>
          <p:cNvSpPr txBox="1">
            <a:spLocks/>
          </p:cNvSpPr>
          <p:nvPr/>
        </p:nvSpPr>
        <p:spPr>
          <a:xfrm>
            <a:off x="1219200" y="1638300"/>
            <a:ext cx="10517372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3400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26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each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belonging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to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one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unique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(identified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patient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admission)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100" dirty="0">
                <a:solidFill>
                  <a:schemeClr val="tx2"/>
                </a:solidFill>
              </a:rPr>
              <a:t>Based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on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the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number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of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unique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patients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(3000),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a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small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portion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of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patients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are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admitted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more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than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once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100" dirty="0">
                <a:solidFill>
                  <a:schemeClr val="tx2"/>
                </a:solidFill>
              </a:rPr>
              <a:t>Assumption: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from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Client’s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perspective,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the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expense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of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each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unique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admission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is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of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greater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interest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than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the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overall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expense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of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each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patient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100" dirty="0">
                <a:solidFill>
                  <a:schemeClr val="tx2"/>
                </a:solidFill>
              </a:rPr>
              <a:t>Medical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history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2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and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5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have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missing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values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(7%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and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9%),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NA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treated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as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another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level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100" dirty="0">
                <a:solidFill>
                  <a:schemeClr val="tx2"/>
                </a:solidFill>
              </a:rPr>
              <a:t>New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variables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generated: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Length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of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stay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and</a:t>
            </a:r>
            <a:r>
              <a:rPr lang="zh-CN" altLang="en-US" sz="2100" dirty="0">
                <a:solidFill>
                  <a:schemeClr val="tx2"/>
                </a:solidFill>
              </a:rPr>
              <a:t> </a:t>
            </a:r>
            <a:r>
              <a:rPr lang="en-US" altLang="zh-CN" sz="2100" dirty="0">
                <a:solidFill>
                  <a:schemeClr val="tx2"/>
                </a:solidFill>
              </a:rPr>
              <a:t>BMI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GB" sz="200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F313A6A-0C3D-EB43-8E8A-6BA29E158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98718"/>
              </p:ext>
            </p:extLst>
          </p:nvPr>
        </p:nvGraphicFramePr>
        <p:xfrm>
          <a:off x="719469" y="5135880"/>
          <a:ext cx="10500466" cy="103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6956">
                  <a:extLst>
                    <a:ext uri="{9D8B030D-6E8A-4147-A177-3AD203B41FA5}">
                      <a16:colId xmlns:a16="http://schemas.microsoft.com/office/drawing/2014/main" val="4024319832"/>
                    </a:ext>
                  </a:extLst>
                </a:gridCol>
                <a:gridCol w="722505">
                  <a:extLst>
                    <a:ext uri="{9D8B030D-6E8A-4147-A177-3AD203B41FA5}">
                      <a16:colId xmlns:a16="http://schemas.microsoft.com/office/drawing/2014/main" val="3657295616"/>
                    </a:ext>
                  </a:extLst>
                </a:gridCol>
                <a:gridCol w="1717589">
                  <a:extLst>
                    <a:ext uri="{9D8B030D-6E8A-4147-A177-3AD203B41FA5}">
                      <a16:colId xmlns:a16="http://schemas.microsoft.com/office/drawing/2014/main" val="136613167"/>
                    </a:ext>
                  </a:extLst>
                </a:gridCol>
                <a:gridCol w="1149178">
                  <a:extLst>
                    <a:ext uri="{9D8B030D-6E8A-4147-A177-3AD203B41FA5}">
                      <a16:colId xmlns:a16="http://schemas.microsoft.com/office/drawing/2014/main" val="1744375847"/>
                    </a:ext>
                  </a:extLst>
                </a:gridCol>
                <a:gridCol w="1396314">
                  <a:extLst>
                    <a:ext uri="{9D8B030D-6E8A-4147-A177-3AD203B41FA5}">
                      <a16:colId xmlns:a16="http://schemas.microsoft.com/office/drawing/2014/main" val="3921412071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2097802024"/>
                    </a:ext>
                  </a:extLst>
                </a:gridCol>
                <a:gridCol w="926757">
                  <a:extLst>
                    <a:ext uri="{9D8B030D-6E8A-4147-A177-3AD203B41FA5}">
                      <a16:colId xmlns:a16="http://schemas.microsoft.com/office/drawing/2014/main" val="2995454913"/>
                    </a:ext>
                  </a:extLst>
                </a:gridCol>
                <a:gridCol w="766119">
                  <a:extLst>
                    <a:ext uri="{9D8B030D-6E8A-4147-A177-3AD203B41FA5}">
                      <a16:colId xmlns:a16="http://schemas.microsoft.com/office/drawing/2014/main" val="1319296589"/>
                    </a:ext>
                  </a:extLst>
                </a:gridCol>
                <a:gridCol w="766119">
                  <a:extLst>
                    <a:ext uri="{9D8B030D-6E8A-4147-A177-3AD203B41FA5}">
                      <a16:colId xmlns:a16="http://schemas.microsoft.com/office/drawing/2014/main" val="4221725446"/>
                    </a:ext>
                  </a:extLst>
                </a:gridCol>
                <a:gridCol w="852616">
                  <a:extLst>
                    <a:ext uri="{9D8B030D-6E8A-4147-A177-3AD203B41FA5}">
                      <a16:colId xmlns:a16="http://schemas.microsoft.com/office/drawing/2014/main" val="2470503234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171472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Variable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Patient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ID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Date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of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Admission/Discharge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Medical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History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-7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Preop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Medication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6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Symptom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5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Lab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Result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3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Weight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Height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Length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of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Stay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BMI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6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Type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Categorical</a:t>
                      </a:r>
                    </a:p>
                    <a:p>
                      <a:r>
                        <a:rPr lang="en-US" altLang="zh-CN" sz="1400" dirty="0"/>
                        <a:t>(1/0/NA)</a:t>
                      </a:r>
                      <a:endParaRPr lang="en-GB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Binary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(1/0)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Continuous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9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22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024F7-D60F-7347-91D6-BC24DE1388B5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Bill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C34C23-1F1D-A94C-8EE9-357BEB345D67}"/>
              </a:ext>
            </a:extLst>
          </p:cNvPr>
          <p:cNvSpPr txBox="1">
            <a:spLocks/>
          </p:cNvSpPr>
          <p:nvPr/>
        </p:nvSpPr>
        <p:spPr>
          <a:xfrm>
            <a:off x="1295400" y="1828800"/>
            <a:ext cx="10517372" cy="195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Combined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13600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5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Based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number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unique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record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(3400),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each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correspond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multiple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bills</a:t>
            </a:r>
            <a:endParaRPr lang="en-SG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Sum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the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amount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each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unique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generating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3400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3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GB" sz="2000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0A7BC4B-8FBB-6A4F-BF50-1AAF51532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99953"/>
              </p:ext>
            </p:extLst>
          </p:nvPr>
        </p:nvGraphicFramePr>
        <p:xfrm>
          <a:off x="1527628" y="3689498"/>
          <a:ext cx="563871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9707457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31929980"/>
                    </a:ext>
                  </a:extLst>
                </a:gridCol>
                <a:gridCol w="1817239">
                  <a:extLst>
                    <a:ext uri="{9D8B030D-6E8A-4147-A177-3AD203B41FA5}">
                      <a16:colId xmlns:a16="http://schemas.microsoft.com/office/drawing/2014/main" val="3924930428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782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Variable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Patient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ID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Date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of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Admission</a:t>
                      </a:r>
                      <a:r>
                        <a:rPr lang="zh-CN" altLang="en-US" sz="1400" b="0" dirty="0"/>
                        <a:t> 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Bill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Amount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Type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Continuous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13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70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71600" y="1092940"/>
            <a:ext cx="9601200" cy="3581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Combined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Demographic,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Clinical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Bill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data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patient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date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3400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observations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31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Categorical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variables:</a:t>
            </a:r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71600" y="1524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Master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E83FCB-76CF-DE4A-9982-572EACF443B8}"/>
              </a:ext>
            </a:extLst>
          </p:cNvPr>
          <p:cNvSpPr txBox="1">
            <a:spLocks/>
          </p:cNvSpPr>
          <p:nvPr/>
        </p:nvSpPr>
        <p:spPr>
          <a:xfrm>
            <a:off x="1371600" y="4210716"/>
            <a:ext cx="3158756" cy="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Continuous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variables: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GB" sz="20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ECB4FB-A8B0-9C46-9563-24BD68786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84415"/>
              </p:ext>
            </p:extLst>
          </p:nvPr>
        </p:nvGraphicFramePr>
        <p:xfrm>
          <a:off x="1419890" y="2432420"/>
          <a:ext cx="9009321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856">
                  <a:extLst>
                    <a:ext uri="{9D8B030D-6E8A-4147-A177-3AD203B41FA5}">
                      <a16:colId xmlns:a16="http://schemas.microsoft.com/office/drawing/2014/main" val="4024319832"/>
                    </a:ext>
                  </a:extLst>
                </a:gridCol>
                <a:gridCol w="1031358">
                  <a:extLst>
                    <a:ext uri="{9D8B030D-6E8A-4147-A177-3AD203B41FA5}">
                      <a16:colId xmlns:a16="http://schemas.microsoft.com/office/drawing/2014/main" val="3657295616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136613167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113709622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3438747081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1744375847"/>
                    </a:ext>
                  </a:extLst>
                </a:gridCol>
                <a:gridCol w="1435395">
                  <a:extLst>
                    <a:ext uri="{9D8B030D-6E8A-4147-A177-3AD203B41FA5}">
                      <a16:colId xmlns:a16="http://schemas.microsoft.com/office/drawing/2014/main" val="3921412071"/>
                    </a:ext>
                  </a:extLst>
                </a:gridCol>
                <a:gridCol w="1065916">
                  <a:extLst>
                    <a:ext uri="{9D8B030D-6E8A-4147-A177-3AD203B41FA5}">
                      <a16:colId xmlns:a16="http://schemas.microsoft.com/office/drawing/2014/main" val="209780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Variable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Readmitted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Status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Gender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Race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Resident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Status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Medical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History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7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Preop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Medication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6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Symptom</a:t>
                      </a:r>
                      <a:r>
                        <a:rPr lang="zh-CN" altLang="en-US" sz="1400" b="0" dirty="0"/>
                        <a:t> </a:t>
                      </a:r>
                      <a:endParaRPr lang="en-SG" altLang="zh-CN" sz="1400" b="0" dirty="0"/>
                    </a:p>
                    <a:p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5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6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Levels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(1/0)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Female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Male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Chinese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Indian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Malay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Others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Singaporean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PR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1400" dirty="0"/>
                        <a:t>Foreigner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(1/0/NA)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(1/0)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(1/0)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96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E86FBD-9E98-8C4C-BCCC-36E6F13E8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29423"/>
              </p:ext>
            </p:extLst>
          </p:nvPr>
        </p:nvGraphicFramePr>
        <p:xfrm>
          <a:off x="1419890" y="4674340"/>
          <a:ext cx="9009321" cy="518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856">
                  <a:extLst>
                    <a:ext uri="{9D8B030D-6E8A-4147-A177-3AD203B41FA5}">
                      <a16:colId xmlns:a16="http://schemas.microsoft.com/office/drawing/2014/main" val="4024319832"/>
                    </a:ext>
                  </a:extLst>
                </a:gridCol>
                <a:gridCol w="1031358">
                  <a:extLst>
                    <a:ext uri="{9D8B030D-6E8A-4147-A177-3AD203B41FA5}">
                      <a16:colId xmlns:a16="http://schemas.microsoft.com/office/drawing/2014/main" val="3657295616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136613167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113709622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3438747081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1744375847"/>
                    </a:ext>
                  </a:extLst>
                </a:gridCol>
                <a:gridCol w="1435395">
                  <a:extLst>
                    <a:ext uri="{9D8B030D-6E8A-4147-A177-3AD203B41FA5}">
                      <a16:colId xmlns:a16="http://schemas.microsoft.com/office/drawing/2014/main" val="3921412071"/>
                    </a:ext>
                  </a:extLst>
                </a:gridCol>
                <a:gridCol w="1065916">
                  <a:extLst>
                    <a:ext uri="{9D8B030D-6E8A-4147-A177-3AD203B41FA5}">
                      <a16:colId xmlns:a16="http://schemas.microsoft.com/office/drawing/2014/main" val="209780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Variable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Amount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Lab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Result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1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-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3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Weight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Height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BMI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Length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of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Stay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Age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6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08DAA-22DB-904F-A6B7-E62721CD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9000"/>
              </a:lnSpc>
            </a:pPr>
            <a:r>
              <a:rPr lang="en-US" altLang="zh-CN" sz="4400" dirty="0">
                <a:solidFill>
                  <a:schemeClr val="tx2"/>
                </a:solidFill>
              </a:rPr>
              <a:t>Section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2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–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Univariate</a:t>
            </a:r>
            <a:r>
              <a:rPr lang="zh-CN" altLang="en-US" sz="4400" dirty="0">
                <a:solidFill>
                  <a:schemeClr val="tx2"/>
                </a:solidFill>
              </a:rPr>
              <a:t> </a:t>
            </a:r>
            <a:r>
              <a:rPr lang="en-US" altLang="zh-CN" sz="4400" dirty="0">
                <a:solidFill>
                  <a:schemeClr val="tx2"/>
                </a:solidFill>
              </a:rPr>
              <a:t>Analysis</a:t>
            </a:r>
            <a:endParaRPr lang="en-GB" sz="4400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52500-8A58-B54C-930E-FB9CD21BF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55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6FE12F-56DB-CA4D-B0C9-6C209FDCA02D}"/>
              </a:ext>
            </a:extLst>
          </p:cNvPr>
          <p:cNvSpPr txBox="1">
            <a:spLocks/>
          </p:cNvSpPr>
          <p:nvPr/>
        </p:nvSpPr>
        <p:spPr>
          <a:xfrm>
            <a:off x="1329069" y="5215901"/>
            <a:ext cx="9254992" cy="19171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Readmitted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status: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majority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first-time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admission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12%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re-admitted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Race: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majority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Chinese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Malay,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10%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Indian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5%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Others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Gender: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equal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proportion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of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female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male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altLang="zh-CN" sz="2000" dirty="0">
                <a:solidFill>
                  <a:schemeClr val="tx2"/>
                </a:solidFill>
              </a:rPr>
              <a:t>Resident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status: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majority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being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Singaporean,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with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15%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PR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and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5%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foreigner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841C99-C476-724B-B2BA-28261BC6838A}"/>
              </a:ext>
            </a:extLst>
          </p:cNvPr>
          <p:cNvSpPr txBox="1">
            <a:spLocks/>
          </p:cNvSpPr>
          <p:nvPr/>
        </p:nvSpPr>
        <p:spPr>
          <a:xfrm>
            <a:off x="1329069" y="-265819"/>
            <a:ext cx="10154093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altLang="zh-CN" dirty="0">
                <a:solidFill>
                  <a:schemeClr val="tx2"/>
                </a:solidFill>
              </a:rPr>
              <a:t>Categorical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Variables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–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Demographics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B4CE2-99D4-014B-AE24-4A7EDF27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56" y="747959"/>
            <a:ext cx="7250460" cy="45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1089</Words>
  <Application>Microsoft Macintosh PowerPoint</Application>
  <PresentationFormat>Widescreen</PresentationFormat>
  <Paragraphs>188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Franklin Gothic Book</vt:lpstr>
      <vt:lpstr>Wingdings</vt:lpstr>
      <vt:lpstr>Office Theme</vt:lpstr>
      <vt:lpstr>PowerPoint Presentation</vt:lpstr>
      <vt:lpstr>PowerPoint Presentation</vt:lpstr>
      <vt:lpstr>Section 1 – Dataset Overview</vt:lpstr>
      <vt:lpstr>PowerPoint Presentation</vt:lpstr>
      <vt:lpstr>PowerPoint Presentation</vt:lpstr>
      <vt:lpstr>PowerPoint Presentation</vt:lpstr>
      <vt:lpstr>PowerPoint Presentation</vt:lpstr>
      <vt:lpstr>Section 2 – 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3 – Multi-Variable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Linye Chen</dc:creator>
  <cp:lastModifiedBy>Linye Chen</cp:lastModifiedBy>
  <cp:revision>80</cp:revision>
  <dcterms:created xsi:type="dcterms:W3CDTF">2022-02-11T08:04:57Z</dcterms:created>
  <dcterms:modified xsi:type="dcterms:W3CDTF">2022-02-11T14:14:00Z</dcterms:modified>
</cp:coreProperties>
</file>