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  <p:embeddedFont>
      <p:font typeface="Righteous"/>
      <p:regular r:id="rId26"/>
    </p:embeddedFont>
    <p:embeddedFont>
      <p:font typeface="Squada One"/>
      <p:regular r:id="rId27"/>
    </p:embeddedFont>
    <p:embeddedFont>
      <p:font typeface="Roboto Condensed Light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9BA4F9-1DE7-470E-8E9D-684BD693B517}">
  <a:tblStyle styleId="{519BA4F9-1DE7-470E-8E9D-684BD693B5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ighteous-regular.fntdata"/><Relationship Id="rId25" Type="http://schemas.openxmlformats.org/officeDocument/2006/relationships/font" Target="fonts/RobotoCondensed-boldItalic.fntdata"/><Relationship Id="rId28" Type="http://schemas.openxmlformats.org/officeDocument/2006/relationships/font" Target="fonts/RobotoCondensedLight-regular.fntdata"/><Relationship Id="rId27" Type="http://schemas.openxmlformats.org/officeDocument/2006/relationships/font" Target="fonts/Squad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boldItalic.fntdata"/><Relationship Id="rId30" Type="http://schemas.openxmlformats.org/officeDocument/2006/relationships/font" Target="fonts/RobotoCondensedLight-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font" Target="fonts/Roboto-bold.fntdata"/><Relationship Id="rId37" Type="http://schemas.openxmlformats.org/officeDocument/2006/relationships/font" Target="fonts/Comfortaa-bold.fntdata"/><Relationship Id="rId14" Type="http://schemas.openxmlformats.org/officeDocument/2006/relationships/font" Target="fonts/Roboto-regular.fntdata"/><Relationship Id="rId36" Type="http://schemas.openxmlformats.org/officeDocument/2006/relationships/font" Target="fonts/Comfortaa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d16254f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d16254f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70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70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9a9276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9a9276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3a245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3a245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095241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095241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62e200a0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62e200a0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9a9276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9a9276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 flipH="1">
            <a:off x="1375500" y="954275"/>
            <a:ext cx="6393000" cy="208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RESEARCH PAPER SUMMARIZER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8704863" y="4707878"/>
            <a:ext cx="332559" cy="33082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020100" y="3616050"/>
            <a:ext cx="3103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Team Name-</a:t>
            </a:r>
            <a:r>
              <a:rPr b="1" lang="es" sz="2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Koders</a:t>
            </a:r>
            <a:endParaRPr b="1" sz="23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Theme-</a:t>
            </a:r>
            <a:r>
              <a:rPr b="1" lang="es" sz="2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</a:t>
            </a:r>
            <a:endParaRPr b="1" sz="23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4294967295" type="subTitle"/>
          </p:nvPr>
        </p:nvSpPr>
        <p:spPr>
          <a:xfrm>
            <a:off x="4265075" y="683975"/>
            <a:ext cx="46350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Writing a research paper takes in a lot of efforts. But according to a study in 2007 half the academic papers are read only by their authors and journal editors.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One reason for this is the research papers being so lengthy that the general public never read it.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Getting the real context of such research papers is often tedious and time consuming.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Which is why we are making a Research Paper Summarizer WebApp.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>
            <p:ph type="ctrTitle"/>
          </p:nvPr>
        </p:nvSpPr>
        <p:spPr>
          <a:xfrm flipH="1">
            <a:off x="837700" y="1172825"/>
            <a:ext cx="38583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Problem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Statement</a:t>
            </a:r>
            <a:endParaRPr sz="4800"/>
          </a:p>
        </p:txBody>
      </p:sp>
      <p:cxnSp>
        <p:nvCxnSpPr>
          <p:cNvPr id="120" name="Google Shape;120;p17"/>
          <p:cNvCxnSpPr/>
          <p:nvPr/>
        </p:nvCxnSpPr>
        <p:spPr>
          <a:xfrm>
            <a:off x="4197700" y="591475"/>
            <a:ext cx="0" cy="3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8695038" y="4737428"/>
            <a:ext cx="332559" cy="33082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1438600" y="1162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OUR SOLUTION</a:t>
            </a:r>
            <a:endParaRPr sz="48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4572000" y="561900"/>
            <a:ext cx="0" cy="3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/>
          <p:nvPr/>
        </p:nvSpPr>
        <p:spPr>
          <a:xfrm>
            <a:off x="8695038" y="4707878"/>
            <a:ext cx="332559" cy="33082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4572000" y="439975"/>
            <a:ext cx="45720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the user has to do is provide a link to the document.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Efficiently</a:t>
            </a:r>
            <a:r>
              <a:rPr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extracts meaningful information from lengthy documents and provide to the user just on one click.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Our Web App provides the user with 2 summarizers.</a:t>
            </a:r>
            <a:r>
              <a:rPr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can also select the number of lines he wants in the summary.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summary is classified and stored in database for easy access.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 flipH="1">
            <a:off x="94200" y="514700"/>
            <a:ext cx="8955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Unique Selling Points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74475" y="1607325"/>
            <a:ext cx="80037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ur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classifier accurately classifies and stores the summary in database providing easy and direct access to the users.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offer 2 summarizers one based on word frequency and other using a graph model so that the user can choose based on his preference.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Also, currently working on developing an abstractive summarizer.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graph based approach  reduces the number of sentences in the original document by a significantly high percentage to generate the summary.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ctrTitle"/>
          </p:nvPr>
        </p:nvSpPr>
        <p:spPr>
          <a:xfrm flipH="1">
            <a:off x="150675" y="98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Evaluation and Results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03225" y="813700"/>
            <a:ext cx="6831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Classifier accuracy-89%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Summarizer metric evaluation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703225" y="32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{519BA4F9-1DE7-470E-8E9D-684BD693B517}</a:tableStyleId>
              </a:tblPr>
              <a:tblGrid>
                <a:gridCol w="1128875"/>
                <a:gridCol w="1284125"/>
                <a:gridCol w="1084550"/>
                <a:gridCol w="1328450"/>
                <a:gridCol w="1206500"/>
                <a:gridCol w="1919750"/>
              </a:tblGrid>
              <a:tr h="559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ROUGE Type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System Name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Avg_ Recall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Avg_ Precision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Avg_ F-Score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Number of Reference Summaries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ROUGE-1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DOC1 .txt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0.3270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0.32000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0.32350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ROUGE-1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DOC2 .txt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0.3350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0.33000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0.33370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ROUGE-1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DOC3 .txt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0.3293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0.32000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0.32270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25392" l="22413" r="40453" t="39841"/>
          <a:stretch/>
        </p:blipFill>
        <p:spPr>
          <a:xfrm>
            <a:off x="1125200" y="1165313"/>
            <a:ext cx="3395501" cy="178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 flipH="1">
            <a:off x="2857650" y="3938200"/>
            <a:ext cx="34287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ARCHITECTURE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8734663" y="4740403"/>
            <a:ext cx="332559" cy="33082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825" y="1080273"/>
            <a:ext cx="9143999" cy="278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 rot="-5400000">
            <a:off x="4200850" y="3399703"/>
            <a:ext cx="20415" cy="19515"/>
          </a:xfrm>
          <a:custGeom>
            <a:rect b="b" l="l" r="r" t="t"/>
            <a:pathLst>
              <a:path extrusionOk="0" h="694" w="726">
                <a:moveTo>
                  <a:pt x="348" y="0"/>
                </a:moveTo>
                <a:cubicBezTo>
                  <a:pt x="158" y="0"/>
                  <a:pt x="1" y="158"/>
                  <a:pt x="1" y="347"/>
                </a:cubicBezTo>
                <a:cubicBezTo>
                  <a:pt x="1" y="536"/>
                  <a:pt x="158" y="693"/>
                  <a:pt x="348" y="693"/>
                </a:cubicBezTo>
                <a:cubicBezTo>
                  <a:pt x="568" y="693"/>
                  <a:pt x="726" y="536"/>
                  <a:pt x="726" y="347"/>
                </a:cubicBezTo>
                <a:cubicBezTo>
                  <a:pt x="726" y="158"/>
                  <a:pt x="568" y="0"/>
                  <a:pt x="3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472333" y="3193241"/>
            <a:ext cx="1623409" cy="14071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7095758" y="3193241"/>
            <a:ext cx="1623409" cy="14071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78" y="3718338"/>
            <a:ext cx="1312310" cy="4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3322150" y="2979800"/>
            <a:ext cx="2150168" cy="1834038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   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 NLP &amp;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        MACHINE 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es" sz="2200"/>
              <a:t>  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2"/>
          <p:cNvSpPr txBox="1"/>
          <p:nvPr>
            <p:ph idx="4294967295" type="ctrTitle"/>
          </p:nvPr>
        </p:nvSpPr>
        <p:spPr>
          <a:xfrm flipH="1">
            <a:off x="0" y="12767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Tech Stack</a:t>
            </a:r>
            <a:endParaRPr sz="3200"/>
          </a:p>
        </p:txBody>
      </p:sp>
      <p:sp>
        <p:nvSpPr>
          <p:cNvPr id="161" name="Google Shape;161;p22"/>
          <p:cNvSpPr/>
          <p:nvPr/>
        </p:nvSpPr>
        <p:spPr>
          <a:xfrm>
            <a:off x="34725" y="932625"/>
            <a:ext cx="2075247" cy="1834038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 </a:t>
            </a:r>
            <a:r>
              <a:rPr b="1" lang="es" sz="2200"/>
              <a:t>  </a:t>
            </a: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WEB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TECHNOLOGIES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75" y="1615137"/>
            <a:ext cx="1407150" cy="46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413" y="1352736"/>
            <a:ext cx="1407175" cy="99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2109971" y="1146066"/>
            <a:ext cx="1623409" cy="14071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6">
            <a:alphaModFix/>
          </a:blip>
          <a:srcRect b="-4887" l="0" r="-4887" t="0"/>
          <a:stretch/>
        </p:blipFill>
        <p:spPr>
          <a:xfrm>
            <a:off x="2438223" y="1288525"/>
            <a:ext cx="993829" cy="9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5410633" y="1146076"/>
            <a:ext cx="1623409" cy="14071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760296" y="1146066"/>
            <a:ext cx="1623409" cy="14071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2534363" y="2229225"/>
            <a:ext cx="774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FLASK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220813" y="2229225"/>
            <a:ext cx="774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mfortaa"/>
                <a:ea typeface="Comfortaa"/>
                <a:cs typeface="Comfortaa"/>
                <a:sym typeface="Comfortaa"/>
              </a:rPr>
              <a:t>REACT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8719163" y="4737453"/>
            <a:ext cx="332559" cy="33082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0175" y="3307975"/>
            <a:ext cx="1214576" cy="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Future Scope</a:t>
            </a:r>
            <a:endParaRPr sz="4000"/>
          </a:p>
        </p:txBody>
      </p:sp>
      <p:sp>
        <p:nvSpPr>
          <p:cNvPr id="177" name="Google Shape;177;p23"/>
          <p:cNvSpPr txBox="1"/>
          <p:nvPr/>
        </p:nvSpPr>
        <p:spPr>
          <a:xfrm>
            <a:off x="698375" y="190665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797550" y="1452150"/>
            <a:ext cx="75489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AutoNum type="arabicPeriod"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Creating a browser extension ,app for the same.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AutoNum type="arabicPeriod"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 aim to eventually extract figures,tables and images and links which will direct to the open access version of the cited sources.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AutoNum type="arabicPeriod"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Proofread the text.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AutoNum type="arabicPeriod"/>
            </a:pPr>
            <a:r>
              <a:rPr lang="es"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Extract summary for regional languages.</a:t>
            </a:r>
            <a:endParaRPr sz="18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AutoNum type="arabicPeriod"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Further improve the accuracy of the model.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5EC0B9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