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3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61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7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4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5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4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1664B9-703B-9747-A4ED-FDEA8EDA7AFF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62C9C5-E4FB-4B4B-8A11-3937A0E5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5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dins0n/top-50-cryptocurrency-historical-prices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kaushiksuresh147/bitcoin-twe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2067-D862-B941-974E-F5D04ABD8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Cryptocurrency Trend Analysis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10935-CA5D-944C-B126-96D7069F1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125" y="4836668"/>
            <a:ext cx="9144000" cy="881743"/>
          </a:xfrm>
        </p:spPr>
        <p:txBody>
          <a:bodyPr/>
          <a:lstStyle/>
          <a:p>
            <a:r>
              <a:rPr lang="en-US" u="sng" dirty="0"/>
              <a:t>Team Boa</a:t>
            </a:r>
            <a:r>
              <a:rPr lang="en-US" dirty="0"/>
              <a:t>: Brandie Parker, Charlotte Coolidge, Jong Kim, Junki Ogawa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CF19F-7166-1546-9F4C-423CC7E0AE07}"/>
              </a:ext>
            </a:extLst>
          </p:cNvPr>
          <p:cNvSpPr txBox="1"/>
          <p:nvPr/>
        </p:nvSpPr>
        <p:spPr>
          <a:xfrm>
            <a:off x="8457721" y="5379857"/>
            <a:ext cx="3436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alibri" panose="020F0502020204030204" pitchFamily="34" charset="0"/>
              </a:rPr>
              <a:t>UPenn Data Science Bootcamp</a:t>
            </a:r>
          </a:p>
        </p:txBody>
      </p:sp>
    </p:spTree>
    <p:extLst>
      <p:ext uri="{BB962C8B-B14F-4D97-AF65-F5344CB8AC3E}">
        <p14:creationId xmlns:p14="http://schemas.microsoft.com/office/powerpoint/2010/main" val="426580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2BDD-BE99-F642-876E-C055A4E9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sng" dirty="0"/>
              <a:t>Core message/Hypothesis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E91B-814F-7141-8C13-DD21F546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" dirty="0"/>
              <a:t>Virtual and cryptocurrency compared to tech (as it is: computers, </a:t>
            </a:r>
            <a:r>
              <a:rPr lang="en-US" dirty="0"/>
              <a:t>specifically</a:t>
            </a:r>
            <a:r>
              <a:rPr lang="en" dirty="0"/>
              <a:t> graphics cards), the USD, </a:t>
            </a:r>
            <a:br>
              <a:rPr lang="en" dirty="0"/>
            </a:br>
            <a:r>
              <a:rPr lang="en" dirty="0"/>
              <a:t>gas, and temperature prices</a:t>
            </a:r>
            <a:endParaRPr lang="en" u="sng" dirty="0"/>
          </a:p>
          <a:p>
            <a:pPr marL="0" indent="0">
              <a:buNone/>
            </a:pPr>
            <a:endParaRPr lang="en" u="sng" dirty="0"/>
          </a:p>
          <a:p>
            <a:pPr marL="0" indent="0">
              <a:buNone/>
            </a:pPr>
            <a:r>
              <a:rPr lang="en" u="sng" dirty="0"/>
              <a:t>Questions we found interesting and what motivated us to answer them</a:t>
            </a:r>
            <a:endParaRPr lang="en-US" dirty="0"/>
          </a:p>
          <a:p>
            <a:pPr fontAlgn="base"/>
            <a:r>
              <a:rPr lang="en-US" dirty="0"/>
              <a:t>Is crypto too volatile? Is it a good investment short/medium/long term?</a:t>
            </a:r>
          </a:p>
          <a:p>
            <a:pPr fontAlgn="base"/>
            <a:r>
              <a:rPr lang="en-US" dirty="0"/>
              <a:t>How accessible is it for entry first time investors ?</a:t>
            </a:r>
          </a:p>
          <a:p>
            <a:pPr fontAlgn="base"/>
            <a:r>
              <a:rPr lang="en-US" dirty="0"/>
              <a:t>Can we provide explanations on Bitcoin highs/lows?</a:t>
            </a:r>
          </a:p>
        </p:txBody>
      </p:sp>
    </p:spTree>
    <p:extLst>
      <p:ext uri="{BB962C8B-B14F-4D97-AF65-F5344CB8AC3E}">
        <p14:creationId xmlns:p14="http://schemas.microsoft.com/office/powerpoint/2010/main" val="384525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565C-0D69-324A-B8B5-3C4CB3A2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Questions, and Where and how we found the data we used to answer these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BEE3-65A3-6F47-A968-E2E98C6C4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Google Search Trend:</a:t>
            </a:r>
          </a:p>
          <a:p>
            <a:pPr lvl="1" fontAlgn="base"/>
            <a:r>
              <a:rPr lang="en-US" dirty="0"/>
              <a:t>What happened in November 2017? What skyrocketed Google trend search of Bitcoin?</a:t>
            </a:r>
          </a:p>
          <a:p>
            <a:pPr lvl="2" fontAlgn="base"/>
            <a:r>
              <a:rPr lang="en-US" dirty="0"/>
              <a:t>Peaked 18k in Dec 2017. Also had highest search</a:t>
            </a:r>
          </a:p>
          <a:p>
            <a:pPr lvl="2" fontAlgn="base"/>
            <a:r>
              <a:rPr lang="en-US" dirty="0"/>
              <a:t>Did bitcoin trend go down before price in the “crypto crash of 2018”?</a:t>
            </a:r>
          </a:p>
          <a:p>
            <a:r>
              <a:rPr lang="en-US" dirty="0"/>
              <a:t>Compare with Bitcoin price - January 2017 to august 2021</a:t>
            </a:r>
          </a:p>
          <a:p>
            <a:pPr fontAlgn="base"/>
            <a:r>
              <a:rPr lang="en-US" dirty="0"/>
              <a:t>Temp of the largest crypto/virtual currency mining farms</a:t>
            </a:r>
          </a:p>
          <a:p>
            <a:pPr fontAlgn="base"/>
            <a:r>
              <a:rPr lang="en-US" dirty="0"/>
              <a:t>The number and volume of bitcoin mining</a:t>
            </a:r>
          </a:p>
          <a:p>
            <a:pPr fontAlgn="base"/>
            <a:r>
              <a:rPr lang="en-US" dirty="0"/>
              <a:t>USD and top currencies vs Bitcoin</a:t>
            </a:r>
          </a:p>
          <a:p>
            <a:pPr fontAlgn="base"/>
            <a:r>
              <a:rPr lang="en-US" dirty="0"/>
              <a:t>Gas price</a:t>
            </a:r>
          </a:p>
          <a:p>
            <a:pPr fontAlgn="base"/>
            <a:r>
              <a:rPr lang="en-US" dirty="0"/>
              <a:t>Nvidia GPU price</a:t>
            </a:r>
          </a:p>
        </p:txBody>
      </p:sp>
    </p:spTree>
    <p:extLst>
      <p:ext uri="{BB962C8B-B14F-4D97-AF65-F5344CB8AC3E}">
        <p14:creationId xmlns:p14="http://schemas.microsoft.com/office/powerpoint/2010/main" val="273823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A548-83DA-1D44-B7FE-43331BD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The data exploration and cleanup process (accompanied by Jupyter Notebook)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888B-DA50-2340-B1C4-018B3464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exploring the questions we wanted to ask of our data, we obtained our datasets from Kaggle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Cleaning process </a:t>
            </a:r>
          </a:p>
          <a:p>
            <a:r>
              <a:rPr lang="en-US" dirty="0"/>
              <a:t>We scrubbed the data after importing it, in order to drop NaN values, etc. for all of our data comparisons</a:t>
            </a:r>
          </a:p>
        </p:txBody>
      </p:sp>
    </p:spTree>
    <p:extLst>
      <p:ext uri="{BB962C8B-B14F-4D97-AF65-F5344CB8AC3E}">
        <p14:creationId xmlns:p14="http://schemas.microsoft.com/office/powerpoint/2010/main" val="31329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2CDA-C468-4145-8546-62BD33E0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Analysis process (accompanied by Jupyter Notebook)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7B39-1245-B043-9CB7-F52A4AAE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pulling and cleaning, we merged our datasets, in order to better analyze, plot, compare, and summarize the information from our analyses</a:t>
            </a:r>
          </a:p>
        </p:txBody>
      </p:sp>
    </p:spTree>
    <p:extLst>
      <p:ext uri="{BB962C8B-B14F-4D97-AF65-F5344CB8AC3E}">
        <p14:creationId xmlns:p14="http://schemas.microsoft.com/office/powerpoint/2010/main" val="406382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C2CA4C-5233-834E-AFF3-53AEB3BB3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83"/>
          <a:stretch/>
        </p:blipFill>
        <p:spPr>
          <a:xfrm>
            <a:off x="4293607" y="3991366"/>
            <a:ext cx="3906723" cy="2777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B4A26-561F-EC4C-B3BB-44BD72B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4028"/>
            <a:ext cx="10131425" cy="1456267"/>
          </a:xfrm>
        </p:spPr>
        <p:txBody>
          <a:bodyPr>
            <a:normAutofit/>
          </a:bodyPr>
          <a:lstStyle/>
          <a:p>
            <a:r>
              <a:rPr lang="en-US" u="sng" dirty="0"/>
              <a:t>Conclusions including a numerical summary and visualizations of the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C8573-8171-D74F-984C-E19A86E0B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9" t="3842" r="4209"/>
          <a:stretch/>
        </p:blipFill>
        <p:spPr>
          <a:xfrm>
            <a:off x="127116" y="2171695"/>
            <a:ext cx="4484317" cy="2663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8E39EF-1811-2040-8A5A-6DDBE188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236" y="1478042"/>
            <a:ext cx="3918648" cy="504593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3699CF-0076-EB47-ADF9-79D2413460D7}"/>
              </a:ext>
            </a:extLst>
          </p:cNvPr>
          <p:cNvSpPr txBox="1">
            <a:spLocks/>
          </p:cNvSpPr>
          <p:nvPr/>
        </p:nvSpPr>
        <p:spPr>
          <a:xfrm>
            <a:off x="3620523" y="1764316"/>
            <a:ext cx="4261980" cy="81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NVIDIA Stock Compared to Bitcoin Price:</a:t>
            </a:r>
          </a:p>
          <a:p>
            <a:pPr lvl="1" algn="ctr"/>
            <a:r>
              <a:rPr lang="en-US" dirty="0"/>
              <a:t>Strong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24612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5BCC-6769-9040-BDA1-7BF54710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Conclusions including a numerical summary and visualizations of the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DE15-6182-4B4D-A8EF-F81ADF84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54800"/>
            <a:ext cx="10449837" cy="3993599"/>
          </a:xfrm>
        </p:spPr>
        <p:txBody>
          <a:bodyPr>
            <a:normAutofit/>
          </a:bodyPr>
          <a:lstStyle/>
          <a:p>
            <a:r>
              <a:rPr lang="en-US" strike="sngStrike" dirty="0"/>
              <a:t>Strong positive correlation</a:t>
            </a:r>
          </a:p>
          <a:p>
            <a:r>
              <a:rPr lang="en-US" strike="sngStrike" dirty="0"/>
              <a:t>Moderately positive correlation between Bitcoin and Gas Prices during the same time frame</a:t>
            </a:r>
          </a:p>
          <a:p>
            <a:endParaRPr lang="en-US" strike="sngStrike" dirty="0"/>
          </a:p>
          <a:p>
            <a:endParaRPr lang="en-US" strike="sngStrike" dirty="0"/>
          </a:p>
          <a:p>
            <a:r>
              <a:rPr lang="en-US" strike="sngStrike" dirty="0"/>
              <a:t>Hydroelectric energy off-put required to maintain and run these mass crypto mining warehouses is greatly affecting how much energy is therefore needed to heatsink their output </a:t>
            </a:r>
          </a:p>
          <a:p>
            <a:pPr lvl="1"/>
            <a:r>
              <a:rPr lang="en-US" strike="sngStrike" dirty="0"/>
              <a:t>Affect on surrounding temperatures? </a:t>
            </a:r>
          </a:p>
        </p:txBody>
      </p:sp>
    </p:spTree>
    <p:extLst>
      <p:ext uri="{BB962C8B-B14F-4D97-AF65-F5344CB8AC3E}">
        <p14:creationId xmlns:p14="http://schemas.microsoft.com/office/powerpoint/2010/main" val="74380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D33D-14DA-6044-AA72-F4D991E7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The implications of our findings: What do our findings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14F1-AF80-8D4A-81A7-E132EE8D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0787"/>
            <a:ext cx="10449837" cy="4510117"/>
          </a:xfrm>
        </p:spPr>
        <p:txBody>
          <a:bodyPr/>
          <a:lstStyle/>
          <a:p>
            <a:r>
              <a:rPr lang="en-US" dirty="0"/>
              <a:t>Hydroelectric energy off-put required to maintain and run these mass crypto mining warehouses is greatly affecting how much energy is therefore needed to heatsink their output </a:t>
            </a:r>
          </a:p>
          <a:p>
            <a:pPr lvl="1"/>
            <a:r>
              <a:rPr lang="en-US" dirty="0"/>
              <a:t>Affect on surrounding temperatures?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NVIDIA Stock Compared to Bitcoin Price:</a:t>
            </a:r>
          </a:p>
          <a:p>
            <a:pPr lvl="1"/>
            <a:r>
              <a:rPr lang="en-US" dirty="0"/>
              <a:t>Strong positive correlation between the NVIDIA stock and Bitcoin cryptocurrency price over time</a:t>
            </a:r>
          </a:p>
          <a:p>
            <a:r>
              <a:rPr lang="en-US" dirty="0"/>
              <a:t>Gas Compared to Bitcoin Price:</a:t>
            </a:r>
          </a:p>
          <a:p>
            <a:pPr lvl="1"/>
            <a:r>
              <a:rPr lang="en-US" dirty="0"/>
              <a:t>Moderately positive correlation between the NVIDIA stock and Bitcoin cryptocurrency price over time</a:t>
            </a:r>
          </a:p>
        </p:txBody>
      </p:sp>
    </p:spTree>
    <p:extLst>
      <p:ext uri="{BB962C8B-B14F-4D97-AF65-F5344CB8AC3E}">
        <p14:creationId xmlns:p14="http://schemas.microsoft.com/office/powerpoint/2010/main" val="26663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D3CF-1E13-524F-9574-0C07E634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Resources</a:t>
            </a:r>
          </a:p>
        </p:txBody>
      </p:sp>
      <p:sp>
        <p:nvSpPr>
          <p:cNvPr id="4" name="Google Shape;4177;p247">
            <a:extLst>
              <a:ext uri="{FF2B5EF4-FFF2-40B4-BE49-F238E27FC236}">
                <a16:creationId xmlns:a16="http://schemas.microsoft.com/office/drawing/2014/main" id="{5DF45426-69BF-E34C-BC75-B67CBD63DCD3}"/>
              </a:ext>
            </a:extLst>
          </p:cNvPr>
          <p:cNvSpPr txBox="1">
            <a:spLocks/>
          </p:cNvSpPr>
          <p:nvPr/>
        </p:nvSpPr>
        <p:spPr>
          <a:xfrm>
            <a:off x="0" y="1761066"/>
            <a:ext cx="11924778" cy="3031067"/>
          </a:xfrm>
          <a:prstGeom prst="rect">
            <a:avLst/>
          </a:prstGeom>
        </p:spPr>
        <p:txBody>
          <a:bodyPr spcFirstLastPara="1" vert="horz" wrap="square" lIns="1767833" tIns="0" rIns="6096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-US" dirty="0"/>
              <a:t> </a:t>
            </a:r>
            <a:r>
              <a:rPr lang="en-US" u="sng" dirty="0"/>
              <a:t>Kaggle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https://www.kaggle.com/</a:t>
            </a:r>
            <a:endParaRPr lang="en-US" dirty="0"/>
          </a:p>
          <a:p>
            <a:pPr marL="457200" lvl="1" indent="0">
              <a:lnSpc>
                <a:spcPct val="100000"/>
              </a:lnSpc>
              <a:spcAft>
                <a:spcPts val="2133"/>
              </a:spcAft>
            </a:pPr>
            <a:r>
              <a:rPr lang="en-US" u="sng" dirty="0">
                <a:hlinkClick r:id="rId3"/>
              </a:rPr>
              <a:t>https://www.kaggle.com/odins0n/top-50-cryptocurrency-historical-prices</a:t>
            </a:r>
            <a:endParaRPr lang="en-US" dirty="0"/>
          </a:p>
          <a:p>
            <a:pPr marL="457200" lvl="1" indent="0">
              <a:lnSpc>
                <a:spcPct val="100000"/>
              </a:lnSpc>
              <a:spcAft>
                <a:spcPts val="2133"/>
              </a:spcAft>
            </a:pPr>
            <a:r>
              <a:rPr lang="en-US" u="sng" dirty="0">
                <a:hlinkClick r:id="rId4"/>
              </a:rPr>
              <a:t>https://www.kaggle.com/kaushiksuresh147/bitcoin-tweets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{BDB150B1-42A6-6849-B1D7-35029407219F}tf10001058</Template>
  <TotalTime>3209</TotalTime>
  <Words>427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Cryptocurrency Trend Analysis Group Project</vt:lpstr>
      <vt:lpstr>Core message/Hypothesis</vt:lpstr>
      <vt:lpstr>Questions, and Where and how we found the data we used to answer these questions</vt:lpstr>
      <vt:lpstr>The data exploration and cleanup process (accompanied by Jupyter Notebook)</vt:lpstr>
      <vt:lpstr>Analysis process (accompanied by Jupyter Notebook)</vt:lpstr>
      <vt:lpstr>Conclusions including a numerical summary and visualizations of the summary</vt:lpstr>
      <vt:lpstr>Conclusions including a numerical summary and visualizations of the summary</vt:lpstr>
      <vt:lpstr>The implications of our findings: What do our findings mean?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Trend Analysis Group Project</dc:title>
  <dc:creator>Microsoft Office User</dc:creator>
  <cp:lastModifiedBy>Microsoft Office User</cp:lastModifiedBy>
  <cp:revision>32</cp:revision>
  <dcterms:created xsi:type="dcterms:W3CDTF">2021-10-30T18:50:18Z</dcterms:created>
  <dcterms:modified xsi:type="dcterms:W3CDTF">2021-11-02T00:20:05Z</dcterms:modified>
</cp:coreProperties>
</file>